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7.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0.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1.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2.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56"/>
  </p:notesMasterIdLst>
  <p:handoutMasterIdLst>
    <p:handoutMasterId r:id="rId57"/>
  </p:handoutMasterIdLst>
  <p:sldIdLst>
    <p:sldId id="1878" r:id="rId5"/>
    <p:sldId id="1851" r:id="rId6"/>
    <p:sldId id="1895" r:id="rId7"/>
    <p:sldId id="1886" r:id="rId8"/>
    <p:sldId id="1872" r:id="rId9"/>
    <p:sldId id="1860" r:id="rId10"/>
    <p:sldId id="1896" r:id="rId11"/>
    <p:sldId id="1890" r:id="rId12"/>
    <p:sldId id="1894" r:id="rId13"/>
    <p:sldId id="1884" r:id="rId14"/>
    <p:sldId id="1892" r:id="rId15"/>
    <p:sldId id="296" r:id="rId16"/>
    <p:sldId id="345" r:id="rId17"/>
    <p:sldId id="346" r:id="rId18"/>
    <p:sldId id="274" r:id="rId19"/>
    <p:sldId id="275" r:id="rId20"/>
    <p:sldId id="358" r:id="rId21"/>
    <p:sldId id="276" r:id="rId22"/>
    <p:sldId id="359" r:id="rId23"/>
    <p:sldId id="339" r:id="rId24"/>
    <p:sldId id="278" r:id="rId25"/>
    <p:sldId id="340" r:id="rId26"/>
    <p:sldId id="341" r:id="rId27"/>
    <p:sldId id="342" r:id="rId28"/>
    <p:sldId id="282" r:id="rId29"/>
    <p:sldId id="343" r:id="rId30"/>
    <p:sldId id="344" r:id="rId31"/>
    <p:sldId id="259" r:id="rId32"/>
    <p:sldId id="260" r:id="rId33"/>
    <p:sldId id="348" r:id="rId34"/>
    <p:sldId id="347" r:id="rId35"/>
    <p:sldId id="349" r:id="rId36"/>
    <p:sldId id="350" r:id="rId37"/>
    <p:sldId id="262" r:id="rId38"/>
    <p:sldId id="263" r:id="rId39"/>
    <p:sldId id="351" r:id="rId40"/>
    <p:sldId id="356" r:id="rId41"/>
    <p:sldId id="357" r:id="rId42"/>
    <p:sldId id="264" r:id="rId43"/>
    <p:sldId id="352" r:id="rId44"/>
    <p:sldId id="265" r:id="rId45"/>
    <p:sldId id="354" r:id="rId46"/>
    <p:sldId id="266" r:id="rId47"/>
    <p:sldId id="267" r:id="rId48"/>
    <p:sldId id="268" r:id="rId49"/>
    <p:sldId id="269" r:id="rId50"/>
    <p:sldId id="270" r:id="rId51"/>
    <p:sldId id="272" r:id="rId52"/>
    <p:sldId id="273" r:id="rId53"/>
    <p:sldId id="355" r:id="rId54"/>
    <p:sldId id="360" r:id="rId55"/>
  </p:sldIdLst>
  <p:sldSz cx="12192000" cy="6858000"/>
  <p:notesSz cx="7010400" cy="92964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95E"/>
    <a:srgbClr val="008CD1"/>
    <a:srgbClr val="061A23"/>
    <a:srgbClr val="F6CF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8"/>
    <p:restoredTop sz="86395"/>
  </p:normalViewPr>
  <p:slideViewPr>
    <p:cSldViewPr snapToGrid="0">
      <p:cViewPr varScale="1">
        <p:scale>
          <a:sx n="94" d="100"/>
          <a:sy n="94" d="100"/>
        </p:scale>
        <p:origin x="558" y="-690"/>
      </p:cViewPr>
      <p:guideLst/>
    </p:cSldViewPr>
  </p:slideViewPr>
  <p:outlineViewPr>
    <p:cViewPr>
      <p:scale>
        <a:sx n="33" d="100"/>
        <a:sy n="33" d="100"/>
      </p:scale>
      <p:origin x="0" y="-38640"/>
    </p:cViewPr>
  </p:outlineViewPr>
  <p:notesTextViewPr>
    <p:cViewPr>
      <p:scale>
        <a:sx n="1" d="1"/>
        <a:sy n="1" d="1"/>
      </p:scale>
      <p:origin x="0" y="0"/>
    </p:cViewPr>
  </p:notesTextViewPr>
  <p:notesViewPr>
    <p:cSldViewPr snapToGrid="0">
      <p:cViewPr varScale="1">
        <p:scale>
          <a:sx n="62" d="100"/>
          <a:sy n="62" d="100"/>
        </p:scale>
        <p:origin x="6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8B5207-98DF-7CAF-74B9-2D65B081C4F0}"/>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A0A0710-75EE-1D17-E2E7-95483FCEAD0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DAB2C38-F012-964A-8528-2B9308F76DD7}" type="datetimeFigureOut">
              <a:rPr lang="en-US" smtClean="0"/>
              <a:t>8/28/2025</a:t>
            </a:fld>
            <a:endParaRPr lang="en-US"/>
          </a:p>
        </p:txBody>
      </p:sp>
      <p:sp>
        <p:nvSpPr>
          <p:cNvPr id="4" name="Footer Placeholder 3">
            <a:extLst>
              <a:ext uri="{FF2B5EF4-FFF2-40B4-BE49-F238E27FC236}">
                <a16:creationId xmlns:a16="http://schemas.microsoft.com/office/drawing/2014/main" id="{878350E3-9808-21C8-E05A-571216A34DB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6F2EB7-869E-3A38-E9EC-7EB7B7460B9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C5B4561-0683-F547-BAD1-27E9300C4D5D}" type="slidenum">
              <a:rPr lang="en-US" smtClean="0"/>
              <a:t>‹#›</a:t>
            </a:fld>
            <a:endParaRPr lang="en-US"/>
          </a:p>
        </p:txBody>
      </p:sp>
    </p:spTree>
    <p:extLst>
      <p:ext uri="{BB962C8B-B14F-4D97-AF65-F5344CB8AC3E}">
        <p14:creationId xmlns:p14="http://schemas.microsoft.com/office/powerpoint/2010/main" val="110008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B792FD1-A832-4BF8-8BE1-568B1A95F3E3}" type="datetimeFigureOut">
              <a:rPr lang="en-US" smtClean="0"/>
              <a:t>8/28/2025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E935415-8A96-4A11-91FF-281209A8A000}" type="slidenum">
              <a:rPr lang="en-US" smtClean="0"/>
              <a:t>‹#›</a:t>
            </a:fld>
            <a:endParaRPr lang="en-US" dirty="0"/>
          </a:p>
        </p:txBody>
      </p:sp>
    </p:spTree>
    <p:extLst>
      <p:ext uri="{BB962C8B-B14F-4D97-AF65-F5344CB8AC3E}">
        <p14:creationId xmlns:p14="http://schemas.microsoft.com/office/powerpoint/2010/main" val="2041147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9627B-603B-444E-8684-9D10EDFF82DE}" type="slidenum">
              <a:rPr lang="en-US" smtClean="0"/>
              <a:t>5</a:t>
            </a:fld>
            <a:endParaRPr lang="en-US"/>
          </a:p>
        </p:txBody>
      </p:sp>
    </p:spTree>
    <p:extLst>
      <p:ext uri="{BB962C8B-B14F-4D97-AF65-F5344CB8AC3E}">
        <p14:creationId xmlns:p14="http://schemas.microsoft.com/office/powerpoint/2010/main" val="60693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35415-8A96-4A11-91FF-281209A8A000}" type="slidenum">
              <a:rPr lang="en-US" smtClean="0"/>
              <a:t>35</a:t>
            </a:fld>
            <a:endParaRPr lang="en-US" dirty="0"/>
          </a:p>
        </p:txBody>
      </p:sp>
    </p:spTree>
    <p:extLst>
      <p:ext uri="{BB962C8B-B14F-4D97-AF65-F5344CB8AC3E}">
        <p14:creationId xmlns:p14="http://schemas.microsoft.com/office/powerpoint/2010/main" val="731091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based on $450,000 earnings with 4% KY taxes and 2.2% Lou taxes </a:t>
            </a:r>
          </a:p>
        </p:txBody>
      </p:sp>
      <p:sp>
        <p:nvSpPr>
          <p:cNvPr id="4" name="Slide Number Placeholder 3"/>
          <p:cNvSpPr>
            <a:spLocks noGrp="1"/>
          </p:cNvSpPr>
          <p:nvPr>
            <p:ph type="sldNum" sz="quarter" idx="5"/>
          </p:nvPr>
        </p:nvSpPr>
        <p:spPr/>
        <p:txBody>
          <a:bodyPr/>
          <a:lstStyle/>
          <a:p>
            <a:fld id="{2E935415-8A96-4A11-91FF-281209A8A000}" type="slidenum">
              <a:rPr lang="en-US" smtClean="0"/>
              <a:t>38</a:t>
            </a:fld>
            <a:endParaRPr lang="en-US" dirty="0"/>
          </a:p>
        </p:txBody>
      </p:sp>
    </p:spTree>
    <p:extLst>
      <p:ext uri="{BB962C8B-B14F-4D97-AF65-F5344CB8AC3E}">
        <p14:creationId xmlns:p14="http://schemas.microsoft.com/office/powerpoint/2010/main" val="2197668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Roth Conversion – Sr Deduction may be a factor in analysis?</a:t>
            </a:r>
          </a:p>
        </p:txBody>
      </p:sp>
      <p:sp>
        <p:nvSpPr>
          <p:cNvPr id="4" name="Slide Number Placeholder 3"/>
          <p:cNvSpPr>
            <a:spLocks noGrp="1"/>
          </p:cNvSpPr>
          <p:nvPr>
            <p:ph type="sldNum" sz="quarter" idx="5"/>
          </p:nvPr>
        </p:nvSpPr>
        <p:spPr/>
        <p:txBody>
          <a:bodyPr/>
          <a:lstStyle/>
          <a:p>
            <a:fld id="{2E935415-8A96-4A11-91FF-281209A8A000}" type="slidenum">
              <a:rPr lang="en-US" smtClean="0"/>
              <a:t>47</a:t>
            </a:fld>
            <a:endParaRPr lang="en-US" dirty="0"/>
          </a:p>
        </p:txBody>
      </p:sp>
    </p:spTree>
    <p:extLst>
      <p:ext uri="{BB962C8B-B14F-4D97-AF65-F5344CB8AC3E}">
        <p14:creationId xmlns:p14="http://schemas.microsoft.com/office/powerpoint/2010/main" val="364895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re: medical and educational exclusions, allows for more long term planning due to permanence; better for succession planning</a:t>
            </a:r>
          </a:p>
        </p:txBody>
      </p:sp>
      <p:sp>
        <p:nvSpPr>
          <p:cNvPr id="4" name="Slide Number Placeholder 3"/>
          <p:cNvSpPr>
            <a:spLocks noGrp="1"/>
          </p:cNvSpPr>
          <p:nvPr>
            <p:ph type="sldNum" sz="quarter" idx="5"/>
          </p:nvPr>
        </p:nvSpPr>
        <p:spPr/>
        <p:txBody>
          <a:bodyPr/>
          <a:lstStyle/>
          <a:p>
            <a:fld id="{2E935415-8A96-4A11-91FF-281209A8A000}" type="slidenum">
              <a:rPr lang="en-US" smtClean="0"/>
              <a:t>50</a:t>
            </a:fld>
            <a:endParaRPr lang="en-US" dirty="0"/>
          </a:p>
        </p:txBody>
      </p:sp>
    </p:spTree>
    <p:extLst>
      <p:ext uri="{BB962C8B-B14F-4D97-AF65-F5344CB8AC3E}">
        <p14:creationId xmlns:p14="http://schemas.microsoft.com/office/powerpoint/2010/main" val="76616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35415-8A96-4A11-91FF-281209A8A000}" type="slidenum">
              <a:rPr lang="en-US" smtClean="0"/>
              <a:t>7</a:t>
            </a:fld>
            <a:endParaRPr lang="en-US" dirty="0"/>
          </a:p>
        </p:txBody>
      </p:sp>
    </p:spTree>
    <p:extLst>
      <p:ext uri="{BB962C8B-B14F-4D97-AF65-F5344CB8AC3E}">
        <p14:creationId xmlns:p14="http://schemas.microsoft.com/office/powerpoint/2010/main" val="111779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9627B-603B-444E-8684-9D10EDFF82DE}" type="slidenum">
              <a:rPr lang="en-US" smtClean="0"/>
              <a:t>9</a:t>
            </a:fld>
            <a:endParaRPr lang="en-US"/>
          </a:p>
        </p:txBody>
      </p:sp>
    </p:spTree>
    <p:extLst>
      <p:ext uri="{BB962C8B-B14F-4D97-AF65-F5344CB8AC3E}">
        <p14:creationId xmlns:p14="http://schemas.microsoft.com/office/powerpoint/2010/main" val="268386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35415-8A96-4A11-91FF-281209A8A000}" type="slidenum">
              <a:rPr lang="en-US" smtClean="0"/>
              <a:t>15</a:t>
            </a:fld>
            <a:endParaRPr lang="en-US" dirty="0"/>
          </a:p>
        </p:txBody>
      </p:sp>
    </p:spTree>
    <p:extLst>
      <p:ext uri="{BB962C8B-B14F-4D97-AF65-F5344CB8AC3E}">
        <p14:creationId xmlns:p14="http://schemas.microsoft.com/office/powerpoint/2010/main" val="64938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35415-8A96-4A11-91FF-281209A8A000}" type="slidenum">
              <a:rPr lang="en-US" smtClean="0"/>
              <a:t>16</a:t>
            </a:fld>
            <a:endParaRPr lang="en-US" dirty="0"/>
          </a:p>
        </p:txBody>
      </p:sp>
    </p:spTree>
    <p:extLst>
      <p:ext uri="{BB962C8B-B14F-4D97-AF65-F5344CB8AC3E}">
        <p14:creationId xmlns:p14="http://schemas.microsoft.com/office/powerpoint/2010/main" val="75266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C20235-DE1E-0E43-AF47-418E280831CB}" type="slidenum">
              <a:rPr lang="en-US" smtClean="0"/>
              <a:t>21</a:t>
            </a:fld>
            <a:endParaRPr lang="en-US"/>
          </a:p>
        </p:txBody>
      </p:sp>
    </p:spTree>
    <p:extLst>
      <p:ext uri="{BB962C8B-B14F-4D97-AF65-F5344CB8AC3E}">
        <p14:creationId xmlns:p14="http://schemas.microsoft.com/office/powerpoint/2010/main" val="2234027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Roth Conversion?</a:t>
            </a:r>
          </a:p>
        </p:txBody>
      </p:sp>
      <p:sp>
        <p:nvSpPr>
          <p:cNvPr id="4" name="Slide Number Placeholder 3"/>
          <p:cNvSpPr>
            <a:spLocks noGrp="1"/>
          </p:cNvSpPr>
          <p:nvPr>
            <p:ph type="sldNum" sz="quarter" idx="5"/>
          </p:nvPr>
        </p:nvSpPr>
        <p:spPr/>
        <p:txBody>
          <a:bodyPr/>
          <a:lstStyle/>
          <a:p>
            <a:fld id="{2E935415-8A96-4A11-91FF-281209A8A000}" type="slidenum">
              <a:rPr lang="en-US" smtClean="0"/>
              <a:t>30</a:t>
            </a:fld>
            <a:endParaRPr lang="en-US" dirty="0"/>
          </a:p>
        </p:txBody>
      </p:sp>
    </p:spTree>
    <p:extLst>
      <p:ext uri="{BB962C8B-B14F-4D97-AF65-F5344CB8AC3E}">
        <p14:creationId xmlns:p14="http://schemas.microsoft.com/office/powerpoint/2010/main" val="273776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35415-8A96-4A11-91FF-281209A8A000}" type="slidenum">
              <a:rPr lang="en-US" smtClean="0"/>
              <a:t>31</a:t>
            </a:fld>
            <a:endParaRPr lang="en-US" dirty="0"/>
          </a:p>
        </p:txBody>
      </p:sp>
    </p:spTree>
    <p:extLst>
      <p:ext uri="{BB962C8B-B14F-4D97-AF65-F5344CB8AC3E}">
        <p14:creationId xmlns:p14="http://schemas.microsoft.com/office/powerpoint/2010/main" val="121853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935415-8A96-4A11-91FF-281209A8A000}" type="slidenum">
              <a:rPr lang="en-US" smtClean="0"/>
              <a:t>32</a:t>
            </a:fld>
            <a:endParaRPr lang="en-US" dirty="0"/>
          </a:p>
        </p:txBody>
      </p:sp>
    </p:spTree>
    <p:extLst>
      <p:ext uri="{BB962C8B-B14F-4D97-AF65-F5344CB8AC3E}">
        <p14:creationId xmlns:p14="http://schemas.microsoft.com/office/powerpoint/2010/main" val="401084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5281"/>
            <a:ext cx="6400800" cy="3190240"/>
          </a:xfrm>
        </p:spPr>
        <p:txBody>
          <a:bodyPr anchor="b"/>
          <a:lstStyle>
            <a:lvl1pPr algn="l">
              <a:defRPr sz="6000">
                <a:solidFill>
                  <a:srgbClr val="36495E"/>
                </a:solidFill>
                <a:latin typeface="Avenir Book" panose="02000503020000020003" pitchFamily="2" charset="0"/>
              </a:defRPr>
            </a:lvl1pPr>
          </a:lstStyle>
          <a:p>
            <a:r>
              <a:rPr lang="en-US" dirty="0"/>
              <a:t>Click to edit Master title style</a:t>
            </a:r>
          </a:p>
        </p:txBody>
      </p:sp>
      <p:sp>
        <p:nvSpPr>
          <p:cNvPr id="3" name="Subtitle 2"/>
          <p:cNvSpPr>
            <a:spLocks noGrp="1"/>
          </p:cNvSpPr>
          <p:nvPr>
            <p:ph type="subTitle" idx="1"/>
          </p:nvPr>
        </p:nvSpPr>
        <p:spPr>
          <a:xfrm>
            <a:off x="1526540" y="5181601"/>
            <a:ext cx="6400800" cy="695960"/>
          </a:xfrm>
        </p:spPr>
        <p:txBody>
          <a:bodyPr anchor="ctr"/>
          <a:lstStyle>
            <a:lvl1pPr marL="0" indent="0" algn="l">
              <a:buNone/>
              <a:defRPr sz="2400">
                <a:solidFill>
                  <a:srgbClr val="36495E"/>
                </a:solidFill>
                <a:latin typeface="Avenir Book" panose="02000503020000020003" pitchFamily="2"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E405B87-0B1C-464B-928F-AA5E9D282D70}"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a:p>
        </p:txBody>
      </p:sp>
      <p:sp>
        <p:nvSpPr>
          <p:cNvPr id="8" name="Picture Placeholder 7">
            <a:extLst>
              <a:ext uri="{FF2B5EF4-FFF2-40B4-BE49-F238E27FC236}">
                <a16:creationId xmlns:a16="http://schemas.microsoft.com/office/drawing/2014/main" id="{3CB9B453-B113-191E-39AE-5F46524E587E}"/>
              </a:ext>
            </a:extLst>
          </p:cNvPr>
          <p:cNvSpPr>
            <a:spLocks noGrp="1"/>
          </p:cNvSpPr>
          <p:nvPr>
            <p:ph type="pic" sz="quarter" idx="13" hasCustomPrompt="1"/>
          </p:nvPr>
        </p:nvSpPr>
        <p:spPr>
          <a:xfrm>
            <a:off x="1524000" y="1082043"/>
            <a:ext cx="1391920" cy="467195"/>
          </a:xfrm>
        </p:spPr>
        <p:txBody>
          <a:bodyPr anchor="ctr"/>
          <a:lstStyle>
            <a:lvl1pPr marL="120648" indent="0" algn="ctr">
              <a:buNone/>
              <a:defRPr/>
            </a:lvl1pPr>
          </a:lstStyle>
          <a:p>
            <a:r>
              <a:rPr lang="en-US" dirty="0"/>
              <a:t>Logo</a:t>
            </a:r>
          </a:p>
        </p:txBody>
      </p:sp>
    </p:spTree>
    <p:extLst>
      <p:ext uri="{BB962C8B-B14F-4D97-AF65-F5344CB8AC3E}">
        <p14:creationId xmlns:p14="http://schemas.microsoft.com/office/powerpoint/2010/main" val="213199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E872-AC70-C9F5-791F-B82FEC7959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FC6E16-9A62-BEE5-8AB8-6D26DFF96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B6EB8B-4108-0E94-7F99-448CF9602BCC}"/>
              </a:ext>
            </a:extLst>
          </p:cNvPr>
          <p:cNvSpPr>
            <a:spLocks noGrp="1"/>
          </p:cNvSpPr>
          <p:nvPr>
            <p:ph type="dt" sz="half" idx="10"/>
          </p:nvPr>
        </p:nvSpPr>
        <p:spPr/>
        <p:txBody>
          <a:bodyPr/>
          <a:lstStyle/>
          <a:p>
            <a:fld id="{A33A7D24-3C5A-46A8-AC19-E165A9D70E70}" type="datetimeFigureOut">
              <a:rPr lang="en-US" smtClean="0"/>
              <a:t>8/28/2025</a:t>
            </a:fld>
            <a:endParaRPr lang="en-US"/>
          </a:p>
        </p:txBody>
      </p:sp>
      <p:sp>
        <p:nvSpPr>
          <p:cNvPr id="5" name="Footer Placeholder 4">
            <a:extLst>
              <a:ext uri="{FF2B5EF4-FFF2-40B4-BE49-F238E27FC236}">
                <a16:creationId xmlns:a16="http://schemas.microsoft.com/office/drawing/2014/main" id="{902F7CA8-3312-9E06-113C-5A4033E59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BC0E1-C5CB-84FE-6D51-1A3A80C91441}"/>
              </a:ext>
            </a:extLst>
          </p:cNvPr>
          <p:cNvSpPr>
            <a:spLocks noGrp="1"/>
          </p:cNvSpPr>
          <p:nvPr>
            <p:ph type="sldNum" sz="quarter" idx="12"/>
          </p:nvPr>
        </p:nvSpPr>
        <p:spPr/>
        <p:txBody>
          <a:bodyPr/>
          <a:lstStyle/>
          <a:p>
            <a:fld id="{BBEB22E5-51A8-4B0E-9EC3-1A50BEA5E8AA}" type="slidenum">
              <a:rPr lang="en-US" smtClean="0"/>
              <a:t>‹#›</a:t>
            </a:fld>
            <a:endParaRPr lang="en-US"/>
          </a:p>
        </p:txBody>
      </p:sp>
    </p:spTree>
    <p:extLst>
      <p:ext uri="{BB962C8B-B14F-4D97-AF65-F5344CB8AC3E}">
        <p14:creationId xmlns:p14="http://schemas.microsoft.com/office/powerpoint/2010/main" val="371469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5DF21-4B86-AFDF-304A-0BB6380B8465}"/>
              </a:ext>
            </a:extLst>
          </p:cNvPr>
          <p:cNvSpPr>
            <a:spLocks noGrp="1"/>
          </p:cNvSpPr>
          <p:nvPr>
            <p:ph type="dt" sz="half" idx="10"/>
          </p:nvPr>
        </p:nvSpPr>
        <p:spPr/>
        <p:txBody>
          <a:bodyPr/>
          <a:lstStyle/>
          <a:p>
            <a:fld id="{47F99C44-D4C3-9D47-8631-EC268878E5A9}" type="datetimeFigureOut">
              <a:rPr lang="en-US" smtClean="0"/>
              <a:t>8/28/2025</a:t>
            </a:fld>
            <a:endParaRPr lang="en-US"/>
          </a:p>
        </p:txBody>
      </p:sp>
      <p:sp>
        <p:nvSpPr>
          <p:cNvPr id="3" name="Footer Placeholder 2">
            <a:extLst>
              <a:ext uri="{FF2B5EF4-FFF2-40B4-BE49-F238E27FC236}">
                <a16:creationId xmlns:a16="http://schemas.microsoft.com/office/drawing/2014/main" id="{5C1195E5-1AA4-DBEE-386B-28565A819C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07950-7DD6-2EE6-39A3-1AED30FA731A}"/>
              </a:ext>
            </a:extLst>
          </p:cNvPr>
          <p:cNvSpPr>
            <a:spLocks noGrp="1"/>
          </p:cNvSpPr>
          <p:nvPr>
            <p:ph type="sldNum" sz="quarter" idx="12"/>
          </p:nvPr>
        </p:nvSpPr>
        <p:spPr/>
        <p:txBody>
          <a:bodyPr/>
          <a:lstStyle/>
          <a:p>
            <a:fld id="{0740C9CE-E101-A44D-868F-B777397C24D0}" type="slidenum">
              <a:rPr lang="en-US" smtClean="0"/>
              <a:t>‹#›</a:t>
            </a:fld>
            <a:endParaRPr lang="en-US"/>
          </a:p>
        </p:txBody>
      </p:sp>
    </p:spTree>
    <p:extLst>
      <p:ext uri="{BB962C8B-B14F-4D97-AF65-F5344CB8AC3E}">
        <p14:creationId xmlns:p14="http://schemas.microsoft.com/office/powerpoint/2010/main" val="3612088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5AAE-35F8-CCED-A594-671328C9F97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92701-FBA4-31DC-152C-567584388A1B}"/>
              </a:ext>
            </a:extLst>
          </p:cNvPr>
          <p:cNvSpPr>
            <a:spLocks noGrp="1"/>
          </p:cNvSpPr>
          <p:nvPr>
            <p:ph type="pic" idx="1"/>
          </p:nvPr>
        </p:nvSpPr>
        <p:spPr>
          <a:xfrm>
            <a:off x="5183188" y="987426"/>
            <a:ext cx="6172200" cy="4873625"/>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endParaRPr lang="en-US"/>
          </a:p>
        </p:txBody>
      </p:sp>
      <p:sp>
        <p:nvSpPr>
          <p:cNvPr id="4" name="Text Placeholder 3">
            <a:extLst>
              <a:ext uri="{FF2B5EF4-FFF2-40B4-BE49-F238E27FC236}">
                <a16:creationId xmlns:a16="http://schemas.microsoft.com/office/drawing/2014/main" id="{5E61FE35-201C-3F3A-7EC7-BFCB0BA2B387}"/>
              </a:ext>
            </a:extLst>
          </p:cNvPr>
          <p:cNvSpPr>
            <a:spLocks noGrp="1"/>
          </p:cNvSpPr>
          <p:nvPr>
            <p:ph type="body" sz="half" idx="2"/>
          </p:nvPr>
        </p:nvSpPr>
        <p:spPr>
          <a:xfrm>
            <a:off x="839789" y="2057400"/>
            <a:ext cx="3932237"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2" indent="0">
              <a:buNone/>
              <a:defRPr sz="1000"/>
            </a:lvl5pPr>
            <a:lvl6pPr marL="2285978" indent="0">
              <a:buNone/>
              <a:defRPr sz="1000"/>
            </a:lvl6pPr>
            <a:lvl7pPr marL="2743173" indent="0">
              <a:buNone/>
              <a:defRPr sz="1000"/>
            </a:lvl7pPr>
            <a:lvl8pPr marL="3200368" indent="0">
              <a:buNone/>
              <a:defRPr sz="1000"/>
            </a:lvl8pPr>
            <a:lvl9pPr marL="365756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6A65D-75FD-8464-2040-D73C743D2A12}"/>
              </a:ext>
            </a:extLst>
          </p:cNvPr>
          <p:cNvSpPr>
            <a:spLocks noGrp="1"/>
          </p:cNvSpPr>
          <p:nvPr>
            <p:ph type="dt" sz="half" idx="10"/>
          </p:nvPr>
        </p:nvSpPr>
        <p:spPr/>
        <p:txBody>
          <a:bodyPr/>
          <a:lstStyle/>
          <a:p>
            <a:fld id="{47F99C44-D4C3-9D47-8631-EC268878E5A9}" type="datetimeFigureOut">
              <a:rPr lang="en-US" smtClean="0"/>
              <a:t>8/28/2025</a:t>
            </a:fld>
            <a:endParaRPr lang="en-US"/>
          </a:p>
        </p:txBody>
      </p:sp>
      <p:sp>
        <p:nvSpPr>
          <p:cNvPr id="6" name="Footer Placeholder 5">
            <a:extLst>
              <a:ext uri="{FF2B5EF4-FFF2-40B4-BE49-F238E27FC236}">
                <a16:creationId xmlns:a16="http://schemas.microsoft.com/office/drawing/2014/main" id="{71F6BD12-CF26-4B87-BDAC-21DB984832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B3F81-56C5-9B0A-207F-E54B589E041F}"/>
              </a:ext>
            </a:extLst>
          </p:cNvPr>
          <p:cNvSpPr>
            <a:spLocks noGrp="1"/>
          </p:cNvSpPr>
          <p:nvPr>
            <p:ph type="sldNum" sz="quarter" idx="12"/>
          </p:nvPr>
        </p:nvSpPr>
        <p:spPr/>
        <p:txBody>
          <a:bodyPr/>
          <a:lstStyle/>
          <a:p>
            <a:fld id="{0740C9CE-E101-A44D-868F-B777397C24D0}" type="slidenum">
              <a:rPr lang="en-US" smtClean="0"/>
              <a:t>‹#›</a:t>
            </a:fld>
            <a:endParaRPr lang="en-US"/>
          </a:p>
        </p:txBody>
      </p:sp>
    </p:spTree>
    <p:extLst>
      <p:ext uri="{BB962C8B-B14F-4D97-AF65-F5344CB8AC3E}">
        <p14:creationId xmlns:p14="http://schemas.microsoft.com/office/powerpoint/2010/main" val="291166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EA25-6CFF-934C-170B-2D9779F09939}"/>
              </a:ext>
            </a:extLst>
          </p:cNvPr>
          <p:cNvSpPr>
            <a:spLocks noGrp="1"/>
          </p:cNvSpPr>
          <p:nvPr>
            <p:ph type="title"/>
          </p:nvPr>
        </p:nvSpPr>
        <p:spPr>
          <a:xfrm>
            <a:off x="838200" y="192605"/>
            <a:ext cx="10515600" cy="1325563"/>
          </a:xfrm>
        </p:spPr>
        <p:txBody>
          <a:bodyPr/>
          <a:lstStyle>
            <a:lvl1pPr>
              <a:defRPr>
                <a:solidFill>
                  <a:srgbClr val="36495E"/>
                </a:solidFill>
                <a:latin typeface="Arial Nova Light" panose="020B03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6E9B3E-8AFD-C7AD-9853-EF39C8FFCA5E}"/>
              </a:ext>
            </a:extLst>
          </p:cNvPr>
          <p:cNvSpPr>
            <a:spLocks noGrp="1"/>
          </p:cNvSpPr>
          <p:nvPr>
            <p:ph idx="1"/>
          </p:nvPr>
        </p:nvSpPr>
        <p:spPr>
          <a:xfrm>
            <a:off x="838200" y="1653105"/>
            <a:ext cx="10515600" cy="4351338"/>
          </a:xfrm>
        </p:spPr>
        <p:txBody>
          <a:bodyPr/>
          <a:lstStyle>
            <a:lvl1pPr>
              <a:defRPr>
                <a:solidFill>
                  <a:srgbClr val="36495E"/>
                </a:solidFill>
                <a:latin typeface="Arial Nova Light" panose="020B0304020202020204" pitchFamily="34" charset="0"/>
              </a:defRPr>
            </a:lvl1pPr>
            <a:lvl2pPr>
              <a:defRPr>
                <a:solidFill>
                  <a:srgbClr val="36495E"/>
                </a:solidFill>
                <a:latin typeface="Arial Nova Light" panose="020B0304020202020204" pitchFamily="34" charset="0"/>
              </a:defRPr>
            </a:lvl2pPr>
            <a:lvl3pPr>
              <a:defRPr>
                <a:solidFill>
                  <a:srgbClr val="36495E"/>
                </a:solidFill>
                <a:latin typeface="Arial Nova Light" panose="020B0304020202020204" pitchFamily="34" charset="0"/>
              </a:defRPr>
            </a:lvl3pPr>
            <a:lvl4pPr>
              <a:defRPr>
                <a:solidFill>
                  <a:srgbClr val="36495E"/>
                </a:solidFill>
                <a:latin typeface="Arial Nova Light" panose="020B0304020202020204" pitchFamily="34" charset="0"/>
              </a:defRPr>
            </a:lvl4pPr>
            <a:lvl5pPr>
              <a:defRPr>
                <a:solidFill>
                  <a:srgbClr val="36495E"/>
                </a:solidFill>
                <a:latin typeface="Arial Nova Light" panose="020B03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B7384-2DFB-EE47-BC29-C89730A3E5FD}"/>
              </a:ext>
            </a:extLst>
          </p:cNvPr>
          <p:cNvSpPr>
            <a:spLocks noGrp="1"/>
          </p:cNvSpPr>
          <p:nvPr>
            <p:ph type="dt" sz="half" idx="10"/>
          </p:nvPr>
        </p:nvSpPr>
        <p:spPr/>
        <p:txBody>
          <a:bodyPr/>
          <a:lstStyle/>
          <a:p>
            <a:fld id="{A33A7D24-3C5A-46A8-AC19-E165A9D70E70}" type="datetimeFigureOut">
              <a:rPr lang="en-US" smtClean="0"/>
              <a:t>8/28/2025</a:t>
            </a:fld>
            <a:endParaRPr lang="en-US" dirty="0"/>
          </a:p>
        </p:txBody>
      </p:sp>
      <p:sp>
        <p:nvSpPr>
          <p:cNvPr id="5" name="Footer Placeholder 4">
            <a:extLst>
              <a:ext uri="{FF2B5EF4-FFF2-40B4-BE49-F238E27FC236}">
                <a16:creationId xmlns:a16="http://schemas.microsoft.com/office/drawing/2014/main" id="{D5CEF4F8-61D8-F2E3-3A7B-90764B2BCD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48B453-0014-E2DB-587F-4603CF761D13}"/>
              </a:ext>
            </a:extLst>
          </p:cNvPr>
          <p:cNvSpPr>
            <a:spLocks noGrp="1"/>
          </p:cNvSpPr>
          <p:nvPr>
            <p:ph type="sldNum" sz="quarter" idx="12"/>
          </p:nvPr>
        </p:nvSpPr>
        <p:spPr/>
        <p:txBody>
          <a:bodyPr/>
          <a:lstStyle/>
          <a:p>
            <a:fld id="{BBEB22E5-51A8-4B0E-9EC3-1A50BEA5E8AA}" type="slidenum">
              <a:rPr lang="en-US" smtClean="0"/>
              <a:t>‹#›</a:t>
            </a:fld>
            <a:endParaRPr lang="en-US" dirty="0"/>
          </a:p>
        </p:txBody>
      </p:sp>
      <p:pic>
        <p:nvPicPr>
          <p:cNvPr id="8" name="Picture 7" descr="A black background with many squares&#10;&#10;Description automatically generated">
            <a:extLst>
              <a:ext uri="{FF2B5EF4-FFF2-40B4-BE49-F238E27FC236}">
                <a16:creationId xmlns:a16="http://schemas.microsoft.com/office/drawing/2014/main" id="{2ED73047-7D93-5B51-8BAA-3FCF053887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873" y="3546580"/>
            <a:ext cx="13359740" cy="6858000"/>
          </a:xfrm>
          <a:prstGeom prst="rect">
            <a:avLst/>
          </a:prstGeom>
        </p:spPr>
      </p:pic>
      <p:sp>
        <p:nvSpPr>
          <p:cNvPr id="9" name="Rectangle 8">
            <a:extLst>
              <a:ext uri="{FF2B5EF4-FFF2-40B4-BE49-F238E27FC236}">
                <a16:creationId xmlns:a16="http://schemas.microsoft.com/office/drawing/2014/main" id="{F9A4AB79-E0C0-0304-B1FD-3F569B10DBCA}"/>
              </a:ext>
            </a:extLst>
          </p:cNvPr>
          <p:cNvSpPr/>
          <p:nvPr userDrawn="1"/>
        </p:nvSpPr>
        <p:spPr>
          <a:xfrm>
            <a:off x="-59821" y="6041877"/>
            <a:ext cx="12340128" cy="816123"/>
          </a:xfrm>
          <a:prstGeom prst="rect">
            <a:avLst/>
          </a:prstGeom>
          <a:solidFill>
            <a:srgbClr val="061A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descr="A black and white logo&#10;&#10;Description automatically generated">
            <a:extLst>
              <a:ext uri="{FF2B5EF4-FFF2-40B4-BE49-F238E27FC236}">
                <a16:creationId xmlns:a16="http://schemas.microsoft.com/office/drawing/2014/main" id="{0D980D02-1A21-876C-F65F-C12961995B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3862" y="6240813"/>
            <a:ext cx="1871186" cy="406259"/>
          </a:xfrm>
          <a:prstGeom prst="rect">
            <a:avLst/>
          </a:prstGeom>
        </p:spPr>
      </p:pic>
    </p:spTree>
    <p:extLst>
      <p:ext uri="{BB962C8B-B14F-4D97-AF65-F5344CB8AC3E}">
        <p14:creationId xmlns:p14="http://schemas.microsoft.com/office/powerpoint/2010/main" val="321019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3-Section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92480"/>
          </a:xfrm>
        </p:spPr>
        <p:txBody>
          <a:bodyPr/>
          <a:lstStyle>
            <a:lvl1pPr>
              <a:defRPr>
                <a:solidFill>
                  <a:srgbClr val="36495E"/>
                </a:solidFill>
                <a:latin typeface="Avenir Book" panose="02000503020000020003" pitchFamily="2" charset="0"/>
              </a:defRPr>
            </a:lvl1pPr>
          </a:lstStyle>
          <a:p>
            <a:r>
              <a:rPr lang="en-US" dirty="0"/>
              <a:t>Click to edit Master title style</a:t>
            </a:r>
          </a:p>
        </p:txBody>
      </p:sp>
      <p:sp>
        <p:nvSpPr>
          <p:cNvPr id="3" name="Content Placeholder 2"/>
          <p:cNvSpPr>
            <a:spLocks noGrp="1"/>
          </p:cNvSpPr>
          <p:nvPr>
            <p:ph sz="half" idx="1"/>
          </p:nvPr>
        </p:nvSpPr>
        <p:spPr>
          <a:xfrm>
            <a:off x="609600" y="2501461"/>
            <a:ext cx="3566160" cy="3757099"/>
          </a:xfrm>
        </p:spPr>
        <p:txBody>
          <a:bodyPr/>
          <a:lstStyle>
            <a:lvl1pPr>
              <a:lnSpc>
                <a:spcPct val="150000"/>
              </a:lnSpc>
              <a:defRPr>
                <a:solidFill>
                  <a:srgbClr val="36495E"/>
                </a:solidFill>
                <a:latin typeface="Avenir Book" panose="02000503020000020003" pitchFamily="2" charset="0"/>
              </a:defRPr>
            </a:lvl1pPr>
            <a:lvl2pPr marL="628635" indent="-285744">
              <a:lnSpc>
                <a:spcPct val="150000"/>
              </a:lnSpc>
              <a:buFont typeface="Adelle Sans Devanagari Thin" panose="02000503000000020004" pitchFamily="2" charset="-78"/>
              <a:buChar char="»"/>
              <a:defRPr>
                <a:solidFill>
                  <a:srgbClr val="36495E"/>
                </a:solidFill>
                <a:latin typeface="Avenir Book" panose="02000503020000020003" pitchFamily="2" charset="0"/>
              </a:defRPr>
            </a:lvl2pPr>
            <a:lvl3pPr>
              <a:lnSpc>
                <a:spcPct val="150000"/>
              </a:lnSpc>
              <a:defRPr>
                <a:solidFill>
                  <a:srgbClr val="36495E"/>
                </a:solidFill>
                <a:latin typeface="Avenir Book" panose="02000503020000020003" pitchFamily="2" charset="0"/>
              </a:defRPr>
            </a:lvl3pPr>
            <a:lvl4pPr>
              <a:lnSpc>
                <a:spcPct val="150000"/>
              </a:lnSpc>
              <a:defRPr>
                <a:solidFill>
                  <a:srgbClr val="36495E"/>
                </a:solidFill>
                <a:latin typeface="Avenir Book" panose="02000503020000020003" pitchFamily="2" charset="0"/>
              </a:defRPr>
            </a:lvl4pPr>
            <a:lvl5pPr>
              <a:lnSpc>
                <a:spcPct val="150000"/>
              </a:lnSpc>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12920" y="2501461"/>
            <a:ext cx="3566160" cy="3757099"/>
          </a:xfrm>
        </p:spPr>
        <p:txBody>
          <a:bodyPr/>
          <a:lstStyle>
            <a:lvl1pPr>
              <a:lnSpc>
                <a:spcPct val="150000"/>
              </a:lnSpc>
              <a:defRPr>
                <a:solidFill>
                  <a:srgbClr val="36495E"/>
                </a:solidFill>
                <a:latin typeface="Avenir Book" panose="02000503020000020003" pitchFamily="2" charset="0"/>
              </a:defRPr>
            </a:lvl1pPr>
            <a:lvl2pPr marL="628635" indent="-285744">
              <a:lnSpc>
                <a:spcPct val="150000"/>
              </a:lnSpc>
              <a:buFont typeface="Adelle Sans Devanagari Thin" panose="02000503000000020004" pitchFamily="2" charset="-78"/>
              <a:buChar char="»"/>
              <a:defRPr>
                <a:solidFill>
                  <a:srgbClr val="36495E"/>
                </a:solidFill>
                <a:latin typeface="Avenir Book" panose="02000503020000020003" pitchFamily="2" charset="0"/>
              </a:defRPr>
            </a:lvl2pPr>
            <a:lvl3pPr>
              <a:lnSpc>
                <a:spcPct val="150000"/>
              </a:lnSpc>
              <a:defRPr>
                <a:solidFill>
                  <a:srgbClr val="36495E"/>
                </a:solidFill>
                <a:latin typeface="Avenir Book" panose="02000503020000020003" pitchFamily="2" charset="0"/>
              </a:defRPr>
            </a:lvl3pPr>
            <a:lvl4pPr>
              <a:lnSpc>
                <a:spcPct val="150000"/>
              </a:lnSpc>
              <a:defRPr>
                <a:solidFill>
                  <a:srgbClr val="36495E"/>
                </a:solidFill>
                <a:latin typeface="Avenir Book" panose="02000503020000020003" pitchFamily="2" charset="0"/>
              </a:defRPr>
            </a:lvl4pPr>
            <a:lvl5pPr>
              <a:lnSpc>
                <a:spcPct val="150000"/>
              </a:lnSpc>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E405B87-0B1C-464B-928F-AA5E9D282D70}"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a:p>
        </p:txBody>
      </p:sp>
      <p:sp>
        <p:nvSpPr>
          <p:cNvPr id="8" name="Content Placeholder 3">
            <a:extLst>
              <a:ext uri="{FF2B5EF4-FFF2-40B4-BE49-F238E27FC236}">
                <a16:creationId xmlns:a16="http://schemas.microsoft.com/office/drawing/2014/main" id="{A80733C4-37B3-EAAC-AEF9-6AA9939E4F15}"/>
              </a:ext>
            </a:extLst>
          </p:cNvPr>
          <p:cNvSpPr>
            <a:spLocks noGrp="1"/>
          </p:cNvSpPr>
          <p:nvPr>
            <p:ph sz="half" idx="13"/>
          </p:nvPr>
        </p:nvSpPr>
        <p:spPr>
          <a:xfrm>
            <a:off x="8016240" y="2501461"/>
            <a:ext cx="3566160" cy="3757099"/>
          </a:xfrm>
        </p:spPr>
        <p:txBody>
          <a:bodyPr/>
          <a:lstStyle>
            <a:lvl1pPr>
              <a:lnSpc>
                <a:spcPct val="150000"/>
              </a:lnSpc>
              <a:defRPr>
                <a:solidFill>
                  <a:srgbClr val="36495E"/>
                </a:solidFill>
                <a:latin typeface="Avenir Book" panose="02000503020000020003" pitchFamily="2" charset="0"/>
              </a:defRPr>
            </a:lvl1pPr>
            <a:lvl2pPr marL="628635" indent="-285744">
              <a:lnSpc>
                <a:spcPct val="150000"/>
              </a:lnSpc>
              <a:buFont typeface="Adelle Sans Devanagari Thin" panose="02000503000000020004" pitchFamily="2" charset="-78"/>
              <a:buChar char="»"/>
              <a:defRPr>
                <a:solidFill>
                  <a:srgbClr val="36495E"/>
                </a:solidFill>
                <a:latin typeface="Avenir Book" panose="02000503020000020003" pitchFamily="2" charset="0"/>
              </a:defRPr>
            </a:lvl2pPr>
            <a:lvl3pPr>
              <a:lnSpc>
                <a:spcPct val="150000"/>
              </a:lnSpc>
              <a:defRPr>
                <a:solidFill>
                  <a:srgbClr val="36495E"/>
                </a:solidFill>
                <a:latin typeface="Avenir Book" panose="02000503020000020003" pitchFamily="2" charset="0"/>
              </a:defRPr>
            </a:lvl3pPr>
            <a:lvl4pPr>
              <a:lnSpc>
                <a:spcPct val="150000"/>
              </a:lnSpc>
              <a:defRPr>
                <a:solidFill>
                  <a:srgbClr val="36495E"/>
                </a:solidFill>
                <a:latin typeface="Avenir Book" panose="02000503020000020003" pitchFamily="2" charset="0"/>
              </a:defRPr>
            </a:lvl4pPr>
            <a:lvl5pPr>
              <a:lnSpc>
                <a:spcPct val="150000"/>
              </a:lnSpc>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350EAC16-3B86-317F-2CED-01BEFE8BFE5A}"/>
              </a:ext>
            </a:extLst>
          </p:cNvPr>
          <p:cNvSpPr>
            <a:spLocks noGrp="1"/>
          </p:cNvSpPr>
          <p:nvPr>
            <p:ph type="body" idx="14"/>
          </p:nvPr>
        </p:nvSpPr>
        <p:spPr>
          <a:xfrm>
            <a:off x="609602" y="1412241"/>
            <a:ext cx="3566159" cy="946983"/>
          </a:xfrm>
        </p:spPr>
        <p:txBody>
          <a:bodyPr anchor="b">
            <a:noAutofit/>
          </a:bodyPr>
          <a:lstStyle>
            <a:lvl1pPr marL="0" indent="0">
              <a:lnSpc>
                <a:spcPct val="10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10" name="Text Placeholder 2">
            <a:extLst>
              <a:ext uri="{FF2B5EF4-FFF2-40B4-BE49-F238E27FC236}">
                <a16:creationId xmlns:a16="http://schemas.microsoft.com/office/drawing/2014/main" id="{1EA0600A-89E3-8CAB-4C19-49198C79214D}"/>
              </a:ext>
            </a:extLst>
          </p:cNvPr>
          <p:cNvSpPr>
            <a:spLocks noGrp="1"/>
          </p:cNvSpPr>
          <p:nvPr>
            <p:ph type="body" idx="15"/>
          </p:nvPr>
        </p:nvSpPr>
        <p:spPr>
          <a:xfrm>
            <a:off x="4312922" y="1412241"/>
            <a:ext cx="3566159" cy="946983"/>
          </a:xfrm>
        </p:spPr>
        <p:txBody>
          <a:bodyPr anchor="b">
            <a:noAutofit/>
          </a:bodyPr>
          <a:lstStyle>
            <a:lvl1pPr marL="0" indent="0">
              <a:lnSpc>
                <a:spcPct val="10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344020BC-5D0B-9B40-8801-ED945012C912}"/>
              </a:ext>
            </a:extLst>
          </p:cNvPr>
          <p:cNvSpPr>
            <a:spLocks noGrp="1"/>
          </p:cNvSpPr>
          <p:nvPr>
            <p:ph type="body" idx="16"/>
          </p:nvPr>
        </p:nvSpPr>
        <p:spPr>
          <a:xfrm>
            <a:off x="8016242" y="1412241"/>
            <a:ext cx="3566159" cy="946983"/>
          </a:xfrm>
        </p:spPr>
        <p:txBody>
          <a:bodyPr anchor="b">
            <a:noAutofit/>
          </a:bodyPr>
          <a:lstStyle>
            <a:lvl1pPr marL="0" indent="0">
              <a:lnSpc>
                <a:spcPct val="10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2511785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0972800" cy="792480"/>
          </a:xfrm>
        </p:spPr>
        <p:txBody>
          <a:bodyPr/>
          <a:lstStyle/>
          <a:p>
            <a:r>
              <a:rPr lang="en-US"/>
              <a:t>Slide title</a:t>
            </a:r>
          </a:p>
        </p:txBody>
      </p:sp>
      <p:sp>
        <p:nvSpPr>
          <p:cNvPr id="3" name="Text Placeholder 2"/>
          <p:cNvSpPr>
            <a:spLocks noGrp="1"/>
          </p:cNvSpPr>
          <p:nvPr>
            <p:ph type="body" idx="1" hasCustomPrompt="1"/>
          </p:nvPr>
        </p:nvSpPr>
        <p:spPr>
          <a:xfrm>
            <a:off x="609600" y="1412240"/>
            <a:ext cx="5120640" cy="684848"/>
          </a:xfrm>
        </p:spPr>
        <p:txBody>
          <a:bodyPr anchor="b">
            <a:normAutofit/>
          </a:bodyPr>
          <a:lstStyle>
            <a:lvl1pPr marL="0" indent="0">
              <a:lnSpc>
                <a:spcPct val="12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Header</a:t>
            </a:r>
          </a:p>
        </p:txBody>
      </p:sp>
      <p:sp>
        <p:nvSpPr>
          <p:cNvPr id="4" name="Content Placeholder 3"/>
          <p:cNvSpPr>
            <a:spLocks noGrp="1"/>
          </p:cNvSpPr>
          <p:nvPr>
            <p:ph sz="half" idx="2"/>
          </p:nvPr>
        </p:nvSpPr>
        <p:spPr>
          <a:xfrm>
            <a:off x="609600" y="2259648"/>
            <a:ext cx="5120640" cy="40293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096001" y="1412240"/>
            <a:ext cx="5120640" cy="684848"/>
          </a:xfrm>
        </p:spPr>
        <p:txBody>
          <a:bodyPr anchor="b">
            <a:normAutofit/>
          </a:bodyPr>
          <a:lstStyle>
            <a:lvl1pPr marL="0" indent="0">
              <a:lnSpc>
                <a:spcPct val="12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Header</a:t>
            </a:r>
          </a:p>
        </p:txBody>
      </p:sp>
      <p:sp>
        <p:nvSpPr>
          <p:cNvPr id="6" name="Content Placeholder 5"/>
          <p:cNvSpPr>
            <a:spLocks noGrp="1"/>
          </p:cNvSpPr>
          <p:nvPr>
            <p:ph sz="quarter" idx="4"/>
          </p:nvPr>
        </p:nvSpPr>
        <p:spPr>
          <a:xfrm>
            <a:off x="6096000" y="2259648"/>
            <a:ext cx="5120640" cy="402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830274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2 Section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92480"/>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405B87-0B1C-464B-928F-AA5E9D282D70}"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a:p>
        </p:txBody>
      </p:sp>
      <p:sp>
        <p:nvSpPr>
          <p:cNvPr id="9" name="Content Placeholder 3">
            <a:extLst>
              <a:ext uri="{FF2B5EF4-FFF2-40B4-BE49-F238E27FC236}">
                <a16:creationId xmlns:a16="http://schemas.microsoft.com/office/drawing/2014/main" id="{B4E06701-73C2-615A-A562-555F80BDD1C7}"/>
              </a:ext>
            </a:extLst>
          </p:cNvPr>
          <p:cNvSpPr>
            <a:spLocks noGrp="1"/>
          </p:cNvSpPr>
          <p:nvPr>
            <p:ph sz="half" idx="14"/>
          </p:nvPr>
        </p:nvSpPr>
        <p:spPr>
          <a:xfrm>
            <a:off x="3581400" y="1486260"/>
            <a:ext cx="8000999" cy="2286000"/>
          </a:xfrm>
        </p:spPr>
        <p:txBody>
          <a:bodyPr anchor="ctr"/>
          <a:lstStyle>
            <a:lvl1pPr marL="11113"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E87255F9-16E7-4480-CF5F-70A66F239682}"/>
              </a:ext>
            </a:extLst>
          </p:cNvPr>
          <p:cNvSpPr>
            <a:spLocks noGrp="1"/>
          </p:cNvSpPr>
          <p:nvPr>
            <p:ph sz="half" idx="15"/>
          </p:nvPr>
        </p:nvSpPr>
        <p:spPr>
          <a:xfrm>
            <a:off x="3581400" y="3907615"/>
            <a:ext cx="8000999" cy="2286000"/>
          </a:xfrm>
        </p:spPr>
        <p:txBody>
          <a:bodyPr anchor="ctr"/>
          <a:lstStyle>
            <a:lvl1pPr marL="11113"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FBDF4819-3238-D7A6-A1C2-3D6281B7411A}"/>
              </a:ext>
            </a:extLst>
          </p:cNvPr>
          <p:cNvSpPr>
            <a:spLocks noGrp="1"/>
          </p:cNvSpPr>
          <p:nvPr>
            <p:ph type="body" idx="17"/>
          </p:nvPr>
        </p:nvSpPr>
        <p:spPr>
          <a:xfrm>
            <a:off x="609602" y="1486260"/>
            <a:ext cx="2743199" cy="2286000"/>
          </a:xfrm>
        </p:spPr>
        <p:txBody>
          <a:bodyPr anchor="ctr">
            <a:noAutofit/>
          </a:bodyPr>
          <a:lstStyle>
            <a:lvl1pPr marL="0" indent="0">
              <a:lnSpc>
                <a:spcPct val="100000"/>
              </a:lnSpc>
              <a:buNone/>
              <a:defRPr sz="2200" b="1">
                <a:latin typeface="Franklin Gothic Medium" panose="020B06030201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464CE87-140B-47A2-C33C-D364CA1B76AD}"/>
              </a:ext>
            </a:extLst>
          </p:cNvPr>
          <p:cNvSpPr>
            <a:spLocks noGrp="1"/>
          </p:cNvSpPr>
          <p:nvPr>
            <p:ph type="body" idx="18"/>
          </p:nvPr>
        </p:nvSpPr>
        <p:spPr>
          <a:xfrm>
            <a:off x="609602" y="3905800"/>
            <a:ext cx="2743199" cy="2286000"/>
          </a:xfrm>
        </p:spPr>
        <p:txBody>
          <a:bodyPr anchor="ctr">
            <a:noAutofit/>
          </a:bodyPr>
          <a:lstStyle>
            <a:lvl1pPr marL="0" indent="0">
              <a:lnSpc>
                <a:spcPct val="100000"/>
              </a:lnSpc>
              <a:buNone/>
              <a:defRPr sz="2200" b="1">
                <a:latin typeface="Franklin Gothic Medium" panose="020B06030201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292142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3-Sections-Horizont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92480"/>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2E405B87-0B1C-464B-928F-AA5E9D282D70}"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a:p>
        </p:txBody>
      </p:sp>
      <p:sp>
        <p:nvSpPr>
          <p:cNvPr id="9" name="Content Placeholder 3">
            <a:extLst>
              <a:ext uri="{FF2B5EF4-FFF2-40B4-BE49-F238E27FC236}">
                <a16:creationId xmlns:a16="http://schemas.microsoft.com/office/drawing/2014/main" id="{B4E06701-73C2-615A-A562-555F80BDD1C7}"/>
              </a:ext>
            </a:extLst>
          </p:cNvPr>
          <p:cNvSpPr>
            <a:spLocks noGrp="1"/>
          </p:cNvSpPr>
          <p:nvPr>
            <p:ph sz="half" idx="14"/>
          </p:nvPr>
        </p:nvSpPr>
        <p:spPr>
          <a:xfrm>
            <a:off x="3581400" y="1486263"/>
            <a:ext cx="8000999" cy="1554480"/>
          </a:xfrm>
        </p:spPr>
        <p:txBody>
          <a:bodyPr anchor="ctr"/>
          <a:lstStyle>
            <a:lvl1pPr marL="11113"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E87255F9-16E7-4480-CF5F-70A66F239682}"/>
              </a:ext>
            </a:extLst>
          </p:cNvPr>
          <p:cNvSpPr>
            <a:spLocks noGrp="1"/>
          </p:cNvSpPr>
          <p:nvPr>
            <p:ph sz="half" idx="15"/>
          </p:nvPr>
        </p:nvSpPr>
        <p:spPr>
          <a:xfrm>
            <a:off x="3581400" y="3113676"/>
            <a:ext cx="8000999" cy="1554480"/>
          </a:xfrm>
        </p:spPr>
        <p:txBody>
          <a:bodyPr anchor="ctr"/>
          <a:lstStyle>
            <a:lvl1pPr marL="11113"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EA1DB515-6EB5-E071-77D5-52780B1F93A1}"/>
              </a:ext>
            </a:extLst>
          </p:cNvPr>
          <p:cNvSpPr>
            <a:spLocks noGrp="1"/>
          </p:cNvSpPr>
          <p:nvPr>
            <p:ph sz="half" idx="16"/>
          </p:nvPr>
        </p:nvSpPr>
        <p:spPr>
          <a:xfrm>
            <a:off x="3581400" y="4741091"/>
            <a:ext cx="8000999" cy="1554480"/>
          </a:xfrm>
        </p:spPr>
        <p:txBody>
          <a:bodyPr anchor="ctr"/>
          <a:lstStyle>
            <a:lvl1pPr marL="11113"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FBDF4819-3238-D7A6-A1C2-3D6281B7411A}"/>
              </a:ext>
            </a:extLst>
          </p:cNvPr>
          <p:cNvSpPr>
            <a:spLocks noGrp="1"/>
          </p:cNvSpPr>
          <p:nvPr>
            <p:ph type="body" idx="17"/>
          </p:nvPr>
        </p:nvSpPr>
        <p:spPr>
          <a:xfrm>
            <a:off x="609602" y="1486263"/>
            <a:ext cx="2743199" cy="1554480"/>
          </a:xfrm>
        </p:spPr>
        <p:txBody>
          <a:bodyPr anchor="ctr">
            <a:noAutofit/>
          </a:bodyPr>
          <a:lstStyle>
            <a:lvl1pPr marL="0" indent="0">
              <a:lnSpc>
                <a:spcPct val="100000"/>
              </a:lnSpc>
              <a:buNone/>
              <a:defRPr sz="2200" b="1">
                <a:latin typeface="Franklin Gothic Medium" panose="020B06030201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8" name="Text Placeholder 2">
            <a:extLst>
              <a:ext uri="{FF2B5EF4-FFF2-40B4-BE49-F238E27FC236}">
                <a16:creationId xmlns:a16="http://schemas.microsoft.com/office/drawing/2014/main" id="{0464CE87-140B-47A2-C33C-D364CA1B76AD}"/>
              </a:ext>
            </a:extLst>
          </p:cNvPr>
          <p:cNvSpPr>
            <a:spLocks noGrp="1"/>
          </p:cNvSpPr>
          <p:nvPr>
            <p:ph type="body" idx="18"/>
          </p:nvPr>
        </p:nvSpPr>
        <p:spPr>
          <a:xfrm>
            <a:off x="609602" y="3111863"/>
            <a:ext cx="2743199" cy="1554480"/>
          </a:xfrm>
        </p:spPr>
        <p:txBody>
          <a:bodyPr anchor="ctr">
            <a:noAutofit/>
          </a:bodyPr>
          <a:lstStyle>
            <a:lvl1pPr marL="0" indent="0">
              <a:lnSpc>
                <a:spcPct val="100000"/>
              </a:lnSpc>
              <a:buNone/>
              <a:defRPr sz="2200" b="1">
                <a:latin typeface="Franklin Gothic Medium" panose="020B06030201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910CFF52-B968-331C-1CD8-EA2083E67BDF}"/>
              </a:ext>
            </a:extLst>
          </p:cNvPr>
          <p:cNvSpPr>
            <a:spLocks noGrp="1"/>
          </p:cNvSpPr>
          <p:nvPr>
            <p:ph type="body" idx="19"/>
          </p:nvPr>
        </p:nvSpPr>
        <p:spPr>
          <a:xfrm>
            <a:off x="609602" y="4737463"/>
            <a:ext cx="2743199" cy="1554480"/>
          </a:xfrm>
        </p:spPr>
        <p:txBody>
          <a:bodyPr anchor="ctr">
            <a:noAutofit/>
          </a:bodyPr>
          <a:lstStyle>
            <a:lvl1pPr marL="0" indent="0">
              <a:lnSpc>
                <a:spcPct val="100000"/>
              </a:lnSpc>
              <a:buNone/>
              <a:defRPr sz="2200" b="1">
                <a:latin typeface="Franklin Gothic Medium" panose="020B0603020102020204"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427922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5281"/>
            <a:ext cx="6400800" cy="319024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6540" y="5181601"/>
            <a:ext cx="6400800" cy="695960"/>
          </a:xfrm>
        </p:spPr>
        <p:txBody>
          <a:bodyPr anchor="ctr"/>
          <a:lstStyle>
            <a:lvl1pPr marL="0" indent="0" algn="l">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405B87-0B1C-464B-928F-AA5E9D282D70}" type="datetimeFigureOut">
              <a:rPr lang="en-US" smtClean="0"/>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AD4B2D-25FF-0B46-98A4-87FBB723E472}" type="slidenum">
              <a:rPr lang="en-US" smtClean="0"/>
              <a:t>‹#›</a:t>
            </a:fld>
            <a:endParaRPr lang="en-US"/>
          </a:p>
        </p:txBody>
      </p:sp>
      <p:sp>
        <p:nvSpPr>
          <p:cNvPr id="8" name="Picture Placeholder 7">
            <a:extLst>
              <a:ext uri="{FF2B5EF4-FFF2-40B4-BE49-F238E27FC236}">
                <a16:creationId xmlns:a16="http://schemas.microsoft.com/office/drawing/2014/main" id="{3CB9B453-B113-191E-39AE-5F46524E587E}"/>
              </a:ext>
            </a:extLst>
          </p:cNvPr>
          <p:cNvSpPr>
            <a:spLocks noGrp="1"/>
          </p:cNvSpPr>
          <p:nvPr>
            <p:ph type="pic" sz="quarter" idx="13" hasCustomPrompt="1"/>
          </p:nvPr>
        </p:nvSpPr>
        <p:spPr>
          <a:xfrm>
            <a:off x="1524000" y="1082043"/>
            <a:ext cx="1391920" cy="467195"/>
          </a:xfrm>
        </p:spPr>
        <p:txBody>
          <a:bodyPr anchor="ctr"/>
          <a:lstStyle>
            <a:lvl1pPr marL="120648" indent="0" algn="ctr">
              <a:buNone/>
              <a:defRPr/>
            </a:lvl1pPr>
          </a:lstStyle>
          <a:p>
            <a:r>
              <a:rPr lang="en-US"/>
              <a:t>Logo</a:t>
            </a:r>
          </a:p>
        </p:txBody>
      </p:sp>
    </p:spTree>
    <p:extLst>
      <p:ext uri="{BB962C8B-B14F-4D97-AF65-F5344CB8AC3E}">
        <p14:creationId xmlns:p14="http://schemas.microsoft.com/office/powerpoint/2010/main" val="213199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0972800" cy="792480"/>
          </a:xfrm>
        </p:spPr>
        <p:txBody>
          <a:bodyPr/>
          <a:lstStyle/>
          <a:p>
            <a:r>
              <a:rPr lang="en-US"/>
              <a:t>Slide title</a:t>
            </a:r>
          </a:p>
        </p:txBody>
      </p:sp>
      <p:sp>
        <p:nvSpPr>
          <p:cNvPr id="3" name="Text Placeholder 2"/>
          <p:cNvSpPr>
            <a:spLocks noGrp="1"/>
          </p:cNvSpPr>
          <p:nvPr>
            <p:ph type="body" idx="1" hasCustomPrompt="1"/>
          </p:nvPr>
        </p:nvSpPr>
        <p:spPr>
          <a:xfrm>
            <a:off x="609600" y="1412240"/>
            <a:ext cx="5120640" cy="684848"/>
          </a:xfrm>
        </p:spPr>
        <p:txBody>
          <a:bodyPr anchor="b">
            <a:normAutofit/>
          </a:bodyPr>
          <a:lstStyle>
            <a:lvl1pPr marL="0" indent="0">
              <a:lnSpc>
                <a:spcPct val="12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Header</a:t>
            </a:r>
          </a:p>
        </p:txBody>
      </p:sp>
      <p:sp>
        <p:nvSpPr>
          <p:cNvPr id="4" name="Content Placeholder 3"/>
          <p:cNvSpPr>
            <a:spLocks noGrp="1"/>
          </p:cNvSpPr>
          <p:nvPr>
            <p:ph sz="half" idx="2"/>
          </p:nvPr>
        </p:nvSpPr>
        <p:spPr>
          <a:xfrm>
            <a:off x="609600" y="2259648"/>
            <a:ext cx="5120640" cy="402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1" y="1412240"/>
            <a:ext cx="5120640" cy="684848"/>
          </a:xfrm>
        </p:spPr>
        <p:txBody>
          <a:bodyPr anchor="b">
            <a:normAutofit/>
          </a:bodyPr>
          <a:lstStyle>
            <a:lvl1pPr marL="0" indent="0">
              <a:lnSpc>
                <a:spcPct val="120000"/>
              </a:lnSpc>
              <a:buNone/>
              <a:defRPr sz="20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Header</a:t>
            </a:r>
          </a:p>
        </p:txBody>
      </p:sp>
      <p:sp>
        <p:nvSpPr>
          <p:cNvPr id="6" name="Content Placeholder 5"/>
          <p:cNvSpPr>
            <a:spLocks noGrp="1"/>
          </p:cNvSpPr>
          <p:nvPr>
            <p:ph sz="quarter" idx="4"/>
          </p:nvPr>
        </p:nvSpPr>
        <p:spPr>
          <a:xfrm>
            <a:off x="6096000" y="2259648"/>
            <a:ext cx="5120640" cy="402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05B87-0B1C-464B-928F-AA5E9D282D70}" type="datetimeFigureOut">
              <a:rPr lang="en-US" smtClean="0"/>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AD4B2D-25FF-0B46-98A4-87FBB723E472}" type="slidenum">
              <a:rPr lang="en-US" smtClean="0"/>
              <a:t>‹#›</a:t>
            </a:fld>
            <a:endParaRPr lang="en-US"/>
          </a:p>
        </p:txBody>
      </p:sp>
    </p:spTree>
    <p:extLst>
      <p:ext uri="{BB962C8B-B14F-4D97-AF65-F5344CB8AC3E}">
        <p14:creationId xmlns:p14="http://schemas.microsoft.com/office/powerpoint/2010/main" val="385281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3-Sections-Horizontal">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792480"/>
          </a:xfrm>
        </p:spPr>
        <p:txBody>
          <a:bodyPr/>
          <a:lstStyle>
            <a:lvl1pPr>
              <a:defRPr>
                <a:solidFill>
                  <a:srgbClr val="36495E"/>
                </a:solidFill>
                <a:latin typeface="Avenir Book" panose="02000503020000020003" pitchFamily="2" charset="0"/>
              </a:defRPr>
            </a:lvl1pPr>
          </a:lstStyle>
          <a:p>
            <a:r>
              <a:rPr lang="en-US" dirty="0"/>
              <a:t>Click to edit Master title style</a:t>
            </a:r>
          </a:p>
        </p:txBody>
      </p:sp>
      <p:sp>
        <p:nvSpPr>
          <p:cNvPr id="5" name="Date Placeholder 4"/>
          <p:cNvSpPr>
            <a:spLocks noGrp="1"/>
          </p:cNvSpPr>
          <p:nvPr>
            <p:ph type="dt" sz="half" idx="10"/>
          </p:nvPr>
        </p:nvSpPr>
        <p:spPr/>
        <p:txBody>
          <a:bodyPr/>
          <a:lstStyle/>
          <a:p>
            <a:fld id="{2E405B87-0B1C-464B-928F-AA5E9D282D70}" type="datetimeFigureOut">
              <a:rPr lang="en-US" smtClean="0"/>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AD4B2D-25FF-0B46-98A4-87FBB723E472}" type="slidenum">
              <a:rPr lang="en-US" smtClean="0"/>
              <a:t>‹#›</a:t>
            </a:fld>
            <a:endParaRPr lang="en-US"/>
          </a:p>
        </p:txBody>
      </p:sp>
      <p:sp>
        <p:nvSpPr>
          <p:cNvPr id="9" name="Content Placeholder 3">
            <a:extLst>
              <a:ext uri="{FF2B5EF4-FFF2-40B4-BE49-F238E27FC236}">
                <a16:creationId xmlns:a16="http://schemas.microsoft.com/office/drawing/2014/main" id="{B4E06701-73C2-615A-A562-555F80BDD1C7}"/>
              </a:ext>
            </a:extLst>
          </p:cNvPr>
          <p:cNvSpPr>
            <a:spLocks noGrp="1"/>
          </p:cNvSpPr>
          <p:nvPr>
            <p:ph sz="half" idx="14"/>
          </p:nvPr>
        </p:nvSpPr>
        <p:spPr>
          <a:xfrm>
            <a:off x="3581400" y="1486263"/>
            <a:ext cx="8000999" cy="1554480"/>
          </a:xfrm>
        </p:spPr>
        <p:txBody>
          <a:bodyPr anchor="ctr"/>
          <a:lstStyle>
            <a:lvl1pPr marL="11113" indent="0">
              <a:buNone/>
              <a:defRPr>
                <a:solidFill>
                  <a:srgbClr val="36495E"/>
                </a:solidFill>
                <a:latin typeface="Avenir Book" panose="02000503020000020003" pitchFamily="2" charset="0"/>
              </a:defRPr>
            </a:lvl1pPr>
            <a:lvl2pPr>
              <a:defRPr>
                <a:solidFill>
                  <a:srgbClr val="36495E"/>
                </a:solidFill>
                <a:latin typeface="Avenir Book" panose="02000503020000020003" pitchFamily="2" charset="0"/>
              </a:defRPr>
            </a:lvl2pPr>
            <a:lvl3pPr>
              <a:defRPr>
                <a:solidFill>
                  <a:srgbClr val="36495E"/>
                </a:solidFill>
                <a:latin typeface="Avenir Book" panose="02000503020000020003" pitchFamily="2" charset="0"/>
              </a:defRPr>
            </a:lvl3pPr>
            <a:lvl4pPr>
              <a:defRPr>
                <a:solidFill>
                  <a:srgbClr val="36495E"/>
                </a:solidFill>
                <a:latin typeface="Avenir Book" panose="02000503020000020003" pitchFamily="2" charset="0"/>
              </a:defRPr>
            </a:lvl4pPr>
            <a:lvl5pPr>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3">
            <a:extLst>
              <a:ext uri="{FF2B5EF4-FFF2-40B4-BE49-F238E27FC236}">
                <a16:creationId xmlns:a16="http://schemas.microsoft.com/office/drawing/2014/main" id="{E87255F9-16E7-4480-CF5F-70A66F239682}"/>
              </a:ext>
            </a:extLst>
          </p:cNvPr>
          <p:cNvSpPr>
            <a:spLocks noGrp="1"/>
          </p:cNvSpPr>
          <p:nvPr>
            <p:ph sz="half" idx="15"/>
          </p:nvPr>
        </p:nvSpPr>
        <p:spPr>
          <a:xfrm>
            <a:off x="3581400" y="3113676"/>
            <a:ext cx="8000999" cy="1554480"/>
          </a:xfrm>
        </p:spPr>
        <p:txBody>
          <a:bodyPr anchor="ctr"/>
          <a:lstStyle>
            <a:lvl1pPr marL="11113" indent="0">
              <a:buNone/>
              <a:defRPr>
                <a:solidFill>
                  <a:srgbClr val="36495E"/>
                </a:solidFill>
                <a:latin typeface="Avenir Book" panose="02000503020000020003" pitchFamily="2" charset="0"/>
              </a:defRPr>
            </a:lvl1pPr>
            <a:lvl2pPr>
              <a:defRPr>
                <a:solidFill>
                  <a:srgbClr val="36495E"/>
                </a:solidFill>
                <a:latin typeface="Avenir Book" panose="02000503020000020003" pitchFamily="2" charset="0"/>
              </a:defRPr>
            </a:lvl2pPr>
            <a:lvl3pPr>
              <a:defRPr>
                <a:solidFill>
                  <a:srgbClr val="36495E"/>
                </a:solidFill>
                <a:latin typeface="Avenir Book" panose="02000503020000020003" pitchFamily="2" charset="0"/>
              </a:defRPr>
            </a:lvl3pPr>
            <a:lvl4pPr>
              <a:defRPr>
                <a:solidFill>
                  <a:srgbClr val="36495E"/>
                </a:solidFill>
                <a:latin typeface="Avenir Book" panose="02000503020000020003" pitchFamily="2" charset="0"/>
              </a:defRPr>
            </a:lvl4pPr>
            <a:lvl5pPr>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EA1DB515-6EB5-E071-77D5-52780B1F93A1}"/>
              </a:ext>
            </a:extLst>
          </p:cNvPr>
          <p:cNvSpPr>
            <a:spLocks noGrp="1"/>
          </p:cNvSpPr>
          <p:nvPr>
            <p:ph sz="half" idx="16"/>
          </p:nvPr>
        </p:nvSpPr>
        <p:spPr>
          <a:xfrm>
            <a:off x="3581400" y="4741091"/>
            <a:ext cx="8000999" cy="1554480"/>
          </a:xfrm>
        </p:spPr>
        <p:txBody>
          <a:bodyPr anchor="ctr"/>
          <a:lstStyle>
            <a:lvl1pPr marL="11113" indent="0">
              <a:buNone/>
              <a:defRPr>
                <a:solidFill>
                  <a:srgbClr val="36495E"/>
                </a:solidFill>
                <a:latin typeface="Avenir Book" panose="02000503020000020003" pitchFamily="2" charset="0"/>
              </a:defRPr>
            </a:lvl1pPr>
            <a:lvl2pPr>
              <a:defRPr>
                <a:solidFill>
                  <a:srgbClr val="36495E"/>
                </a:solidFill>
                <a:latin typeface="Avenir Book" panose="02000503020000020003" pitchFamily="2" charset="0"/>
              </a:defRPr>
            </a:lvl2pPr>
            <a:lvl3pPr>
              <a:defRPr>
                <a:solidFill>
                  <a:srgbClr val="36495E"/>
                </a:solidFill>
                <a:latin typeface="Avenir Book" panose="02000503020000020003" pitchFamily="2" charset="0"/>
              </a:defRPr>
            </a:lvl3pPr>
            <a:lvl4pPr>
              <a:defRPr>
                <a:solidFill>
                  <a:srgbClr val="36495E"/>
                </a:solidFill>
                <a:latin typeface="Avenir Book" panose="02000503020000020003" pitchFamily="2" charset="0"/>
              </a:defRPr>
            </a:lvl4pPr>
            <a:lvl5pPr>
              <a:defRPr>
                <a:solidFill>
                  <a:srgbClr val="36495E"/>
                </a:solidFill>
                <a:latin typeface="Avenir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a:extLst>
              <a:ext uri="{FF2B5EF4-FFF2-40B4-BE49-F238E27FC236}">
                <a16:creationId xmlns:a16="http://schemas.microsoft.com/office/drawing/2014/main" id="{FBDF4819-3238-D7A6-A1C2-3D6281B7411A}"/>
              </a:ext>
            </a:extLst>
          </p:cNvPr>
          <p:cNvSpPr>
            <a:spLocks noGrp="1"/>
          </p:cNvSpPr>
          <p:nvPr>
            <p:ph type="body" idx="17"/>
          </p:nvPr>
        </p:nvSpPr>
        <p:spPr>
          <a:xfrm>
            <a:off x="609602" y="1486263"/>
            <a:ext cx="2743199" cy="1554480"/>
          </a:xfrm>
        </p:spPr>
        <p:txBody>
          <a:bodyPr anchor="ctr">
            <a:noAutofit/>
          </a:bodyPr>
          <a:lstStyle>
            <a:lvl1pPr marL="0" indent="0">
              <a:lnSpc>
                <a:spcPct val="100000"/>
              </a:lnSpc>
              <a:buNone/>
              <a:defRPr sz="22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8" name="Text Placeholder 2">
            <a:extLst>
              <a:ext uri="{FF2B5EF4-FFF2-40B4-BE49-F238E27FC236}">
                <a16:creationId xmlns:a16="http://schemas.microsoft.com/office/drawing/2014/main" id="{0464CE87-140B-47A2-C33C-D364CA1B76AD}"/>
              </a:ext>
            </a:extLst>
          </p:cNvPr>
          <p:cNvSpPr>
            <a:spLocks noGrp="1"/>
          </p:cNvSpPr>
          <p:nvPr>
            <p:ph type="body" idx="18"/>
          </p:nvPr>
        </p:nvSpPr>
        <p:spPr>
          <a:xfrm>
            <a:off x="609602" y="3111863"/>
            <a:ext cx="2743199" cy="1554480"/>
          </a:xfrm>
        </p:spPr>
        <p:txBody>
          <a:bodyPr anchor="ctr">
            <a:noAutofit/>
          </a:bodyPr>
          <a:lstStyle>
            <a:lvl1pPr marL="0" indent="0">
              <a:lnSpc>
                <a:spcPct val="100000"/>
              </a:lnSpc>
              <a:buNone/>
              <a:defRPr sz="22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11" name="Text Placeholder 2">
            <a:extLst>
              <a:ext uri="{FF2B5EF4-FFF2-40B4-BE49-F238E27FC236}">
                <a16:creationId xmlns:a16="http://schemas.microsoft.com/office/drawing/2014/main" id="{910CFF52-B968-331C-1CD8-EA2083E67BDF}"/>
              </a:ext>
            </a:extLst>
          </p:cNvPr>
          <p:cNvSpPr>
            <a:spLocks noGrp="1"/>
          </p:cNvSpPr>
          <p:nvPr>
            <p:ph type="body" idx="19"/>
          </p:nvPr>
        </p:nvSpPr>
        <p:spPr>
          <a:xfrm>
            <a:off x="609602" y="4737463"/>
            <a:ext cx="2743199" cy="1554480"/>
          </a:xfrm>
        </p:spPr>
        <p:txBody>
          <a:bodyPr anchor="ctr">
            <a:noAutofit/>
          </a:bodyPr>
          <a:lstStyle>
            <a:lvl1pPr marL="0" indent="0">
              <a:lnSpc>
                <a:spcPct val="100000"/>
              </a:lnSpc>
              <a:buNone/>
              <a:defRPr sz="2200" b="1" i="0">
                <a:solidFill>
                  <a:srgbClr val="36495E"/>
                </a:solidFill>
                <a:latin typeface="Avenir Heavy" panose="02000503020000020003" pitchFamily="2"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pic>
        <p:nvPicPr>
          <p:cNvPr id="12" name="Picture 11" descr="A blue rectangle on a black background&#10;&#10;AI-generated content may be incorrect.">
            <a:extLst>
              <a:ext uri="{FF2B5EF4-FFF2-40B4-BE49-F238E27FC236}">
                <a16:creationId xmlns:a16="http://schemas.microsoft.com/office/drawing/2014/main" id="{174D13AC-F7B6-C12C-B600-900E88F08B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9188" y="1242244"/>
            <a:ext cx="601419" cy="652462"/>
          </a:xfrm>
          <a:prstGeom prst="rect">
            <a:avLst/>
          </a:prstGeom>
        </p:spPr>
      </p:pic>
    </p:spTree>
    <p:extLst>
      <p:ext uri="{BB962C8B-B14F-4D97-AF65-F5344CB8AC3E}">
        <p14:creationId xmlns:p14="http://schemas.microsoft.com/office/powerpoint/2010/main" val="85884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black background with many squares&#10;&#10;Description automatically generated">
            <a:extLst>
              <a:ext uri="{FF2B5EF4-FFF2-40B4-BE49-F238E27FC236}">
                <a16:creationId xmlns:a16="http://schemas.microsoft.com/office/drawing/2014/main" id="{335918D2-A89F-4D15-D8D9-4DE933BF78F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73" y="3546580"/>
            <a:ext cx="13359740" cy="6858000"/>
          </a:xfrm>
          <a:prstGeom prst="rect">
            <a:avLst/>
          </a:prstGeom>
        </p:spPr>
      </p:pic>
      <p:sp>
        <p:nvSpPr>
          <p:cNvPr id="2" name="Title Placeholder 1"/>
          <p:cNvSpPr>
            <a:spLocks noGrp="1"/>
          </p:cNvSpPr>
          <p:nvPr>
            <p:ph type="title"/>
          </p:nvPr>
        </p:nvSpPr>
        <p:spPr>
          <a:xfrm>
            <a:off x="609600" y="457200"/>
            <a:ext cx="10972800" cy="762000"/>
          </a:xfrm>
          <a:prstGeom prst="rect">
            <a:avLst/>
          </a:prstGeom>
        </p:spPr>
        <p:txBody>
          <a:bodyPr vert="horz" lIns="91440" tIns="45720" rIns="91440" bIns="45720" rtlCol="0" anchor="ctr">
            <a:normAutofit/>
          </a:bodyPr>
          <a:lstStyle/>
          <a:p>
            <a:r>
              <a:rPr lang="en-US" dirty="0"/>
              <a:t>Slide title</a:t>
            </a:r>
          </a:p>
        </p:txBody>
      </p:sp>
      <p:sp>
        <p:nvSpPr>
          <p:cNvPr id="3" name="Text Placeholder 2"/>
          <p:cNvSpPr>
            <a:spLocks noGrp="1"/>
          </p:cNvSpPr>
          <p:nvPr>
            <p:ph type="body" idx="1"/>
          </p:nvPr>
        </p:nvSpPr>
        <p:spPr>
          <a:xfrm>
            <a:off x="609600" y="1310641"/>
            <a:ext cx="10972800" cy="4836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00801"/>
            <a:ext cx="2971800" cy="320676"/>
          </a:xfrm>
          <a:prstGeom prst="rect">
            <a:avLst/>
          </a:prstGeom>
        </p:spPr>
        <p:txBody>
          <a:bodyPr vert="horz" lIns="91440" tIns="45720" rIns="91440" bIns="45720" rtlCol="0" anchor="ctr"/>
          <a:lstStyle>
            <a:lvl1pPr algn="l">
              <a:defRPr sz="1200">
                <a:solidFill>
                  <a:schemeClr val="tx1">
                    <a:tint val="82000"/>
                  </a:schemeClr>
                </a:solidFill>
              </a:defRPr>
            </a:lvl1pPr>
          </a:lstStyle>
          <a:p>
            <a:fld id="{2E405B87-0B1C-464B-928F-AA5E9D282D70}" type="datetimeFigureOut">
              <a:rPr lang="en-US" smtClean="0"/>
              <a:t>8/28/2025</a:t>
            </a:fld>
            <a:endParaRPr lang="en-US"/>
          </a:p>
        </p:txBody>
      </p:sp>
      <p:sp>
        <p:nvSpPr>
          <p:cNvPr id="5" name="Footer Placeholder 4"/>
          <p:cNvSpPr>
            <a:spLocks noGrp="1"/>
          </p:cNvSpPr>
          <p:nvPr>
            <p:ph type="ftr" sz="quarter" idx="3"/>
          </p:nvPr>
        </p:nvSpPr>
        <p:spPr>
          <a:xfrm>
            <a:off x="3700780" y="6400801"/>
            <a:ext cx="4790440" cy="320676"/>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54160" y="6400801"/>
            <a:ext cx="2428240" cy="320676"/>
          </a:xfrm>
          <a:prstGeom prst="rect">
            <a:avLst/>
          </a:prstGeom>
        </p:spPr>
        <p:txBody>
          <a:bodyPr vert="horz" lIns="91440" tIns="45720" rIns="91440" bIns="45720" rtlCol="0" anchor="ctr"/>
          <a:lstStyle>
            <a:lvl1pPr algn="r">
              <a:defRPr sz="1200">
                <a:solidFill>
                  <a:schemeClr val="tx1">
                    <a:tint val="82000"/>
                  </a:schemeClr>
                </a:solidFill>
              </a:defRPr>
            </a:lvl1pPr>
          </a:lstStyle>
          <a:p>
            <a:fld id="{D9AD4B2D-25FF-0B46-98A4-87FBB723E472}" type="slidenum">
              <a:rPr lang="en-US" smtClean="0"/>
              <a:t>‹#›</a:t>
            </a:fld>
            <a:endParaRPr lang="en-US"/>
          </a:p>
        </p:txBody>
      </p:sp>
      <p:sp>
        <p:nvSpPr>
          <p:cNvPr id="9" name="Rectangle 8">
            <a:extLst>
              <a:ext uri="{FF2B5EF4-FFF2-40B4-BE49-F238E27FC236}">
                <a16:creationId xmlns:a16="http://schemas.microsoft.com/office/drawing/2014/main" id="{3630E587-3A02-3B1A-883C-BF06D662FEFA}"/>
              </a:ext>
            </a:extLst>
          </p:cNvPr>
          <p:cNvSpPr/>
          <p:nvPr userDrawn="1"/>
        </p:nvSpPr>
        <p:spPr>
          <a:xfrm>
            <a:off x="-59821" y="6243904"/>
            <a:ext cx="12340128" cy="816123"/>
          </a:xfrm>
          <a:prstGeom prst="rect">
            <a:avLst/>
          </a:prstGeom>
          <a:solidFill>
            <a:srgbClr val="061A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0" name="Picture 9" descr="A black and white logo&#10;&#10;Description automatically generated">
            <a:extLst>
              <a:ext uri="{FF2B5EF4-FFF2-40B4-BE49-F238E27FC236}">
                <a16:creationId xmlns:a16="http://schemas.microsoft.com/office/drawing/2014/main" id="{0C6854DE-F0EE-DC99-C92E-05FDBA1F797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43862" y="6347142"/>
            <a:ext cx="1871186" cy="406259"/>
          </a:xfrm>
          <a:prstGeom prst="rect">
            <a:avLst/>
          </a:prstGeom>
        </p:spPr>
      </p:pic>
    </p:spTree>
    <p:extLst>
      <p:ext uri="{BB962C8B-B14F-4D97-AF65-F5344CB8AC3E}">
        <p14:creationId xmlns:p14="http://schemas.microsoft.com/office/powerpoint/2010/main" val="515913321"/>
      </p:ext>
    </p:extLst>
  </p:cSld>
  <p:clrMap bg1="lt1" tx1="dk1" bg2="lt2" tx2="dk2" accent1="accent1" accent2="accent2" accent3="accent3" accent4="accent4" accent5="accent5" accent6="accent6" hlink="hlink" folHlink="folHlink"/>
  <p:sldLayoutIdLst>
    <p:sldLayoutId id="2147483690" r:id="rId1"/>
    <p:sldLayoutId id="2147483738" r:id="rId2"/>
    <p:sldLayoutId id="2147483739" r:id="rId3"/>
    <p:sldLayoutId id="2147483740" r:id="rId4"/>
    <p:sldLayoutId id="2147483741" r:id="rId5"/>
    <p:sldLayoutId id="2147483742" r:id="rId6"/>
    <p:sldLayoutId id="2147483719" r:id="rId7"/>
    <p:sldLayoutId id="2147483695" r:id="rId8"/>
    <p:sldLayoutId id="2147483693" r:id="rId9"/>
    <p:sldLayoutId id="2147483743" r:id="rId10"/>
    <p:sldLayoutId id="2147483744" r:id="rId11"/>
    <p:sldLayoutId id="2147483745" r:id="rId12"/>
  </p:sldLayoutIdLst>
  <p:txStyles>
    <p:titleStyle>
      <a:lvl1pPr algn="l" defTabSz="914354" rtl="0" eaLnBrk="1" latinLnBrk="0" hangingPunct="1">
        <a:lnSpc>
          <a:spcPct val="90000"/>
        </a:lnSpc>
        <a:spcBef>
          <a:spcPct val="0"/>
        </a:spcBef>
        <a:buNone/>
        <a:defRPr sz="3200" b="1" kern="1200">
          <a:solidFill>
            <a:srgbClr val="36495E"/>
          </a:solidFill>
          <a:latin typeface="Avenir Book" panose="02000503020000020003" pitchFamily="2" charset="0"/>
          <a:ea typeface="+mj-ea"/>
          <a:cs typeface="+mj-cs"/>
        </a:defRPr>
      </a:lvl1pPr>
    </p:titleStyle>
    <p:body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venir Book" panose="02000503020000020003" pitchFamily="2"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venir Book" panose="02000503020000020003" pitchFamily="2"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384" userDrawn="1">
          <p15:clr>
            <a:srgbClr val="F26B43"/>
          </p15:clr>
        </p15:guide>
        <p15:guide id="3" orient="horz" pos="4032" userDrawn="1">
          <p15:clr>
            <a:srgbClr val="F26B43"/>
          </p15:clr>
        </p15:guide>
        <p15:guide id="4" pos="7296" userDrawn="1">
          <p15:clr>
            <a:srgbClr val="F26B43"/>
          </p15:clr>
        </p15:guide>
        <p15:guide id="5" pos="3840" userDrawn="1">
          <p15:clr>
            <a:srgbClr val="F26B43"/>
          </p15:clr>
        </p15:guide>
        <p15:guide id="6" pos="960" userDrawn="1">
          <p15:clr>
            <a:srgbClr val="F26B43"/>
          </p15:clr>
        </p15:guide>
        <p15:guide id="7" orient="horz" pos="2160" userDrawn="1">
          <p15:clr>
            <a:srgbClr val="F26B43"/>
          </p15:clr>
        </p15:guide>
        <p15:guide id="8" pos="2712" userDrawn="1">
          <p15:clr>
            <a:srgbClr val="F26B43"/>
          </p15:clr>
        </p15:guide>
        <p15:guide id="9" pos="50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40.jpe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notesSlide" Target="../notesSlides/notesSlide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6.xml"/><Relationship Id="rId5" Type="http://schemas.openxmlformats.org/officeDocument/2006/relationships/tags" Target="../tags/tag13.xml"/><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Layout" Target="../slideLayouts/slideLayout2.xml"/><Relationship Id="rId5" Type="http://schemas.openxmlformats.org/officeDocument/2006/relationships/tags" Target="../tags/tag23.xml"/><Relationship Id="rId4"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Layout" Target="../slideLayouts/slideLayout4.xml"/><Relationship Id="rId4"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slideLayout" Target="../slideLayouts/slideLayout4.xml"/><Relationship Id="rId4"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41.jpeg"/><Relationship Id="rId4" Type="http://schemas.openxmlformats.org/officeDocument/2006/relationships/tags" Target="../tags/tag35.xml"/><Relationship Id="rId9"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42.xml"/><Relationship Id="rId7"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61.xml"/><Relationship Id="rId7" Type="http://schemas.openxmlformats.org/officeDocument/2006/relationships/tags" Target="../tags/tag6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s/_rels/slide26.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slideLayout" Target="../slideLayouts/slideLayout2.xml"/><Relationship Id="rId4" Type="http://schemas.openxmlformats.org/officeDocument/2006/relationships/tags" Target="../tags/tag69.xml"/></Relationships>
</file>

<file path=ppt/slides/_rels/slide27.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slideLayout" Target="../slideLayouts/slideLayout2.xml"/><Relationship Id="rId4" Type="http://schemas.openxmlformats.org/officeDocument/2006/relationships/tags" Target="../tags/tag76.xml"/></Relationships>
</file>

<file path=ppt/slides/_rels/slide2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43.jpeg"/><Relationship Id="rId5" Type="http://schemas.openxmlformats.org/officeDocument/2006/relationships/tags" Target="../tags/tag81.xml"/><Relationship Id="rId10" Type="http://schemas.openxmlformats.org/officeDocument/2006/relationships/slideLayout" Target="../slideLayouts/slideLayout9.xml"/><Relationship Id="rId4" Type="http://schemas.openxmlformats.org/officeDocument/2006/relationships/tags" Target="../tags/tag80.xml"/><Relationship Id="rId9"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notesSlide" Target="../notesSlides/notesSlide8.xml"/><Relationship Id="rId5" Type="http://schemas.openxmlformats.org/officeDocument/2006/relationships/tags" Target="../tags/tag93.xml"/><Relationship Id="rId10" Type="http://schemas.openxmlformats.org/officeDocument/2006/relationships/slideLayout" Target="../slideLayouts/slideLayout3.xml"/><Relationship Id="rId4" Type="http://schemas.openxmlformats.org/officeDocument/2006/relationships/tags" Target="../tags/tag92.xml"/><Relationship Id="rId9" Type="http://schemas.openxmlformats.org/officeDocument/2006/relationships/tags" Target="../tags/tag97.xml"/></Relationships>
</file>

<file path=ppt/slides/_rels/slide32.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s>
</file>

<file path=ppt/slides/_rels/slide34.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s>
</file>

<file path=ppt/slides/_rels/slide35.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118.xml"/></Relationships>
</file>

<file path=ppt/slides/_rels/slide3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Layout" Target="../slideLayouts/slideLayout4.xml"/><Relationship Id="rId4" Type="http://schemas.openxmlformats.org/officeDocument/2006/relationships/tags" Target="../tags/tag125.xml"/></Relationships>
</file>

<file path=ppt/slides/_rels/slide38.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31.xml"/><Relationship Id="rId7" Type="http://schemas.openxmlformats.org/officeDocument/2006/relationships/tags" Target="../tags/tag135.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6.em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5.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4"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41.xml"/><Relationship Id="rId7" Type="http://schemas.openxmlformats.org/officeDocument/2006/relationships/tags" Target="../tags/tag145.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s>
</file>

<file path=ppt/slides/_rels/slide4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44.jpeg"/><Relationship Id="rId5" Type="http://schemas.openxmlformats.org/officeDocument/2006/relationships/slideLayout" Target="../slideLayouts/slideLayout4.xml"/><Relationship Id="rId4" Type="http://schemas.openxmlformats.org/officeDocument/2006/relationships/tags" Target="../tags/tag149.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s>
</file>

<file path=ppt/slides/_rels/slide44.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s>
</file>

<file path=ppt/slides/_rels/slide45.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68.xml"/><Relationship Id="rId7" Type="http://schemas.openxmlformats.org/officeDocument/2006/relationships/slideLayout" Target="../slideLayouts/slideLayout5.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174.xml"/><Relationship Id="rId7" Type="http://schemas.openxmlformats.org/officeDocument/2006/relationships/tags" Target="../tags/tag17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9"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5" Type="http://schemas.openxmlformats.org/officeDocument/2006/relationships/slideLayout" Target="../slideLayouts/slideLayout2.xml"/><Relationship Id="rId4" Type="http://schemas.openxmlformats.org/officeDocument/2006/relationships/tags" Target="../tags/tag182.xml"/></Relationships>
</file>

<file path=ppt/slides/_rels/slide49.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5.png"/><Relationship Id="rId7" Type="http://schemas.openxmlformats.org/officeDocument/2006/relationships/image" Target="../media/image27.jpg"/><Relationship Id="rId12"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7.jpg"/><Relationship Id="rId5" Type="http://schemas.openxmlformats.org/officeDocument/2006/relationships/image" Target="../media/image25.jpg"/><Relationship Id="rId10" Type="http://schemas.openxmlformats.org/officeDocument/2006/relationships/image" Target="../media/image30.jpeg"/><Relationship Id="rId4" Type="http://schemas.openxmlformats.org/officeDocument/2006/relationships/image" Target="../media/image6.emf"/><Relationship Id="rId9"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mailto:Doug.Wickenheiser@"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inancialexecutives.org/Become-a-Member/Membership-Criteri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hyperlink" Target="https://www.financialexecutives.org/Become-a-Member/Individual-Membership.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5.png"/><Relationship Id="rId7"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emf"/><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ogo with white text&#10;&#10;Description automatically generated">
            <a:extLst>
              <a:ext uri="{FF2B5EF4-FFF2-40B4-BE49-F238E27FC236}">
                <a16:creationId xmlns:a16="http://schemas.microsoft.com/office/drawing/2014/main" id="{61A77FCA-8572-99DB-5427-938683195506}"/>
              </a:ext>
            </a:extLst>
          </p:cNvPr>
          <p:cNvPicPr>
            <a:picLocks noChangeAspect="1"/>
          </p:cNvPicPr>
          <p:nvPr/>
        </p:nvPicPr>
        <p:blipFill>
          <a:blip r:embed="rId2"/>
          <a:stretch>
            <a:fillRect/>
          </a:stretch>
        </p:blipFill>
        <p:spPr>
          <a:xfrm>
            <a:off x="3881192" y="1175554"/>
            <a:ext cx="4429616" cy="2216793"/>
          </a:xfrm>
          <a:prstGeom prst="rect">
            <a:avLst/>
          </a:prstGeom>
        </p:spPr>
      </p:pic>
      <p:sp>
        <p:nvSpPr>
          <p:cNvPr id="12" name="TextBox 11">
            <a:extLst>
              <a:ext uri="{FF2B5EF4-FFF2-40B4-BE49-F238E27FC236}">
                <a16:creationId xmlns:a16="http://schemas.microsoft.com/office/drawing/2014/main" id="{AAAD59CE-5900-1E6C-A81F-7C729DCC9CA7}"/>
              </a:ext>
            </a:extLst>
          </p:cNvPr>
          <p:cNvSpPr txBox="1"/>
          <p:nvPr/>
        </p:nvSpPr>
        <p:spPr>
          <a:xfrm>
            <a:off x="2591046" y="5247484"/>
            <a:ext cx="7009907" cy="400110"/>
          </a:xfrm>
          <a:prstGeom prst="rect">
            <a:avLst/>
          </a:prstGeom>
          <a:noFill/>
        </p:spPr>
        <p:txBody>
          <a:bodyPr wrap="square" rtlCol="0" anchor="ctr">
            <a:spAutoFit/>
          </a:bodyPr>
          <a:lstStyle/>
          <a:p>
            <a:pPr algn="ctr"/>
            <a:r>
              <a:rPr lang="en-US" sz="2000" dirty="0">
                <a:solidFill>
                  <a:srgbClr val="36495E"/>
                </a:solidFill>
                <a:latin typeface="Arial Nova" panose="020B0504020202020204" pitchFamily="34" charset="0"/>
              </a:rPr>
              <a:t>August 26, 2025</a:t>
            </a:r>
          </a:p>
        </p:txBody>
      </p:sp>
      <p:sp>
        <p:nvSpPr>
          <p:cNvPr id="15" name="TextBox 14">
            <a:extLst>
              <a:ext uri="{FF2B5EF4-FFF2-40B4-BE49-F238E27FC236}">
                <a16:creationId xmlns:a16="http://schemas.microsoft.com/office/drawing/2014/main" id="{2309B564-177E-577C-A4FD-4C9C102C07D5}"/>
              </a:ext>
            </a:extLst>
          </p:cNvPr>
          <p:cNvSpPr txBox="1"/>
          <p:nvPr/>
        </p:nvSpPr>
        <p:spPr>
          <a:xfrm>
            <a:off x="1105015" y="3826433"/>
            <a:ext cx="9981970" cy="1200329"/>
          </a:xfrm>
          <a:prstGeom prst="rect">
            <a:avLst/>
          </a:prstGeom>
          <a:noFill/>
        </p:spPr>
        <p:txBody>
          <a:bodyPr wrap="square" rtlCol="0">
            <a:spAutoFit/>
          </a:bodyPr>
          <a:lstStyle/>
          <a:p>
            <a:pPr algn="ctr"/>
            <a:r>
              <a:rPr lang="en-US" sz="3600" b="1" dirty="0">
                <a:solidFill>
                  <a:srgbClr val="36495E"/>
                </a:solidFill>
                <a:latin typeface="Arial Nova" panose="020B0504020202020204" pitchFamily="34" charset="0"/>
              </a:rPr>
              <a:t>One Big Beautiful Bill Act: </a:t>
            </a:r>
          </a:p>
          <a:p>
            <a:pPr algn="ctr"/>
            <a:r>
              <a:rPr lang="en-US" sz="3600" i="1" dirty="0">
                <a:solidFill>
                  <a:srgbClr val="36495E"/>
                </a:solidFill>
                <a:latin typeface="Arial Nova" panose="020B0504020202020204" pitchFamily="34" charset="0"/>
              </a:rPr>
              <a:t>Impacts You Can’t Ignore</a:t>
            </a:r>
            <a:endParaRPr lang="en-US" sz="3600" i="1" dirty="0">
              <a:solidFill>
                <a:srgbClr val="36495E"/>
              </a:solidFill>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309696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1D621B73-EC7F-B163-08A6-920AF89F4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60" y="395465"/>
            <a:ext cx="2029005" cy="1193531"/>
          </a:xfrm>
          <a:prstGeom prst="rect">
            <a:avLst/>
          </a:prstGeom>
        </p:spPr>
      </p:pic>
      <p:sp>
        <p:nvSpPr>
          <p:cNvPr id="3" name="TextBox 2">
            <a:extLst>
              <a:ext uri="{FF2B5EF4-FFF2-40B4-BE49-F238E27FC236}">
                <a16:creationId xmlns:a16="http://schemas.microsoft.com/office/drawing/2014/main" id="{96C2E703-404B-AD17-5BC0-42DE6D1AA6A7}"/>
              </a:ext>
            </a:extLst>
          </p:cNvPr>
          <p:cNvSpPr txBox="1"/>
          <p:nvPr/>
        </p:nvSpPr>
        <p:spPr>
          <a:xfrm>
            <a:off x="1613546" y="2551837"/>
            <a:ext cx="8964907" cy="1754326"/>
          </a:xfrm>
          <a:prstGeom prst="rect">
            <a:avLst/>
          </a:prstGeom>
          <a:noFill/>
        </p:spPr>
        <p:txBody>
          <a:bodyPr wrap="square" rtlCol="0">
            <a:spAutoFit/>
          </a:bodyPr>
          <a:lstStyle/>
          <a:p>
            <a:endParaRPr lang="en-US" sz="2160" i="1" dirty="0">
              <a:solidFill>
                <a:srgbClr val="36495E"/>
              </a:solidFill>
              <a:latin typeface="Arial Nova Light" panose="020B0304020202020204" pitchFamily="34" charset="0"/>
              <a:cs typeface="Arial" panose="020B0604020202020204" pitchFamily="34" charset="0"/>
            </a:endParaRPr>
          </a:p>
          <a:p>
            <a:pPr algn="ctr"/>
            <a:r>
              <a:rPr lang="en-US" sz="6480" i="1" dirty="0">
                <a:solidFill>
                  <a:srgbClr val="36495E"/>
                </a:solidFill>
                <a:latin typeface="Arial Nova Light" panose="020B0304020202020204" pitchFamily="34" charset="0"/>
                <a:cs typeface="Dreaming Outloud Script Pro" panose="03050502040304050704" pitchFamily="66" charset="0"/>
              </a:rPr>
              <a:t>Featured Speaker</a:t>
            </a:r>
          </a:p>
          <a:p>
            <a:pPr algn="ctr"/>
            <a:endParaRPr lang="en-US" sz="2160" i="1" dirty="0">
              <a:solidFill>
                <a:srgbClr val="36495E"/>
              </a:solidFill>
              <a:latin typeface="Arial Nova Light" panose="020B0304020202020204" pitchFamily="34" charset="0"/>
              <a:cs typeface="Arial" panose="020B0604020202020204" pitchFamily="34" charset="0"/>
            </a:endParaRPr>
          </a:p>
        </p:txBody>
      </p:sp>
    </p:spTree>
    <p:extLst>
      <p:ext uri="{BB962C8B-B14F-4D97-AF65-F5344CB8AC3E}">
        <p14:creationId xmlns:p14="http://schemas.microsoft.com/office/powerpoint/2010/main" val="157258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1D621B73-EC7F-B163-08A6-920AF89F4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19260" y="395465"/>
            <a:ext cx="2029005" cy="1193531"/>
          </a:xfrm>
          <a:prstGeom prst="rect">
            <a:avLst/>
          </a:prstGeom>
        </p:spPr>
      </p:pic>
      <p:sp>
        <p:nvSpPr>
          <p:cNvPr id="3" name="TextBox 2">
            <a:extLst>
              <a:ext uri="{FF2B5EF4-FFF2-40B4-BE49-F238E27FC236}">
                <a16:creationId xmlns:a16="http://schemas.microsoft.com/office/drawing/2014/main" id="{96C2E703-404B-AD17-5BC0-42DE6D1AA6A7}"/>
              </a:ext>
            </a:extLst>
          </p:cNvPr>
          <p:cNvSpPr txBox="1"/>
          <p:nvPr/>
        </p:nvSpPr>
        <p:spPr>
          <a:xfrm>
            <a:off x="1682126" y="2348704"/>
            <a:ext cx="8827747" cy="2283702"/>
          </a:xfrm>
          <a:prstGeom prst="rect">
            <a:avLst/>
          </a:prstGeom>
          <a:noFill/>
        </p:spPr>
        <p:txBody>
          <a:bodyPr wrap="square" rtlCol="0">
            <a:spAutoFit/>
          </a:bodyPr>
          <a:lstStyle/>
          <a:p>
            <a:pPr defTabSz="822960">
              <a:defRPr/>
            </a:pPr>
            <a:endParaRPr lang="en-US" sz="2160" b="1" dirty="0">
              <a:solidFill>
                <a:srgbClr val="36495E"/>
              </a:solidFill>
              <a:latin typeface="Arial Nova" panose="020B0504020202020204" pitchFamily="34" charset="0"/>
              <a:cs typeface="Arial" panose="020B0604020202020204" pitchFamily="34" charset="0"/>
            </a:endParaRPr>
          </a:p>
          <a:p>
            <a:pPr algn="ctr" defTabSz="822960">
              <a:defRPr/>
            </a:pPr>
            <a:r>
              <a:rPr lang="en-US" sz="4320" b="1" dirty="0">
                <a:solidFill>
                  <a:srgbClr val="36495E"/>
                </a:solidFill>
                <a:latin typeface="Arial Nova" panose="020B0504020202020204" pitchFamily="34" charset="0"/>
              </a:rPr>
              <a:t>Thanks so much for attending!</a:t>
            </a:r>
          </a:p>
          <a:p>
            <a:pPr algn="ctr" defTabSz="822960">
              <a:defRPr/>
            </a:pPr>
            <a:endParaRPr lang="en-US" sz="2400" b="1" dirty="0">
              <a:solidFill>
                <a:srgbClr val="36495E"/>
              </a:solidFill>
              <a:latin typeface="Arial Nova" panose="020B0504020202020204" pitchFamily="34" charset="0"/>
            </a:endParaRPr>
          </a:p>
          <a:p>
            <a:pPr algn="ctr" defTabSz="822960">
              <a:defRPr/>
            </a:pPr>
            <a:r>
              <a:rPr lang="en-US" sz="2800" dirty="0">
                <a:solidFill>
                  <a:srgbClr val="36495E"/>
                </a:solidFill>
                <a:latin typeface="Arial Nova" panose="020B0504020202020204" pitchFamily="34" charset="0"/>
              </a:rPr>
              <a:t>See you next month!</a:t>
            </a:r>
          </a:p>
          <a:p>
            <a:pPr algn="ctr" defTabSz="822960">
              <a:defRPr/>
            </a:pPr>
            <a:endParaRPr lang="en-US" sz="2160" dirty="0">
              <a:solidFill>
                <a:srgbClr val="36495E"/>
              </a:solidFill>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402107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B3F2-10F4-547A-A81E-914E2268E991}"/>
            </a:ext>
          </a:extLst>
        </p:cNvPr>
        <p:cNvGrpSpPr/>
        <p:nvPr/>
      </p:nvGrpSpPr>
      <p:grpSpPr>
        <a:xfrm>
          <a:off x="0" y="0"/>
          <a:ext cx="0" cy="0"/>
          <a:chOff x="0" y="0"/>
          <a:chExt cx="0" cy="0"/>
        </a:xfrm>
      </p:grpSpPr>
      <p:pic>
        <p:nvPicPr>
          <p:cNvPr id="2" name="Picture 1" descr="A person in a suit pointing at a book&#10;&#10;AI-generated content may be incorrect.">
            <a:extLst>
              <a:ext uri="{FF2B5EF4-FFF2-40B4-BE49-F238E27FC236}">
                <a16:creationId xmlns:a16="http://schemas.microsoft.com/office/drawing/2014/main" id="{885E3756-CD3F-35D3-9CCC-C0308D743F2B}"/>
              </a:ext>
            </a:extLst>
          </p:cNvPr>
          <p:cNvPicPr>
            <a:picLocks noChangeAspect="1"/>
          </p:cNvPicPr>
          <p:nvPr/>
        </p:nvPicPr>
        <p:blipFill>
          <a:blip r:embed="rId2"/>
          <a:stretch>
            <a:fillRect/>
          </a:stretch>
        </p:blipFill>
        <p:spPr>
          <a:xfrm>
            <a:off x="2571753" y="0"/>
            <a:ext cx="11133665" cy="7376582"/>
          </a:xfrm>
          <a:prstGeom prst="rect">
            <a:avLst/>
          </a:prstGeom>
        </p:spPr>
      </p:pic>
      <p:sp>
        <p:nvSpPr>
          <p:cNvPr id="12" name="Rectangle 11">
            <a:extLst>
              <a:ext uri="{FF2B5EF4-FFF2-40B4-BE49-F238E27FC236}">
                <a16:creationId xmlns:a16="http://schemas.microsoft.com/office/drawing/2014/main" id="{B0B2CA16-64C2-3C1B-8120-C55A638BFE99}"/>
              </a:ext>
            </a:extLst>
          </p:cNvPr>
          <p:cNvSpPr/>
          <p:nvPr/>
        </p:nvSpPr>
        <p:spPr>
          <a:xfrm>
            <a:off x="0" y="1600200"/>
            <a:ext cx="12192000" cy="5369777"/>
          </a:xfrm>
          <a:prstGeom prst="rect">
            <a:avLst/>
          </a:prstGeom>
          <a:gradFill flip="none" rotWithShape="1">
            <a:gsLst>
              <a:gs pos="0">
                <a:schemeClr val="bg1"/>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Subtitle 2">
            <a:extLst>
              <a:ext uri="{FF2B5EF4-FFF2-40B4-BE49-F238E27FC236}">
                <a16:creationId xmlns:a16="http://schemas.microsoft.com/office/drawing/2014/main" id="{3BE8E1F8-1A1B-CBEE-2C27-00D4B65B38FE}"/>
              </a:ext>
            </a:extLst>
          </p:cNvPr>
          <p:cNvSpPr>
            <a:spLocks noGrp="1"/>
          </p:cNvSpPr>
          <p:nvPr>
            <p:ph type="subTitle" idx="1"/>
          </p:nvPr>
        </p:nvSpPr>
        <p:spPr/>
        <p:txBody>
          <a:bodyPr/>
          <a:lstStyle/>
          <a:p>
            <a:pPr algn="l"/>
            <a:r>
              <a:rPr lang="en-US"/>
              <a:t>May XX, 2024</a:t>
            </a:r>
          </a:p>
        </p:txBody>
      </p:sp>
      <p:sp>
        <p:nvSpPr>
          <p:cNvPr id="4" name="Rectangle 3">
            <a:extLst>
              <a:ext uri="{FF2B5EF4-FFF2-40B4-BE49-F238E27FC236}">
                <a16:creationId xmlns:a16="http://schemas.microsoft.com/office/drawing/2014/main" id="{7E354EE7-3371-0228-79A1-62E24B6F6B78}"/>
              </a:ext>
            </a:extLst>
          </p:cNvPr>
          <p:cNvSpPr/>
          <p:nvPr/>
        </p:nvSpPr>
        <p:spPr>
          <a:xfrm rot="1980000">
            <a:off x="-152460" y="-5485873"/>
            <a:ext cx="6007416" cy="13104159"/>
          </a:xfrm>
          <a:prstGeom prst="rect">
            <a:avLst/>
          </a:prstGeom>
          <a:solidFill>
            <a:srgbClr val="061A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61A23"/>
              </a:solidFill>
              <a:latin typeface="Arial" panose="020B0604020202020204" pitchFamily="34" charset="0"/>
            </a:endParaRPr>
          </a:p>
        </p:txBody>
      </p:sp>
      <p:sp>
        <p:nvSpPr>
          <p:cNvPr id="7" name="Rectangle 6">
            <a:extLst>
              <a:ext uri="{FF2B5EF4-FFF2-40B4-BE49-F238E27FC236}">
                <a16:creationId xmlns:a16="http://schemas.microsoft.com/office/drawing/2014/main" id="{E80B7650-CE57-A1E2-F9B5-F8041EF5219C}"/>
              </a:ext>
            </a:extLst>
          </p:cNvPr>
          <p:cNvSpPr/>
          <p:nvPr/>
        </p:nvSpPr>
        <p:spPr>
          <a:xfrm rot="-19620000">
            <a:off x="5358830" y="-3766873"/>
            <a:ext cx="270736" cy="13104159"/>
          </a:xfrm>
          <a:prstGeom prst="rect">
            <a:avLst/>
          </a:prstGeom>
          <a:solidFill>
            <a:srgbClr val="008CD1">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61A23"/>
              </a:solidFill>
              <a:latin typeface="Arial" panose="020B0604020202020204" pitchFamily="34" charset="0"/>
            </a:endParaRPr>
          </a:p>
        </p:txBody>
      </p:sp>
      <p:pic>
        <p:nvPicPr>
          <p:cNvPr id="8" name="Picture 7" descr="A blue rectangle with white lines on a black background&#10;&#10;Description automatically generated">
            <a:extLst>
              <a:ext uri="{FF2B5EF4-FFF2-40B4-BE49-F238E27FC236}">
                <a16:creationId xmlns:a16="http://schemas.microsoft.com/office/drawing/2014/main" id="{A1671FDF-9854-A75D-2AC9-BDE0DA7ED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09" y="2542882"/>
            <a:ext cx="1184909" cy="1182461"/>
          </a:xfrm>
          <a:prstGeom prst="rect">
            <a:avLst/>
          </a:prstGeom>
          <a:ln>
            <a:noFill/>
          </a:ln>
        </p:spPr>
      </p:pic>
      <p:pic>
        <p:nvPicPr>
          <p:cNvPr id="9" name="Picture 8" descr="A blue and black logo&#10;&#10;AI-generated content may be incorrect.">
            <a:extLst>
              <a:ext uri="{FF2B5EF4-FFF2-40B4-BE49-F238E27FC236}">
                <a16:creationId xmlns:a16="http://schemas.microsoft.com/office/drawing/2014/main" id="{A7423175-BA73-59BB-EA60-B4C594761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289" y="5520787"/>
            <a:ext cx="4041488" cy="1337213"/>
          </a:xfrm>
          <a:prstGeom prst="rect">
            <a:avLst/>
          </a:prstGeom>
        </p:spPr>
      </p:pic>
      <p:sp>
        <p:nvSpPr>
          <p:cNvPr id="14" name="Title 1">
            <a:extLst>
              <a:ext uri="{FF2B5EF4-FFF2-40B4-BE49-F238E27FC236}">
                <a16:creationId xmlns:a16="http://schemas.microsoft.com/office/drawing/2014/main" id="{D2E1CB41-744C-4764-E09D-773D635B6466}"/>
              </a:ext>
            </a:extLst>
          </p:cNvPr>
          <p:cNvSpPr txBox="1">
            <a:spLocks/>
          </p:cNvSpPr>
          <p:nvPr/>
        </p:nvSpPr>
        <p:spPr>
          <a:xfrm>
            <a:off x="556888" y="1013160"/>
            <a:ext cx="9144000" cy="49900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solidFill>
                  <a:schemeClr val="bg1"/>
                </a:solidFill>
                <a:latin typeface="Arial Nova Light" panose="020B0304020202020204" pitchFamily="34" charset="0"/>
              </a:rPr>
              <a:t>One Big Beautiful </a:t>
            </a:r>
          </a:p>
          <a:p>
            <a:pPr algn="l"/>
            <a:r>
              <a:rPr lang="en-US" sz="4400" dirty="0">
                <a:solidFill>
                  <a:schemeClr val="bg1"/>
                </a:solidFill>
                <a:latin typeface="Arial Nova Light" panose="020B0304020202020204" pitchFamily="34" charset="0"/>
              </a:rPr>
              <a:t>Bill Act (OBBBA)</a:t>
            </a:r>
            <a:br>
              <a:rPr lang="en-US" sz="4800" dirty="0">
                <a:solidFill>
                  <a:schemeClr val="bg1"/>
                </a:solidFill>
                <a:latin typeface="Arial Nova Light" panose="020B0304020202020204" pitchFamily="34" charset="0"/>
              </a:rPr>
            </a:br>
            <a:br>
              <a:rPr lang="en-US" sz="4000" dirty="0">
                <a:solidFill>
                  <a:schemeClr val="bg1"/>
                </a:solidFill>
                <a:latin typeface="Arial Nova Light" panose="020B0304020202020204" pitchFamily="34" charset="0"/>
              </a:rPr>
            </a:br>
            <a:br>
              <a:rPr lang="en-US" sz="4000" dirty="0">
                <a:solidFill>
                  <a:schemeClr val="bg1"/>
                </a:solidFill>
                <a:latin typeface="Arial Nova Light" panose="020B0304020202020204" pitchFamily="34" charset="0"/>
              </a:rPr>
            </a:br>
            <a:br>
              <a:rPr lang="en-US" sz="1600" dirty="0">
                <a:solidFill>
                  <a:schemeClr val="bg1"/>
                </a:solidFill>
                <a:latin typeface="Arial Nova Light" panose="020B0304020202020204" pitchFamily="34" charset="0"/>
              </a:rPr>
            </a:br>
            <a:endParaRPr lang="en-US" sz="1600" dirty="0">
              <a:solidFill>
                <a:schemeClr val="bg1"/>
              </a:solidFill>
              <a:latin typeface="Arial Nova Light" panose="020B0304020202020204" pitchFamily="34" charset="0"/>
            </a:endParaRPr>
          </a:p>
          <a:p>
            <a:pPr algn="l"/>
            <a:endParaRPr lang="en-US" sz="1600" dirty="0">
              <a:solidFill>
                <a:schemeClr val="bg1"/>
              </a:solidFill>
              <a:latin typeface="Arial Nova Light" panose="020B0304020202020204" pitchFamily="34" charset="0"/>
            </a:endParaRPr>
          </a:p>
          <a:p>
            <a:pPr algn="l"/>
            <a:endParaRPr lang="en-US" sz="2000" b="1" dirty="0">
              <a:solidFill>
                <a:schemeClr val="bg1"/>
              </a:solidFill>
              <a:latin typeface="Arial Nova Light" panose="020B0304020202020204" pitchFamily="34" charset="0"/>
            </a:endParaRPr>
          </a:p>
          <a:p>
            <a:pPr algn="l"/>
            <a:endParaRPr lang="en-US" sz="2000" b="1" dirty="0">
              <a:solidFill>
                <a:schemeClr val="bg1"/>
              </a:solidFill>
              <a:latin typeface="Arial Nova Light" panose="020B0304020202020204" pitchFamily="34" charset="0"/>
            </a:endParaRPr>
          </a:p>
          <a:p>
            <a:pPr algn="l"/>
            <a:r>
              <a:rPr lang="en-US" sz="2000" dirty="0">
                <a:solidFill>
                  <a:srgbClr val="008CD1"/>
                </a:solidFill>
                <a:latin typeface="Arial Nova Light" panose="020B0304020202020204" pitchFamily="34" charset="0"/>
              </a:rPr>
              <a:t>2025</a:t>
            </a:r>
          </a:p>
          <a:p>
            <a:pPr algn="l"/>
            <a:endParaRPr lang="en-US" sz="4000" b="1" dirty="0">
              <a:solidFill>
                <a:schemeClr val="bg1"/>
              </a:solidFill>
              <a:latin typeface="Arial Nova Light" panose="020B0304020202020204" pitchFamily="34" charset="0"/>
            </a:endParaRPr>
          </a:p>
        </p:txBody>
      </p:sp>
    </p:spTree>
    <p:extLst>
      <p:ext uri="{BB962C8B-B14F-4D97-AF65-F5344CB8AC3E}">
        <p14:creationId xmlns:p14="http://schemas.microsoft.com/office/powerpoint/2010/main" val="375217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495E"/>
        </a:solidFill>
        <a:effectLst/>
      </p:bgPr>
    </p:bg>
    <p:spTree>
      <p:nvGrpSpPr>
        <p:cNvPr id="1" name="">
          <a:extLst>
            <a:ext uri="{FF2B5EF4-FFF2-40B4-BE49-F238E27FC236}">
              <a16:creationId xmlns:a16="http://schemas.microsoft.com/office/drawing/2014/main" id="{40FF9753-33B0-444B-AD87-9129B89A0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3B957-D655-B8CF-0ED6-C706C11F8739}"/>
              </a:ext>
            </a:extLst>
          </p:cNvPr>
          <p:cNvSpPr>
            <a:spLocks noGrp="1"/>
          </p:cNvSpPr>
          <p:nvPr>
            <p:ph type="ctrTitle"/>
            <p:custDataLst>
              <p:tags r:id="rId2"/>
            </p:custDataLst>
          </p:nvPr>
        </p:nvSpPr>
        <p:spPr>
          <a:xfrm>
            <a:off x="1526539" y="1640840"/>
            <a:ext cx="8045513" cy="3576320"/>
          </a:xfrm>
        </p:spPr>
        <p:txBody>
          <a:bodyPr>
            <a:normAutofit fontScale="90000"/>
          </a:bodyPr>
          <a:lstStyle/>
          <a:p>
            <a:pPr>
              <a:lnSpc>
                <a:spcPct val="100000"/>
              </a:lnSpc>
            </a:pPr>
            <a:r>
              <a:rPr lang="en-US" sz="5400" b="0" dirty="0">
                <a:solidFill>
                  <a:schemeClr val="bg1"/>
                </a:solidFill>
                <a:latin typeface="Arial Nova Light" panose="020B0304020202020204" pitchFamily="34" charset="0"/>
              </a:rPr>
              <a:t>Introductions</a:t>
            </a:r>
            <a:br>
              <a:rPr lang="en-US" sz="5400" b="0" dirty="0">
                <a:solidFill>
                  <a:schemeClr val="bg1"/>
                </a:solidFill>
                <a:latin typeface="Arial Nova Light" panose="020B0304020202020204" pitchFamily="34" charset="0"/>
              </a:rPr>
            </a:br>
            <a:br>
              <a:rPr lang="en-US" sz="5400" b="0" dirty="0">
                <a:solidFill>
                  <a:schemeClr val="bg1"/>
                </a:solidFill>
                <a:latin typeface="Arial Nova Light" panose="020B0304020202020204" pitchFamily="34" charset="0"/>
              </a:rPr>
            </a:br>
            <a:r>
              <a:rPr lang="en-US" sz="4000" dirty="0">
                <a:solidFill>
                  <a:schemeClr val="bg1"/>
                </a:solidFill>
                <a:latin typeface="Arial Nova Light" panose="020B0304020202020204" pitchFamily="34" charset="0"/>
              </a:rPr>
              <a:t>Faith H. Crump</a:t>
            </a:r>
            <a:r>
              <a:rPr lang="en-US" sz="4000" b="0" dirty="0">
                <a:solidFill>
                  <a:schemeClr val="bg1"/>
                </a:solidFill>
                <a:latin typeface="Arial Nova Light" panose="020B0304020202020204" pitchFamily="34" charset="0"/>
              </a:rPr>
              <a:t>, CPA – </a:t>
            </a:r>
            <a:br>
              <a:rPr lang="en-US" sz="4000" b="0" dirty="0">
                <a:solidFill>
                  <a:schemeClr val="bg1"/>
                </a:solidFill>
                <a:latin typeface="Arial Nova Light" panose="020B0304020202020204" pitchFamily="34" charset="0"/>
              </a:rPr>
            </a:br>
            <a:r>
              <a:rPr lang="en-US" sz="4000" b="0" dirty="0">
                <a:solidFill>
                  <a:schemeClr val="bg1"/>
                </a:solidFill>
                <a:latin typeface="Arial Nova Light" panose="020B0304020202020204" pitchFamily="34" charset="0"/>
              </a:rPr>
              <a:t>		</a:t>
            </a:r>
            <a:r>
              <a:rPr lang="en-US" sz="4000" b="0" i="1" dirty="0">
                <a:solidFill>
                  <a:schemeClr val="bg1"/>
                </a:solidFill>
                <a:latin typeface="Arial Nova Light" panose="020B0304020202020204" pitchFamily="34" charset="0"/>
              </a:rPr>
              <a:t>Tax Director, Louisville</a:t>
            </a:r>
            <a:br>
              <a:rPr lang="en-US" sz="4000" b="0" dirty="0">
                <a:solidFill>
                  <a:schemeClr val="bg1"/>
                </a:solidFill>
                <a:latin typeface="Arial Nova Light" panose="020B0304020202020204" pitchFamily="34" charset="0"/>
              </a:rPr>
            </a:br>
            <a:r>
              <a:rPr lang="en-US" sz="4000" dirty="0">
                <a:solidFill>
                  <a:schemeClr val="bg1"/>
                </a:solidFill>
                <a:latin typeface="Arial Nova Light" panose="020B0304020202020204" pitchFamily="34" charset="0"/>
              </a:rPr>
              <a:t>Amelia Higdon</a:t>
            </a:r>
            <a:r>
              <a:rPr lang="en-US" sz="4000" b="0" dirty="0">
                <a:solidFill>
                  <a:schemeClr val="bg1"/>
                </a:solidFill>
                <a:latin typeface="Arial Nova Light" panose="020B0304020202020204" pitchFamily="34" charset="0"/>
              </a:rPr>
              <a:t>, CPA–</a:t>
            </a:r>
            <a:br>
              <a:rPr lang="en-US" sz="4000" b="0" dirty="0">
                <a:solidFill>
                  <a:schemeClr val="bg1"/>
                </a:solidFill>
                <a:latin typeface="Arial Nova Light" panose="020B0304020202020204" pitchFamily="34" charset="0"/>
              </a:rPr>
            </a:br>
            <a:r>
              <a:rPr lang="en-US" sz="4000" b="0" dirty="0">
                <a:solidFill>
                  <a:schemeClr val="bg1"/>
                </a:solidFill>
                <a:latin typeface="Arial Nova Light" panose="020B0304020202020204" pitchFamily="34" charset="0"/>
              </a:rPr>
              <a:t>		</a:t>
            </a:r>
            <a:r>
              <a:rPr lang="en-US" sz="4000" b="0" i="1" dirty="0">
                <a:solidFill>
                  <a:schemeClr val="bg1"/>
                </a:solidFill>
                <a:latin typeface="Arial Nova Light" panose="020B0304020202020204" pitchFamily="34" charset="0"/>
              </a:rPr>
              <a:t>Sr. Tax Manager, Louisville</a:t>
            </a:r>
          </a:p>
        </p:txBody>
      </p:sp>
      <p:pic>
        <p:nvPicPr>
          <p:cNvPr id="7" name="Picture 6" descr="A blue rectangle on a black background&#10;&#10;AI-generated content may be incorrect.">
            <a:extLst>
              <a:ext uri="{FF2B5EF4-FFF2-40B4-BE49-F238E27FC236}">
                <a16:creationId xmlns:a16="http://schemas.microsoft.com/office/drawing/2014/main" id="{640D97FB-A0BC-2901-98AC-21BF9CDCD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028" y="1771677"/>
            <a:ext cx="1127687" cy="1223395"/>
          </a:xfrm>
          <a:prstGeom prst="rect">
            <a:avLst/>
          </a:prstGeom>
        </p:spPr>
      </p:pic>
    </p:spTree>
    <p:custDataLst>
      <p:tags r:id="rId1"/>
    </p:custDataLst>
    <p:extLst>
      <p:ext uri="{BB962C8B-B14F-4D97-AF65-F5344CB8AC3E}">
        <p14:creationId xmlns:p14="http://schemas.microsoft.com/office/powerpoint/2010/main" val="227985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495E"/>
        </a:solidFill>
        <a:effectLst/>
      </p:bgPr>
    </p:bg>
    <p:spTree>
      <p:nvGrpSpPr>
        <p:cNvPr id="1" name="">
          <a:extLst>
            <a:ext uri="{FF2B5EF4-FFF2-40B4-BE49-F238E27FC236}">
              <a16:creationId xmlns:a16="http://schemas.microsoft.com/office/drawing/2014/main" id="{ECC39D74-C368-C1F0-3281-1C1C529621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8F9E4-283B-9388-302F-A3D66EE82342}"/>
              </a:ext>
            </a:extLst>
          </p:cNvPr>
          <p:cNvSpPr>
            <a:spLocks noGrp="1"/>
          </p:cNvSpPr>
          <p:nvPr>
            <p:ph type="ctrTitle"/>
            <p:custDataLst>
              <p:tags r:id="rId2"/>
            </p:custDataLst>
          </p:nvPr>
        </p:nvSpPr>
        <p:spPr>
          <a:xfrm>
            <a:off x="1472219" y="859352"/>
            <a:ext cx="8045513" cy="3576320"/>
          </a:xfrm>
        </p:spPr>
        <p:txBody>
          <a:bodyPr anchor="t">
            <a:normAutofit fontScale="90000"/>
          </a:bodyPr>
          <a:lstStyle/>
          <a:p>
            <a:pPr>
              <a:lnSpc>
                <a:spcPct val="100000"/>
              </a:lnSpc>
            </a:pPr>
            <a:r>
              <a:rPr lang="en-US" sz="4800" b="0" dirty="0">
                <a:solidFill>
                  <a:schemeClr val="bg1"/>
                </a:solidFill>
                <a:latin typeface="Arial Nova Light" panose="020B0304020202020204" pitchFamily="34" charset="0"/>
              </a:rPr>
              <a:t>Agenda </a:t>
            </a:r>
            <a:br>
              <a:rPr lang="en-US" sz="4800" b="0" dirty="0">
                <a:solidFill>
                  <a:schemeClr val="bg1"/>
                </a:solidFill>
                <a:latin typeface="Arial Nova Light" panose="020B0304020202020204" pitchFamily="34" charset="0"/>
              </a:rPr>
            </a:br>
            <a:br>
              <a:rPr lang="en-US" sz="4800" b="0" dirty="0">
                <a:solidFill>
                  <a:schemeClr val="bg1"/>
                </a:solidFill>
                <a:latin typeface="Arial Nova Light" panose="020B0304020202020204" pitchFamily="34" charset="0"/>
              </a:rPr>
            </a:br>
            <a:r>
              <a:rPr lang="en-US" sz="2700" b="0" dirty="0">
                <a:solidFill>
                  <a:schemeClr val="bg1"/>
                </a:solidFill>
                <a:latin typeface="Arial Nova Light" panose="020B0304020202020204" pitchFamily="34" charset="0"/>
              </a:rPr>
              <a:t>Extended, expanded or eliminated? </a:t>
            </a:r>
            <a:br>
              <a:rPr lang="en-US" sz="2700" b="0" dirty="0">
                <a:solidFill>
                  <a:schemeClr val="bg1"/>
                </a:solidFill>
                <a:latin typeface="Arial Nova Light" panose="020B0304020202020204" pitchFamily="34" charset="0"/>
              </a:rPr>
            </a:br>
            <a:r>
              <a:rPr lang="en-US" sz="2700" b="0" dirty="0">
                <a:solidFill>
                  <a:schemeClr val="bg1"/>
                </a:solidFill>
                <a:latin typeface="Arial Nova Light" panose="020B0304020202020204" pitchFamily="34" charset="0"/>
              </a:rPr>
              <a:t>	Business Tax Provisions</a:t>
            </a:r>
            <a:br>
              <a:rPr lang="en-US" sz="2700" b="0" dirty="0">
                <a:solidFill>
                  <a:schemeClr val="bg1"/>
                </a:solidFill>
                <a:latin typeface="Arial Nova Light" panose="020B0304020202020204" pitchFamily="34" charset="0"/>
              </a:rPr>
            </a:br>
            <a:r>
              <a:rPr lang="en-US" sz="2700" b="0" dirty="0">
                <a:solidFill>
                  <a:schemeClr val="bg1"/>
                </a:solidFill>
                <a:latin typeface="Arial Nova Light" panose="020B0304020202020204" pitchFamily="34" charset="0"/>
              </a:rPr>
              <a:t>	Informational Reporting</a:t>
            </a:r>
            <a:br>
              <a:rPr lang="en-US" sz="2700" b="0" dirty="0">
                <a:solidFill>
                  <a:schemeClr val="bg1"/>
                </a:solidFill>
                <a:latin typeface="Arial Nova Light" panose="020B0304020202020204" pitchFamily="34" charset="0"/>
              </a:rPr>
            </a:br>
            <a:r>
              <a:rPr lang="en-US" sz="2700" b="0" dirty="0">
                <a:solidFill>
                  <a:schemeClr val="bg1"/>
                </a:solidFill>
                <a:latin typeface="Arial Nova Light" panose="020B0304020202020204" pitchFamily="34" charset="0"/>
              </a:rPr>
              <a:t>	Overview of Foreign Tax Changes</a:t>
            </a:r>
            <a:br>
              <a:rPr lang="en-US" sz="2700" b="0" dirty="0">
                <a:solidFill>
                  <a:schemeClr val="bg1"/>
                </a:solidFill>
                <a:latin typeface="Arial Nova Light" panose="020B0304020202020204" pitchFamily="34" charset="0"/>
              </a:rPr>
            </a:br>
            <a:r>
              <a:rPr lang="en-US" sz="2700" b="0" dirty="0">
                <a:solidFill>
                  <a:schemeClr val="bg1"/>
                </a:solidFill>
                <a:latin typeface="Arial Nova Light" panose="020B0304020202020204" pitchFamily="34" charset="0"/>
              </a:rPr>
              <a:t>	Individual Tax Provisions</a:t>
            </a:r>
          </a:p>
        </p:txBody>
      </p:sp>
      <p:pic>
        <p:nvPicPr>
          <p:cNvPr id="7" name="Picture 6" descr="A blue rectangle on a black background&#10;&#10;AI-generated content may be incorrect.">
            <a:extLst>
              <a:ext uri="{FF2B5EF4-FFF2-40B4-BE49-F238E27FC236}">
                <a16:creationId xmlns:a16="http://schemas.microsoft.com/office/drawing/2014/main" id="{37542AA2-D524-4D0A-F646-C610DF802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9358" y="1120925"/>
            <a:ext cx="1127687" cy="1223395"/>
          </a:xfrm>
          <a:prstGeom prst="rect">
            <a:avLst/>
          </a:prstGeom>
        </p:spPr>
      </p:pic>
    </p:spTree>
    <p:custDataLst>
      <p:tags r:id="rId1"/>
    </p:custDataLst>
    <p:extLst>
      <p:ext uri="{BB962C8B-B14F-4D97-AF65-F5344CB8AC3E}">
        <p14:creationId xmlns:p14="http://schemas.microsoft.com/office/powerpoint/2010/main" val="229689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43283-F56C-190D-1921-2FCE72A984E4}"/>
              </a:ext>
            </a:extLst>
          </p:cNvPr>
          <p:cNvSpPr/>
          <p:nvPr/>
        </p:nvSpPr>
        <p:spPr>
          <a:xfrm>
            <a:off x="-177" y="-1"/>
            <a:ext cx="6096002" cy="6025117"/>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1"/>
            </p:custDataLst>
          </p:nvPr>
        </p:nvSpPr>
        <p:spPr>
          <a:xfrm>
            <a:off x="609600" y="-2"/>
            <a:ext cx="4876448" cy="6025117"/>
          </a:xfrm>
        </p:spPr>
        <p:txBody>
          <a:bodyPr anchor="ctr">
            <a:normAutofit/>
          </a:bodyPr>
          <a:lstStyle/>
          <a:p>
            <a:pPr>
              <a:lnSpc>
                <a:spcPct val="100000"/>
              </a:lnSpc>
            </a:pPr>
            <a:r>
              <a:rPr lang="en-US" b="0" noProof="0" dirty="0">
                <a:solidFill>
                  <a:schemeClr val="bg1"/>
                </a:solidFill>
              </a:rPr>
              <a:t>Business Provisions Overview</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2"/>
            </p:custDataLst>
          </p:nvPr>
        </p:nvSpPr>
        <p:spPr>
          <a:xfrm>
            <a:off x="6658984" y="-2"/>
            <a:ext cx="4923418" cy="6025117"/>
          </a:xfrm>
        </p:spPr>
        <p:txBody>
          <a:bodyPr anchor="ctr">
            <a:normAutofit/>
          </a:bodyPr>
          <a:lstStyle/>
          <a:p>
            <a:pPr marL="11113" indent="0">
              <a:lnSpc>
                <a:spcPct val="120000"/>
              </a:lnSpc>
              <a:spcBef>
                <a:spcPts val="1800"/>
              </a:spcBef>
              <a:buClr>
                <a:schemeClr val="accent2"/>
              </a:buClr>
              <a:buNone/>
            </a:pPr>
            <a:r>
              <a:rPr lang="en-US" sz="1400" noProof="0" dirty="0"/>
              <a:t>The OBBBA permanently extends many provisions of the Tax Cuts and Jobs Act (TCJA) of 2017 that were originally set to expire in 2026. 
Some provisions have been modified to revert to pre-TCJA rules or to adopt more taxpayer-friendly versions of the TCJA. This includes adjustments in areas such as depreciation deductions, research and development expenses, and business interest deductions.
Overall, the bill solidifies the permanence of key business tax policies, providing greater certainty and stability for business planning and investment decisions.</a:t>
            </a:r>
          </a:p>
        </p:txBody>
      </p:sp>
      <p:sp>
        <p:nvSpPr>
          <p:cNvPr id="11" name="Rectangle 10">
            <a:extLst>
              <a:ext uri="{FF2B5EF4-FFF2-40B4-BE49-F238E27FC236}">
                <a16:creationId xmlns:a16="http://schemas.microsoft.com/office/drawing/2014/main" id="{3E50A0DF-F3D3-2DEE-E521-3929BB903770}"/>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CABA96-98F6-F7C8-F068-9B95983810CB}"/>
            </a:ext>
          </a:extLst>
        </p:cNvPr>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B7EEEDC3-460A-5AB6-E008-BAF3F6D04B1F}"/>
              </a:ext>
            </a:extLst>
          </p:cNvPr>
          <p:cNvPicPr>
            <a:picLocks noChangeAspect="1"/>
          </p:cNvPicPr>
          <p:nvPr>
            <p:custDataLst>
              <p:tags r:id="rId1"/>
            </p:custDataLst>
          </p:nvPr>
        </p:nvPicPr>
        <p:blipFill rotWithShape="1">
          <a:blip r:embed="rId13">
            <a:alphaModFix amt="85000"/>
          </a:blip>
          <a:srcRect t="870" b="870"/>
          <a:stretch/>
        </p:blipFill>
        <p:spPr>
          <a:xfrm>
            <a:off x="1008181" y="1558089"/>
            <a:ext cx="3474720" cy="4552278"/>
          </a:xfrm>
          <a:prstGeom prst="rect">
            <a:avLst/>
          </a:prstGeom>
        </p:spPr>
      </p:pic>
      <p:sp>
        <p:nvSpPr>
          <p:cNvPr id="6" name="TextBox 5">
            <a:extLst>
              <a:ext uri="{FF2B5EF4-FFF2-40B4-BE49-F238E27FC236}">
                <a16:creationId xmlns:a16="http://schemas.microsoft.com/office/drawing/2014/main" id="{BFEE20BF-443A-6A1D-31AE-91A995FBB643}"/>
              </a:ext>
            </a:extLst>
          </p:cNvPr>
          <p:cNvSpPr txBox="1"/>
          <p:nvPr>
            <p:custDataLst>
              <p:tags r:id="rId2"/>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Business Provisions</a:t>
            </a:r>
          </a:p>
        </p:txBody>
      </p:sp>
      <p:sp>
        <p:nvSpPr>
          <p:cNvPr id="13" name="Title 12">
            <a:extLst>
              <a:ext uri="{FF2B5EF4-FFF2-40B4-BE49-F238E27FC236}">
                <a16:creationId xmlns:a16="http://schemas.microsoft.com/office/drawing/2014/main" id="{0E112FC7-AC0D-A59D-BDC8-E3F8CE44C8F3}"/>
              </a:ext>
            </a:extLst>
          </p:cNvPr>
          <p:cNvSpPr>
            <a:spLocks noGrp="1"/>
          </p:cNvSpPr>
          <p:nvPr>
            <p:ph type="title"/>
            <p:custDataLst>
              <p:tags r:id="rId3"/>
            </p:custDataLst>
          </p:nvPr>
        </p:nvSpPr>
        <p:spPr>
          <a:xfrm>
            <a:off x="609600" y="700741"/>
            <a:ext cx="10972800" cy="792480"/>
          </a:xfrm>
        </p:spPr>
        <p:txBody>
          <a:bodyPr/>
          <a:lstStyle/>
          <a:p>
            <a:r>
              <a:rPr lang="en-US" dirty="0">
                <a:latin typeface="Arial Nova" panose="020B0504020202020204" pitchFamily="34" charset="0"/>
              </a:rPr>
              <a:t>Depreciation Deductions</a:t>
            </a:r>
          </a:p>
        </p:txBody>
      </p:sp>
      <p:sp>
        <p:nvSpPr>
          <p:cNvPr id="14" name="Content Placeholder 13">
            <a:extLst>
              <a:ext uri="{FF2B5EF4-FFF2-40B4-BE49-F238E27FC236}">
                <a16:creationId xmlns:a16="http://schemas.microsoft.com/office/drawing/2014/main" id="{EDA73D53-86A7-3BF7-5188-8E1AE71EA528}"/>
              </a:ext>
            </a:extLst>
          </p:cNvPr>
          <p:cNvSpPr>
            <a:spLocks noGrp="1"/>
          </p:cNvSpPr>
          <p:nvPr>
            <p:ph sz="half" idx="14"/>
            <p:custDataLst>
              <p:tags r:id="rId4"/>
            </p:custDataLst>
          </p:nvPr>
        </p:nvSpPr>
        <p:spPr>
          <a:xfrm>
            <a:off x="6896764" y="1604981"/>
            <a:ext cx="4685636" cy="1460500"/>
          </a:xfrm>
        </p:spPr>
        <p:txBody>
          <a:bodyPr vert="horz" lIns="91440" tIns="45720" rIns="91440" bIns="45720" rtlCol="0" anchor="t">
            <a:normAutofit/>
          </a:bodyPr>
          <a:lstStyle/>
          <a:p>
            <a:pPr>
              <a:lnSpc>
                <a:spcPct val="114000"/>
              </a:lnSpc>
            </a:pPr>
            <a:r>
              <a:rPr lang="en-US" sz="1400" dirty="0">
                <a:latin typeface="Arial Nova Light" panose="020B0304020202020204" pitchFamily="34" charset="0"/>
              </a:rPr>
              <a:t>OBBBA returns 100% bonus depreciation for qualified property placed into service after January 19, 2025. Prior law had 40% bonus depreciation for 2025, reducing 20% annually to 0% by 2027. </a:t>
            </a:r>
          </a:p>
        </p:txBody>
      </p:sp>
      <p:sp>
        <p:nvSpPr>
          <p:cNvPr id="15" name="Content Placeholder 14">
            <a:extLst>
              <a:ext uri="{FF2B5EF4-FFF2-40B4-BE49-F238E27FC236}">
                <a16:creationId xmlns:a16="http://schemas.microsoft.com/office/drawing/2014/main" id="{23072383-E925-A57F-832D-A6E3B20DD494}"/>
              </a:ext>
            </a:extLst>
          </p:cNvPr>
          <p:cNvSpPr>
            <a:spLocks noGrp="1"/>
          </p:cNvSpPr>
          <p:nvPr>
            <p:ph sz="half" idx="15"/>
            <p:custDataLst>
              <p:tags r:id="rId5"/>
            </p:custDataLst>
          </p:nvPr>
        </p:nvSpPr>
        <p:spPr>
          <a:xfrm>
            <a:off x="6896764" y="2976175"/>
            <a:ext cx="4685636" cy="1460500"/>
          </a:xfrm>
        </p:spPr>
        <p:txBody>
          <a:bodyPr vert="horz" lIns="91440" tIns="45720" rIns="91440" bIns="45720" rtlCol="0" anchor="t">
            <a:normAutofit/>
          </a:bodyPr>
          <a:lstStyle/>
          <a:p>
            <a:pPr>
              <a:lnSpc>
                <a:spcPct val="114000"/>
              </a:lnSpc>
            </a:pPr>
            <a:r>
              <a:rPr lang="en-US" sz="1400" dirty="0">
                <a:latin typeface="Arial Nova Light" panose="020B0304020202020204" pitchFamily="34" charset="0"/>
              </a:rPr>
              <a:t>New class eligible for 100% bonus depreciation includes nonresidential real property integral to manufacturing, refining &amp; agricultural and chemical production placed in service in the U.S. after January 19, 2025, and before 2031.  </a:t>
            </a:r>
          </a:p>
        </p:txBody>
      </p:sp>
      <p:sp>
        <p:nvSpPr>
          <p:cNvPr id="16" name="Content Placeholder 15">
            <a:extLst>
              <a:ext uri="{FF2B5EF4-FFF2-40B4-BE49-F238E27FC236}">
                <a16:creationId xmlns:a16="http://schemas.microsoft.com/office/drawing/2014/main" id="{1C8DDEE8-3982-B438-85A9-94D71C1A7ADA}"/>
              </a:ext>
            </a:extLst>
          </p:cNvPr>
          <p:cNvSpPr>
            <a:spLocks noGrp="1"/>
          </p:cNvSpPr>
          <p:nvPr>
            <p:ph sz="half" idx="16"/>
            <p:custDataLst>
              <p:tags r:id="rId6"/>
            </p:custDataLst>
          </p:nvPr>
        </p:nvSpPr>
        <p:spPr>
          <a:xfrm>
            <a:off x="6896764" y="4694219"/>
            <a:ext cx="4685636" cy="1460500"/>
          </a:xfrm>
        </p:spPr>
        <p:txBody>
          <a:bodyPr vert="horz" lIns="91440" tIns="45720" rIns="91440" bIns="45720" rtlCol="0" anchor="t">
            <a:normAutofit/>
          </a:bodyPr>
          <a:lstStyle/>
          <a:p>
            <a:pPr>
              <a:lnSpc>
                <a:spcPct val="114000"/>
              </a:lnSpc>
            </a:pPr>
            <a:r>
              <a:rPr lang="en-US" sz="1400" dirty="0">
                <a:latin typeface="Arial Nova Light" panose="020B0304020202020204" pitchFamily="34" charset="0"/>
              </a:rPr>
              <a:t>Expensing limit rises to $2.5M (from $1M) for tax years after 2024; phaseout threshold increases to $4M (from $2.5M). Both limits adjust for inflation after 2025. Section 179 allows 100% depreciation on individual assets in year of service.</a:t>
            </a:r>
          </a:p>
        </p:txBody>
      </p:sp>
      <p:sp>
        <p:nvSpPr>
          <p:cNvPr id="17" name="Text Placeholder 16">
            <a:extLst>
              <a:ext uri="{FF2B5EF4-FFF2-40B4-BE49-F238E27FC236}">
                <a16:creationId xmlns:a16="http://schemas.microsoft.com/office/drawing/2014/main" id="{6F03B27F-2D26-B73C-3E0E-DC3F243D884C}"/>
              </a:ext>
            </a:extLst>
          </p:cNvPr>
          <p:cNvSpPr>
            <a:spLocks noGrp="1"/>
          </p:cNvSpPr>
          <p:nvPr>
            <p:ph type="body" idx="17"/>
            <p:custDataLst>
              <p:tags r:id="rId7"/>
            </p:custDataLst>
          </p:nvPr>
        </p:nvSpPr>
        <p:spPr>
          <a:xfrm>
            <a:off x="5041233" y="1604981"/>
            <a:ext cx="1720515" cy="1460500"/>
          </a:xfrm>
        </p:spPr>
        <p:txBody>
          <a:bodyPr vert="horz" lIns="91440" tIns="45720" rIns="91440" bIns="45720" rtlCol="0" anchor="t">
            <a:normAutofit/>
          </a:bodyPr>
          <a:lstStyle/>
          <a:p>
            <a:pPr>
              <a:lnSpc>
                <a:spcPct val="114000"/>
              </a:lnSpc>
            </a:pPr>
            <a:r>
              <a:rPr lang="en-US" sz="1400" dirty="0">
                <a:latin typeface="Arial Nova" panose="020B0504020202020204" pitchFamily="34" charset="0"/>
              </a:rPr>
              <a:t>Bonus Depreciation</a:t>
            </a:r>
          </a:p>
        </p:txBody>
      </p:sp>
      <p:sp>
        <p:nvSpPr>
          <p:cNvPr id="18" name="Text Placeholder 17">
            <a:extLst>
              <a:ext uri="{FF2B5EF4-FFF2-40B4-BE49-F238E27FC236}">
                <a16:creationId xmlns:a16="http://schemas.microsoft.com/office/drawing/2014/main" id="{365C9065-669D-F268-78FB-2FFFD79A1B5D}"/>
              </a:ext>
            </a:extLst>
          </p:cNvPr>
          <p:cNvSpPr>
            <a:spLocks noGrp="1"/>
          </p:cNvSpPr>
          <p:nvPr>
            <p:ph type="body" idx="18"/>
            <p:custDataLst>
              <p:tags r:id="rId8"/>
            </p:custDataLst>
          </p:nvPr>
        </p:nvSpPr>
        <p:spPr>
          <a:xfrm>
            <a:off x="5041234" y="2976175"/>
            <a:ext cx="1720515" cy="1460500"/>
          </a:xfrm>
        </p:spPr>
        <p:txBody>
          <a:bodyPr vert="horz" lIns="91440" tIns="45720" rIns="91440" bIns="45720" rtlCol="0" anchor="t">
            <a:normAutofit/>
          </a:bodyPr>
          <a:lstStyle/>
          <a:p>
            <a:pPr>
              <a:lnSpc>
                <a:spcPct val="114000"/>
              </a:lnSpc>
            </a:pPr>
            <a:r>
              <a:rPr lang="en-US" sz="1400" dirty="0">
                <a:latin typeface="Arial Nova" panose="020B0504020202020204" pitchFamily="34" charset="0"/>
              </a:rPr>
              <a:t>Qualified Production Property</a:t>
            </a:r>
          </a:p>
        </p:txBody>
      </p:sp>
      <p:sp>
        <p:nvSpPr>
          <p:cNvPr id="19" name="Text Placeholder 18">
            <a:extLst>
              <a:ext uri="{FF2B5EF4-FFF2-40B4-BE49-F238E27FC236}">
                <a16:creationId xmlns:a16="http://schemas.microsoft.com/office/drawing/2014/main" id="{43457729-A8BE-E61D-9705-C066E39BCD44}"/>
              </a:ext>
            </a:extLst>
          </p:cNvPr>
          <p:cNvSpPr>
            <a:spLocks noGrp="1"/>
          </p:cNvSpPr>
          <p:nvPr>
            <p:ph type="body" idx="19"/>
            <p:custDataLst>
              <p:tags r:id="rId9"/>
            </p:custDataLst>
          </p:nvPr>
        </p:nvSpPr>
        <p:spPr>
          <a:xfrm>
            <a:off x="5041234" y="4694219"/>
            <a:ext cx="1720515" cy="1460500"/>
          </a:xfrm>
        </p:spPr>
        <p:txBody>
          <a:bodyPr vert="horz" lIns="91440" tIns="45720" rIns="91440" bIns="45720" rtlCol="0" anchor="t">
            <a:normAutofit/>
          </a:bodyPr>
          <a:lstStyle/>
          <a:p>
            <a:pPr>
              <a:lnSpc>
                <a:spcPct val="114000"/>
              </a:lnSpc>
            </a:pPr>
            <a:r>
              <a:rPr lang="en-US" sz="1400" dirty="0">
                <a:latin typeface="Arial Nova" panose="020B0504020202020204" pitchFamily="34" charset="0"/>
              </a:rPr>
              <a:t>Section 179 Expensing Election</a:t>
            </a:r>
          </a:p>
        </p:txBody>
      </p:sp>
      <p:sp>
        <p:nvSpPr>
          <p:cNvPr id="5" name="Rectangle 4">
            <a:extLst>
              <a:ext uri="{FF2B5EF4-FFF2-40B4-BE49-F238E27FC236}">
                <a16:creationId xmlns:a16="http://schemas.microsoft.com/office/drawing/2014/main" id="{82E2AD94-3DE4-E374-1AA2-0F7AAFA413D2}"/>
              </a:ext>
            </a:extLst>
          </p:cNvPr>
          <p:cNvSpPr/>
          <p:nvPr>
            <p:custDataLst>
              <p:tags r:id="rId10"/>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866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B563A4-D73A-A627-9F1F-316FC67ED33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247BB70-6F97-0B47-9FAC-71A2000A19ED}"/>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venir 35 Light" panose="020B0402020203020204" pitchFamily="34" charset="77"/>
              </a:rPr>
              <a:t>Business Provisions  </a:t>
            </a:r>
            <a:r>
              <a:rPr lang="en-US" sz="1400" dirty="0">
                <a:solidFill>
                  <a:srgbClr val="FF0000"/>
                </a:solidFill>
                <a:latin typeface="Avenir 35 Light" panose="020B0402020203020204" pitchFamily="34" charset="77"/>
              </a:rPr>
              <a:t> </a:t>
            </a:r>
            <a:endParaRPr lang="en-US" sz="1400" dirty="0">
              <a:solidFill>
                <a:srgbClr val="008CD1"/>
              </a:solidFill>
              <a:latin typeface="Avenir 35 Light" panose="020B0402020203020204" pitchFamily="34" charset="77"/>
            </a:endParaRPr>
          </a:p>
        </p:txBody>
      </p:sp>
      <p:sp>
        <p:nvSpPr>
          <p:cNvPr id="2" name="Title 1">
            <a:extLst>
              <a:ext uri="{FF2B5EF4-FFF2-40B4-BE49-F238E27FC236}">
                <a16:creationId xmlns:a16="http://schemas.microsoft.com/office/drawing/2014/main" id="{579B6A27-8CCA-D7E7-4067-D6F13DE12567}"/>
              </a:ext>
            </a:extLst>
          </p:cNvPr>
          <p:cNvSpPr>
            <a:spLocks noGrp="1"/>
          </p:cNvSpPr>
          <p:nvPr>
            <p:ph type="title"/>
            <p:custDataLst>
              <p:tags r:id="rId2"/>
            </p:custDataLst>
          </p:nvPr>
        </p:nvSpPr>
        <p:spPr>
          <a:xfrm>
            <a:off x="609599" y="709885"/>
            <a:ext cx="12588177" cy="762000"/>
          </a:xfrm>
        </p:spPr>
        <p:txBody>
          <a:bodyPr>
            <a:normAutofit/>
          </a:bodyPr>
          <a:lstStyle/>
          <a:p>
            <a:r>
              <a:rPr lang="en-US" dirty="0">
                <a:latin typeface="Arial Nova" panose="020B0504020202020204" pitchFamily="34" charset="0"/>
              </a:rPr>
              <a:t>Quantify Depreciation Deduction Impact</a:t>
            </a:r>
            <a:endParaRPr lang="en-US" noProof="0" dirty="0">
              <a:latin typeface="Arial Nova" panose="020B0504020202020204" pitchFamily="34" charset="0"/>
            </a:endParaRPr>
          </a:p>
        </p:txBody>
      </p:sp>
      <p:sp>
        <p:nvSpPr>
          <p:cNvPr id="3" name="Content Placeholder 2">
            <a:extLst>
              <a:ext uri="{FF2B5EF4-FFF2-40B4-BE49-F238E27FC236}">
                <a16:creationId xmlns:a16="http://schemas.microsoft.com/office/drawing/2014/main" id="{E6A27BB3-8340-08EC-A8CD-92700AD49C6B}"/>
              </a:ext>
            </a:extLst>
          </p:cNvPr>
          <p:cNvSpPr>
            <a:spLocks noGrp="1"/>
          </p:cNvSpPr>
          <p:nvPr>
            <p:ph idx="1"/>
            <p:custDataLst>
              <p:tags r:id="rId3"/>
            </p:custDataLst>
          </p:nvPr>
        </p:nvSpPr>
        <p:spPr>
          <a:xfrm>
            <a:off x="609601" y="1209133"/>
            <a:ext cx="8479535" cy="4445452"/>
          </a:xfrm>
        </p:spPr>
        <p:txBody>
          <a:bodyPr anchor="b">
            <a:normAutofit/>
          </a:bodyPr>
          <a:lstStyle/>
          <a:p>
            <a:pPr marL="11113" indent="0">
              <a:lnSpc>
                <a:spcPct val="120000"/>
              </a:lnSpc>
              <a:buNone/>
            </a:pPr>
            <a:r>
              <a:rPr lang="en-US" sz="1800" noProof="0" dirty="0">
                <a:latin typeface="Avenir Book" panose="02000503020000020003" pitchFamily="2" charset="0"/>
              </a:rPr>
              <a:t>
- 
</a:t>
            </a:r>
          </a:p>
        </p:txBody>
      </p:sp>
      <p:sp>
        <p:nvSpPr>
          <p:cNvPr id="4" name="Rectangle 3">
            <a:extLst>
              <a:ext uri="{FF2B5EF4-FFF2-40B4-BE49-F238E27FC236}">
                <a16:creationId xmlns:a16="http://schemas.microsoft.com/office/drawing/2014/main" id="{83EB361E-6871-2E2F-8921-652CBD8E00D6}"/>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1E027545-622E-4868-556F-D1C4A78A864C}"/>
              </a:ext>
            </a:extLst>
          </p:cNvPr>
          <p:cNvGraphicFramePr>
            <a:graphicFrameLocks noGrp="1"/>
          </p:cNvGraphicFramePr>
          <p:nvPr>
            <p:extLst>
              <p:ext uri="{D42A27DB-BD31-4B8C-83A1-F6EECF244321}">
                <p14:modId xmlns:p14="http://schemas.microsoft.com/office/powerpoint/2010/main" val="513536632"/>
              </p:ext>
            </p:extLst>
          </p:nvPr>
        </p:nvGraphicFramePr>
        <p:xfrm>
          <a:off x="735602" y="2060449"/>
          <a:ext cx="5375654" cy="3072387"/>
        </p:xfrm>
        <a:graphic>
          <a:graphicData uri="http://schemas.openxmlformats.org/drawingml/2006/table">
            <a:tbl>
              <a:tblPr>
                <a:tableStyleId>{5C22544A-7EE6-4342-B048-85BDC9FD1C3A}</a:tableStyleId>
              </a:tblPr>
              <a:tblGrid>
                <a:gridCol w="2286478">
                  <a:extLst>
                    <a:ext uri="{9D8B030D-6E8A-4147-A177-3AD203B41FA5}">
                      <a16:colId xmlns:a16="http://schemas.microsoft.com/office/drawing/2014/main" val="3623060769"/>
                    </a:ext>
                  </a:extLst>
                </a:gridCol>
                <a:gridCol w="1763506">
                  <a:extLst>
                    <a:ext uri="{9D8B030D-6E8A-4147-A177-3AD203B41FA5}">
                      <a16:colId xmlns:a16="http://schemas.microsoft.com/office/drawing/2014/main" val="75748304"/>
                    </a:ext>
                  </a:extLst>
                </a:gridCol>
                <a:gridCol w="1325670">
                  <a:extLst>
                    <a:ext uri="{9D8B030D-6E8A-4147-A177-3AD203B41FA5}">
                      <a16:colId xmlns:a16="http://schemas.microsoft.com/office/drawing/2014/main" val="4072304456"/>
                    </a:ext>
                  </a:extLst>
                </a:gridCol>
              </a:tblGrid>
              <a:tr h="401883">
                <a:tc>
                  <a:txBody>
                    <a:bodyPr/>
                    <a:lstStyle/>
                    <a:p>
                      <a:pPr algn="l" fontAlgn="b"/>
                      <a:endParaRPr lang="en-US" sz="1400" b="0" i="0" u="none" strike="noStrike">
                        <a:effectLst/>
                        <a:latin typeface="Calibri" panose="020F0502020204030204" pitchFamily="34" charset="0"/>
                      </a:endParaRPr>
                    </a:p>
                  </a:txBody>
                  <a:tcPr marL="12144" marR="12144" marT="12144" marB="0" anchor="b"/>
                </a:tc>
                <a:tc gridSpan="2">
                  <a:txBody>
                    <a:bodyPr/>
                    <a:lstStyle/>
                    <a:p>
                      <a:pPr algn="ctr" fontAlgn="b"/>
                      <a:r>
                        <a:rPr lang="en-US" sz="1400" b="1" i="0" u="none" strike="noStrike" dirty="0">
                          <a:effectLst/>
                          <a:latin typeface="Arial Nova" panose="020B0504020202020204" pitchFamily="34" charset="0"/>
                        </a:rPr>
                        <a:t>Placed in Service Date</a:t>
                      </a:r>
                    </a:p>
                  </a:txBody>
                  <a:tcPr marL="99705" marR="99705" marT="49853" marB="49853" anchor="b"/>
                </a:tc>
                <a:tc hMerge="1">
                  <a:txBody>
                    <a:bodyPr/>
                    <a:lstStyle/>
                    <a:p>
                      <a:endParaRPr lang="en-US"/>
                    </a:p>
                  </a:txBody>
                  <a:tcPr/>
                </a:tc>
                <a:extLst>
                  <a:ext uri="{0D108BD9-81ED-4DB2-BD59-A6C34878D82A}">
                    <a16:rowId xmlns:a16="http://schemas.microsoft.com/office/drawing/2014/main" val="1126938620"/>
                  </a:ext>
                </a:extLst>
              </a:tr>
              <a:tr h="293462">
                <a:tc>
                  <a:txBody>
                    <a:bodyPr/>
                    <a:lstStyle/>
                    <a:p>
                      <a:pPr algn="l" fontAlgn="b"/>
                      <a:endParaRPr lang="en-US" sz="1400" b="0" i="0" u="none" strike="noStrike" dirty="0">
                        <a:effectLst/>
                        <a:latin typeface="Calibri" panose="020F0502020204030204" pitchFamily="34" charset="0"/>
                      </a:endParaRPr>
                    </a:p>
                  </a:txBody>
                  <a:tcPr marL="12144" marR="12144" marT="12144" marB="0" anchor="b"/>
                </a:tc>
                <a:tc>
                  <a:txBody>
                    <a:bodyPr/>
                    <a:lstStyle/>
                    <a:p>
                      <a:pPr algn="r" fontAlgn="b"/>
                      <a:r>
                        <a:rPr lang="en-US" sz="1400" b="1" i="0" u="none" strike="noStrike">
                          <a:effectLst/>
                          <a:latin typeface="Arial Nova" panose="020B0504020202020204" pitchFamily="34" charset="0"/>
                        </a:rPr>
                        <a:t>1/1/2025</a:t>
                      </a:r>
                    </a:p>
                  </a:txBody>
                  <a:tcPr marL="12144" marR="12144" marT="12144" marB="0" anchor="b"/>
                </a:tc>
                <a:tc>
                  <a:txBody>
                    <a:bodyPr/>
                    <a:lstStyle/>
                    <a:p>
                      <a:pPr algn="r" fontAlgn="b"/>
                      <a:r>
                        <a:rPr lang="en-US" sz="1400" b="1" i="0" u="none" strike="noStrike" dirty="0">
                          <a:effectLst/>
                          <a:latin typeface="Arial Nova" panose="020B0504020202020204" pitchFamily="34" charset="0"/>
                        </a:rPr>
                        <a:t>1/20/2025</a:t>
                      </a:r>
                    </a:p>
                  </a:txBody>
                  <a:tcPr marL="12144" marR="12144" marT="12144" marB="0" anchor="b"/>
                </a:tc>
                <a:extLst>
                  <a:ext uri="{0D108BD9-81ED-4DB2-BD59-A6C34878D82A}">
                    <a16:rowId xmlns:a16="http://schemas.microsoft.com/office/drawing/2014/main" val="3876493494"/>
                  </a:ext>
                </a:extLst>
              </a:tr>
              <a:tr h="293462">
                <a:tc>
                  <a:txBody>
                    <a:bodyPr/>
                    <a:lstStyle/>
                    <a:p>
                      <a:pPr algn="l" fontAlgn="b"/>
                      <a:endParaRPr lang="en-US" sz="1400" b="0" i="0" u="none" strike="noStrike">
                        <a:effectLst/>
                        <a:latin typeface="Calibri" panose="020F0502020204030204" pitchFamily="34" charset="0"/>
                      </a:endParaRPr>
                    </a:p>
                  </a:txBody>
                  <a:tcPr marL="12144" marR="12144" marT="12144" marB="0" anchor="b"/>
                </a:tc>
                <a:tc>
                  <a:txBody>
                    <a:bodyPr/>
                    <a:lstStyle/>
                    <a:p>
                      <a:pPr algn="l" fontAlgn="b"/>
                      <a:endParaRPr lang="en-US" sz="1400" b="0" i="0" u="none" strike="noStrike" dirty="0">
                        <a:effectLst/>
                        <a:latin typeface="Calibri" panose="020F0502020204030204" pitchFamily="34" charset="0"/>
                      </a:endParaRPr>
                    </a:p>
                  </a:txBody>
                  <a:tcPr marL="12144" marR="12144" marT="12144" marB="0" anchor="b"/>
                </a:tc>
                <a:tc>
                  <a:txBody>
                    <a:bodyPr/>
                    <a:lstStyle/>
                    <a:p>
                      <a:pPr algn="l" fontAlgn="b"/>
                      <a:endParaRPr lang="en-US" sz="1400" b="0" i="0" u="none" strike="noStrike" dirty="0">
                        <a:effectLst/>
                        <a:latin typeface="Calibri" panose="020F0502020204030204" pitchFamily="34" charset="0"/>
                      </a:endParaRPr>
                    </a:p>
                  </a:txBody>
                  <a:tcPr marL="12144" marR="12144" marT="12144" marB="0" anchor="b"/>
                </a:tc>
                <a:extLst>
                  <a:ext uri="{0D108BD9-81ED-4DB2-BD59-A6C34878D82A}">
                    <a16:rowId xmlns:a16="http://schemas.microsoft.com/office/drawing/2014/main" val="2773790892"/>
                  </a:ext>
                </a:extLst>
              </a:tr>
              <a:tr h="293462">
                <a:tc>
                  <a:txBody>
                    <a:bodyPr/>
                    <a:lstStyle/>
                    <a:p>
                      <a:pPr algn="l" fontAlgn="b"/>
                      <a:r>
                        <a:rPr lang="en-US" sz="1400" b="0" i="0" u="none" strike="noStrike">
                          <a:effectLst/>
                          <a:latin typeface="Arial Nova" panose="020B0504020202020204" pitchFamily="34" charset="0"/>
                        </a:rPr>
                        <a:t>5 Year Asset</a:t>
                      </a:r>
                    </a:p>
                  </a:txBody>
                  <a:tcPr marL="12144" marR="12144" marT="12144" marB="0" anchor="b"/>
                </a:tc>
                <a:tc>
                  <a:txBody>
                    <a:bodyPr/>
                    <a:lstStyle/>
                    <a:p>
                      <a:pPr algn="r" fontAlgn="b"/>
                      <a:r>
                        <a:rPr lang="en-US" sz="1400" b="0" i="0" u="none" strike="noStrike" dirty="0">
                          <a:effectLst/>
                          <a:latin typeface="Arial Nova Light" panose="020B0304020202020204" pitchFamily="34" charset="0"/>
                        </a:rPr>
                        <a:t>$100,000</a:t>
                      </a:r>
                    </a:p>
                  </a:txBody>
                  <a:tcPr marL="12144" marR="12144" marT="12144" marB="0" anchor="b"/>
                </a:tc>
                <a:tc>
                  <a:txBody>
                    <a:bodyPr/>
                    <a:lstStyle/>
                    <a:p>
                      <a:pPr algn="r" fontAlgn="b"/>
                      <a:r>
                        <a:rPr lang="en-US" sz="1400" b="0" i="0" u="none" strike="noStrike">
                          <a:effectLst/>
                          <a:latin typeface="Arial Nova Light" panose="020B0304020202020204" pitchFamily="34" charset="0"/>
                        </a:rPr>
                        <a:t>$100,000</a:t>
                      </a:r>
                    </a:p>
                  </a:txBody>
                  <a:tcPr marL="12144" marR="12144" marT="12144" marB="0" anchor="b"/>
                </a:tc>
                <a:extLst>
                  <a:ext uri="{0D108BD9-81ED-4DB2-BD59-A6C34878D82A}">
                    <a16:rowId xmlns:a16="http://schemas.microsoft.com/office/drawing/2014/main" val="4202709112"/>
                  </a:ext>
                </a:extLst>
              </a:tr>
              <a:tr h="293462">
                <a:tc>
                  <a:txBody>
                    <a:bodyPr/>
                    <a:lstStyle/>
                    <a:p>
                      <a:pPr algn="l" fontAlgn="b"/>
                      <a:r>
                        <a:rPr lang="en-US" sz="1400" b="0" i="0" u="none" strike="noStrike">
                          <a:effectLst/>
                          <a:latin typeface="Arial Nova" panose="020B0504020202020204" pitchFamily="34" charset="0"/>
                        </a:rPr>
                        <a:t>Bonus Depreciation Rate</a:t>
                      </a:r>
                    </a:p>
                  </a:txBody>
                  <a:tcPr marL="12144" marR="12144" marT="12144" marB="0" anchor="b"/>
                </a:tc>
                <a:tc>
                  <a:txBody>
                    <a:bodyPr/>
                    <a:lstStyle/>
                    <a:p>
                      <a:pPr algn="r" fontAlgn="b"/>
                      <a:r>
                        <a:rPr lang="en-US" sz="1400" b="0" i="0" u="none" strike="noStrike" dirty="0">
                          <a:effectLst/>
                          <a:latin typeface="Arial Nova Light" panose="020B0304020202020204" pitchFamily="34" charset="0"/>
                        </a:rPr>
                        <a:t>40%</a:t>
                      </a:r>
                    </a:p>
                  </a:txBody>
                  <a:tcPr marL="12144" marR="12144" marT="12144" marB="0" anchor="b"/>
                </a:tc>
                <a:tc>
                  <a:txBody>
                    <a:bodyPr/>
                    <a:lstStyle/>
                    <a:p>
                      <a:pPr algn="r" fontAlgn="b"/>
                      <a:r>
                        <a:rPr lang="en-US" sz="1400" b="0" i="0" u="none" strike="noStrike">
                          <a:effectLst/>
                          <a:latin typeface="Arial Nova Light" panose="020B0304020202020204" pitchFamily="34" charset="0"/>
                        </a:rPr>
                        <a:t>100%</a:t>
                      </a:r>
                    </a:p>
                  </a:txBody>
                  <a:tcPr marL="12144" marR="12144" marT="12144" marB="0" anchor="b"/>
                </a:tc>
                <a:extLst>
                  <a:ext uri="{0D108BD9-81ED-4DB2-BD59-A6C34878D82A}">
                    <a16:rowId xmlns:a16="http://schemas.microsoft.com/office/drawing/2014/main" val="1969351258"/>
                  </a:ext>
                </a:extLst>
              </a:tr>
              <a:tr h="293462">
                <a:tc>
                  <a:txBody>
                    <a:bodyPr/>
                    <a:lstStyle/>
                    <a:p>
                      <a:pPr algn="l" fontAlgn="b"/>
                      <a:r>
                        <a:rPr lang="en-US" sz="1400" b="0" i="0" u="none" strike="noStrike">
                          <a:effectLst/>
                          <a:latin typeface="Arial Nova" panose="020B0504020202020204" pitchFamily="34" charset="0"/>
                        </a:rPr>
                        <a:t>Bonus Depreciation</a:t>
                      </a:r>
                    </a:p>
                  </a:txBody>
                  <a:tcPr marL="12144" marR="12144" marT="12144" marB="0" anchor="b"/>
                </a:tc>
                <a:tc>
                  <a:txBody>
                    <a:bodyPr/>
                    <a:lstStyle/>
                    <a:p>
                      <a:pPr algn="r" fontAlgn="b"/>
                      <a:r>
                        <a:rPr lang="en-US" sz="1400" b="0" i="0" u="none" strike="noStrike">
                          <a:effectLst/>
                          <a:latin typeface="Arial Nova Light" panose="020B0304020202020204" pitchFamily="34" charset="0"/>
                        </a:rPr>
                        <a:t>$40,000</a:t>
                      </a:r>
                    </a:p>
                  </a:txBody>
                  <a:tcPr marL="12144" marR="12144" marT="12144" marB="0" anchor="b"/>
                </a:tc>
                <a:tc>
                  <a:txBody>
                    <a:bodyPr/>
                    <a:lstStyle/>
                    <a:p>
                      <a:pPr algn="r" fontAlgn="b"/>
                      <a:r>
                        <a:rPr lang="en-US" sz="1400" b="0" i="0" u="none" strike="noStrike" dirty="0">
                          <a:effectLst/>
                          <a:latin typeface="Arial Nova Light" panose="020B0304020202020204" pitchFamily="34" charset="0"/>
                        </a:rPr>
                        <a:t>$100,000</a:t>
                      </a:r>
                    </a:p>
                  </a:txBody>
                  <a:tcPr marL="12144" marR="12144" marT="12144" marB="0" anchor="b"/>
                </a:tc>
                <a:extLst>
                  <a:ext uri="{0D108BD9-81ED-4DB2-BD59-A6C34878D82A}">
                    <a16:rowId xmlns:a16="http://schemas.microsoft.com/office/drawing/2014/main" val="1917667379"/>
                  </a:ext>
                </a:extLst>
              </a:tr>
              <a:tr h="293462">
                <a:tc>
                  <a:txBody>
                    <a:bodyPr/>
                    <a:lstStyle/>
                    <a:p>
                      <a:pPr algn="l" fontAlgn="b"/>
                      <a:r>
                        <a:rPr lang="en-US" sz="1400" b="0" i="0" u="none" strike="noStrike" dirty="0">
                          <a:effectLst/>
                          <a:latin typeface="Arial Nova" panose="020B0504020202020204" pitchFamily="34" charset="0"/>
                        </a:rPr>
                        <a:t>Regular Depreciation</a:t>
                      </a:r>
                    </a:p>
                  </a:txBody>
                  <a:tcPr marL="12144" marR="12144" marT="12144" marB="0" anchor="b"/>
                </a:tc>
                <a:tc>
                  <a:txBody>
                    <a:bodyPr/>
                    <a:lstStyle/>
                    <a:p>
                      <a:pPr algn="r" fontAlgn="b"/>
                      <a:r>
                        <a:rPr lang="en-US" sz="1400" b="0" i="0" u="none" strike="noStrike">
                          <a:effectLst/>
                          <a:latin typeface="Arial Nova Light" panose="020B0304020202020204" pitchFamily="34" charset="0"/>
                        </a:rPr>
                        <a:t>$12,000</a:t>
                      </a:r>
                    </a:p>
                  </a:txBody>
                  <a:tcPr marL="12144" marR="12144" marT="12144" marB="0" anchor="b"/>
                </a:tc>
                <a:tc>
                  <a:txBody>
                    <a:bodyPr/>
                    <a:lstStyle/>
                    <a:p>
                      <a:pPr algn="r" fontAlgn="b"/>
                      <a:r>
                        <a:rPr lang="en-US" sz="1400" b="0" i="0" u="none" strike="noStrike" dirty="0">
                          <a:effectLst/>
                          <a:latin typeface="Arial Nova Light" panose="020B0304020202020204" pitchFamily="34" charset="0"/>
                        </a:rPr>
                        <a:t>$0</a:t>
                      </a:r>
                    </a:p>
                  </a:txBody>
                  <a:tcPr marL="12144" marR="12144" marT="12144" marB="0" anchor="b"/>
                </a:tc>
                <a:extLst>
                  <a:ext uri="{0D108BD9-81ED-4DB2-BD59-A6C34878D82A}">
                    <a16:rowId xmlns:a16="http://schemas.microsoft.com/office/drawing/2014/main" val="3325472319"/>
                  </a:ext>
                </a:extLst>
              </a:tr>
              <a:tr h="308135">
                <a:tc>
                  <a:txBody>
                    <a:bodyPr/>
                    <a:lstStyle/>
                    <a:p>
                      <a:pPr algn="l" fontAlgn="b"/>
                      <a:r>
                        <a:rPr lang="en-US" sz="1400" b="0" i="0" u="none" strike="noStrike">
                          <a:effectLst/>
                          <a:latin typeface="Arial Nova" panose="020B0504020202020204" pitchFamily="34" charset="0"/>
                        </a:rPr>
                        <a:t>TOTAL DEPRECIATION</a:t>
                      </a:r>
                    </a:p>
                  </a:txBody>
                  <a:tcPr marL="12144" marR="12144" marT="12144" marB="0" anchor="b"/>
                </a:tc>
                <a:tc>
                  <a:txBody>
                    <a:bodyPr/>
                    <a:lstStyle/>
                    <a:p>
                      <a:pPr algn="r" fontAlgn="b"/>
                      <a:r>
                        <a:rPr lang="en-US" sz="1400" b="0" i="0" u="none" strike="noStrike">
                          <a:effectLst/>
                          <a:latin typeface="Arial Nova Light" panose="020B0304020202020204" pitchFamily="34" charset="0"/>
                        </a:rPr>
                        <a:t>$52,000</a:t>
                      </a:r>
                    </a:p>
                  </a:txBody>
                  <a:tcPr marL="12144" marR="12144" marT="12144" marB="0" anchor="b"/>
                </a:tc>
                <a:tc>
                  <a:txBody>
                    <a:bodyPr/>
                    <a:lstStyle/>
                    <a:p>
                      <a:pPr algn="r" fontAlgn="b"/>
                      <a:r>
                        <a:rPr lang="en-US" sz="1400" b="0" i="0" u="none" strike="noStrike">
                          <a:effectLst/>
                          <a:latin typeface="Arial Nova Light" panose="020B0304020202020204" pitchFamily="34" charset="0"/>
                        </a:rPr>
                        <a:t>$100,000</a:t>
                      </a:r>
                    </a:p>
                  </a:txBody>
                  <a:tcPr marL="12144" marR="12144" marT="12144" marB="0" anchor="b"/>
                </a:tc>
                <a:extLst>
                  <a:ext uri="{0D108BD9-81ED-4DB2-BD59-A6C34878D82A}">
                    <a16:rowId xmlns:a16="http://schemas.microsoft.com/office/drawing/2014/main" val="4187853017"/>
                  </a:ext>
                </a:extLst>
              </a:tr>
              <a:tr h="308135">
                <a:tc>
                  <a:txBody>
                    <a:bodyPr/>
                    <a:lstStyle/>
                    <a:p>
                      <a:pPr algn="l" fontAlgn="b"/>
                      <a:r>
                        <a:rPr lang="en-US" sz="1400" b="0" i="0" u="none" strike="noStrike">
                          <a:effectLst/>
                          <a:latin typeface="Arial Nova" panose="020B0504020202020204" pitchFamily="34" charset="0"/>
                        </a:rPr>
                        <a:t>Highest ordinary tax rate</a:t>
                      </a:r>
                    </a:p>
                  </a:txBody>
                  <a:tcPr marL="12144" marR="12144" marT="12144" marB="0" anchor="b"/>
                </a:tc>
                <a:tc>
                  <a:txBody>
                    <a:bodyPr/>
                    <a:lstStyle/>
                    <a:p>
                      <a:pPr algn="r" fontAlgn="b"/>
                      <a:r>
                        <a:rPr lang="en-US" sz="1400" b="0" i="0" u="none" strike="noStrike">
                          <a:effectLst/>
                          <a:latin typeface="Arial Nova Light" panose="020B0304020202020204" pitchFamily="34" charset="0"/>
                        </a:rPr>
                        <a:t>37%</a:t>
                      </a:r>
                    </a:p>
                  </a:txBody>
                  <a:tcPr marL="12144" marR="12144" marT="12144" marB="0" anchor="b"/>
                </a:tc>
                <a:tc>
                  <a:txBody>
                    <a:bodyPr/>
                    <a:lstStyle/>
                    <a:p>
                      <a:pPr algn="r" fontAlgn="b"/>
                      <a:r>
                        <a:rPr lang="en-US" sz="1400" b="0" i="0" u="none" strike="noStrike" dirty="0">
                          <a:effectLst/>
                          <a:latin typeface="Arial Nova Light" panose="020B0304020202020204" pitchFamily="34" charset="0"/>
                        </a:rPr>
                        <a:t>37%</a:t>
                      </a:r>
                    </a:p>
                  </a:txBody>
                  <a:tcPr marL="12144" marR="12144" marT="12144" marB="0" anchor="b"/>
                </a:tc>
                <a:extLst>
                  <a:ext uri="{0D108BD9-81ED-4DB2-BD59-A6C34878D82A}">
                    <a16:rowId xmlns:a16="http://schemas.microsoft.com/office/drawing/2014/main" val="3506354663"/>
                  </a:ext>
                </a:extLst>
              </a:tr>
              <a:tr h="293462">
                <a:tc>
                  <a:txBody>
                    <a:bodyPr/>
                    <a:lstStyle/>
                    <a:p>
                      <a:pPr algn="l" fontAlgn="b"/>
                      <a:r>
                        <a:rPr lang="en-US" sz="1400" b="0" i="0" u="none" strike="noStrike" dirty="0">
                          <a:effectLst/>
                          <a:latin typeface="Arial Nova" panose="020B0504020202020204" pitchFamily="34" charset="0"/>
                        </a:rPr>
                        <a:t>Reduction in estimated tax</a:t>
                      </a:r>
                      <a:endParaRPr lang="en-US" sz="1400" b="0" i="0" u="none" strike="noStrike" dirty="0">
                        <a:solidFill>
                          <a:srgbClr val="FF0000"/>
                        </a:solidFill>
                        <a:effectLst/>
                        <a:latin typeface="Arial Nova" panose="020B0504020202020204" pitchFamily="34" charset="0"/>
                      </a:endParaRPr>
                    </a:p>
                  </a:txBody>
                  <a:tcPr marL="12144" marR="12144" marT="12144" marB="0" anchor="b"/>
                </a:tc>
                <a:tc>
                  <a:txBody>
                    <a:bodyPr/>
                    <a:lstStyle/>
                    <a:p>
                      <a:pPr algn="r" fontAlgn="b"/>
                      <a:r>
                        <a:rPr lang="en-US" sz="1400" b="0" i="0" u="none" strike="noStrike">
                          <a:effectLst/>
                          <a:latin typeface="Arial Nova Light" panose="020B0304020202020204" pitchFamily="34" charset="0"/>
                        </a:rPr>
                        <a:t>$19,240</a:t>
                      </a:r>
                      <a:endParaRPr lang="en-US" sz="1400" b="0" i="0" u="none" strike="noStrike">
                        <a:solidFill>
                          <a:srgbClr val="FF0000"/>
                        </a:solidFill>
                        <a:effectLst/>
                        <a:latin typeface="Arial Nova Light" panose="020B0304020202020204" pitchFamily="34" charset="0"/>
                      </a:endParaRPr>
                    </a:p>
                  </a:txBody>
                  <a:tcPr marL="12144" marR="12144" marT="12144" marB="0" anchor="b"/>
                </a:tc>
                <a:tc>
                  <a:txBody>
                    <a:bodyPr/>
                    <a:lstStyle/>
                    <a:p>
                      <a:pPr algn="r" fontAlgn="b"/>
                      <a:r>
                        <a:rPr lang="en-US" sz="1400" b="0" i="0" u="none" strike="noStrike" dirty="0">
                          <a:effectLst/>
                          <a:latin typeface="Arial Nova Light" panose="020B0304020202020204" pitchFamily="34" charset="0"/>
                        </a:rPr>
                        <a:t>$37,000</a:t>
                      </a:r>
                      <a:endParaRPr lang="en-US" sz="1400" b="0" i="0" u="none" strike="noStrike" dirty="0">
                        <a:solidFill>
                          <a:srgbClr val="FF0000"/>
                        </a:solidFill>
                        <a:effectLst/>
                        <a:latin typeface="Arial Nova Light" panose="020B0304020202020204" pitchFamily="34" charset="0"/>
                      </a:endParaRPr>
                    </a:p>
                  </a:txBody>
                  <a:tcPr marL="12144" marR="12144" marT="12144" marB="0" anchor="b"/>
                </a:tc>
                <a:extLst>
                  <a:ext uri="{0D108BD9-81ED-4DB2-BD59-A6C34878D82A}">
                    <a16:rowId xmlns:a16="http://schemas.microsoft.com/office/drawing/2014/main" val="48506762"/>
                  </a:ext>
                </a:extLst>
              </a:tr>
            </a:tbl>
          </a:graphicData>
        </a:graphic>
      </p:graphicFrame>
      <p:sp>
        <p:nvSpPr>
          <p:cNvPr id="10" name="Content Placeholder 14">
            <a:extLst>
              <a:ext uri="{FF2B5EF4-FFF2-40B4-BE49-F238E27FC236}">
                <a16:creationId xmlns:a16="http://schemas.microsoft.com/office/drawing/2014/main" id="{A394F665-651D-29B2-46B6-9F4F563C2222}"/>
              </a:ext>
            </a:extLst>
          </p:cNvPr>
          <p:cNvSpPr txBox="1">
            <a:spLocks/>
          </p:cNvSpPr>
          <p:nvPr>
            <p:custDataLst>
              <p:tags r:id="rId5"/>
            </p:custDataLst>
          </p:nvPr>
        </p:nvSpPr>
        <p:spPr>
          <a:xfrm>
            <a:off x="6604254" y="2228513"/>
            <a:ext cx="4685636" cy="2630660"/>
          </a:xfrm>
          <a:prstGeom prst="rect">
            <a:avLst/>
          </a:prstGeom>
        </p:spPr>
        <p:txBody>
          <a:bodyPr vert="horz" lIns="91440" tIns="45720" rIns="91440" bIns="45720" rtlCol="0" anchor="t">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venir Book" panose="02000503020000020003" pitchFamily="2"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venir Book" panose="02000503020000020003" pitchFamily="2"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latin typeface="Arial Nova" panose="020B0504020202020204" pitchFamily="34" charset="0"/>
              </a:rPr>
              <a:t>Planning Opportunity</a:t>
            </a:r>
          </a:p>
          <a:p>
            <a:pPr lvl="1">
              <a:lnSpc>
                <a:spcPct val="100000"/>
              </a:lnSpc>
            </a:pPr>
            <a:r>
              <a:rPr lang="en-US" dirty="0">
                <a:latin typeface="Arial Nova Light" panose="020B0304020202020204" pitchFamily="34" charset="0"/>
              </a:rPr>
              <a:t>Cost Segregation Studies</a:t>
            </a:r>
          </a:p>
          <a:p>
            <a:pPr lvl="1">
              <a:lnSpc>
                <a:spcPct val="100000"/>
              </a:lnSpc>
            </a:pPr>
            <a:r>
              <a:rPr lang="en-US" dirty="0">
                <a:latin typeface="Arial Nova Light" panose="020B0304020202020204" pitchFamily="34" charset="0"/>
              </a:rPr>
              <a:t>Sec 179 expenses or 168(k) bonus?</a:t>
            </a:r>
          </a:p>
          <a:p>
            <a:pPr lvl="2">
              <a:lnSpc>
                <a:spcPct val="100000"/>
              </a:lnSpc>
            </a:pPr>
            <a:r>
              <a:rPr lang="en-US" sz="1400" dirty="0">
                <a:latin typeface="Arial Nova Light" panose="020B0304020202020204" pitchFamily="34" charset="0"/>
              </a:rPr>
              <a:t>State tax law considerations</a:t>
            </a:r>
          </a:p>
          <a:p>
            <a:pPr lvl="1">
              <a:lnSpc>
                <a:spcPct val="100000"/>
              </a:lnSpc>
            </a:pPr>
            <a:r>
              <a:rPr lang="en-US" dirty="0">
                <a:latin typeface="Arial Nova Light" panose="020B0304020202020204" pitchFamily="34" charset="0"/>
              </a:rPr>
              <a:t>Coordination with other tax laws (interest expense under163j)</a:t>
            </a:r>
          </a:p>
        </p:txBody>
      </p:sp>
    </p:spTree>
    <p:extLst>
      <p:ext uri="{BB962C8B-B14F-4D97-AF65-F5344CB8AC3E}">
        <p14:creationId xmlns:p14="http://schemas.microsoft.com/office/powerpoint/2010/main" val="2714260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Research &amp; Development</a:t>
            </a:r>
          </a:p>
        </p:txBody>
      </p:sp>
      <p:sp>
        <p:nvSpPr>
          <p:cNvPr id="3" name="Content Placeholder 2">
            <a:extLst>
              <a:ext uri="{FF2B5EF4-FFF2-40B4-BE49-F238E27FC236}">
                <a16:creationId xmlns:a16="http://schemas.microsoft.com/office/drawing/2014/main" id="{D45F11BD-1796-5EBC-FAC3-5CDD146B1139}"/>
              </a:ext>
            </a:extLst>
          </p:cNvPr>
          <p:cNvSpPr>
            <a:spLocks noGrp="1"/>
          </p:cNvSpPr>
          <p:nvPr>
            <p:ph sz="half" idx="2"/>
            <p:custDataLst>
              <p:tags r:id="rId2"/>
            </p:custDataLst>
          </p:nvPr>
        </p:nvSpPr>
        <p:spPr>
          <a:xfrm>
            <a:off x="609599" y="1754664"/>
            <a:ext cx="5040923" cy="3600078"/>
          </a:xfrm>
        </p:spPr>
        <p:txBody>
          <a:bodyPr>
            <a:normAutofit/>
          </a:bodyPr>
          <a:lstStyle/>
          <a:p>
            <a:pPr>
              <a:lnSpc>
                <a:spcPct val="100000"/>
              </a:lnSpc>
              <a:buClr>
                <a:srgbClr val="36495E"/>
              </a:buClr>
            </a:pPr>
            <a:r>
              <a:rPr lang="en-US" sz="1600" dirty="0">
                <a:latin typeface="Arial Nova Light" panose="020B0304020202020204" pitchFamily="34" charset="0"/>
              </a:rPr>
              <a:t>Beginning 2025: U.S.-based R&amp;D expenses can now be expensed immediately when incurred.
Foreign R&amp;D expenses must still be capitalized and amortized over 15 years.
Immediate expensing can improve cash flow and reduce taxable income in the short term.</a:t>
            </a:r>
          </a:p>
          <a:p>
            <a:pPr>
              <a:lnSpc>
                <a:spcPct val="100000"/>
              </a:lnSpc>
              <a:buClr>
                <a:srgbClr val="36495E"/>
              </a:buClr>
            </a:pPr>
            <a:r>
              <a:rPr lang="en-US" sz="1600" dirty="0">
                <a:latin typeface="Arial Nova Light" panose="020B0304020202020204" pitchFamily="34" charset="0"/>
              </a:rPr>
              <a:t>Previously (starting in 2022), taxpayers had to capitalize R&amp;D and amortize over 36, 60 or 180 months.</a:t>
            </a:r>
          </a:p>
        </p:txBody>
      </p:sp>
      <p:sp>
        <p:nvSpPr>
          <p:cNvPr id="9" name="Rectangle 8">
            <a:extLst>
              <a:ext uri="{FF2B5EF4-FFF2-40B4-BE49-F238E27FC236}">
                <a16:creationId xmlns:a16="http://schemas.microsoft.com/office/drawing/2014/main" id="{5C9B4219-52FB-9E5E-4BA5-21DD097D59D4}"/>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1F9835-5037-CA81-CFC2-990E765B5847}"/>
              </a:ext>
            </a:extLst>
          </p:cNvPr>
          <p:cNvSpPr txBox="1"/>
          <p:nvPr>
            <p:custDataLst>
              <p:tags r:id="rId4"/>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Business Provisions</a:t>
            </a:r>
          </a:p>
        </p:txBody>
      </p:sp>
      <p:sp>
        <p:nvSpPr>
          <p:cNvPr id="14" name="Text Placeholder 13">
            <a:extLst>
              <a:ext uri="{FF2B5EF4-FFF2-40B4-BE49-F238E27FC236}">
                <a16:creationId xmlns:a16="http://schemas.microsoft.com/office/drawing/2014/main" id="{DACFCAAC-0C84-CA6E-2D3C-050FD4CB233D}"/>
              </a:ext>
            </a:extLst>
          </p:cNvPr>
          <p:cNvSpPr>
            <a:spLocks noGrp="1"/>
          </p:cNvSpPr>
          <p:nvPr>
            <p:ph type="body" sz="quarter" idx="3"/>
          </p:nvPr>
        </p:nvSpPr>
        <p:spPr>
          <a:xfrm>
            <a:off x="6395367" y="1754663"/>
            <a:ext cx="5187033" cy="2927169"/>
          </a:xfrm>
        </p:spPr>
        <p:txBody>
          <a:bodyPr anchor="t">
            <a:noAutofit/>
          </a:bodyPr>
          <a:lstStyle/>
          <a:p>
            <a:pPr>
              <a:lnSpc>
                <a:spcPct val="100000"/>
              </a:lnSpc>
            </a:pPr>
            <a:r>
              <a:rPr lang="en-US" sz="1400" dirty="0">
                <a:solidFill>
                  <a:srgbClr val="008CD1"/>
                </a:solidFill>
                <a:latin typeface="Arial Nova" panose="020B0504020202020204" pitchFamily="34" charset="0"/>
              </a:rPr>
              <a:t>Planning Opportunity for Small Business Taxpayers </a:t>
            </a:r>
          </a:p>
          <a:p>
            <a:pPr>
              <a:lnSpc>
                <a:spcPct val="100000"/>
              </a:lnSpc>
            </a:pPr>
            <a:r>
              <a:rPr lang="en-US" sz="1400" b="0" dirty="0">
                <a:latin typeface="Arial Nova Light" panose="020B0304020202020204" pitchFamily="34" charset="0"/>
              </a:rPr>
              <a:t>What is a small business taxpayer? </a:t>
            </a:r>
          </a:p>
          <a:p>
            <a:pPr>
              <a:lnSpc>
                <a:spcPct val="100000"/>
              </a:lnSpc>
            </a:pPr>
            <a:r>
              <a:rPr lang="en-US" sz="1400" b="0" dirty="0">
                <a:latin typeface="Arial Nova Light" panose="020B0304020202020204" pitchFamily="34" charset="0"/>
              </a:rPr>
              <a:t>	Average annual gross receipts of $31 million or less </a:t>
            </a:r>
          </a:p>
          <a:p>
            <a:pPr>
              <a:lnSpc>
                <a:spcPct val="100000"/>
              </a:lnSpc>
            </a:pPr>
            <a:r>
              <a:rPr lang="en-US" sz="1400" b="0" dirty="0">
                <a:latin typeface="Arial Nova Light" panose="020B0304020202020204" pitchFamily="34" charset="0"/>
              </a:rPr>
              <a:t>May retroactively elect to apply this change to tax years beginning after December 31, 2021 </a:t>
            </a:r>
          </a:p>
          <a:p>
            <a:pPr>
              <a:lnSpc>
                <a:spcPct val="100000"/>
              </a:lnSpc>
            </a:pPr>
            <a:r>
              <a:rPr lang="en-US" sz="1400" b="0" dirty="0">
                <a:latin typeface="Arial Nova Light" panose="020B0304020202020204" pitchFamily="34" charset="0"/>
              </a:rPr>
              <a:t>Requires amended returns for tax years impacted by the election</a:t>
            </a:r>
          </a:p>
          <a:p>
            <a:pPr>
              <a:lnSpc>
                <a:spcPct val="100000"/>
              </a:lnSpc>
            </a:pPr>
            <a:r>
              <a:rPr lang="en-US" sz="1400" b="0" dirty="0">
                <a:latin typeface="Arial Nova Light" panose="020B0304020202020204" pitchFamily="34" charset="0"/>
              </a:rPr>
              <a:t>The election must be made by July 4, 2026 (within one year of the date of enactment) </a:t>
            </a:r>
          </a:p>
        </p:txBody>
      </p:sp>
    </p:spTree>
    <p:extLst>
      <p:ext uri="{BB962C8B-B14F-4D97-AF65-F5344CB8AC3E}">
        <p14:creationId xmlns:p14="http://schemas.microsoft.com/office/powerpoint/2010/main" val="8931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740D5-C265-23EA-6DAE-C330FCFE13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0B58A2-DBD2-470B-1A23-6D77ADB53220}"/>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Business Interest Deduction</a:t>
            </a:r>
          </a:p>
        </p:txBody>
      </p:sp>
      <p:sp>
        <p:nvSpPr>
          <p:cNvPr id="8" name="Content Placeholder 7">
            <a:extLst>
              <a:ext uri="{FF2B5EF4-FFF2-40B4-BE49-F238E27FC236}">
                <a16:creationId xmlns:a16="http://schemas.microsoft.com/office/drawing/2014/main" id="{9AD1D1BE-1A96-2922-DEBF-71E61152A3A5}"/>
              </a:ext>
            </a:extLst>
          </p:cNvPr>
          <p:cNvSpPr>
            <a:spLocks noGrp="1"/>
          </p:cNvSpPr>
          <p:nvPr>
            <p:ph sz="quarter" idx="4"/>
            <p:custDataLst>
              <p:tags r:id="rId2"/>
            </p:custDataLst>
          </p:nvPr>
        </p:nvSpPr>
        <p:spPr>
          <a:xfrm>
            <a:off x="660402" y="1754664"/>
            <a:ext cx="5069840" cy="3600078"/>
          </a:xfrm>
        </p:spPr>
        <p:txBody>
          <a:bodyPr>
            <a:normAutofit/>
          </a:bodyPr>
          <a:lstStyle/>
          <a:p>
            <a:pPr>
              <a:lnSpc>
                <a:spcPct val="100000"/>
              </a:lnSpc>
              <a:buClr>
                <a:srgbClr val="36495E"/>
              </a:buClr>
            </a:pPr>
            <a:r>
              <a:rPr lang="en-US" sz="1600" dirty="0">
                <a:latin typeface="Arial Nova Light" panose="020B0304020202020204" pitchFamily="34" charset="0"/>
              </a:rPr>
              <a:t>Taxpayers subject to Section 163(j) can add back depreciation and amortization to calculate modified taxable income.
This modifies the interest expense limitation calculation by including depreciation and amortization.
Previously, only EBIT was used to calculate modified taxable income; OBBBA allows use of EBITDA.
This change can increase the allowable business interest deduction for many taxpayers.</a:t>
            </a:r>
          </a:p>
        </p:txBody>
      </p:sp>
      <p:sp>
        <p:nvSpPr>
          <p:cNvPr id="9" name="Rectangle 8">
            <a:extLst>
              <a:ext uri="{FF2B5EF4-FFF2-40B4-BE49-F238E27FC236}">
                <a16:creationId xmlns:a16="http://schemas.microsoft.com/office/drawing/2014/main" id="{1BA494B6-99C3-8C57-1A4F-F31B46DE8F9F}"/>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A0F5ED-DF83-D471-E92B-6720B6654D74}"/>
              </a:ext>
            </a:extLst>
          </p:cNvPr>
          <p:cNvSpPr txBox="1"/>
          <p:nvPr>
            <p:custDataLst>
              <p:tags r:id="rId4"/>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Business Provisions</a:t>
            </a:r>
          </a:p>
        </p:txBody>
      </p:sp>
      <p:sp>
        <p:nvSpPr>
          <p:cNvPr id="12" name="TextBox 11">
            <a:extLst>
              <a:ext uri="{FF2B5EF4-FFF2-40B4-BE49-F238E27FC236}">
                <a16:creationId xmlns:a16="http://schemas.microsoft.com/office/drawing/2014/main" id="{E808F989-112F-8B1C-2267-442A8F64FF00}"/>
              </a:ext>
            </a:extLst>
          </p:cNvPr>
          <p:cNvSpPr txBox="1"/>
          <p:nvPr/>
        </p:nvSpPr>
        <p:spPr>
          <a:xfrm>
            <a:off x="6474710" y="1739775"/>
            <a:ext cx="1831717" cy="338554"/>
          </a:xfrm>
          <a:prstGeom prst="rect">
            <a:avLst/>
          </a:prstGeom>
          <a:noFill/>
        </p:spPr>
        <p:txBody>
          <a:bodyPr wrap="square" rtlCol="0">
            <a:spAutoFit/>
          </a:bodyPr>
          <a:lstStyle/>
          <a:p>
            <a:r>
              <a:rPr lang="en-US" sz="1600" b="1" dirty="0">
                <a:solidFill>
                  <a:srgbClr val="008CD1"/>
                </a:solidFill>
                <a:latin typeface="Arial Nova" panose="020B0504020202020204" pitchFamily="34" charset="0"/>
              </a:rPr>
              <a:t>Example</a:t>
            </a:r>
          </a:p>
        </p:txBody>
      </p:sp>
      <p:sp>
        <p:nvSpPr>
          <p:cNvPr id="3" name="TextBox 2">
            <a:extLst>
              <a:ext uri="{FF2B5EF4-FFF2-40B4-BE49-F238E27FC236}">
                <a16:creationId xmlns:a16="http://schemas.microsoft.com/office/drawing/2014/main" id="{B1BC5D28-7674-19FB-E9D9-40CCE35FAB1F}"/>
              </a:ext>
            </a:extLst>
          </p:cNvPr>
          <p:cNvSpPr txBox="1"/>
          <p:nvPr/>
        </p:nvSpPr>
        <p:spPr>
          <a:xfrm>
            <a:off x="6488565" y="2130741"/>
            <a:ext cx="5191207" cy="738664"/>
          </a:xfrm>
          <a:prstGeom prst="rect">
            <a:avLst/>
          </a:prstGeom>
          <a:noFill/>
        </p:spPr>
        <p:txBody>
          <a:bodyPr wrap="square">
            <a:spAutoFit/>
          </a:bodyPr>
          <a:lstStyle/>
          <a:p>
            <a:r>
              <a:rPr lang="en-US" sz="1400" dirty="0">
                <a:solidFill>
                  <a:srgbClr val="36495E"/>
                </a:solidFill>
                <a:latin typeface="Arial Nova Light" panose="020B0304020202020204" pitchFamily="34" charset="0"/>
              </a:rPr>
              <a:t>A manufacturing company producing Widgets has EBIT of $1,000,000, business interest of $400,000, and depreciation/amortization of $500,000. </a:t>
            </a:r>
          </a:p>
        </p:txBody>
      </p:sp>
      <p:graphicFrame>
        <p:nvGraphicFramePr>
          <p:cNvPr id="7" name="Table 6">
            <a:extLst>
              <a:ext uri="{FF2B5EF4-FFF2-40B4-BE49-F238E27FC236}">
                <a16:creationId xmlns:a16="http://schemas.microsoft.com/office/drawing/2014/main" id="{128CF72F-3AE1-34FA-F56B-0BBF06EE2485}"/>
              </a:ext>
            </a:extLst>
          </p:cNvPr>
          <p:cNvGraphicFramePr>
            <a:graphicFrameLocks noGrp="1"/>
          </p:cNvGraphicFramePr>
          <p:nvPr>
            <p:extLst>
              <p:ext uri="{D42A27DB-BD31-4B8C-83A1-F6EECF244321}">
                <p14:modId xmlns:p14="http://schemas.microsoft.com/office/powerpoint/2010/main" val="4232625425"/>
              </p:ext>
            </p:extLst>
          </p:nvPr>
        </p:nvGraphicFramePr>
        <p:xfrm>
          <a:off x="6805848" y="3178827"/>
          <a:ext cx="4216400" cy="2112943"/>
        </p:xfrm>
        <a:graphic>
          <a:graphicData uri="http://schemas.openxmlformats.org/drawingml/2006/table">
            <a:tbl>
              <a:tblPr>
                <a:tableStyleId>{5C22544A-7EE6-4342-B048-85BDC9FD1C3A}</a:tableStyleId>
              </a:tblPr>
              <a:tblGrid>
                <a:gridCol w="1912850">
                  <a:extLst>
                    <a:ext uri="{9D8B030D-6E8A-4147-A177-3AD203B41FA5}">
                      <a16:colId xmlns:a16="http://schemas.microsoft.com/office/drawing/2014/main" val="3623060769"/>
                    </a:ext>
                  </a:extLst>
                </a:gridCol>
                <a:gridCol w="1263759">
                  <a:extLst>
                    <a:ext uri="{9D8B030D-6E8A-4147-A177-3AD203B41FA5}">
                      <a16:colId xmlns:a16="http://schemas.microsoft.com/office/drawing/2014/main" val="75748304"/>
                    </a:ext>
                  </a:extLst>
                </a:gridCol>
                <a:gridCol w="1039791">
                  <a:extLst>
                    <a:ext uri="{9D8B030D-6E8A-4147-A177-3AD203B41FA5}">
                      <a16:colId xmlns:a16="http://schemas.microsoft.com/office/drawing/2014/main" val="4072304456"/>
                    </a:ext>
                  </a:extLst>
                </a:gridCol>
              </a:tblGrid>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gridSpan="2">
                  <a:txBody>
                    <a:bodyPr/>
                    <a:lstStyle/>
                    <a:p>
                      <a:pPr algn="ctr" fontAlgn="b"/>
                      <a:r>
                        <a:rPr lang="en-US" sz="1100" b="1" i="0" u="none" strike="noStrike" dirty="0">
                          <a:effectLst/>
                          <a:latin typeface="Arial Nova" panose="020B0504020202020204" pitchFamily="34" charset="0"/>
                        </a:rPr>
                        <a:t>Business Interest Deduction</a:t>
                      </a:r>
                    </a:p>
                  </a:txBody>
                  <a:tcPr marL="9525" marR="9525" marT="9525" marB="0" anchor="b"/>
                </a:tc>
                <a:tc hMerge="1">
                  <a:txBody>
                    <a:bodyPr/>
                    <a:lstStyle/>
                    <a:p>
                      <a:endParaRPr lang="en-US"/>
                    </a:p>
                  </a:txBody>
                  <a:tcPr/>
                </a:tc>
                <a:extLst>
                  <a:ext uri="{0D108BD9-81ED-4DB2-BD59-A6C34878D82A}">
                    <a16:rowId xmlns:a16="http://schemas.microsoft.com/office/drawing/2014/main" val="1126938620"/>
                  </a:ext>
                </a:extLst>
              </a:tr>
              <a:tr h="190500">
                <a:tc>
                  <a:txBody>
                    <a:bodyPr/>
                    <a:lstStyle/>
                    <a:p>
                      <a:pPr algn="l" fontAlgn="b"/>
                      <a:endParaRPr lang="en-US" sz="1100" b="1" i="0" u="none" strike="noStrike" dirty="0">
                        <a:effectLst/>
                        <a:latin typeface="Arial Nova" panose="020B0504020202020204" pitchFamily="34" charset="0"/>
                      </a:endParaRPr>
                    </a:p>
                  </a:txBody>
                  <a:tcPr marL="9525" marR="9525" marT="9525" marB="0" anchor="b"/>
                </a:tc>
                <a:tc>
                  <a:txBody>
                    <a:bodyPr/>
                    <a:lstStyle/>
                    <a:p>
                      <a:pPr algn="ctr" fontAlgn="b"/>
                      <a:r>
                        <a:rPr lang="en-US" sz="1100" b="1" i="0" u="none" strike="noStrike" dirty="0">
                          <a:effectLst/>
                          <a:latin typeface="Arial Nova" panose="020B0504020202020204" pitchFamily="34" charset="0"/>
                        </a:rPr>
                        <a:t>Through 12/31/2024 </a:t>
                      </a:r>
                    </a:p>
                  </a:txBody>
                  <a:tcPr marL="9525" marR="9525" marT="9525" marB="0" anchor="b"/>
                </a:tc>
                <a:tc>
                  <a:txBody>
                    <a:bodyPr/>
                    <a:lstStyle/>
                    <a:p>
                      <a:pPr algn="ctr" fontAlgn="b"/>
                      <a:r>
                        <a:rPr lang="en-US" sz="1100" b="1" i="0" u="none" strike="noStrike" dirty="0">
                          <a:effectLst/>
                          <a:latin typeface="Arial Nova" panose="020B0504020202020204" pitchFamily="34" charset="0"/>
                        </a:rPr>
                        <a:t>After 1/1/2025</a:t>
                      </a:r>
                    </a:p>
                  </a:txBody>
                  <a:tcPr marL="9525" marR="9525" marT="9525" marB="0" anchor="b"/>
                </a:tc>
                <a:extLst>
                  <a:ext uri="{0D108BD9-81ED-4DB2-BD59-A6C34878D82A}">
                    <a16:rowId xmlns:a16="http://schemas.microsoft.com/office/drawing/2014/main" val="3876493494"/>
                  </a:ext>
                </a:extLst>
              </a:tr>
              <a:tr h="190500">
                <a:tc>
                  <a:txBody>
                    <a:bodyPr/>
                    <a:lstStyle/>
                    <a:p>
                      <a:pPr algn="l" fontAlgn="b"/>
                      <a:endParaRPr lang="en-US" sz="1100" b="0" i="0" u="none" strike="noStrike">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2773790892"/>
                  </a:ext>
                </a:extLst>
              </a:tr>
              <a:tr h="190500">
                <a:tc>
                  <a:txBody>
                    <a:bodyPr/>
                    <a:lstStyle/>
                    <a:p>
                      <a:pPr algn="l" fontAlgn="b"/>
                      <a:r>
                        <a:rPr lang="en-US" sz="1100" b="0" i="0" u="none" strike="noStrike" dirty="0">
                          <a:effectLst/>
                          <a:latin typeface="Arial Nova Light" panose="020B0304020202020204" pitchFamily="34" charset="0"/>
                        </a:rPr>
                        <a:t>EBIT </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$1,000,000</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$1,000,000</a:t>
                      </a:r>
                    </a:p>
                  </a:txBody>
                  <a:tcPr marL="9525" marR="9525" marT="9525" marB="0" anchor="b"/>
                </a:tc>
                <a:extLst>
                  <a:ext uri="{0D108BD9-81ED-4DB2-BD59-A6C34878D82A}">
                    <a16:rowId xmlns:a16="http://schemas.microsoft.com/office/drawing/2014/main" val="4202709112"/>
                  </a:ext>
                </a:extLst>
              </a:tr>
              <a:tr h="190500">
                <a:tc>
                  <a:txBody>
                    <a:bodyPr/>
                    <a:lstStyle/>
                    <a:p>
                      <a:pPr algn="l" fontAlgn="b"/>
                      <a:r>
                        <a:rPr lang="en-US" sz="1100" b="0" i="0" u="none" strike="noStrike" dirty="0">
                          <a:effectLst/>
                          <a:latin typeface="Arial Nova Light" panose="020B0304020202020204" pitchFamily="34" charset="0"/>
                        </a:rPr>
                        <a:t>Depreciation/Amortization</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$0</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$500,000</a:t>
                      </a:r>
                    </a:p>
                  </a:txBody>
                  <a:tcPr marL="9525" marR="9525" marT="9525" marB="0" anchor="b"/>
                </a:tc>
                <a:extLst>
                  <a:ext uri="{0D108BD9-81ED-4DB2-BD59-A6C34878D82A}">
                    <a16:rowId xmlns:a16="http://schemas.microsoft.com/office/drawing/2014/main" val="1969351258"/>
                  </a:ext>
                </a:extLst>
              </a:tr>
              <a:tr h="190500">
                <a:tc>
                  <a:txBody>
                    <a:bodyPr/>
                    <a:lstStyle/>
                    <a:p>
                      <a:pPr marL="0" algn="l" defTabSz="914354" rtl="0" eaLnBrk="1" fontAlgn="b" latinLnBrk="0" hangingPunct="1"/>
                      <a:r>
                        <a:rPr lang="en-US" sz="1100" b="0" i="0" u="none" strike="noStrike" kern="1200" dirty="0">
                          <a:solidFill>
                            <a:schemeClr val="dk1"/>
                          </a:solidFill>
                          <a:effectLst/>
                          <a:latin typeface="Arial Nova Light" panose="020B0304020202020204" pitchFamily="34" charset="0"/>
                          <a:ea typeface="+mn-ea"/>
                          <a:cs typeface="+mn-cs"/>
                        </a:rPr>
                        <a:t>EBITDA</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$1,000,000</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$1,500,000</a:t>
                      </a:r>
                    </a:p>
                  </a:txBody>
                  <a:tcPr marL="9525" marR="9525" marT="9525" marB="0" anchor="b"/>
                </a:tc>
                <a:extLst>
                  <a:ext uri="{0D108BD9-81ED-4DB2-BD59-A6C34878D82A}">
                    <a16:rowId xmlns:a16="http://schemas.microsoft.com/office/drawing/2014/main" val="1917667379"/>
                  </a:ext>
                </a:extLst>
              </a:tr>
              <a:tr h="87175">
                <a:tc>
                  <a:txBody>
                    <a:bodyPr/>
                    <a:lstStyle/>
                    <a:p>
                      <a:pPr marL="0" marR="0" lvl="0" indent="0" algn="l" defTabSz="914354" rtl="0" eaLnBrk="1" fontAlgn="b" latinLnBrk="0" hangingPunct="1">
                        <a:lnSpc>
                          <a:spcPct val="100000"/>
                        </a:lnSpc>
                        <a:spcBef>
                          <a:spcPts val="0"/>
                        </a:spcBef>
                        <a:spcAft>
                          <a:spcPts val="0"/>
                        </a:spcAft>
                        <a:buClrTx/>
                        <a:buSzTx/>
                        <a:buFontTx/>
                        <a:buNone/>
                        <a:tabLst/>
                        <a:defRPr/>
                      </a:pPr>
                      <a:r>
                        <a:rPr lang="en-US" sz="1100" b="0" i="0" u="none" strike="noStrike" dirty="0">
                          <a:effectLst/>
                          <a:latin typeface="Arial Nova Light" panose="020B0304020202020204" pitchFamily="34" charset="0"/>
                        </a:rPr>
                        <a:t>Business Interest Ded Limit</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30%</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30%</a:t>
                      </a:r>
                    </a:p>
                  </a:txBody>
                  <a:tcPr marL="9525" marR="9525" marT="9525" marB="0" anchor="b"/>
                </a:tc>
                <a:extLst>
                  <a:ext uri="{0D108BD9-81ED-4DB2-BD59-A6C34878D82A}">
                    <a16:rowId xmlns:a16="http://schemas.microsoft.com/office/drawing/2014/main" val="3325472319"/>
                  </a:ext>
                </a:extLst>
              </a:tr>
              <a:tr h="200025">
                <a:tc>
                  <a:txBody>
                    <a:bodyPr/>
                    <a:lstStyle/>
                    <a:p>
                      <a:pPr algn="l" fontAlgn="b"/>
                      <a:r>
                        <a:rPr lang="en-US" sz="1100" b="0" i="0" u="none" strike="noStrike" dirty="0">
                          <a:effectLst/>
                          <a:latin typeface="Arial Nova Light" panose="020B0304020202020204" pitchFamily="34" charset="0"/>
                        </a:rPr>
                        <a:t>Business Interest Exp - Allowed</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$300,000</a:t>
                      </a:r>
                    </a:p>
                  </a:txBody>
                  <a:tcPr marL="9525" marR="9525" marT="9525" marB="0" anchor="b"/>
                </a:tc>
                <a:tc>
                  <a:txBody>
                    <a:bodyPr/>
                    <a:lstStyle/>
                    <a:p>
                      <a:pPr algn="r" fontAlgn="b"/>
                      <a:r>
                        <a:rPr lang="en-US" sz="1100" b="0" i="0" u="none" strike="noStrike" dirty="0">
                          <a:effectLst/>
                          <a:latin typeface="Arial Nova Light" panose="020B0304020202020204" pitchFamily="34" charset="0"/>
                        </a:rPr>
                        <a:t>$450,000</a:t>
                      </a:r>
                    </a:p>
                  </a:txBody>
                  <a:tcPr marL="9525" marR="9525" marT="9525" marB="0" anchor="b"/>
                </a:tc>
                <a:extLst>
                  <a:ext uri="{0D108BD9-81ED-4DB2-BD59-A6C34878D82A}">
                    <a16:rowId xmlns:a16="http://schemas.microsoft.com/office/drawing/2014/main" val="4187853017"/>
                  </a:ext>
                </a:extLst>
              </a:tr>
              <a:tr h="200025">
                <a:tc>
                  <a:txBody>
                    <a:bodyPr/>
                    <a:lstStyle/>
                    <a:p>
                      <a:pPr algn="l" fontAlgn="b"/>
                      <a:r>
                        <a:rPr lang="en-US" sz="1100" b="0" i="0" u="none" strike="noStrike" dirty="0">
                          <a:effectLst/>
                          <a:latin typeface="Arial Nova Light" panose="020B0304020202020204" pitchFamily="34" charset="0"/>
                        </a:rPr>
                        <a:t>Business Interest: $400,000 </a:t>
                      </a:r>
                    </a:p>
                  </a:txBody>
                  <a:tcPr marL="9525" marR="9525" marT="9525" marB="0" anchor="b"/>
                </a:tc>
                <a:tc>
                  <a:txBody>
                    <a:bodyPr/>
                    <a:lstStyle/>
                    <a:p>
                      <a:pPr algn="r"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r"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3506354663"/>
                  </a:ext>
                </a:extLst>
              </a:tr>
              <a:tr h="238423">
                <a:tc>
                  <a:txBody>
                    <a:bodyPr/>
                    <a:lstStyle/>
                    <a:p>
                      <a:pPr algn="l" fontAlgn="b"/>
                      <a:r>
                        <a:rPr lang="en-US" sz="1200" b="1" i="0" u="none" strike="noStrike" dirty="0">
                          <a:solidFill>
                            <a:schemeClr val="tx1"/>
                          </a:solidFill>
                          <a:effectLst/>
                          <a:latin typeface="Arial Nova" panose="020B0504020202020204" pitchFamily="34" charset="0"/>
                        </a:rPr>
                        <a:t>Net Income</a:t>
                      </a:r>
                    </a:p>
                  </a:txBody>
                  <a:tcPr marL="9525" marR="9525" marT="9525" marB="0" anchor="b"/>
                </a:tc>
                <a:tc>
                  <a:txBody>
                    <a:bodyPr/>
                    <a:lstStyle/>
                    <a:p>
                      <a:pPr algn="r" fontAlgn="b"/>
                      <a:r>
                        <a:rPr lang="en-US" sz="1100" b="1" i="0" u="none" strike="noStrike" dirty="0">
                          <a:solidFill>
                            <a:schemeClr val="tx1"/>
                          </a:solidFill>
                          <a:effectLst/>
                          <a:latin typeface="Arial Nova" panose="020B0504020202020204" pitchFamily="34" charset="0"/>
                        </a:rPr>
                        <a:t>$700,000</a:t>
                      </a:r>
                    </a:p>
                  </a:txBody>
                  <a:tcPr marL="9525" marR="9525" marT="9525" marB="0" anchor="b"/>
                </a:tc>
                <a:tc>
                  <a:txBody>
                    <a:bodyPr/>
                    <a:lstStyle/>
                    <a:p>
                      <a:pPr algn="r" fontAlgn="b"/>
                      <a:r>
                        <a:rPr lang="en-US" sz="1100" b="1" u="none" strike="noStrike" dirty="0">
                          <a:solidFill>
                            <a:schemeClr val="tx1"/>
                          </a:solidFill>
                          <a:effectLst/>
                          <a:latin typeface="Arial Nova" panose="020B0504020202020204" pitchFamily="34" charset="0"/>
                        </a:rPr>
                        <a:t>$600,000</a:t>
                      </a:r>
                      <a:endParaRPr lang="en-US" sz="1100" b="1" i="0" u="none" strike="noStrike" dirty="0">
                        <a:solidFill>
                          <a:schemeClr val="tx1"/>
                        </a:solidFill>
                        <a:effectLst/>
                        <a:latin typeface="Arial Nova" panose="020B0504020202020204" pitchFamily="34" charset="0"/>
                      </a:endParaRPr>
                    </a:p>
                  </a:txBody>
                  <a:tcPr marL="9525" marR="9525" marT="9525" marB="0" anchor="b"/>
                </a:tc>
                <a:extLst>
                  <a:ext uri="{0D108BD9-81ED-4DB2-BD59-A6C34878D82A}">
                    <a16:rowId xmlns:a16="http://schemas.microsoft.com/office/drawing/2014/main" val="48506762"/>
                  </a:ext>
                </a:extLst>
              </a:tr>
            </a:tbl>
          </a:graphicData>
        </a:graphic>
      </p:graphicFrame>
    </p:spTree>
    <p:extLst>
      <p:ext uri="{BB962C8B-B14F-4D97-AF65-F5344CB8AC3E}">
        <p14:creationId xmlns:p14="http://schemas.microsoft.com/office/powerpoint/2010/main" val="79747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97253" y="395464"/>
            <a:ext cx="4507207" cy="1083001"/>
          </a:xfrm>
          <a:prstGeom prst="rect">
            <a:avLst/>
          </a:prstGeom>
        </p:spPr>
        <p:txBody>
          <a:bodyPr vert="horz" lIns="82296" tIns="41148" rIns="82296" bIns="41148" rtlCol="0" anchor="b">
            <a:normAutofit/>
          </a:bodyPr>
          <a:lstStyle/>
          <a:p>
            <a:pPr>
              <a:lnSpc>
                <a:spcPct val="90000"/>
              </a:lnSpc>
              <a:spcBef>
                <a:spcPct val="0"/>
              </a:spcBef>
              <a:spcAft>
                <a:spcPts val="540"/>
              </a:spcAft>
            </a:pPr>
            <a:r>
              <a:rPr lang="en-US" sz="4000" b="1" dirty="0">
                <a:solidFill>
                  <a:srgbClr val="36495E"/>
                </a:solidFill>
                <a:latin typeface="Arial Nova" panose="020B0504020202020204" pitchFamily="34" charset="0"/>
                <a:ea typeface="+mj-ea"/>
                <a:cs typeface="+mj-cs"/>
              </a:rPr>
              <a:t>WELCOME</a:t>
            </a:r>
          </a:p>
        </p:txBody>
      </p:sp>
      <p:cxnSp>
        <p:nvCxnSpPr>
          <p:cNvPr id="6" name="Straight Connector 5"/>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1D621B73-EC7F-B163-08A6-920AF89F4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30740" y="395465"/>
            <a:ext cx="2029005" cy="1193531"/>
          </a:xfrm>
          <a:prstGeom prst="rect">
            <a:avLst/>
          </a:prstGeom>
        </p:spPr>
      </p:pic>
      <p:pic>
        <p:nvPicPr>
          <p:cNvPr id="2" name="Picture 1">
            <a:extLst>
              <a:ext uri="{FF2B5EF4-FFF2-40B4-BE49-F238E27FC236}">
                <a16:creationId xmlns:a16="http://schemas.microsoft.com/office/drawing/2014/main" id="{5150E4AD-6111-4CB4-010B-B8C1CD5748DF}"/>
              </a:ext>
            </a:extLst>
          </p:cNvPr>
          <p:cNvPicPr>
            <a:picLocks noChangeAspect="1"/>
          </p:cNvPicPr>
          <p:nvPr/>
        </p:nvPicPr>
        <p:blipFill>
          <a:blip r:embed="rId3"/>
          <a:stretch>
            <a:fillRect/>
          </a:stretch>
        </p:blipFill>
        <p:spPr>
          <a:xfrm rot="10800000" flipV="1">
            <a:off x="697253" y="1445511"/>
            <a:ext cx="7846474" cy="387913"/>
          </a:xfrm>
          <a:prstGeom prst="rect">
            <a:avLst/>
          </a:prstGeom>
        </p:spPr>
      </p:pic>
      <p:sp>
        <p:nvSpPr>
          <p:cNvPr id="3" name="Rectangle 2">
            <a:extLst>
              <a:ext uri="{FF2B5EF4-FFF2-40B4-BE49-F238E27FC236}">
                <a16:creationId xmlns:a16="http://schemas.microsoft.com/office/drawing/2014/main" id="{FC66E9EA-4366-6B6D-4832-D1C9153C1262}"/>
              </a:ext>
            </a:extLst>
          </p:cNvPr>
          <p:cNvSpPr/>
          <p:nvPr/>
        </p:nvSpPr>
        <p:spPr>
          <a:xfrm>
            <a:off x="4482838" y="1588996"/>
            <a:ext cx="3057371" cy="4449197"/>
          </a:xfrm>
          <a:prstGeom prst="rect">
            <a:avLst/>
          </a:prstGeom>
        </p:spPr>
        <p:txBody>
          <a:bodyPr vert="horz" lIns="82296" tIns="41148" rIns="82296" bIns="41148" rtlCol="0" anchor="ctr">
            <a:normAutofit/>
          </a:bodyPr>
          <a:lstStyle/>
          <a:p>
            <a:pPr>
              <a:lnSpc>
                <a:spcPct val="90000"/>
              </a:lnSpc>
              <a:spcBef>
                <a:spcPct val="0"/>
              </a:spcBef>
              <a:spcAft>
                <a:spcPts val="540"/>
              </a:spcAft>
            </a:pPr>
            <a:r>
              <a:rPr lang="en-US" sz="3200" dirty="0">
                <a:solidFill>
                  <a:srgbClr val="36495E"/>
                </a:solidFill>
                <a:latin typeface="Arial Nova" panose="020B0504020202020204" pitchFamily="34" charset="0"/>
                <a:ea typeface="+mj-ea"/>
                <a:cs typeface="+mj-cs"/>
              </a:rPr>
              <a:t>Jim Schildt</a:t>
            </a:r>
          </a:p>
          <a:p>
            <a:pPr>
              <a:lnSpc>
                <a:spcPct val="90000"/>
              </a:lnSpc>
              <a:spcBef>
                <a:spcPct val="0"/>
              </a:spcBef>
              <a:spcAft>
                <a:spcPts val="540"/>
              </a:spcAft>
            </a:pPr>
            <a:r>
              <a:rPr lang="en-US" sz="3200" i="1" dirty="0">
                <a:solidFill>
                  <a:srgbClr val="36495E"/>
                </a:solidFill>
                <a:latin typeface="Arial Nova Light" panose="020B0304020202020204" pitchFamily="34" charset="0"/>
                <a:ea typeface="+mj-ea"/>
                <a:cs typeface="+mj-cs"/>
              </a:rPr>
              <a:t>FEI-Louisville</a:t>
            </a:r>
          </a:p>
        </p:txBody>
      </p:sp>
      <p:pic>
        <p:nvPicPr>
          <p:cNvPr id="4" name="Picture 3" descr="A person in a suit smiling&#10;&#10;Description automatically generated">
            <a:extLst>
              <a:ext uri="{FF2B5EF4-FFF2-40B4-BE49-F238E27FC236}">
                <a16:creationId xmlns:a16="http://schemas.microsoft.com/office/drawing/2014/main" id="{82EBFFA2-EB86-FEE1-8523-FA218EC95218}"/>
              </a:ext>
            </a:extLst>
          </p:cNvPr>
          <p:cNvPicPr>
            <a:picLocks noChangeAspect="1"/>
          </p:cNvPicPr>
          <p:nvPr/>
        </p:nvPicPr>
        <p:blipFill rotWithShape="1">
          <a:blip r:embed="rId4"/>
          <a:srcRect t="9328" b="23971"/>
          <a:stretch/>
        </p:blipFill>
        <p:spPr>
          <a:xfrm>
            <a:off x="739294" y="2111864"/>
            <a:ext cx="3357491" cy="3138511"/>
          </a:xfrm>
          <a:prstGeom prst="rect">
            <a:avLst/>
          </a:prstGeom>
        </p:spPr>
      </p:pic>
    </p:spTree>
    <p:extLst>
      <p:ext uri="{BB962C8B-B14F-4D97-AF65-F5344CB8AC3E}">
        <p14:creationId xmlns:p14="http://schemas.microsoft.com/office/powerpoint/2010/main" val="1474265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9D6C5-9081-073D-F90C-7C94C8D590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6A689F-7031-B43E-F52F-2F933A81CEC2}"/>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Charitable Contributions &amp; Qualified Opportunity Zones</a:t>
            </a:r>
          </a:p>
        </p:txBody>
      </p:sp>
      <p:sp>
        <p:nvSpPr>
          <p:cNvPr id="2" name="Text Placeholder 1">
            <a:extLst>
              <a:ext uri="{FF2B5EF4-FFF2-40B4-BE49-F238E27FC236}">
                <a16:creationId xmlns:a16="http://schemas.microsoft.com/office/drawing/2014/main" id="{7E5D83A3-1ABF-0939-EA16-85898E82FCD6}"/>
              </a:ext>
            </a:extLst>
          </p:cNvPr>
          <p:cNvSpPr>
            <a:spLocks noGrp="1"/>
          </p:cNvSpPr>
          <p:nvPr>
            <p:ph type="body" idx="1"/>
            <p:custDataLst>
              <p:tags r:id="rId2"/>
            </p:custDataLst>
          </p:nvPr>
        </p:nvSpPr>
        <p:spPr>
          <a:xfrm>
            <a:off x="4358640" y="1603107"/>
            <a:ext cx="3474720" cy="547135"/>
          </a:xfrm>
        </p:spPr>
        <p:txBody>
          <a:bodyPr>
            <a:noAutofit/>
          </a:bodyPr>
          <a:lstStyle/>
          <a:p>
            <a:pPr>
              <a:lnSpc>
                <a:spcPct val="110000"/>
              </a:lnSpc>
            </a:pPr>
            <a:r>
              <a:rPr lang="en-US" sz="1600" dirty="0">
                <a:latin typeface="Arial Nova" panose="020B0504020202020204" pitchFamily="34" charset="0"/>
              </a:rPr>
              <a:t>Charitable Contributions for         C-Corporations</a:t>
            </a:r>
          </a:p>
        </p:txBody>
      </p:sp>
      <p:sp>
        <p:nvSpPr>
          <p:cNvPr id="3" name="Content Placeholder 2">
            <a:extLst>
              <a:ext uri="{FF2B5EF4-FFF2-40B4-BE49-F238E27FC236}">
                <a16:creationId xmlns:a16="http://schemas.microsoft.com/office/drawing/2014/main" id="{9FE30BAE-4D47-D00D-D2EE-BD6B0B2167AC}"/>
              </a:ext>
            </a:extLst>
          </p:cNvPr>
          <p:cNvSpPr>
            <a:spLocks noGrp="1"/>
          </p:cNvSpPr>
          <p:nvPr>
            <p:ph sz="half" idx="2"/>
            <p:custDataLst>
              <p:tags r:id="rId3"/>
            </p:custDataLst>
          </p:nvPr>
        </p:nvSpPr>
        <p:spPr>
          <a:xfrm>
            <a:off x="4358640" y="2256788"/>
            <a:ext cx="3474720" cy="3903812"/>
          </a:xfrm>
        </p:spPr>
        <p:txBody>
          <a:bodyPr>
            <a:normAutofit/>
          </a:bodyPr>
          <a:lstStyle/>
          <a:p>
            <a:pPr>
              <a:lnSpc>
                <a:spcPct val="100000"/>
              </a:lnSpc>
            </a:pPr>
            <a:r>
              <a:rPr lang="en-US" sz="1600" dirty="0">
                <a:latin typeface="Arial Nova Light" panose="020B0304020202020204" pitchFamily="34" charset="0"/>
              </a:rPr>
              <a:t>Subject to a new charitable contribution floor of 1% of taxable income.
Still subject to the existing 10% ceiling of taxable income for deductions.
Any limited amounts of charitable contributions can be carried forward to future tax years.</a:t>
            </a:r>
          </a:p>
        </p:txBody>
      </p:sp>
      <p:sp>
        <p:nvSpPr>
          <p:cNvPr id="7" name="Text Placeholder 6">
            <a:extLst>
              <a:ext uri="{FF2B5EF4-FFF2-40B4-BE49-F238E27FC236}">
                <a16:creationId xmlns:a16="http://schemas.microsoft.com/office/drawing/2014/main" id="{1A875E0D-4282-A9F5-1083-9765F2430CD7}"/>
              </a:ext>
            </a:extLst>
          </p:cNvPr>
          <p:cNvSpPr>
            <a:spLocks noGrp="1"/>
          </p:cNvSpPr>
          <p:nvPr>
            <p:ph type="body" sz="quarter" idx="3"/>
            <p:custDataLst>
              <p:tags r:id="rId4"/>
            </p:custDataLst>
          </p:nvPr>
        </p:nvSpPr>
        <p:spPr>
          <a:xfrm>
            <a:off x="8107681" y="1599766"/>
            <a:ext cx="3474720" cy="547135"/>
          </a:xfrm>
        </p:spPr>
        <p:txBody>
          <a:bodyPr>
            <a:noAutofit/>
          </a:bodyPr>
          <a:lstStyle/>
          <a:p>
            <a:pPr>
              <a:lnSpc>
                <a:spcPct val="110000"/>
              </a:lnSpc>
            </a:pPr>
            <a:r>
              <a:rPr lang="en-US" sz="1600" dirty="0">
                <a:latin typeface="Arial Nova" panose="020B0504020202020204" pitchFamily="34" charset="0"/>
              </a:rPr>
              <a:t>Qualified Opportunity Zones (QOZ)</a:t>
            </a:r>
          </a:p>
        </p:txBody>
      </p:sp>
      <p:sp>
        <p:nvSpPr>
          <p:cNvPr id="8" name="Content Placeholder 7">
            <a:extLst>
              <a:ext uri="{FF2B5EF4-FFF2-40B4-BE49-F238E27FC236}">
                <a16:creationId xmlns:a16="http://schemas.microsoft.com/office/drawing/2014/main" id="{5F107F32-DDCC-52AC-0ECE-79825114A90E}"/>
              </a:ext>
            </a:extLst>
          </p:cNvPr>
          <p:cNvSpPr>
            <a:spLocks noGrp="1"/>
          </p:cNvSpPr>
          <p:nvPr>
            <p:ph sz="quarter" idx="4"/>
            <p:custDataLst>
              <p:tags r:id="rId5"/>
            </p:custDataLst>
          </p:nvPr>
        </p:nvSpPr>
        <p:spPr>
          <a:xfrm>
            <a:off x="8107680" y="2253447"/>
            <a:ext cx="3474720" cy="3903812"/>
          </a:xfrm>
        </p:spPr>
        <p:txBody>
          <a:bodyPr>
            <a:normAutofit/>
          </a:bodyPr>
          <a:lstStyle/>
          <a:p>
            <a:pPr>
              <a:lnSpc>
                <a:spcPct val="100000"/>
              </a:lnSpc>
            </a:pPr>
            <a:r>
              <a:rPr lang="en-US" sz="1600" dirty="0">
                <a:latin typeface="Arial Nova Light" panose="020B0304020202020204" pitchFamily="34" charset="0"/>
              </a:rPr>
              <a:t>QOZ program is made permanent with rolling ten-year designations starting January 1, 2027.
Several changes to the designation process for eligible opportunity zones have been introduced.
The amount of eligible “low-income community” zones is reduced under the new rules.</a:t>
            </a:r>
          </a:p>
        </p:txBody>
      </p:sp>
      <p:sp>
        <p:nvSpPr>
          <p:cNvPr id="5" name="Rectangle 4">
            <a:extLst>
              <a:ext uri="{FF2B5EF4-FFF2-40B4-BE49-F238E27FC236}">
                <a16:creationId xmlns:a16="http://schemas.microsoft.com/office/drawing/2014/main" id="{7A9C717E-1B69-3B21-AB27-470E8C899D47}"/>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9BB2A3-159E-9146-0F9D-D2785597580F}"/>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Business Provisions</a:t>
            </a:r>
          </a:p>
        </p:txBody>
      </p:sp>
      <p:pic>
        <p:nvPicPr>
          <p:cNvPr id="9" name="Picture Placeholder 8">
            <a:extLst>
              <a:ext uri="{FF2B5EF4-FFF2-40B4-BE49-F238E27FC236}">
                <a16:creationId xmlns:a16="http://schemas.microsoft.com/office/drawing/2014/main" id="{C705D249-C61F-DF49-57B9-36AE031DCB23}"/>
              </a:ext>
            </a:extLst>
          </p:cNvPr>
          <p:cNvPicPr>
            <a:picLocks noChangeAspect="1"/>
          </p:cNvPicPr>
          <p:nvPr>
            <p:custDataLst>
              <p:tags r:id="rId8"/>
            </p:custDataLst>
          </p:nvPr>
        </p:nvPicPr>
        <p:blipFill rotWithShape="1">
          <a:blip r:embed="rId10">
            <a:alphaModFix amt="85000"/>
          </a:blip>
          <a:srcRect t="870" b="870"/>
          <a:stretch/>
        </p:blipFill>
        <p:spPr>
          <a:xfrm>
            <a:off x="609599" y="1604981"/>
            <a:ext cx="3474720" cy="4552278"/>
          </a:xfrm>
          <a:prstGeom prst="rect">
            <a:avLst/>
          </a:prstGeom>
        </p:spPr>
      </p:pic>
    </p:spTree>
    <p:extLst>
      <p:ext uri="{BB962C8B-B14F-4D97-AF65-F5344CB8AC3E}">
        <p14:creationId xmlns:p14="http://schemas.microsoft.com/office/powerpoint/2010/main" val="2062051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C5D9C4C1-5D26-E8E8-BF4E-DD0E45BEEBC6}"/>
              </a:ext>
            </a:extLst>
          </p:cNvPr>
          <p:cNvPicPr>
            <a:picLocks noChangeAspect="1"/>
          </p:cNvPicPr>
          <p:nvPr>
            <p:custDataLst>
              <p:tags r:id="rId2"/>
            </p:custDataLst>
          </p:nvPr>
        </p:nvPicPr>
        <p:blipFill rotWithShape="1">
          <a:blip r:embed="rId9">
            <a:alphaModFix amt="85000"/>
          </a:blip>
          <a:srcRect l="6455" r="6455"/>
          <a:stretch/>
        </p:blipFill>
        <p:spPr>
          <a:xfrm>
            <a:off x="7924799" y="305125"/>
            <a:ext cx="3667137" cy="5614390"/>
          </a:xfrm>
          <a:prstGeom prst="rect">
            <a:avLst/>
          </a:prstGeom>
        </p:spPr>
      </p:pic>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3"/>
            </p:custDataLst>
          </p:nvPr>
        </p:nvSpPr>
        <p:spPr>
          <a:xfrm>
            <a:off x="609600" y="892765"/>
            <a:ext cx="6890387" cy="762000"/>
          </a:xfrm>
        </p:spPr>
        <p:txBody>
          <a:bodyPr>
            <a:noAutofit/>
          </a:bodyPr>
          <a:lstStyle/>
          <a:p>
            <a:r>
              <a:rPr lang="en-US" noProof="0" dirty="0">
                <a:latin typeface="Arial Nova" panose="020B0504020202020204" pitchFamily="34" charset="0"/>
              </a:rPr>
              <a:t>Qualified Small Business Stock </a:t>
            </a:r>
            <a:r>
              <a:rPr lang="en-US" dirty="0">
                <a:latin typeface="Arial Nova" panose="020B0504020202020204" pitchFamily="34" charset="0"/>
              </a:rPr>
              <a:t>&amp;</a:t>
            </a:r>
            <a:r>
              <a:rPr lang="en-US" noProof="0" dirty="0">
                <a:latin typeface="Arial Nova" panose="020B0504020202020204" pitchFamily="34" charset="0"/>
              </a:rPr>
              <a:t> Permanent Provisions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4"/>
            </p:custDataLst>
          </p:nvPr>
        </p:nvSpPr>
        <p:spPr>
          <a:xfrm>
            <a:off x="609601" y="1654765"/>
            <a:ext cx="6890387" cy="4310470"/>
          </a:xfrm>
        </p:spPr>
        <p:txBody>
          <a:bodyPr anchor="ctr">
            <a:normAutofit/>
          </a:bodyPr>
          <a:lstStyle/>
          <a:p>
            <a:pPr marL="11111" indent="0">
              <a:lnSpc>
                <a:spcPct val="120000"/>
              </a:lnSpc>
              <a:buClr>
                <a:schemeClr val="accent1"/>
              </a:buClr>
              <a:buNone/>
            </a:pPr>
            <a:r>
              <a:rPr lang="en-US" sz="1600" dirty="0"/>
              <a:t>OBBBA expands gain reduction on the sale of qualified small business stock (QSBS) by adding a partial exclusion for stock acquired after July 4, 2025, allowing shorter holding periods. It raises the per taxpayer exclusion ceiling from $10M to $15M and the corporate gross asset ceiling from $50M to $75M.</a:t>
            </a:r>
          </a:p>
          <a:p>
            <a:pPr marL="11111" indent="0">
              <a:lnSpc>
                <a:spcPct val="120000"/>
              </a:lnSpc>
              <a:buClr>
                <a:schemeClr val="accent1"/>
              </a:buClr>
              <a:buNone/>
            </a:pPr>
            <a:endParaRPr lang="en-US" sz="200" dirty="0"/>
          </a:p>
          <a:p>
            <a:pPr marL="11111" indent="0">
              <a:lnSpc>
                <a:spcPct val="120000"/>
              </a:lnSpc>
              <a:buClr>
                <a:schemeClr val="accent1"/>
              </a:buClr>
              <a:buNone/>
            </a:pPr>
            <a:r>
              <a:rPr lang="en-US" sz="1600" dirty="0"/>
              <a:t>The qualified business income deduction is made permanent with minor phase-in adjustments. Excess business losses are permanently limited at the individual level, indexed for inflation: $305,000 ($610,000 joint) in 2024, rising to $313,000 ($626,000 joint) in 2025. No changes to pass-through entity tax elections or treatment.</a:t>
            </a:r>
          </a:p>
        </p:txBody>
      </p:sp>
      <p:sp>
        <p:nvSpPr>
          <p:cNvPr id="4" name="Rectangle 3">
            <a:extLst>
              <a:ext uri="{FF2B5EF4-FFF2-40B4-BE49-F238E27FC236}">
                <a16:creationId xmlns:a16="http://schemas.microsoft.com/office/drawing/2014/main" id="{B07A31EC-F793-06D6-CAF0-4FAE7A3DAC6D}"/>
              </a:ext>
            </a:extLst>
          </p:cNvPr>
          <p:cNvSpPr/>
          <p:nvPr>
            <p:custDataLst>
              <p:tags r:id="rId5"/>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87E573-10C8-E2C1-C604-E682A9143EDD}"/>
              </a:ext>
            </a:extLst>
          </p:cNvPr>
          <p:cNvSpPr txBox="1"/>
          <p:nvPr>
            <p:custDataLst>
              <p:tags r:id="rId6"/>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Business Provisions</a:t>
            </a:r>
          </a:p>
        </p:txBody>
      </p:sp>
    </p:spTree>
    <p:custDataLst>
      <p:tags r:id="rId1"/>
    </p:custDataLst>
    <p:extLst>
      <p:ext uri="{BB962C8B-B14F-4D97-AF65-F5344CB8AC3E}">
        <p14:creationId xmlns:p14="http://schemas.microsoft.com/office/powerpoint/2010/main" val="3069274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43283-F56C-190D-1921-2FCE72A984E4}"/>
              </a:ext>
            </a:extLst>
          </p:cNvPr>
          <p:cNvSpPr/>
          <p:nvPr/>
        </p:nvSpPr>
        <p:spPr>
          <a:xfrm>
            <a:off x="-177" y="-1"/>
            <a:ext cx="6096002" cy="6025117"/>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1"/>
            </p:custDataLst>
          </p:nvPr>
        </p:nvSpPr>
        <p:spPr>
          <a:xfrm>
            <a:off x="609600" y="1"/>
            <a:ext cx="4876448" cy="6025116"/>
          </a:xfrm>
        </p:spPr>
        <p:txBody>
          <a:bodyPr anchor="ctr">
            <a:normAutofit/>
          </a:bodyPr>
          <a:lstStyle/>
          <a:p>
            <a:pPr>
              <a:lnSpc>
                <a:spcPct val="100000"/>
              </a:lnSpc>
            </a:pPr>
            <a:r>
              <a:rPr lang="en-US" noProof="0" dirty="0">
                <a:solidFill>
                  <a:schemeClr val="bg1"/>
                </a:solidFill>
                <a:latin typeface="Arial Nova" panose="020B0504020202020204" pitchFamily="34" charset="0"/>
              </a:rPr>
              <a:t>Informational Reporting Changes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2"/>
            </p:custDataLst>
          </p:nvPr>
        </p:nvSpPr>
        <p:spPr>
          <a:xfrm>
            <a:off x="6658984" y="0"/>
            <a:ext cx="4923418" cy="6025116"/>
          </a:xfrm>
        </p:spPr>
        <p:txBody>
          <a:bodyPr anchor="ctr">
            <a:normAutofit/>
          </a:bodyPr>
          <a:lstStyle/>
          <a:p>
            <a:pPr marL="11113" indent="0">
              <a:lnSpc>
                <a:spcPct val="100000"/>
              </a:lnSpc>
              <a:spcBef>
                <a:spcPts val="1800"/>
              </a:spcBef>
              <a:buClr>
                <a:schemeClr val="accent2"/>
              </a:buClr>
              <a:buNone/>
            </a:pPr>
            <a:r>
              <a:rPr lang="en-US" sz="1400" noProof="0" dirty="0"/>
              <a:t>OBBBA adjusts the informational reporting requirements to improve tax compliance and transparency. </a:t>
            </a:r>
          </a:p>
          <a:p>
            <a:pPr marL="11113" indent="0">
              <a:lnSpc>
                <a:spcPct val="100000"/>
              </a:lnSpc>
              <a:spcBef>
                <a:spcPts val="1800"/>
              </a:spcBef>
              <a:buClr>
                <a:schemeClr val="accent2"/>
              </a:buClr>
              <a:buNone/>
            </a:pPr>
            <a:r>
              <a:rPr lang="en-US" sz="1400" noProof="0" dirty="0"/>
              <a:t>The threshold for Form 1099 reporting of nonemployee compensation increases from $600 to $2,000 for payments made after December 31, 2025, with inflation adjustments starting in 2027. </a:t>
            </a:r>
          </a:p>
          <a:p>
            <a:pPr marL="11113" indent="0">
              <a:lnSpc>
                <a:spcPct val="100000"/>
              </a:lnSpc>
              <a:spcBef>
                <a:spcPts val="1800"/>
              </a:spcBef>
              <a:buClr>
                <a:schemeClr val="accent2"/>
              </a:buClr>
              <a:buNone/>
            </a:pPr>
            <a:r>
              <a:rPr lang="en-US" sz="1400" noProof="0" dirty="0"/>
              <a:t>For Form 1099-K reporting related to credit card and payment processors, the rules revert to the pre-2022 threshold of $20,000 and 200 transactions. 
Additionally, Form W2 reporting expands to include qualified tip income and qualified overtime income. The IRS will issue regulations and provide transition relief to assist taxpayers and employers in meeting the new reporting requirements starting in 2025.</a:t>
            </a:r>
          </a:p>
          <a:p>
            <a:pPr marL="11113" indent="0">
              <a:lnSpc>
                <a:spcPct val="100000"/>
              </a:lnSpc>
              <a:spcBef>
                <a:spcPts val="1800"/>
              </a:spcBef>
              <a:buClr>
                <a:schemeClr val="accent2"/>
              </a:buClr>
              <a:buNone/>
            </a:pPr>
            <a:r>
              <a:rPr lang="en-US" sz="1400" b="1" i="1" dirty="0">
                <a:solidFill>
                  <a:srgbClr val="008CD1"/>
                </a:solidFill>
              </a:rPr>
              <a:t>Will there be reporting for the new automobile interest deduction?</a:t>
            </a:r>
            <a:endParaRPr lang="en-US" sz="1400" b="1" i="1" noProof="0" dirty="0">
              <a:solidFill>
                <a:srgbClr val="008CD1"/>
              </a:solidFill>
            </a:endParaRPr>
          </a:p>
        </p:txBody>
      </p:sp>
      <p:sp>
        <p:nvSpPr>
          <p:cNvPr id="11" name="Rectangle 10">
            <a:extLst>
              <a:ext uri="{FF2B5EF4-FFF2-40B4-BE49-F238E27FC236}">
                <a16:creationId xmlns:a16="http://schemas.microsoft.com/office/drawing/2014/main" id="{3E50A0DF-F3D3-2DEE-E521-3929BB903770}"/>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7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16D99-BA14-6FEC-1881-410694FA13B6}"/>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Foreign Provisions</a:t>
            </a:r>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2"/>
            </p:custDataLst>
          </p:nvPr>
        </p:nvSpPr>
        <p:spPr>
          <a:xfrm>
            <a:off x="609600" y="2503402"/>
            <a:ext cx="10972800" cy="762000"/>
          </a:xfrm>
        </p:spPr>
        <p:txBody>
          <a:bodyPr>
            <a:normAutofit/>
          </a:bodyPr>
          <a:lstStyle/>
          <a:p>
            <a:r>
              <a:rPr lang="en-US" noProof="0" dirty="0">
                <a:latin typeface="Arial Nova" panose="020B0504020202020204" pitchFamily="34" charset="0"/>
              </a:rPr>
              <a:t>Foreign Provisions Overview</a:t>
            </a:r>
          </a:p>
        </p:txBody>
      </p:sp>
      <p:sp>
        <p:nvSpPr>
          <p:cNvPr id="4" name="Rectangle 3">
            <a:extLst>
              <a:ext uri="{FF2B5EF4-FFF2-40B4-BE49-F238E27FC236}">
                <a16:creationId xmlns:a16="http://schemas.microsoft.com/office/drawing/2014/main" id="{B8B9B9AC-BCD6-E1F5-6C99-C68B081101CB}"/>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38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Foreign Tax Credits and GILTI/FDII Changes</a:t>
            </a:r>
          </a:p>
        </p:txBody>
      </p:sp>
      <p:sp>
        <p:nvSpPr>
          <p:cNvPr id="20" name="Text Placeholder 1">
            <a:extLst>
              <a:ext uri="{FF2B5EF4-FFF2-40B4-BE49-F238E27FC236}">
                <a16:creationId xmlns:a16="http://schemas.microsoft.com/office/drawing/2014/main" id="{45039225-CBD6-88E0-51F5-864B3CBDF0B0}"/>
              </a:ext>
            </a:extLst>
          </p:cNvPr>
          <p:cNvSpPr txBox="1">
            <a:spLocks/>
          </p:cNvSpPr>
          <p:nvPr>
            <p:custDataLst>
              <p:tags r:id="rId2"/>
            </p:custDataLst>
          </p:nvPr>
        </p:nvSpPr>
        <p:spPr>
          <a:xfrm>
            <a:off x="609600" y="1762382"/>
            <a:ext cx="1979596" cy="2110307"/>
          </a:xfrm>
          <a:prstGeom prst="rect">
            <a:avLst/>
          </a:prstGeom>
        </p:spPr>
        <p:txBody>
          <a:bodyPr vert="horz" lIns="91440" tIns="45720" rIns="91440" bIns="45720" rtlCol="0" anchor="t">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kern="1200">
                <a:solidFill>
                  <a:schemeClr val="accent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600" dirty="0">
                <a:solidFill>
                  <a:srgbClr val="36495E"/>
                </a:solidFill>
                <a:latin typeface="Arial Nova" panose="020B0504020202020204" pitchFamily="34" charset="0"/>
              </a:rPr>
              <a:t>Foreign Tax Credits (FTCs)</a:t>
            </a:r>
          </a:p>
        </p:txBody>
      </p:sp>
      <p:sp>
        <p:nvSpPr>
          <p:cNvPr id="21" name="Content Placeholder 2">
            <a:extLst>
              <a:ext uri="{FF2B5EF4-FFF2-40B4-BE49-F238E27FC236}">
                <a16:creationId xmlns:a16="http://schemas.microsoft.com/office/drawing/2014/main" id="{DF71B435-B6B2-3045-A10F-C3D15AC1B0D0}"/>
              </a:ext>
            </a:extLst>
          </p:cNvPr>
          <p:cNvSpPr txBox="1">
            <a:spLocks/>
          </p:cNvSpPr>
          <p:nvPr>
            <p:custDataLst>
              <p:tags r:id="rId3"/>
            </p:custDataLst>
          </p:nvPr>
        </p:nvSpPr>
        <p:spPr>
          <a:xfrm>
            <a:off x="2743200" y="1762383"/>
            <a:ext cx="8839200" cy="2110308"/>
          </a:xfrm>
          <a:prstGeom prst="rect">
            <a:avLst/>
          </a:prstGeom>
        </p:spPr>
        <p:txBody>
          <a:bodyPr vert="horz" lIns="91440" tIns="45720" rIns="91440" bIns="45720" rtlCol="0">
            <a:no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dirty="0">
                <a:solidFill>
                  <a:srgbClr val="36495E"/>
                </a:solidFill>
                <a:latin typeface="Arial Nova Light" panose="020B0304020202020204" pitchFamily="34" charset="0"/>
              </a:rPr>
              <a:t>Expense allocation rules revised to increase FTC claims.
General domestic expenses (e.g., interest, R&amp;E) no longer allocated to foreign income unless directly related.
Results in higher foreign income and increased FTC cap.</a:t>
            </a:r>
          </a:p>
        </p:txBody>
      </p:sp>
      <p:sp>
        <p:nvSpPr>
          <p:cNvPr id="22" name="Text Placeholder 6">
            <a:extLst>
              <a:ext uri="{FF2B5EF4-FFF2-40B4-BE49-F238E27FC236}">
                <a16:creationId xmlns:a16="http://schemas.microsoft.com/office/drawing/2014/main" id="{DBA33E59-AF79-606D-078F-4E5AC6888986}"/>
              </a:ext>
            </a:extLst>
          </p:cNvPr>
          <p:cNvSpPr txBox="1">
            <a:spLocks/>
          </p:cNvSpPr>
          <p:nvPr>
            <p:custDataLst>
              <p:tags r:id="rId4"/>
            </p:custDataLst>
          </p:nvPr>
        </p:nvSpPr>
        <p:spPr>
          <a:xfrm>
            <a:off x="609600" y="3581803"/>
            <a:ext cx="1979596" cy="2110306"/>
          </a:xfrm>
          <a:prstGeom prst="rect">
            <a:avLst/>
          </a:prstGeom>
        </p:spPr>
        <p:txBody>
          <a:bodyPr vert="horz" lIns="91440" tIns="45720" rIns="91440" bIns="45720" rtlCol="0" anchor="t">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kern="1200">
                <a:solidFill>
                  <a:schemeClr val="accent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600" dirty="0">
                <a:solidFill>
                  <a:srgbClr val="36495E"/>
                </a:solidFill>
                <a:latin typeface="Arial Nova" panose="020B0504020202020204" pitchFamily="34" charset="0"/>
              </a:rPr>
              <a:t>GILTI and FDII Changes</a:t>
            </a:r>
          </a:p>
        </p:txBody>
      </p:sp>
      <p:sp>
        <p:nvSpPr>
          <p:cNvPr id="23" name="Content Placeholder 7">
            <a:extLst>
              <a:ext uri="{FF2B5EF4-FFF2-40B4-BE49-F238E27FC236}">
                <a16:creationId xmlns:a16="http://schemas.microsoft.com/office/drawing/2014/main" id="{F171C0CB-6B92-5B95-3F5D-8728633CAFBF}"/>
              </a:ext>
            </a:extLst>
          </p:cNvPr>
          <p:cNvSpPr txBox="1">
            <a:spLocks/>
          </p:cNvSpPr>
          <p:nvPr>
            <p:custDataLst>
              <p:tags r:id="rId5"/>
            </p:custDataLst>
          </p:nvPr>
        </p:nvSpPr>
        <p:spPr>
          <a:xfrm>
            <a:off x="2743199" y="3581804"/>
            <a:ext cx="8839200" cy="2110308"/>
          </a:xfrm>
          <a:prstGeom prst="rect">
            <a:avLst/>
          </a:prstGeom>
        </p:spPr>
        <p:txBody>
          <a:bodyPr vert="horz" lIns="9144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dirty="0">
                <a:solidFill>
                  <a:srgbClr val="36495E"/>
                </a:solidFill>
                <a:latin typeface="Arial Nova Light" panose="020B0304020202020204" pitchFamily="34" charset="0"/>
              </a:rPr>
              <a:t>Section 250 GILTI deduction permanently reduced to 40%.
GILTI renamed to 'Net CFC Tested Income' (NCTI).
Exclusion for deemed returns on tangible assets under NCTI eliminated.
Section 250 FDII deduction permanently reduced to 33.34%.
FDII renamed to 'Foreign-Derived Deduction Eligible Income' (FDDEI).</a:t>
            </a:r>
          </a:p>
        </p:txBody>
      </p:sp>
      <p:sp>
        <p:nvSpPr>
          <p:cNvPr id="24" name="Rectangle 23">
            <a:extLst>
              <a:ext uri="{FF2B5EF4-FFF2-40B4-BE49-F238E27FC236}">
                <a16:creationId xmlns:a16="http://schemas.microsoft.com/office/drawing/2014/main" id="{087AE9FF-CACA-B404-BB94-FA2D047B19AE}"/>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C749BF-2838-14F2-32AC-B5ACF4C0F5A9}"/>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Foreign Provisions</a:t>
            </a:r>
          </a:p>
        </p:txBody>
      </p:sp>
    </p:spTree>
    <p:extLst>
      <p:ext uri="{BB962C8B-B14F-4D97-AF65-F5344CB8AC3E}">
        <p14:creationId xmlns:p14="http://schemas.microsoft.com/office/powerpoint/2010/main" val="184198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BEAT Tax and Attribution Rules</a:t>
            </a:r>
          </a:p>
        </p:txBody>
      </p:sp>
      <p:sp>
        <p:nvSpPr>
          <p:cNvPr id="20" name="Text Placeholder 1">
            <a:extLst>
              <a:ext uri="{FF2B5EF4-FFF2-40B4-BE49-F238E27FC236}">
                <a16:creationId xmlns:a16="http://schemas.microsoft.com/office/drawing/2014/main" id="{45039225-CBD6-88E0-51F5-864B3CBDF0B0}"/>
              </a:ext>
            </a:extLst>
          </p:cNvPr>
          <p:cNvSpPr txBox="1">
            <a:spLocks/>
          </p:cNvSpPr>
          <p:nvPr>
            <p:custDataLst>
              <p:tags r:id="rId2"/>
            </p:custDataLst>
          </p:nvPr>
        </p:nvSpPr>
        <p:spPr>
          <a:xfrm>
            <a:off x="609600" y="1762382"/>
            <a:ext cx="1979596" cy="2110307"/>
          </a:xfrm>
          <a:prstGeom prst="rect">
            <a:avLst/>
          </a:prstGeom>
        </p:spPr>
        <p:txBody>
          <a:bodyPr vert="horz" lIns="91440" tIns="45720" rIns="91440" bIns="45720" rtlCol="0" anchor="t">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kern="1200">
                <a:solidFill>
                  <a:schemeClr val="accent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600" dirty="0">
                <a:solidFill>
                  <a:srgbClr val="36495E"/>
                </a:solidFill>
                <a:latin typeface="Arial Nova" panose="020B0504020202020204" pitchFamily="34" charset="0"/>
              </a:rPr>
              <a:t>BEAT Tax Changes</a:t>
            </a:r>
          </a:p>
        </p:txBody>
      </p:sp>
      <p:sp>
        <p:nvSpPr>
          <p:cNvPr id="21" name="Content Placeholder 2">
            <a:extLst>
              <a:ext uri="{FF2B5EF4-FFF2-40B4-BE49-F238E27FC236}">
                <a16:creationId xmlns:a16="http://schemas.microsoft.com/office/drawing/2014/main" id="{DF71B435-B6B2-3045-A10F-C3D15AC1B0D0}"/>
              </a:ext>
            </a:extLst>
          </p:cNvPr>
          <p:cNvSpPr txBox="1">
            <a:spLocks/>
          </p:cNvSpPr>
          <p:nvPr>
            <p:custDataLst>
              <p:tags r:id="rId3"/>
            </p:custDataLst>
          </p:nvPr>
        </p:nvSpPr>
        <p:spPr>
          <a:xfrm>
            <a:off x="2743200" y="1762383"/>
            <a:ext cx="8839200" cy="2110308"/>
          </a:xfrm>
          <a:prstGeom prst="rect">
            <a:avLst/>
          </a:prstGeom>
        </p:spPr>
        <p:txBody>
          <a:bodyPr vert="horz" lIns="91440" tIns="45720" rIns="91440" bIns="45720" rtlCol="0">
            <a:no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dirty="0">
                <a:solidFill>
                  <a:srgbClr val="36495E"/>
                </a:solidFill>
                <a:latin typeface="Arial Nova Light" panose="020B0304020202020204" pitchFamily="34" charset="0"/>
              </a:rPr>
              <a:t>Permanent BEAT rate set at 10.5%.
Planned increase to 12.5% in 2026 canceled.
3% de minimis threshold remains unchanged.
High tax exception not included in final bill.</a:t>
            </a:r>
          </a:p>
        </p:txBody>
      </p:sp>
      <p:sp>
        <p:nvSpPr>
          <p:cNvPr id="22" name="Text Placeholder 6">
            <a:extLst>
              <a:ext uri="{FF2B5EF4-FFF2-40B4-BE49-F238E27FC236}">
                <a16:creationId xmlns:a16="http://schemas.microsoft.com/office/drawing/2014/main" id="{DBA33E59-AF79-606D-078F-4E5AC6888986}"/>
              </a:ext>
            </a:extLst>
          </p:cNvPr>
          <p:cNvSpPr txBox="1">
            <a:spLocks/>
          </p:cNvSpPr>
          <p:nvPr>
            <p:custDataLst>
              <p:tags r:id="rId4"/>
            </p:custDataLst>
          </p:nvPr>
        </p:nvSpPr>
        <p:spPr>
          <a:xfrm>
            <a:off x="609600" y="3679777"/>
            <a:ext cx="1979596" cy="2110306"/>
          </a:xfrm>
          <a:prstGeom prst="rect">
            <a:avLst/>
          </a:prstGeom>
        </p:spPr>
        <p:txBody>
          <a:bodyPr vert="horz" lIns="91440" tIns="45720" rIns="91440" bIns="45720" rtlCol="0" anchor="t">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kern="1200">
                <a:solidFill>
                  <a:schemeClr val="accent1"/>
                </a:solidFill>
                <a:latin typeface="Franklin Gothic Medium" panose="020B0603020102020204" pitchFamily="34"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rial" panose="020B0604020202020204" pitchFamily="34" charset="0"/>
              <a:buNone/>
              <a:tabLst/>
              <a:defRPr sz="2000" b="1" kern="1200">
                <a:solidFill>
                  <a:schemeClr val="tx1"/>
                </a:solidFill>
                <a:latin typeface="+mn-lt"/>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chemeClr val="tx1"/>
                </a:solidFill>
                <a:latin typeface="+mn-lt"/>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chemeClr val="tx1"/>
                </a:solidFill>
                <a:latin typeface="+mn-lt"/>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1600" dirty="0">
                <a:solidFill>
                  <a:srgbClr val="36495E"/>
                </a:solidFill>
                <a:latin typeface="Arial Nova" panose="020B0504020202020204" pitchFamily="34" charset="0"/>
              </a:rPr>
              <a:t>Attribution and CFC Rules</a:t>
            </a:r>
          </a:p>
        </p:txBody>
      </p:sp>
      <p:sp>
        <p:nvSpPr>
          <p:cNvPr id="23" name="Content Placeholder 7">
            <a:extLst>
              <a:ext uri="{FF2B5EF4-FFF2-40B4-BE49-F238E27FC236}">
                <a16:creationId xmlns:a16="http://schemas.microsoft.com/office/drawing/2014/main" id="{F171C0CB-6B92-5B95-3F5D-8728633CAFBF}"/>
              </a:ext>
            </a:extLst>
          </p:cNvPr>
          <p:cNvSpPr txBox="1">
            <a:spLocks/>
          </p:cNvSpPr>
          <p:nvPr>
            <p:custDataLst>
              <p:tags r:id="rId5"/>
            </p:custDataLst>
          </p:nvPr>
        </p:nvSpPr>
        <p:spPr>
          <a:xfrm>
            <a:off x="2743199" y="3679778"/>
            <a:ext cx="8839200" cy="2110308"/>
          </a:xfrm>
          <a:prstGeom prst="rect">
            <a:avLst/>
          </a:prstGeom>
        </p:spPr>
        <p:txBody>
          <a:bodyPr vert="horz" lIns="9144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a:solidFill>
                  <a:srgbClr val="36495E"/>
                </a:solidFill>
                <a:latin typeface="Arial Nova Light" panose="020B0304020202020204" pitchFamily="34" charset="0"/>
              </a:rPr>
              <a:t>Section 958(b)(4) restored, prohibiting downward attribution from foreign persons.
New category 'Foreign Controlled Foreign Corporations' introduced, potentially affecting some taxpayers.
Look-through rule for Controlled Foreign Corporations made permanent, originally set to expire end of 2025.
These changes impact ownership and income attribution rules for multinational taxpayers.</a:t>
            </a:r>
          </a:p>
        </p:txBody>
      </p:sp>
      <p:sp>
        <p:nvSpPr>
          <p:cNvPr id="24" name="Rectangle 23">
            <a:extLst>
              <a:ext uri="{FF2B5EF4-FFF2-40B4-BE49-F238E27FC236}">
                <a16:creationId xmlns:a16="http://schemas.microsoft.com/office/drawing/2014/main" id="{087AE9FF-CACA-B404-BB94-FA2D047B19AE}"/>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C749BF-2838-14F2-32AC-B5ACF4C0F5A9}"/>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Foreign Provisions</a:t>
            </a:r>
          </a:p>
        </p:txBody>
      </p:sp>
    </p:spTree>
    <p:extLst>
      <p:ext uri="{BB962C8B-B14F-4D97-AF65-F5344CB8AC3E}">
        <p14:creationId xmlns:p14="http://schemas.microsoft.com/office/powerpoint/2010/main" val="1841985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16D99-BA14-6FEC-1881-410694FA13B6}"/>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Foreign Provisions</a:t>
            </a:r>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2"/>
            </p:custDataLst>
          </p:nvPr>
        </p:nvSpPr>
        <p:spPr>
          <a:xfrm>
            <a:off x="609600" y="700741"/>
            <a:ext cx="10972800" cy="762000"/>
          </a:xfrm>
        </p:spPr>
        <p:txBody>
          <a:bodyPr>
            <a:normAutofit fontScale="90000"/>
          </a:bodyPr>
          <a:lstStyle/>
          <a:p>
            <a:r>
              <a:rPr lang="en-US" noProof="0" dirty="0">
                <a:latin typeface="Arial Nova" panose="020B0504020202020204" pitchFamily="34" charset="0"/>
              </a:rPr>
              <a:t>CFC Look-Through and Pro Rata Share Rule Modifications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3"/>
            </p:custDataLst>
          </p:nvPr>
        </p:nvSpPr>
        <p:spPr>
          <a:xfrm>
            <a:off x="609601" y="1224643"/>
            <a:ext cx="7391399" cy="4815938"/>
          </a:xfrm>
        </p:spPr>
        <p:txBody>
          <a:bodyPr anchor="ctr">
            <a:normAutofit/>
          </a:bodyPr>
          <a:lstStyle/>
          <a:p>
            <a:pPr marL="11113" indent="0">
              <a:lnSpc>
                <a:spcPct val="120000"/>
              </a:lnSpc>
              <a:buNone/>
            </a:pPr>
            <a:r>
              <a:rPr lang="en-US" sz="1600" noProof="0" dirty="0"/>
              <a:t>The look-through rule for Controlled Foreign Corporations (CFCs), originally set to expire at the end of 2025, has been made permanent under the OBBBA.</a:t>
            </a:r>
            <a:endParaRPr lang="en-US" sz="1600" dirty="0"/>
          </a:p>
          <a:p>
            <a:pPr marL="11113" indent="0">
              <a:lnSpc>
                <a:spcPct val="120000"/>
              </a:lnSpc>
              <a:buNone/>
            </a:pPr>
            <a:endParaRPr lang="en-US" sz="200" noProof="0" dirty="0"/>
          </a:p>
          <a:p>
            <a:pPr marL="11113" indent="0">
              <a:lnSpc>
                <a:spcPct val="120000"/>
              </a:lnSpc>
              <a:buNone/>
            </a:pPr>
            <a:r>
              <a:rPr lang="en-US" sz="1600" noProof="0" dirty="0"/>
              <a:t>Additionally, there is a significant modification to the Subpart F income allocation for U.S. shareholders. Previously, this allocation was based on ownership at the end of the year. Under the new rule, it is now based on the actual ownership duration during the year, reflecting a more precise allocation of income in line with ownership changes throughout the year.</a:t>
            </a:r>
          </a:p>
        </p:txBody>
      </p:sp>
      <p:sp>
        <p:nvSpPr>
          <p:cNvPr id="4" name="Rectangle 3">
            <a:extLst>
              <a:ext uri="{FF2B5EF4-FFF2-40B4-BE49-F238E27FC236}">
                <a16:creationId xmlns:a16="http://schemas.microsoft.com/office/drawing/2014/main" id="{B8B9B9AC-BCD6-E1F5-6C99-C68B081101CB}"/>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385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43283-F56C-190D-1921-2FCE72A984E4}"/>
              </a:ext>
            </a:extLst>
          </p:cNvPr>
          <p:cNvSpPr/>
          <p:nvPr/>
        </p:nvSpPr>
        <p:spPr>
          <a:xfrm>
            <a:off x="-177" y="-1"/>
            <a:ext cx="6096002" cy="6025117"/>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1"/>
            </p:custDataLst>
          </p:nvPr>
        </p:nvSpPr>
        <p:spPr>
          <a:xfrm>
            <a:off x="609600" y="1"/>
            <a:ext cx="4876448" cy="6025116"/>
          </a:xfrm>
        </p:spPr>
        <p:txBody>
          <a:bodyPr anchor="ctr">
            <a:normAutofit/>
          </a:bodyPr>
          <a:lstStyle/>
          <a:p>
            <a:pPr>
              <a:lnSpc>
                <a:spcPct val="100000"/>
              </a:lnSpc>
            </a:pPr>
            <a:r>
              <a:rPr lang="en-US" noProof="0" dirty="0">
                <a:solidFill>
                  <a:schemeClr val="bg1"/>
                </a:solidFill>
                <a:latin typeface="Arial Nova" panose="020B0504020202020204" pitchFamily="34" charset="0"/>
              </a:rPr>
              <a:t>PTE</a:t>
            </a:r>
            <a:r>
              <a:rPr lang="en-US" dirty="0">
                <a:solidFill>
                  <a:schemeClr val="bg1"/>
                </a:solidFill>
                <a:latin typeface="Arial Nova" panose="020B0504020202020204" pitchFamily="34" charset="0"/>
              </a:rPr>
              <a:t>P</a:t>
            </a:r>
            <a:r>
              <a:rPr lang="en-US" noProof="0" dirty="0">
                <a:solidFill>
                  <a:schemeClr val="bg1"/>
                </a:solidFill>
                <a:latin typeface="Arial Nova" panose="020B0504020202020204" pitchFamily="34" charset="0"/>
              </a:rPr>
              <a:t> Distributions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2"/>
            </p:custDataLst>
          </p:nvPr>
        </p:nvSpPr>
        <p:spPr>
          <a:xfrm>
            <a:off x="6658984" y="0"/>
            <a:ext cx="4923418" cy="6025116"/>
          </a:xfrm>
        </p:spPr>
        <p:txBody>
          <a:bodyPr anchor="ctr">
            <a:normAutofit/>
          </a:bodyPr>
          <a:lstStyle/>
          <a:p>
            <a:pPr marL="11113" indent="0">
              <a:lnSpc>
                <a:spcPct val="120000"/>
              </a:lnSpc>
              <a:spcBef>
                <a:spcPts val="1800"/>
              </a:spcBef>
              <a:buClr>
                <a:schemeClr val="accent2"/>
              </a:buClr>
              <a:buNone/>
            </a:pPr>
            <a:r>
              <a:rPr lang="en-US" sz="1600" noProof="0" dirty="0"/>
              <a:t>A 10% foreign tax credit (FTC) disallowance applies to foreign taxes on distributions of previously taxed earnings (PTEP) under Section 951A. This new rule is effective for distributions made on or after June 28, 2025. The change affects how taxpayers can claim FTCs on foreign taxes paid related to PTEP distributions, reducing the allowable credit by 10%. This provision is part of the broader foreign tax provisions under the OBBBA, aiming to adjust international tax compliance and reporting.</a:t>
            </a:r>
          </a:p>
        </p:txBody>
      </p:sp>
      <p:sp>
        <p:nvSpPr>
          <p:cNvPr id="11" name="Rectangle 10">
            <a:extLst>
              <a:ext uri="{FF2B5EF4-FFF2-40B4-BE49-F238E27FC236}">
                <a16:creationId xmlns:a16="http://schemas.microsoft.com/office/drawing/2014/main" id="{3E50A0DF-F3D3-2DEE-E521-3929BB903770}"/>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7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16D99-BA14-6FEC-1881-410694FA13B6}"/>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2"/>
            </p:custDataLst>
          </p:nvPr>
        </p:nvSpPr>
        <p:spPr>
          <a:xfrm>
            <a:off x="609600" y="700741"/>
            <a:ext cx="10972800" cy="762000"/>
          </a:xfrm>
        </p:spPr>
        <p:txBody>
          <a:bodyPr>
            <a:normAutofit/>
          </a:bodyPr>
          <a:lstStyle/>
          <a:p>
            <a:r>
              <a:rPr lang="en-US" noProof="0" dirty="0">
                <a:latin typeface="Arial Nova" panose="020B0504020202020204" pitchFamily="34" charset="0"/>
              </a:rPr>
              <a:t>Individual Provisions Overview</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3"/>
            </p:custDataLst>
          </p:nvPr>
        </p:nvSpPr>
        <p:spPr>
          <a:xfrm>
            <a:off x="609601" y="1205346"/>
            <a:ext cx="7391399" cy="4835236"/>
          </a:xfrm>
        </p:spPr>
        <p:txBody>
          <a:bodyPr anchor="ctr">
            <a:normAutofit/>
          </a:bodyPr>
          <a:lstStyle/>
          <a:p>
            <a:pPr marL="11113" indent="0">
              <a:lnSpc>
                <a:spcPct val="120000"/>
              </a:lnSpc>
              <a:buNone/>
            </a:pPr>
            <a:r>
              <a:rPr lang="en-US" sz="1600" noProof="0" dirty="0"/>
              <a:t>The One, Big Beautiful Bill Act (OBBBA) permanently extends many provisions of the Tax Cuts and Jobs Act (TCJA) of 2017, which were originally set to expire in 2026. This includes maintaining lower individual income tax rates, increased standard deductions, and numerous other tax benefits that were temporarily enacted under TCJA. Some of these changes provide long-term certainty and stability for taxpayers by solidifying key elements of the TCJA and introducing new individual tax provisions.</a:t>
            </a:r>
          </a:p>
        </p:txBody>
      </p:sp>
      <p:sp>
        <p:nvSpPr>
          <p:cNvPr id="4" name="Rectangle 3">
            <a:extLst>
              <a:ext uri="{FF2B5EF4-FFF2-40B4-BE49-F238E27FC236}">
                <a16:creationId xmlns:a16="http://schemas.microsoft.com/office/drawing/2014/main" id="{B8B9B9AC-BCD6-E1F5-6C99-C68B081101CB}"/>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385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1C7D-BF7E-6481-3DBC-EC17CB618EA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93483C-26B0-7BB8-268E-0E682543FEE2}"/>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a:t>
            </a:r>
          </a:p>
        </p:txBody>
      </p:sp>
      <p:sp>
        <p:nvSpPr>
          <p:cNvPr id="13" name="Title 12">
            <a:extLst>
              <a:ext uri="{FF2B5EF4-FFF2-40B4-BE49-F238E27FC236}">
                <a16:creationId xmlns:a16="http://schemas.microsoft.com/office/drawing/2014/main" id="{EA39A2D1-28E6-93B1-EA92-CAC942C1B640}"/>
              </a:ext>
            </a:extLst>
          </p:cNvPr>
          <p:cNvSpPr>
            <a:spLocks noGrp="1"/>
          </p:cNvSpPr>
          <p:nvPr>
            <p:ph type="title"/>
            <p:custDataLst>
              <p:tags r:id="rId2"/>
            </p:custDataLst>
          </p:nvPr>
        </p:nvSpPr>
        <p:spPr>
          <a:xfrm>
            <a:off x="609600" y="813382"/>
            <a:ext cx="4856923" cy="613636"/>
          </a:xfrm>
        </p:spPr>
        <p:txBody>
          <a:bodyPr anchor="t">
            <a:normAutofit/>
          </a:bodyPr>
          <a:lstStyle/>
          <a:p>
            <a:r>
              <a:rPr lang="en-US" dirty="0">
                <a:latin typeface="Arial Nova" panose="020B0504020202020204" pitchFamily="34" charset="0"/>
              </a:rPr>
              <a:t>Individual Income Tax </a:t>
            </a:r>
          </a:p>
        </p:txBody>
      </p:sp>
      <p:sp>
        <p:nvSpPr>
          <p:cNvPr id="14" name="Content Placeholder 13">
            <a:extLst>
              <a:ext uri="{FF2B5EF4-FFF2-40B4-BE49-F238E27FC236}">
                <a16:creationId xmlns:a16="http://schemas.microsoft.com/office/drawing/2014/main" id="{55F65863-CC59-3188-17EC-F54326171ECD}"/>
              </a:ext>
            </a:extLst>
          </p:cNvPr>
          <p:cNvSpPr>
            <a:spLocks noGrp="1"/>
          </p:cNvSpPr>
          <p:nvPr>
            <p:ph sz="half" idx="14"/>
            <p:custDataLst>
              <p:tags r:id="rId3"/>
            </p:custDataLst>
          </p:nvPr>
        </p:nvSpPr>
        <p:spPr>
          <a:xfrm>
            <a:off x="6096000" y="1280710"/>
            <a:ext cx="5509515" cy="1463040"/>
          </a:xfrm>
        </p:spPr>
        <p:txBody>
          <a:bodyPr anchor="t">
            <a:normAutofit/>
          </a:bodyPr>
          <a:lstStyle/>
          <a:p>
            <a:pPr>
              <a:lnSpc>
                <a:spcPct val="114000"/>
              </a:lnSpc>
            </a:pPr>
            <a:r>
              <a:rPr lang="en-US" sz="1400" dirty="0">
                <a:latin typeface="Arial Nova Light" panose="020B0304020202020204" pitchFamily="34" charset="0"/>
              </a:rPr>
              <a:t>OBBBA makes the TCJA individual income tax rates of 10%, </a:t>
            </a:r>
            <a:r>
              <a:rPr lang="en-US" sz="1400" dirty="0">
                <a:solidFill>
                  <a:srgbClr val="FF0000"/>
                </a:solidFill>
                <a:latin typeface="Arial Nova Light" panose="020B0304020202020204" pitchFamily="34" charset="0"/>
              </a:rPr>
              <a:t>12%</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22%</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24%</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32%</a:t>
            </a:r>
            <a:r>
              <a:rPr lang="en-US" sz="1400" dirty="0">
                <a:latin typeface="Arial Nova Light" panose="020B0304020202020204" pitchFamily="34" charset="0"/>
              </a:rPr>
              <a:t>, 35%, and </a:t>
            </a:r>
            <a:r>
              <a:rPr lang="en-US" sz="1400" dirty="0">
                <a:solidFill>
                  <a:srgbClr val="FF0000"/>
                </a:solidFill>
                <a:latin typeface="Arial Nova Light" panose="020B0304020202020204" pitchFamily="34" charset="0"/>
              </a:rPr>
              <a:t>37%</a:t>
            </a:r>
            <a:r>
              <a:rPr lang="en-US" sz="1400" dirty="0">
                <a:latin typeface="Arial Nova Light" panose="020B0304020202020204" pitchFamily="34" charset="0"/>
              </a:rPr>
              <a:t> permanent. These rates initially applied temporarily for tax years 2018 through 2025.  They were set to revert to the pre-2018 rates of 10%, </a:t>
            </a:r>
            <a:r>
              <a:rPr lang="en-US" sz="1400" dirty="0">
                <a:solidFill>
                  <a:srgbClr val="FF0000"/>
                </a:solidFill>
                <a:latin typeface="Arial Nova Light" panose="020B0304020202020204" pitchFamily="34" charset="0"/>
              </a:rPr>
              <a:t>15%</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25%</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28%</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33%</a:t>
            </a:r>
            <a:r>
              <a:rPr lang="en-US" sz="1400" dirty="0">
                <a:latin typeface="Arial Nova Light" panose="020B0304020202020204" pitchFamily="34" charset="0"/>
              </a:rPr>
              <a:t>, 35% &amp; </a:t>
            </a:r>
            <a:r>
              <a:rPr lang="en-US" sz="1400" dirty="0">
                <a:solidFill>
                  <a:srgbClr val="FF0000"/>
                </a:solidFill>
                <a:latin typeface="Arial Nova Light" panose="020B0304020202020204" pitchFamily="34" charset="0"/>
              </a:rPr>
              <a:t>39.6%</a:t>
            </a:r>
            <a:r>
              <a:rPr lang="en-US" sz="1400" dirty="0">
                <a:latin typeface="Arial Nova Light" panose="020B0304020202020204" pitchFamily="34" charset="0"/>
              </a:rPr>
              <a:t>.</a:t>
            </a:r>
          </a:p>
        </p:txBody>
      </p:sp>
      <p:sp>
        <p:nvSpPr>
          <p:cNvPr id="15" name="Content Placeholder 14">
            <a:extLst>
              <a:ext uri="{FF2B5EF4-FFF2-40B4-BE49-F238E27FC236}">
                <a16:creationId xmlns:a16="http://schemas.microsoft.com/office/drawing/2014/main" id="{8E22204F-8630-3996-AA20-00A38A3D2D28}"/>
              </a:ext>
            </a:extLst>
          </p:cNvPr>
          <p:cNvSpPr>
            <a:spLocks noGrp="1"/>
          </p:cNvSpPr>
          <p:nvPr>
            <p:ph sz="half" idx="15"/>
            <p:custDataLst>
              <p:tags r:id="rId4"/>
            </p:custDataLst>
          </p:nvPr>
        </p:nvSpPr>
        <p:spPr>
          <a:xfrm>
            <a:off x="6096000" y="3160768"/>
            <a:ext cx="5509515" cy="1463040"/>
          </a:xfrm>
        </p:spPr>
        <p:txBody>
          <a:bodyPr anchor="t">
            <a:normAutofit/>
          </a:bodyPr>
          <a:lstStyle/>
          <a:p>
            <a:pPr>
              <a:lnSpc>
                <a:spcPct val="114000"/>
              </a:lnSpc>
            </a:pPr>
            <a:r>
              <a:rPr lang="en-US" sz="1400" dirty="0">
                <a:latin typeface="Arial Nova Light" panose="020B0304020202020204" pitchFamily="34" charset="0"/>
              </a:rPr>
              <a:t>An additional year of inflation adjustment is provided for the 10% and 12% tax brackets, which helps maintain the real value of these brackets beyond 2025.  Result:  10% bracket will widen so more income falls into that bracket and less into the 12% beginning 2026.</a:t>
            </a:r>
          </a:p>
        </p:txBody>
      </p:sp>
      <p:sp>
        <p:nvSpPr>
          <p:cNvPr id="16" name="Content Placeholder 15">
            <a:extLst>
              <a:ext uri="{FF2B5EF4-FFF2-40B4-BE49-F238E27FC236}">
                <a16:creationId xmlns:a16="http://schemas.microsoft.com/office/drawing/2014/main" id="{C6C51EB1-D856-004D-D160-85EEA51A1751}"/>
              </a:ext>
            </a:extLst>
          </p:cNvPr>
          <p:cNvSpPr>
            <a:spLocks noGrp="1"/>
          </p:cNvSpPr>
          <p:nvPr>
            <p:ph sz="half" idx="16"/>
            <p:custDataLst>
              <p:tags r:id="rId5"/>
            </p:custDataLst>
          </p:nvPr>
        </p:nvSpPr>
        <p:spPr>
          <a:xfrm>
            <a:off x="6096000" y="4774605"/>
            <a:ext cx="5509515" cy="1463040"/>
          </a:xfrm>
        </p:spPr>
        <p:txBody>
          <a:bodyPr anchor="t">
            <a:normAutofit/>
          </a:bodyPr>
          <a:lstStyle/>
          <a:p>
            <a:pPr>
              <a:lnSpc>
                <a:spcPct val="114000"/>
              </a:lnSpc>
            </a:pPr>
            <a:r>
              <a:rPr lang="en-US" sz="1400" dirty="0">
                <a:latin typeface="Arial Nova Light" panose="020B0304020202020204" pitchFamily="34" charset="0"/>
              </a:rPr>
              <a:t>For estates and trusts, the tax brackets are set at </a:t>
            </a:r>
            <a:r>
              <a:rPr lang="en-US" sz="1400" dirty="0">
                <a:solidFill>
                  <a:srgbClr val="FF0000"/>
                </a:solidFill>
                <a:latin typeface="Arial Nova Light" panose="020B0304020202020204" pitchFamily="34" charset="0"/>
              </a:rPr>
              <a:t>10%</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24%</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35%</a:t>
            </a:r>
            <a:r>
              <a:rPr lang="en-US" sz="1400" dirty="0">
                <a:latin typeface="Arial Nova Light" panose="020B0304020202020204" pitchFamily="34" charset="0"/>
              </a:rPr>
              <a:t>, and </a:t>
            </a:r>
            <a:r>
              <a:rPr lang="en-US" sz="1400" dirty="0">
                <a:solidFill>
                  <a:srgbClr val="FF0000"/>
                </a:solidFill>
                <a:latin typeface="Arial Nova Light" panose="020B0304020202020204" pitchFamily="34" charset="0"/>
              </a:rPr>
              <a:t>37%</a:t>
            </a:r>
            <a:r>
              <a:rPr lang="en-US" sz="1400" dirty="0">
                <a:latin typeface="Arial Nova Light" panose="020B0304020202020204" pitchFamily="34" charset="0"/>
              </a:rPr>
              <a:t>, and these rates are also made permanent under OBBBA. They were set to revert to the pre-2018 rates of </a:t>
            </a:r>
            <a:r>
              <a:rPr lang="en-US" sz="1400" dirty="0">
                <a:solidFill>
                  <a:srgbClr val="FF0000"/>
                </a:solidFill>
                <a:latin typeface="Arial Nova Light" panose="020B0304020202020204" pitchFamily="34" charset="0"/>
              </a:rPr>
              <a:t>15%</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25%</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28%</a:t>
            </a:r>
            <a:r>
              <a:rPr lang="en-US" sz="1400" dirty="0">
                <a:latin typeface="Arial Nova Light" panose="020B0304020202020204" pitchFamily="34" charset="0"/>
              </a:rPr>
              <a:t>, </a:t>
            </a:r>
            <a:r>
              <a:rPr lang="en-US" sz="1400" dirty="0">
                <a:solidFill>
                  <a:srgbClr val="FF0000"/>
                </a:solidFill>
                <a:latin typeface="Arial Nova Light" panose="020B0304020202020204" pitchFamily="34" charset="0"/>
              </a:rPr>
              <a:t>33%</a:t>
            </a:r>
            <a:r>
              <a:rPr lang="en-US" sz="1400" dirty="0">
                <a:latin typeface="Arial Nova Light" panose="020B0304020202020204" pitchFamily="34" charset="0"/>
              </a:rPr>
              <a:t>, &amp; </a:t>
            </a:r>
            <a:r>
              <a:rPr lang="en-US" sz="1400" dirty="0">
                <a:solidFill>
                  <a:srgbClr val="FF0000"/>
                </a:solidFill>
                <a:latin typeface="Arial Nova Light" panose="020B0304020202020204" pitchFamily="34" charset="0"/>
              </a:rPr>
              <a:t>39.6%</a:t>
            </a:r>
            <a:r>
              <a:rPr lang="en-US" sz="1400" dirty="0">
                <a:latin typeface="Arial Nova Light" panose="020B0304020202020204" pitchFamily="34" charset="0"/>
              </a:rPr>
              <a:t>.</a:t>
            </a:r>
          </a:p>
        </p:txBody>
      </p:sp>
      <p:sp>
        <p:nvSpPr>
          <p:cNvPr id="17" name="Text Placeholder 16">
            <a:extLst>
              <a:ext uri="{FF2B5EF4-FFF2-40B4-BE49-F238E27FC236}">
                <a16:creationId xmlns:a16="http://schemas.microsoft.com/office/drawing/2014/main" id="{6DDC21BD-EF30-7D90-F907-A4E7B785ABD7}"/>
              </a:ext>
            </a:extLst>
          </p:cNvPr>
          <p:cNvSpPr>
            <a:spLocks noGrp="1"/>
          </p:cNvSpPr>
          <p:nvPr>
            <p:ph type="body" idx="17"/>
            <p:custDataLst>
              <p:tags r:id="rId6"/>
            </p:custDataLst>
          </p:nvPr>
        </p:nvSpPr>
        <p:spPr>
          <a:xfrm>
            <a:off x="6096000" y="922791"/>
            <a:ext cx="5509515" cy="365760"/>
          </a:xfrm>
        </p:spPr>
        <p:txBody>
          <a:bodyPr>
            <a:normAutofit/>
          </a:bodyPr>
          <a:lstStyle/>
          <a:p>
            <a:pPr>
              <a:lnSpc>
                <a:spcPct val="114000"/>
              </a:lnSpc>
            </a:pPr>
            <a:r>
              <a:rPr lang="en-US" sz="1600" dirty="0">
                <a:latin typeface="Arial Nova" panose="020B0504020202020204" pitchFamily="34" charset="0"/>
              </a:rPr>
              <a:t>Permanent Extension of TCJA Rates</a:t>
            </a:r>
          </a:p>
        </p:txBody>
      </p:sp>
      <p:sp>
        <p:nvSpPr>
          <p:cNvPr id="18" name="Text Placeholder 17">
            <a:extLst>
              <a:ext uri="{FF2B5EF4-FFF2-40B4-BE49-F238E27FC236}">
                <a16:creationId xmlns:a16="http://schemas.microsoft.com/office/drawing/2014/main" id="{3E517AE6-149E-9939-C0DC-8782336BDA76}"/>
              </a:ext>
            </a:extLst>
          </p:cNvPr>
          <p:cNvSpPr>
            <a:spLocks noGrp="1"/>
          </p:cNvSpPr>
          <p:nvPr>
            <p:ph type="body" idx="18"/>
            <p:custDataLst>
              <p:tags r:id="rId7"/>
            </p:custDataLst>
          </p:nvPr>
        </p:nvSpPr>
        <p:spPr>
          <a:xfrm>
            <a:off x="6096000" y="2795008"/>
            <a:ext cx="5509515" cy="365760"/>
          </a:xfrm>
        </p:spPr>
        <p:txBody>
          <a:bodyPr>
            <a:normAutofit/>
          </a:bodyPr>
          <a:lstStyle/>
          <a:p>
            <a:pPr>
              <a:lnSpc>
                <a:spcPct val="114000"/>
              </a:lnSpc>
            </a:pPr>
            <a:r>
              <a:rPr lang="en-US" sz="1600" dirty="0">
                <a:latin typeface="Arial Nova" panose="020B0504020202020204" pitchFamily="34" charset="0"/>
              </a:rPr>
              <a:t>Inflation Adjustment Extension</a:t>
            </a:r>
          </a:p>
        </p:txBody>
      </p:sp>
      <p:sp>
        <p:nvSpPr>
          <p:cNvPr id="19" name="Text Placeholder 18">
            <a:extLst>
              <a:ext uri="{FF2B5EF4-FFF2-40B4-BE49-F238E27FC236}">
                <a16:creationId xmlns:a16="http://schemas.microsoft.com/office/drawing/2014/main" id="{1ADA8D38-4094-2794-73FA-AE69C0E3B7B4}"/>
              </a:ext>
            </a:extLst>
          </p:cNvPr>
          <p:cNvSpPr>
            <a:spLocks noGrp="1"/>
          </p:cNvSpPr>
          <p:nvPr>
            <p:ph type="body" idx="19"/>
            <p:custDataLst>
              <p:tags r:id="rId8"/>
            </p:custDataLst>
          </p:nvPr>
        </p:nvSpPr>
        <p:spPr>
          <a:xfrm>
            <a:off x="6096000" y="4408845"/>
            <a:ext cx="5509515" cy="365760"/>
          </a:xfrm>
        </p:spPr>
        <p:txBody>
          <a:bodyPr>
            <a:normAutofit/>
          </a:bodyPr>
          <a:lstStyle/>
          <a:p>
            <a:pPr>
              <a:lnSpc>
                <a:spcPct val="114000"/>
              </a:lnSpc>
            </a:pPr>
            <a:r>
              <a:rPr lang="en-US" sz="1600">
                <a:latin typeface="Arial Nova" panose="020B0504020202020204" pitchFamily="34" charset="0"/>
              </a:rPr>
              <a:t>Estates and Trusts Rates</a:t>
            </a:r>
          </a:p>
        </p:txBody>
      </p:sp>
      <p:sp>
        <p:nvSpPr>
          <p:cNvPr id="5" name="Rectangle 4">
            <a:extLst>
              <a:ext uri="{FF2B5EF4-FFF2-40B4-BE49-F238E27FC236}">
                <a16:creationId xmlns:a16="http://schemas.microsoft.com/office/drawing/2014/main" id="{435F2FB0-7BE8-3C60-DD7A-F14BA370BFED}"/>
              </a:ext>
            </a:extLst>
          </p:cNvPr>
          <p:cNvSpPr/>
          <p:nvPr>
            <p:custDataLst>
              <p:tags r:id="rId9"/>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around a table shaking hands&#10;&#10;AI-generated content may be incorrect.">
            <a:extLst>
              <a:ext uri="{FF2B5EF4-FFF2-40B4-BE49-F238E27FC236}">
                <a16:creationId xmlns:a16="http://schemas.microsoft.com/office/drawing/2014/main" id="{869FA1B6-BE85-BD25-77C4-AE6E1B245A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206" y="1532451"/>
            <a:ext cx="4898862" cy="3317339"/>
          </a:xfrm>
          <a:prstGeom prst="rect">
            <a:avLst/>
          </a:prstGeom>
        </p:spPr>
      </p:pic>
    </p:spTree>
    <p:extLst>
      <p:ext uri="{BB962C8B-B14F-4D97-AF65-F5344CB8AC3E}">
        <p14:creationId xmlns:p14="http://schemas.microsoft.com/office/powerpoint/2010/main" val="297961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A8D21-FEC9-47E1-B858-61F409A0006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EC8234A-15FB-69DF-CFC3-997A004B1B0D}"/>
              </a:ext>
            </a:extLst>
          </p:cNvPr>
          <p:cNvSpPr/>
          <p:nvPr/>
        </p:nvSpPr>
        <p:spPr>
          <a:xfrm>
            <a:off x="697253" y="395464"/>
            <a:ext cx="4507207" cy="1083001"/>
          </a:xfrm>
          <a:prstGeom prst="rect">
            <a:avLst/>
          </a:prstGeom>
        </p:spPr>
        <p:txBody>
          <a:bodyPr vert="horz" lIns="82296" tIns="41148" rIns="82296" bIns="41148" rtlCol="0" anchor="b">
            <a:normAutofit/>
          </a:bodyPr>
          <a:lstStyle/>
          <a:p>
            <a:pPr>
              <a:lnSpc>
                <a:spcPct val="90000"/>
              </a:lnSpc>
              <a:spcBef>
                <a:spcPct val="0"/>
              </a:spcBef>
              <a:spcAft>
                <a:spcPts val="540"/>
              </a:spcAft>
            </a:pPr>
            <a:r>
              <a:rPr lang="en-US" sz="4000" b="1" dirty="0">
                <a:solidFill>
                  <a:srgbClr val="36495E"/>
                </a:solidFill>
                <a:latin typeface="Arial Nova" panose="020B0504020202020204" pitchFamily="34" charset="0"/>
                <a:ea typeface="+mj-ea"/>
                <a:cs typeface="+mj-cs"/>
              </a:rPr>
              <a:t>GOLD PARTNERS </a:t>
            </a:r>
          </a:p>
        </p:txBody>
      </p:sp>
      <p:cxnSp>
        <p:nvCxnSpPr>
          <p:cNvPr id="6" name="Straight Connector 5">
            <a:extLst>
              <a:ext uri="{FF2B5EF4-FFF2-40B4-BE49-F238E27FC236}">
                <a16:creationId xmlns:a16="http://schemas.microsoft.com/office/drawing/2014/main" id="{4922B864-B014-2A33-E154-DF6A49502742}"/>
              </a:ext>
            </a:extLst>
          </p:cNvPr>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46620306-24F3-491D-D255-373AF230CE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30740" y="395465"/>
            <a:ext cx="2029005" cy="1193531"/>
          </a:xfrm>
          <a:prstGeom prst="rect">
            <a:avLst/>
          </a:prstGeom>
        </p:spPr>
      </p:pic>
      <p:pic>
        <p:nvPicPr>
          <p:cNvPr id="2" name="Picture 1">
            <a:extLst>
              <a:ext uri="{FF2B5EF4-FFF2-40B4-BE49-F238E27FC236}">
                <a16:creationId xmlns:a16="http://schemas.microsoft.com/office/drawing/2014/main" id="{EB6BD3FF-B9E6-B628-504E-FBD6F32EDD94}"/>
              </a:ext>
            </a:extLst>
          </p:cNvPr>
          <p:cNvPicPr>
            <a:picLocks noChangeAspect="1"/>
          </p:cNvPicPr>
          <p:nvPr/>
        </p:nvPicPr>
        <p:blipFill>
          <a:blip r:embed="rId3"/>
          <a:stretch>
            <a:fillRect/>
          </a:stretch>
        </p:blipFill>
        <p:spPr>
          <a:xfrm rot="10800000" flipV="1">
            <a:off x="697253" y="1445511"/>
            <a:ext cx="7846474" cy="387913"/>
          </a:xfrm>
          <a:prstGeom prst="rect">
            <a:avLst/>
          </a:prstGeom>
        </p:spPr>
      </p:pic>
      <p:pic>
        <p:nvPicPr>
          <p:cNvPr id="7" name="Picture 6" descr="A close-up of a logo&#10;&#10;Description automatically generated">
            <a:extLst>
              <a:ext uri="{FF2B5EF4-FFF2-40B4-BE49-F238E27FC236}">
                <a16:creationId xmlns:a16="http://schemas.microsoft.com/office/drawing/2014/main" id="{3EAA8DA6-5B1B-884A-F6F1-331850953B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9094" y="2883471"/>
            <a:ext cx="3725343" cy="1418926"/>
          </a:xfrm>
          <a:prstGeom prst="rect">
            <a:avLst/>
          </a:prstGeom>
        </p:spPr>
      </p:pic>
      <p:pic>
        <p:nvPicPr>
          <p:cNvPr id="12" name="Picture 11" descr="A logo with a circle and a letter&#10;&#10;AI-generated content may be incorrect.">
            <a:extLst>
              <a:ext uri="{FF2B5EF4-FFF2-40B4-BE49-F238E27FC236}">
                <a16:creationId xmlns:a16="http://schemas.microsoft.com/office/drawing/2014/main" id="{C20D9DA3-A673-DCA2-BAFF-E1784E050081}"/>
              </a:ext>
            </a:extLst>
          </p:cNvPr>
          <p:cNvPicPr>
            <a:picLocks noChangeAspect="1"/>
          </p:cNvPicPr>
          <p:nvPr/>
        </p:nvPicPr>
        <p:blipFill>
          <a:blip r:embed="rId5"/>
          <a:stretch>
            <a:fillRect/>
          </a:stretch>
        </p:blipFill>
        <p:spPr>
          <a:xfrm>
            <a:off x="8250960" y="2917831"/>
            <a:ext cx="3190908" cy="1245205"/>
          </a:xfrm>
          <a:prstGeom prst="rect">
            <a:avLst/>
          </a:prstGeom>
        </p:spPr>
      </p:pic>
      <p:pic>
        <p:nvPicPr>
          <p:cNvPr id="14" name="Picture 13">
            <a:extLst>
              <a:ext uri="{FF2B5EF4-FFF2-40B4-BE49-F238E27FC236}">
                <a16:creationId xmlns:a16="http://schemas.microsoft.com/office/drawing/2014/main" id="{479951F2-AF33-A9C5-BC30-0EA7AD17CC79}"/>
              </a:ext>
            </a:extLst>
          </p:cNvPr>
          <p:cNvPicPr>
            <a:picLocks noChangeAspect="1"/>
          </p:cNvPicPr>
          <p:nvPr/>
        </p:nvPicPr>
        <p:blipFill>
          <a:blip r:embed="rId6"/>
          <a:stretch>
            <a:fillRect/>
          </a:stretch>
        </p:blipFill>
        <p:spPr>
          <a:xfrm>
            <a:off x="460964" y="3134668"/>
            <a:ext cx="3772364" cy="932950"/>
          </a:xfrm>
          <a:prstGeom prst="rect">
            <a:avLst/>
          </a:prstGeom>
        </p:spPr>
      </p:pic>
    </p:spTree>
    <p:extLst>
      <p:ext uri="{BB962C8B-B14F-4D97-AF65-F5344CB8AC3E}">
        <p14:creationId xmlns:p14="http://schemas.microsoft.com/office/powerpoint/2010/main" val="226255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E032B-D647-AA44-D9AE-DC7B05A447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D85CF0-B2A2-1FEC-176E-BBAE95AC9B2F}"/>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2" name="Title 1">
            <a:extLst>
              <a:ext uri="{FF2B5EF4-FFF2-40B4-BE49-F238E27FC236}">
                <a16:creationId xmlns:a16="http://schemas.microsoft.com/office/drawing/2014/main" id="{CA2A46A5-355E-55DC-E2B9-C7C2B6223EE6}"/>
              </a:ext>
            </a:extLst>
          </p:cNvPr>
          <p:cNvSpPr>
            <a:spLocks noGrp="1"/>
          </p:cNvSpPr>
          <p:nvPr>
            <p:ph type="title"/>
            <p:custDataLst>
              <p:tags r:id="rId2"/>
            </p:custDataLst>
          </p:nvPr>
        </p:nvSpPr>
        <p:spPr>
          <a:xfrm>
            <a:off x="609600" y="700741"/>
            <a:ext cx="10972800" cy="762000"/>
          </a:xfrm>
        </p:spPr>
        <p:txBody>
          <a:bodyPr>
            <a:normAutofit/>
          </a:bodyPr>
          <a:lstStyle/>
          <a:p>
            <a:r>
              <a:rPr lang="en-US" noProof="0" dirty="0">
                <a:latin typeface="Arial Nova" panose="020B0504020202020204" pitchFamily="34" charset="0"/>
              </a:rPr>
              <a:t>2025 Tax Brackets</a:t>
            </a:r>
          </a:p>
        </p:txBody>
      </p:sp>
      <p:sp>
        <p:nvSpPr>
          <p:cNvPr id="4" name="Rectangle 3">
            <a:extLst>
              <a:ext uri="{FF2B5EF4-FFF2-40B4-BE49-F238E27FC236}">
                <a16:creationId xmlns:a16="http://schemas.microsoft.com/office/drawing/2014/main" id="{E364233E-707F-8D30-0CAC-452388A378F4}"/>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a:extLst>
              <a:ext uri="{FF2B5EF4-FFF2-40B4-BE49-F238E27FC236}">
                <a16:creationId xmlns:a16="http://schemas.microsoft.com/office/drawing/2014/main" id="{F0EC126E-25BD-FC74-9C73-620ECE9E731F}"/>
              </a:ext>
            </a:extLst>
          </p:cNvPr>
          <p:cNvGraphicFramePr>
            <a:graphicFrameLocks noGrp="1"/>
          </p:cNvGraphicFramePr>
          <p:nvPr>
            <p:ph idx="1"/>
            <p:extLst>
              <p:ext uri="{D42A27DB-BD31-4B8C-83A1-F6EECF244321}">
                <p14:modId xmlns:p14="http://schemas.microsoft.com/office/powerpoint/2010/main" val="1416950980"/>
              </p:ext>
            </p:extLst>
          </p:nvPr>
        </p:nvGraphicFramePr>
        <p:xfrm>
          <a:off x="1616210" y="1703144"/>
          <a:ext cx="8959580" cy="3393116"/>
        </p:xfrm>
        <a:graphic>
          <a:graphicData uri="http://schemas.openxmlformats.org/drawingml/2006/table">
            <a:tbl>
              <a:tblPr>
                <a:tableStyleId>{5C22544A-7EE6-4342-B048-85BDC9FD1C3A}</a:tableStyleId>
              </a:tblPr>
              <a:tblGrid>
                <a:gridCol w="948808">
                  <a:extLst>
                    <a:ext uri="{9D8B030D-6E8A-4147-A177-3AD203B41FA5}">
                      <a16:colId xmlns:a16="http://schemas.microsoft.com/office/drawing/2014/main" val="3249902912"/>
                    </a:ext>
                  </a:extLst>
                </a:gridCol>
                <a:gridCol w="1764451">
                  <a:extLst>
                    <a:ext uri="{9D8B030D-6E8A-4147-A177-3AD203B41FA5}">
                      <a16:colId xmlns:a16="http://schemas.microsoft.com/office/drawing/2014/main" val="3252604880"/>
                    </a:ext>
                  </a:extLst>
                </a:gridCol>
                <a:gridCol w="2184756">
                  <a:extLst>
                    <a:ext uri="{9D8B030D-6E8A-4147-A177-3AD203B41FA5}">
                      <a16:colId xmlns:a16="http://schemas.microsoft.com/office/drawing/2014/main" val="3111599589"/>
                    </a:ext>
                  </a:extLst>
                </a:gridCol>
                <a:gridCol w="2130657">
                  <a:extLst>
                    <a:ext uri="{9D8B030D-6E8A-4147-A177-3AD203B41FA5}">
                      <a16:colId xmlns:a16="http://schemas.microsoft.com/office/drawing/2014/main" val="54390057"/>
                    </a:ext>
                  </a:extLst>
                </a:gridCol>
                <a:gridCol w="1930908">
                  <a:extLst>
                    <a:ext uri="{9D8B030D-6E8A-4147-A177-3AD203B41FA5}">
                      <a16:colId xmlns:a16="http://schemas.microsoft.com/office/drawing/2014/main" val="3140550335"/>
                    </a:ext>
                  </a:extLst>
                </a:gridCol>
              </a:tblGrid>
              <a:tr h="335952">
                <a:tc gridSpan="5">
                  <a:txBody>
                    <a:bodyPr/>
                    <a:lstStyle/>
                    <a:p>
                      <a:pPr algn="ctr" fontAlgn="b"/>
                      <a:r>
                        <a:rPr lang="en-US" sz="1300" b="1" u="none" strike="noStrike" dirty="0">
                          <a:effectLst/>
                          <a:latin typeface="Arial Nova" panose="020B0504020202020204" pitchFamily="34" charset="0"/>
                        </a:rPr>
                        <a:t>2025 Tax Brackets and Federal Income Tax Rates </a:t>
                      </a:r>
                      <a:endParaRPr lang="en-US" sz="1300" b="1" i="0" u="none" strike="noStrike" dirty="0">
                        <a:effectLst/>
                        <a:latin typeface="Arial Nova" panose="020B0504020202020204" pitchFamily="34" charset="0"/>
                      </a:endParaRPr>
                    </a:p>
                  </a:txBody>
                  <a:tcPr marL="110761" marR="110761" marT="55381" marB="5538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5650405"/>
                  </a:ext>
                </a:extLst>
              </a:tr>
              <a:tr h="705500">
                <a:tc>
                  <a:txBody>
                    <a:bodyPr/>
                    <a:lstStyle/>
                    <a:p>
                      <a:pPr algn="ctr" fontAlgn="b"/>
                      <a:r>
                        <a:rPr lang="en-US" sz="1300" b="1" u="none" strike="noStrike" dirty="0">
                          <a:effectLst/>
                          <a:latin typeface="Arial Nova" panose="020B0504020202020204" pitchFamily="34" charset="0"/>
                        </a:rPr>
                        <a:t>Tax Rate</a:t>
                      </a:r>
                      <a:endParaRPr lang="en-US" sz="1300" b="1" i="0" u="none" strike="noStrike" dirty="0">
                        <a:effectLst/>
                        <a:latin typeface="Arial Nova" panose="020B0504020202020204" pitchFamily="34" charset="0"/>
                      </a:endParaRPr>
                    </a:p>
                  </a:txBody>
                  <a:tcPr marL="11538" marR="11538" marT="11538" marB="0" anchor="b"/>
                </a:tc>
                <a:tc>
                  <a:txBody>
                    <a:bodyPr/>
                    <a:lstStyle/>
                    <a:p>
                      <a:pPr algn="ctr" fontAlgn="b"/>
                      <a:r>
                        <a:rPr lang="en-US" sz="1300" b="1" u="none" strike="noStrike" dirty="0">
                          <a:effectLst/>
                          <a:latin typeface="Arial Nova" panose="020B0504020202020204" pitchFamily="34" charset="0"/>
                        </a:rPr>
                        <a:t>For Single Filers</a:t>
                      </a:r>
                      <a:endParaRPr lang="en-US" sz="1300" b="1" i="0" u="none" strike="noStrike" dirty="0">
                        <a:effectLst/>
                        <a:latin typeface="Arial Nova" panose="020B0504020202020204" pitchFamily="34" charset="0"/>
                      </a:endParaRPr>
                    </a:p>
                  </a:txBody>
                  <a:tcPr marL="11538" marR="11538" marT="11538" marB="0" anchor="b"/>
                </a:tc>
                <a:tc>
                  <a:txBody>
                    <a:bodyPr/>
                    <a:lstStyle/>
                    <a:p>
                      <a:pPr algn="ctr" fontAlgn="b"/>
                      <a:r>
                        <a:rPr lang="en-US" sz="1300" b="1" u="none" strike="noStrike" dirty="0">
                          <a:effectLst/>
                          <a:latin typeface="Arial Nova" panose="020B0504020202020204" pitchFamily="34" charset="0"/>
                        </a:rPr>
                        <a:t>For Married Individuals Filing Joint Returns</a:t>
                      </a:r>
                      <a:endParaRPr lang="en-US" sz="1300" b="1" i="0" u="none" strike="noStrike" dirty="0">
                        <a:effectLst/>
                        <a:latin typeface="Arial Nova" panose="020B0504020202020204" pitchFamily="34" charset="0"/>
                      </a:endParaRPr>
                    </a:p>
                  </a:txBody>
                  <a:tcPr marL="11538" marR="11538" marT="11538" marB="0" anchor="b"/>
                </a:tc>
                <a:tc>
                  <a:txBody>
                    <a:bodyPr/>
                    <a:lstStyle/>
                    <a:p>
                      <a:pPr algn="ctr" fontAlgn="b"/>
                      <a:r>
                        <a:rPr lang="en-US" sz="1300" b="1" u="none" strike="noStrike" dirty="0">
                          <a:effectLst/>
                          <a:latin typeface="Arial Nova" panose="020B0504020202020204" pitchFamily="34" charset="0"/>
                        </a:rPr>
                        <a:t>For Heads of Households</a:t>
                      </a:r>
                      <a:endParaRPr lang="en-US" sz="1300" b="1" i="0" u="none" strike="noStrike" dirty="0">
                        <a:effectLst/>
                        <a:latin typeface="Arial Nova" panose="020B0504020202020204" pitchFamily="34" charset="0"/>
                      </a:endParaRPr>
                    </a:p>
                  </a:txBody>
                  <a:tcPr marL="11538" marR="11538" marT="11538" marB="0" anchor="b"/>
                </a:tc>
                <a:tc>
                  <a:txBody>
                    <a:bodyPr/>
                    <a:lstStyle/>
                    <a:p>
                      <a:pPr algn="ctr" fontAlgn="b"/>
                      <a:r>
                        <a:rPr lang="en-US" sz="1300" b="1" u="none" strike="noStrike" dirty="0">
                          <a:effectLst/>
                          <a:latin typeface="Arial Nova" panose="020B0504020202020204" pitchFamily="34" charset="0"/>
                        </a:rPr>
                        <a:t>For Trusts &amp; Estates</a:t>
                      </a:r>
                      <a:endParaRPr lang="en-US" sz="1300" b="1" i="0" u="none" strike="noStrike" dirty="0">
                        <a:effectLst/>
                        <a:latin typeface="Arial Nova" panose="020B0504020202020204" pitchFamily="34" charset="0"/>
                      </a:endParaRPr>
                    </a:p>
                  </a:txBody>
                  <a:tcPr marL="11538" marR="11538" marT="11538" marB="0" anchor="b"/>
                </a:tc>
                <a:extLst>
                  <a:ext uri="{0D108BD9-81ED-4DB2-BD59-A6C34878D82A}">
                    <a16:rowId xmlns:a16="http://schemas.microsoft.com/office/drawing/2014/main" val="3397881333"/>
                  </a:ext>
                </a:extLst>
              </a:tr>
              <a:tr h="335952">
                <a:tc>
                  <a:txBody>
                    <a:bodyPr/>
                    <a:lstStyle/>
                    <a:p>
                      <a:pPr algn="l" fontAlgn="b"/>
                      <a:r>
                        <a:rPr lang="en-US" sz="1300" u="none" strike="noStrike" dirty="0">
                          <a:effectLst/>
                          <a:latin typeface="Arial Nova" panose="020B0504020202020204" pitchFamily="34" charset="0"/>
                        </a:rPr>
                        <a:t>10%</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$0 to $11,925</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$0 to $23,850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$0 to $17,000</a:t>
                      </a:r>
                      <a:endParaRPr lang="en-US" sz="1300" b="0" i="0" u="none" strike="noStrike" dirty="0">
                        <a:effectLst/>
                        <a:latin typeface="Arial Nova" panose="020B0504020202020204" pitchFamily="34" charset="0"/>
                      </a:endParaRPr>
                    </a:p>
                  </a:txBody>
                  <a:tcPr marL="11538" marR="11538" marT="11538" marB="0" anchor="b"/>
                </a:tc>
                <a:tc rowSpan="3">
                  <a:txBody>
                    <a:bodyPr/>
                    <a:lstStyle/>
                    <a:p>
                      <a:pPr algn="ctr" fontAlgn="ctr"/>
                      <a:r>
                        <a:rPr lang="en-US" sz="1300" u="none" strike="noStrike">
                          <a:effectLst/>
                          <a:latin typeface="Arial Nova" panose="020B0504020202020204" pitchFamily="34" charset="0"/>
                        </a:rPr>
                        <a:t>$0 to $3,150</a:t>
                      </a:r>
                      <a:endParaRPr lang="en-US" sz="1300" b="0" i="0" u="none" strike="noStrike">
                        <a:effectLst/>
                        <a:latin typeface="Arial Nova" panose="020B0504020202020204" pitchFamily="34" charset="0"/>
                      </a:endParaRPr>
                    </a:p>
                  </a:txBody>
                  <a:tcPr marL="110761" marR="110761" marT="55381" marB="55381" anchor="ctr"/>
                </a:tc>
                <a:extLst>
                  <a:ext uri="{0D108BD9-81ED-4DB2-BD59-A6C34878D82A}">
                    <a16:rowId xmlns:a16="http://schemas.microsoft.com/office/drawing/2014/main" val="3082215463"/>
                  </a:ext>
                </a:extLst>
              </a:tr>
              <a:tr h="335952">
                <a:tc>
                  <a:txBody>
                    <a:bodyPr/>
                    <a:lstStyle/>
                    <a:p>
                      <a:pPr algn="l" fontAlgn="b"/>
                      <a:r>
                        <a:rPr lang="en-US" sz="1300" u="none" strike="noStrike" dirty="0">
                          <a:effectLst/>
                          <a:latin typeface="Arial Nova" panose="020B0504020202020204" pitchFamily="34" charset="0"/>
                        </a:rPr>
                        <a:t>12%</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$11,925 to $48,475</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$23,850 to $96,950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$17,000 to $64,850</a:t>
                      </a:r>
                      <a:endParaRPr lang="en-US" sz="1300" b="0" i="0" u="none" strike="noStrike" dirty="0">
                        <a:effectLst/>
                        <a:latin typeface="Arial Nova" panose="020B0504020202020204" pitchFamily="34" charset="0"/>
                      </a:endParaRPr>
                    </a:p>
                  </a:txBody>
                  <a:tcPr marL="11538" marR="11538" marT="11538" marB="0" anchor="b"/>
                </a:tc>
                <a:tc vMerge="1">
                  <a:txBody>
                    <a:bodyPr/>
                    <a:lstStyle/>
                    <a:p>
                      <a:endParaRPr lang="en-US"/>
                    </a:p>
                  </a:txBody>
                  <a:tcPr/>
                </a:tc>
                <a:extLst>
                  <a:ext uri="{0D108BD9-81ED-4DB2-BD59-A6C34878D82A}">
                    <a16:rowId xmlns:a16="http://schemas.microsoft.com/office/drawing/2014/main" val="1105068564"/>
                  </a:ext>
                </a:extLst>
              </a:tr>
              <a:tr h="335952">
                <a:tc>
                  <a:txBody>
                    <a:bodyPr/>
                    <a:lstStyle/>
                    <a:p>
                      <a:pPr algn="l" fontAlgn="b"/>
                      <a:r>
                        <a:rPr lang="en-US" sz="1300" u="none" strike="noStrike" dirty="0">
                          <a:effectLst/>
                          <a:latin typeface="Arial Nova" panose="020B0504020202020204" pitchFamily="34" charset="0"/>
                        </a:rPr>
                        <a:t>22%</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$48,475 to $103,350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$96,950 to $206,700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$64,850 to $103,350</a:t>
                      </a:r>
                      <a:endParaRPr lang="en-US" sz="1300" b="0" i="0" u="none" strike="noStrike" dirty="0">
                        <a:effectLst/>
                        <a:latin typeface="Arial Nova" panose="020B0504020202020204" pitchFamily="34" charset="0"/>
                      </a:endParaRPr>
                    </a:p>
                  </a:txBody>
                  <a:tcPr marL="11538" marR="11538" marT="11538" marB="0" anchor="b"/>
                </a:tc>
                <a:tc vMerge="1">
                  <a:txBody>
                    <a:bodyPr/>
                    <a:lstStyle/>
                    <a:p>
                      <a:endParaRPr lang="en-US"/>
                    </a:p>
                  </a:txBody>
                  <a:tcPr/>
                </a:tc>
                <a:extLst>
                  <a:ext uri="{0D108BD9-81ED-4DB2-BD59-A6C34878D82A}">
                    <a16:rowId xmlns:a16="http://schemas.microsoft.com/office/drawing/2014/main" val="4283213332"/>
                  </a:ext>
                </a:extLst>
              </a:tr>
              <a:tr h="335952">
                <a:tc>
                  <a:txBody>
                    <a:bodyPr/>
                    <a:lstStyle/>
                    <a:p>
                      <a:pPr algn="l" fontAlgn="b"/>
                      <a:r>
                        <a:rPr lang="en-US" sz="1300" u="none" strike="noStrike" dirty="0">
                          <a:effectLst/>
                          <a:latin typeface="Arial Nova" panose="020B0504020202020204" pitchFamily="34" charset="0"/>
                        </a:rPr>
                        <a:t>24%</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$103,350 to $197,300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$206,700 to $394,600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$103,350 to $197,300</a:t>
                      </a:r>
                      <a:endParaRPr lang="en-US" sz="1300" b="0" i="0" u="none" strike="noStrike">
                        <a:effectLst/>
                        <a:latin typeface="Arial Nova" panose="020B0504020202020204" pitchFamily="34" charset="0"/>
                      </a:endParaRPr>
                    </a:p>
                  </a:txBody>
                  <a:tcPr marL="11538" marR="11538" marT="11538" marB="0" anchor="b"/>
                </a:tc>
                <a:tc rowSpan="2">
                  <a:txBody>
                    <a:bodyPr/>
                    <a:lstStyle/>
                    <a:p>
                      <a:pPr algn="ctr" fontAlgn="ctr"/>
                      <a:r>
                        <a:rPr lang="en-US" sz="1300" u="none" strike="noStrike" dirty="0">
                          <a:effectLst/>
                          <a:latin typeface="Arial Nova" panose="020B0504020202020204" pitchFamily="34" charset="0"/>
                        </a:rPr>
                        <a:t>$3,150 to $11,450</a:t>
                      </a:r>
                      <a:endParaRPr lang="en-US" sz="1300" b="0" i="0" u="none" strike="noStrike" dirty="0">
                        <a:effectLst/>
                        <a:latin typeface="Arial Nova" panose="020B0504020202020204" pitchFamily="34" charset="0"/>
                      </a:endParaRPr>
                    </a:p>
                  </a:txBody>
                  <a:tcPr marL="110761" marR="110761" marT="55381" marB="55381" anchor="ctr"/>
                </a:tc>
                <a:extLst>
                  <a:ext uri="{0D108BD9-81ED-4DB2-BD59-A6C34878D82A}">
                    <a16:rowId xmlns:a16="http://schemas.microsoft.com/office/drawing/2014/main" val="3582075"/>
                  </a:ext>
                </a:extLst>
              </a:tr>
              <a:tr h="335952">
                <a:tc>
                  <a:txBody>
                    <a:bodyPr/>
                    <a:lstStyle/>
                    <a:p>
                      <a:pPr algn="l" fontAlgn="b"/>
                      <a:r>
                        <a:rPr lang="en-US" sz="1300" u="none" strike="noStrike" dirty="0">
                          <a:effectLst/>
                          <a:latin typeface="Arial Nova" panose="020B0504020202020204" pitchFamily="34" charset="0"/>
                        </a:rPr>
                        <a:t>32%</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$197,300 to $250,525</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$394,600 to $501,050</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$197,300 to $250,500</a:t>
                      </a:r>
                      <a:endParaRPr lang="en-US" sz="1300" b="0" i="0" u="none" strike="noStrike" dirty="0">
                        <a:effectLst/>
                        <a:latin typeface="Arial Nova" panose="020B0504020202020204" pitchFamily="34" charset="0"/>
                      </a:endParaRPr>
                    </a:p>
                  </a:txBody>
                  <a:tcPr marL="11538" marR="11538" marT="11538" marB="0" anchor="b"/>
                </a:tc>
                <a:tc vMerge="1">
                  <a:txBody>
                    <a:bodyPr/>
                    <a:lstStyle/>
                    <a:p>
                      <a:endParaRPr lang="en-US"/>
                    </a:p>
                  </a:txBody>
                  <a:tcPr/>
                </a:tc>
                <a:extLst>
                  <a:ext uri="{0D108BD9-81ED-4DB2-BD59-A6C34878D82A}">
                    <a16:rowId xmlns:a16="http://schemas.microsoft.com/office/drawing/2014/main" val="3613241603"/>
                  </a:ext>
                </a:extLst>
              </a:tr>
              <a:tr h="335952">
                <a:tc>
                  <a:txBody>
                    <a:bodyPr/>
                    <a:lstStyle/>
                    <a:p>
                      <a:pPr algn="l" fontAlgn="b"/>
                      <a:r>
                        <a:rPr lang="en-US" sz="1300" u="none" strike="noStrike" dirty="0">
                          <a:effectLst/>
                          <a:latin typeface="Arial Nova" panose="020B0504020202020204" pitchFamily="34" charset="0"/>
                        </a:rPr>
                        <a:t>35%</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$250,525 to $626,350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$501,050 to $751,600</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$250,500 to $626,350</a:t>
                      </a:r>
                      <a:endParaRPr lang="en-US" sz="1300" b="0" i="0" u="none" strike="noStrike">
                        <a:effectLst/>
                        <a:latin typeface="Arial Nova" panose="020B0504020202020204" pitchFamily="34" charset="0"/>
                      </a:endParaRPr>
                    </a:p>
                  </a:txBody>
                  <a:tcPr marL="11538" marR="11538" marT="11538" marB="0" anchor="b"/>
                </a:tc>
                <a:tc>
                  <a:txBody>
                    <a:bodyPr/>
                    <a:lstStyle/>
                    <a:p>
                      <a:pPr algn="ctr" fontAlgn="ctr"/>
                      <a:r>
                        <a:rPr lang="en-US" sz="1300" u="none" strike="noStrike" dirty="0">
                          <a:effectLst/>
                          <a:latin typeface="Arial Nova" panose="020B0504020202020204" pitchFamily="34" charset="0"/>
                        </a:rPr>
                        <a:t>$11,450 to $15,650</a:t>
                      </a:r>
                      <a:endParaRPr lang="en-US" sz="1300" b="0" i="0" u="none" strike="noStrike" dirty="0">
                        <a:effectLst/>
                        <a:latin typeface="Arial Nova" panose="020B0504020202020204" pitchFamily="34" charset="0"/>
                      </a:endParaRPr>
                    </a:p>
                  </a:txBody>
                  <a:tcPr marL="11538" marR="11538" marT="11538" marB="0" anchor="ctr"/>
                </a:tc>
                <a:extLst>
                  <a:ext uri="{0D108BD9-81ED-4DB2-BD59-A6C34878D82A}">
                    <a16:rowId xmlns:a16="http://schemas.microsoft.com/office/drawing/2014/main" val="2527184405"/>
                  </a:ext>
                </a:extLst>
              </a:tr>
              <a:tr h="335952">
                <a:tc>
                  <a:txBody>
                    <a:bodyPr/>
                    <a:lstStyle/>
                    <a:p>
                      <a:pPr algn="l" fontAlgn="b"/>
                      <a:r>
                        <a:rPr lang="en-US" sz="1300" u="none" strike="noStrike" dirty="0">
                          <a:effectLst/>
                          <a:latin typeface="Arial Nova" panose="020B0504020202020204" pitchFamily="34" charset="0"/>
                        </a:rPr>
                        <a:t>37%</a:t>
                      </a:r>
                      <a:endParaRPr lang="en-US" sz="1300" b="0" i="0" u="none" strike="noStrike" dirty="0">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$626,350 or more</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a:effectLst/>
                          <a:latin typeface="Arial Nova" panose="020B0504020202020204" pitchFamily="34" charset="0"/>
                        </a:rPr>
                        <a:t>$751,600 or more</a:t>
                      </a:r>
                      <a:endParaRPr lang="en-US" sz="1300" b="0" i="0" u="none" strike="noStrike">
                        <a:effectLst/>
                        <a:latin typeface="Arial Nova" panose="020B0504020202020204" pitchFamily="34" charset="0"/>
                      </a:endParaRPr>
                    </a:p>
                  </a:txBody>
                  <a:tcPr marL="11538" marR="11538" marT="11538" marB="0" anchor="b"/>
                </a:tc>
                <a:tc>
                  <a:txBody>
                    <a:bodyPr/>
                    <a:lstStyle/>
                    <a:p>
                      <a:pPr algn="l" fontAlgn="b"/>
                      <a:r>
                        <a:rPr lang="en-US" sz="1300" u="none" strike="noStrike" dirty="0">
                          <a:effectLst/>
                          <a:latin typeface="Arial Nova" panose="020B0504020202020204" pitchFamily="34" charset="0"/>
                        </a:rPr>
                        <a:t>$626,350 or more</a:t>
                      </a:r>
                      <a:endParaRPr lang="en-US" sz="1300" b="0" i="0" u="none" strike="noStrike" dirty="0">
                        <a:effectLst/>
                        <a:latin typeface="Arial Nova" panose="020B0504020202020204" pitchFamily="34" charset="0"/>
                      </a:endParaRPr>
                    </a:p>
                  </a:txBody>
                  <a:tcPr marL="11538" marR="11538" marT="11538" marB="0" anchor="b"/>
                </a:tc>
                <a:tc>
                  <a:txBody>
                    <a:bodyPr/>
                    <a:lstStyle/>
                    <a:p>
                      <a:pPr algn="ctr" fontAlgn="b"/>
                      <a:r>
                        <a:rPr lang="en-US" sz="1300" u="none" strike="noStrike" dirty="0">
                          <a:effectLst/>
                          <a:latin typeface="Arial Nova" panose="020B0504020202020204" pitchFamily="34" charset="0"/>
                        </a:rPr>
                        <a:t>$15,650 or more</a:t>
                      </a:r>
                      <a:endParaRPr lang="en-US" sz="1300" b="0" i="0" u="none" strike="noStrike" dirty="0">
                        <a:effectLst/>
                        <a:latin typeface="Arial Nova" panose="020B0504020202020204" pitchFamily="34" charset="0"/>
                      </a:endParaRPr>
                    </a:p>
                  </a:txBody>
                  <a:tcPr marL="11538" marR="11538" marT="11538" marB="0" anchor="b"/>
                </a:tc>
                <a:extLst>
                  <a:ext uri="{0D108BD9-81ED-4DB2-BD59-A6C34878D82A}">
                    <a16:rowId xmlns:a16="http://schemas.microsoft.com/office/drawing/2014/main" val="2422172540"/>
                  </a:ext>
                </a:extLst>
              </a:tr>
            </a:tbl>
          </a:graphicData>
        </a:graphic>
      </p:graphicFrame>
      <p:sp>
        <p:nvSpPr>
          <p:cNvPr id="10" name="TextBox 9">
            <a:extLst>
              <a:ext uri="{FF2B5EF4-FFF2-40B4-BE49-F238E27FC236}">
                <a16:creationId xmlns:a16="http://schemas.microsoft.com/office/drawing/2014/main" id="{BFCA4050-D13B-C222-C860-CA5B54D34510}"/>
              </a:ext>
            </a:extLst>
          </p:cNvPr>
          <p:cNvSpPr txBox="1"/>
          <p:nvPr/>
        </p:nvSpPr>
        <p:spPr>
          <a:xfrm>
            <a:off x="9850170" y="5703683"/>
            <a:ext cx="1956241" cy="369332"/>
          </a:xfrm>
          <a:prstGeom prst="rect">
            <a:avLst/>
          </a:prstGeom>
          <a:noFill/>
        </p:spPr>
        <p:txBody>
          <a:bodyPr wrap="none" rtlCol="0">
            <a:spAutoFit/>
          </a:bodyPr>
          <a:lstStyle/>
          <a:p>
            <a:r>
              <a:rPr lang="en-US" dirty="0"/>
              <a:t>Taxfoundation.org</a:t>
            </a:r>
          </a:p>
        </p:txBody>
      </p:sp>
    </p:spTree>
    <p:extLst>
      <p:ext uri="{BB962C8B-B14F-4D97-AF65-F5344CB8AC3E}">
        <p14:creationId xmlns:p14="http://schemas.microsoft.com/office/powerpoint/2010/main" val="193121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5CD6C-B153-17C6-147A-DE03238BDEB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4CA48DA-0BD1-AB81-3874-420CD13A552C}"/>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venir 35 Light" panose="020B0402020203020204" pitchFamily="34" charset="77"/>
              </a:rPr>
              <a:t>Individual Provisions</a:t>
            </a:r>
          </a:p>
        </p:txBody>
      </p:sp>
      <p:sp>
        <p:nvSpPr>
          <p:cNvPr id="9" name="Title 8">
            <a:extLst>
              <a:ext uri="{FF2B5EF4-FFF2-40B4-BE49-F238E27FC236}">
                <a16:creationId xmlns:a16="http://schemas.microsoft.com/office/drawing/2014/main" id="{C2E9B166-29CE-A53F-1C8B-53A85A3AFC91}"/>
              </a:ext>
            </a:extLst>
          </p:cNvPr>
          <p:cNvSpPr>
            <a:spLocks noGrp="1"/>
          </p:cNvSpPr>
          <p:nvPr>
            <p:ph type="title"/>
            <p:custDataLst>
              <p:tags r:id="rId2"/>
            </p:custDataLst>
          </p:nvPr>
        </p:nvSpPr>
        <p:spPr>
          <a:xfrm>
            <a:off x="609600" y="700741"/>
            <a:ext cx="10972800" cy="792480"/>
          </a:xfrm>
        </p:spPr>
        <p:txBody>
          <a:bodyPr>
            <a:normAutofit/>
          </a:bodyPr>
          <a:lstStyle/>
          <a:p>
            <a:r>
              <a:rPr lang="en-US" dirty="0">
                <a:latin typeface="Arial Nova" panose="020B0504020202020204" pitchFamily="34" charset="0"/>
              </a:rPr>
              <a:t>Standard Deduction and Itemized Deduction Limits</a:t>
            </a:r>
          </a:p>
        </p:txBody>
      </p:sp>
      <p:sp>
        <p:nvSpPr>
          <p:cNvPr id="10" name="Content Placeholder 9">
            <a:extLst>
              <a:ext uri="{FF2B5EF4-FFF2-40B4-BE49-F238E27FC236}">
                <a16:creationId xmlns:a16="http://schemas.microsoft.com/office/drawing/2014/main" id="{941C9376-19BB-49B0-A3F3-DF886D32181F}"/>
              </a:ext>
            </a:extLst>
          </p:cNvPr>
          <p:cNvSpPr>
            <a:spLocks noGrp="1"/>
          </p:cNvSpPr>
          <p:nvPr>
            <p:ph sz="half" idx="1"/>
            <p:custDataLst>
              <p:tags r:id="rId3"/>
            </p:custDataLst>
          </p:nvPr>
        </p:nvSpPr>
        <p:spPr>
          <a:xfrm>
            <a:off x="609600" y="2851483"/>
            <a:ext cx="3566160" cy="3305775"/>
          </a:xfrm>
        </p:spPr>
        <p:txBody>
          <a:bodyPr vert="horz" lIns="91440" tIns="45720" rIns="91440" bIns="45720" rtlCol="0">
            <a:noAutofit/>
          </a:bodyPr>
          <a:lstStyle/>
          <a:p>
            <a:pPr marL="11113" indent="0">
              <a:lnSpc>
                <a:spcPct val="120000"/>
              </a:lnSpc>
              <a:buNone/>
            </a:pPr>
            <a:r>
              <a:rPr lang="en-US" sz="1600" dirty="0">
                <a:latin typeface="Arial Nova Light" panose="020B0304020202020204" pitchFamily="34" charset="0"/>
              </a:rPr>
              <a:t>OBBBA permanently extends the enhanced standard deduction from the TCJA and increases it for 2025 to $15,750 for single filers, $23,625 for heads of household, and $31,500 for joint filers. The amount will be adjusted for inflation after 2025. Personal exemptions are permanently eliminated.</a:t>
            </a:r>
          </a:p>
        </p:txBody>
      </p:sp>
      <p:sp>
        <p:nvSpPr>
          <p:cNvPr id="11" name="Content Placeholder 10">
            <a:extLst>
              <a:ext uri="{FF2B5EF4-FFF2-40B4-BE49-F238E27FC236}">
                <a16:creationId xmlns:a16="http://schemas.microsoft.com/office/drawing/2014/main" id="{67B2B8B3-C54A-1A07-E97D-43A85C6517F1}"/>
              </a:ext>
            </a:extLst>
          </p:cNvPr>
          <p:cNvSpPr>
            <a:spLocks noGrp="1"/>
          </p:cNvSpPr>
          <p:nvPr>
            <p:ph sz="half" idx="2"/>
            <p:custDataLst>
              <p:tags r:id="rId4"/>
            </p:custDataLst>
          </p:nvPr>
        </p:nvSpPr>
        <p:spPr>
          <a:xfrm>
            <a:off x="4312920" y="2851483"/>
            <a:ext cx="3566160" cy="3305775"/>
          </a:xfrm>
        </p:spPr>
        <p:txBody>
          <a:bodyPr vert="horz" lIns="91440" tIns="45720" rIns="91440" bIns="45720" rtlCol="0">
            <a:normAutofit/>
          </a:bodyPr>
          <a:lstStyle/>
          <a:p>
            <a:pPr marL="11113" indent="0">
              <a:lnSpc>
                <a:spcPct val="120000"/>
              </a:lnSpc>
              <a:buNone/>
            </a:pPr>
            <a:r>
              <a:rPr lang="en-US" sz="1600" dirty="0">
                <a:latin typeface="Arial Nova Light" panose="020B0304020202020204" pitchFamily="34" charset="0"/>
              </a:rPr>
              <a:t>OBBBA permanently repeals the pre-TCJA 'Pease limitation' which reduced most itemized deductions for high-income taxpayers. Starting in 2026, a new limit caps itemized deductions for individuals in the 37% tax bracket to the amount allowed as if taxed at 35%.</a:t>
            </a:r>
          </a:p>
        </p:txBody>
      </p:sp>
      <p:sp>
        <p:nvSpPr>
          <p:cNvPr id="12" name="Content Placeholder 11">
            <a:extLst>
              <a:ext uri="{FF2B5EF4-FFF2-40B4-BE49-F238E27FC236}">
                <a16:creationId xmlns:a16="http://schemas.microsoft.com/office/drawing/2014/main" id="{CED63829-EFDB-A61B-73EA-8C6F3303C5A4}"/>
              </a:ext>
            </a:extLst>
          </p:cNvPr>
          <p:cNvSpPr>
            <a:spLocks noGrp="1"/>
          </p:cNvSpPr>
          <p:nvPr>
            <p:ph sz="half" idx="13"/>
            <p:custDataLst>
              <p:tags r:id="rId5"/>
            </p:custDataLst>
          </p:nvPr>
        </p:nvSpPr>
        <p:spPr>
          <a:xfrm>
            <a:off x="8016240" y="2851483"/>
            <a:ext cx="3566160" cy="3305775"/>
          </a:xfrm>
        </p:spPr>
        <p:txBody>
          <a:bodyPr vert="horz" lIns="91440" tIns="45720" rIns="91440" bIns="45720" rtlCol="0">
            <a:normAutofit/>
          </a:bodyPr>
          <a:lstStyle/>
          <a:p>
            <a:pPr marL="11113" indent="0">
              <a:lnSpc>
                <a:spcPct val="120000"/>
              </a:lnSpc>
              <a:buNone/>
            </a:pPr>
            <a:r>
              <a:rPr lang="en-US" sz="1600" dirty="0">
                <a:latin typeface="Arial Nova Light" panose="020B0304020202020204" pitchFamily="34" charset="0"/>
              </a:rPr>
              <a:t>These changes simplify filing by increasing standard deductions but limit benefits for high earners through new itemized deduction caps, ensuring balanced tax relief and revenue protection.</a:t>
            </a:r>
          </a:p>
        </p:txBody>
      </p:sp>
      <p:sp>
        <p:nvSpPr>
          <p:cNvPr id="20" name="Text Placeholder 19">
            <a:extLst>
              <a:ext uri="{FF2B5EF4-FFF2-40B4-BE49-F238E27FC236}">
                <a16:creationId xmlns:a16="http://schemas.microsoft.com/office/drawing/2014/main" id="{DACAD377-94DF-135A-BB2B-670CED3FC6F6}"/>
              </a:ext>
            </a:extLst>
          </p:cNvPr>
          <p:cNvSpPr>
            <a:spLocks noGrp="1"/>
          </p:cNvSpPr>
          <p:nvPr>
            <p:ph type="body" idx="14"/>
            <p:custDataLst>
              <p:tags r:id="rId6"/>
            </p:custDataLst>
          </p:nvPr>
        </p:nvSpPr>
        <p:spPr>
          <a:xfrm>
            <a:off x="609602" y="2134907"/>
            <a:ext cx="3566159" cy="578862"/>
          </a:xfrm>
        </p:spPr>
        <p:txBody>
          <a:bodyPr>
            <a:normAutofit/>
          </a:bodyPr>
          <a:lstStyle/>
          <a:p>
            <a:r>
              <a:rPr lang="en-US" sz="1600" dirty="0">
                <a:latin typeface="Arial Nova" panose="020B0504020202020204" pitchFamily="34" charset="0"/>
              </a:rPr>
              <a:t>Increased Standard Deduction</a:t>
            </a:r>
          </a:p>
        </p:txBody>
      </p:sp>
      <p:sp>
        <p:nvSpPr>
          <p:cNvPr id="18" name="Text Placeholder 17">
            <a:extLst>
              <a:ext uri="{FF2B5EF4-FFF2-40B4-BE49-F238E27FC236}">
                <a16:creationId xmlns:a16="http://schemas.microsoft.com/office/drawing/2014/main" id="{0EB7B5EE-3223-77AD-5D1F-8AFE2D28AA0C}"/>
              </a:ext>
            </a:extLst>
          </p:cNvPr>
          <p:cNvSpPr>
            <a:spLocks noGrp="1"/>
          </p:cNvSpPr>
          <p:nvPr>
            <p:ph type="body" idx="15"/>
            <p:custDataLst>
              <p:tags r:id="rId7"/>
            </p:custDataLst>
          </p:nvPr>
        </p:nvSpPr>
        <p:spPr>
          <a:xfrm>
            <a:off x="4312922" y="2134907"/>
            <a:ext cx="3566159" cy="578862"/>
          </a:xfrm>
        </p:spPr>
        <p:txBody>
          <a:bodyPr>
            <a:normAutofit/>
          </a:bodyPr>
          <a:lstStyle/>
          <a:p>
            <a:r>
              <a:rPr lang="en-US" sz="1600">
                <a:latin typeface="Arial Nova" panose="020B0504020202020204" pitchFamily="34" charset="0"/>
              </a:rPr>
              <a:t>Itemized Deduction Limitation</a:t>
            </a:r>
          </a:p>
        </p:txBody>
      </p:sp>
      <p:sp>
        <p:nvSpPr>
          <p:cNvPr id="16" name="Text Placeholder 15">
            <a:extLst>
              <a:ext uri="{FF2B5EF4-FFF2-40B4-BE49-F238E27FC236}">
                <a16:creationId xmlns:a16="http://schemas.microsoft.com/office/drawing/2014/main" id="{8CC6EE9D-9AE3-AE77-8D36-5A35A1C938E7}"/>
              </a:ext>
            </a:extLst>
          </p:cNvPr>
          <p:cNvSpPr>
            <a:spLocks noGrp="1"/>
          </p:cNvSpPr>
          <p:nvPr>
            <p:ph type="body" idx="16"/>
            <p:custDataLst>
              <p:tags r:id="rId8"/>
            </p:custDataLst>
          </p:nvPr>
        </p:nvSpPr>
        <p:spPr>
          <a:xfrm>
            <a:off x="8016242" y="2134907"/>
            <a:ext cx="3566159" cy="578862"/>
          </a:xfrm>
        </p:spPr>
        <p:txBody>
          <a:bodyPr>
            <a:normAutofit/>
          </a:bodyPr>
          <a:lstStyle/>
          <a:p>
            <a:r>
              <a:rPr lang="en-US" sz="1600" dirty="0">
                <a:latin typeface="Arial Nova" panose="020B0504020202020204" pitchFamily="34" charset="0"/>
              </a:rPr>
              <a:t>Impact on Taxpayers</a:t>
            </a:r>
          </a:p>
        </p:txBody>
      </p:sp>
      <p:sp>
        <p:nvSpPr>
          <p:cNvPr id="2" name="Rectangle 1">
            <a:extLst>
              <a:ext uri="{FF2B5EF4-FFF2-40B4-BE49-F238E27FC236}">
                <a16:creationId xmlns:a16="http://schemas.microsoft.com/office/drawing/2014/main" id="{0B035231-0CB2-BF39-04A7-A3DB5FE378B7}"/>
              </a:ext>
            </a:extLst>
          </p:cNvPr>
          <p:cNvSpPr/>
          <p:nvPr>
            <p:custDataLst>
              <p:tags r:id="rId9"/>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E58C4A-10AE-660A-CF24-DBF5570B33F1}"/>
              </a:ext>
            </a:extLst>
          </p:cNvPr>
          <p:cNvSpPr txBox="1"/>
          <p:nvPr/>
        </p:nvSpPr>
        <p:spPr>
          <a:xfrm>
            <a:off x="609599" y="1762433"/>
            <a:ext cx="842353" cy="400110"/>
          </a:xfrm>
          <a:prstGeom prst="rect">
            <a:avLst/>
          </a:prstGeom>
          <a:noFill/>
        </p:spPr>
        <p:txBody>
          <a:bodyPr wrap="square" rtlCol="0">
            <a:spAutoFit/>
          </a:bodyPr>
          <a:lstStyle/>
          <a:p>
            <a:r>
              <a:rPr lang="en-US" sz="2000" b="1" dirty="0">
                <a:solidFill>
                  <a:srgbClr val="F6CF46"/>
                </a:solidFill>
                <a:latin typeface="Arial Nova" panose="020B0504020202020204" pitchFamily="34" charset="0"/>
              </a:rPr>
              <a:t>01</a:t>
            </a:r>
          </a:p>
        </p:txBody>
      </p:sp>
      <p:sp>
        <p:nvSpPr>
          <p:cNvPr id="5" name="TextBox 4">
            <a:extLst>
              <a:ext uri="{FF2B5EF4-FFF2-40B4-BE49-F238E27FC236}">
                <a16:creationId xmlns:a16="http://schemas.microsoft.com/office/drawing/2014/main" id="{0A1B518B-C4DA-8D4B-39CC-6743005B0809}"/>
              </a:ext>
            </a:extLst>
          </p:cNvPr>
          <p:cNvSpPr txBox="1"/>
          <p:nvPr/>
        </p:nvSpPr>
        <p:spPr>
          <a:xfrm>
            <a:off x="4315325" y="1762433"/>
            <a:ext cx="842353" cy="400110"/>
          </a:xfrm>
          <a:prstGeom prst="rect">
            <a:avLst/>
          </a:prstGeom>
          <a:noFill/>
        </p:spPr>
        <p:txBody>
          <a:bodyPr wrap="square" rtlCol="0">
            <a:spAutoFit/>
          </a:bodyPr>
          <a:lstStyle/>
          <a:p>
            <a:r>
              <a:rPr lang="en-US" sz="2000" b="1">
                <a:solidFill>
                  <a:srgbClr val="F6CF46"/>
                </a:solidFill>
                <a:latin typeface="Arial Nova" panose="020B0504020202020204" pitchFamily="34" charset="0"/>
              </a:rPr>
              <a:t>02</a:t>
            </a:r>
          </a:p>
        </p:txBody>
      </p:sp>
      <p:sp>
        <p:nvSpPr>
          <p:cNvPr id="6" name="TextBox 5">
            <a:extLst>
              <a:ext uri="{FF2B5EF4-FFF2-40B4-BE49-F238E27FC236}">
                <a16:creationId xmlns:a16="http://schemas.microsoft.com/office/drawing/2014/main" id="{EBAADEAE-EF92-4C67-0BC1-93AA1F1839F6}"/>
              </a:ext>
            </a:extLst>
          </p:cNvPr>
          <p:cNvSpPr txBox="1"/>
          <p:nvPr/>
        </p:nvSpPr>
        <p:spPr>
          <a:xfrm>
            <a:off x="8021051" y="1762433"/>
            <a:ext cx="842353" cy="400110"/>
          </a:xfrm>
          <a:prstGeom prst="rect">
            <a:avLst/>
          </a:prstGeom>
          <a:noFill/>
        </p:spPr>
        <p:txBody>
          <a:bodyPr wrap="square" rtlCol="0">
            <a:spAutoFit/>
          </a:bodyPr>
          <a:lstStyle/>
          <a:p>
            <a:r>
              <a:rPr lang="en-US" sz="2000" b="1">
                <a:solidFill>
                  <a:srgbClr val="F6CF46"/>
                </a:solidFill>
                <a:latin typeface="Arial Nova" panose="020B0504020202020204" pitchFamily="34" charset="0"/>
              </a:rPr>
              <a:t>03</a:t>
            </a:r>
          </a:p>
        </p:txBody>
      </p:sp>
    </p:spTree>
    <p:extLst>
      <p:ext uri="{BB962C8B-B14F-4D97-AF65-F5344CB8AC3E}">
        <p14:creationId xmlns:p14="http://schemas.microsoft.com/office/powerpoint/2010/main" val="2638103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B2FF-B1AA-B05F-C96D-65D8DC87FA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8140FA5-BF88-158E-DA80-C108F7282FE2}"/>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2" name="Title 1">
            <a:extLst>
              <a:ext uri="{FF2B5EF4-FFF2-40B4-BE49-F238E27FC236}">
                <a16:creationId xmlns:a16="http://schemas.microsoft.com/office/drawing/2014/main" id="{11185330-D592-5D64-414E-DEFE412A1F25}"/>
              </a:ext>
            </a:extLst>
          </p:cNvPr>
          <p:cNvSpPr>
            <a:spLocks noGrp="1"/>
          </p:cNvSpPr>
          <p:nvPr>
            <p:ph type="title"/>
            <p:custDataLst>
              <p:tags r:id="rId2"/>
            </p:custDataLst>
          </p:nvPr>
        </p:nvSpPr>
        <p:spPr>
          <a:xfrm>
            <a:off x="1121769" y="1121103"/>
            <a:ext cx="4191000" cy="1298109"/>
          </a:xfrm>
        </p:spPr>
        <p:txBody>
          <a:bodyPr>
            <a:normAutofit/>
          </a:bodyPr>
          <a:lstStyle/>
          <a:p>
            <a:pPr algn="ctr"/>
            <a:r>
              <a:rPr lang="en-US" sz="2000" dirty="0">
                <a:latin typeface="Arial Nova" panose="020B0504020202020204" pitchFamily="34" charset="0"/>
              </a:rPr>
              <a:t>Comparison </a:t>
            </a:r>
            <a:br>
              <a:rPr lang="en-US" sz="2000" dirty="0">
                <a:latin typeface="Arial Nova" panose="020B0504020202020204" pitchFamily="34" charset="0"/>
              </a:rPr>
            </a:br>
            <a:r>
              <a:rPr lang="en-US" sz="2000" dirty="0">
                <a:latin typeface="Arial Nova" panose="020B0504020202020204" pitchFamily="34" charset="0"/>
              </a:rPr>
              <a:t>Standard Deduction </a:t>
            </a:r>
            <a:endParaRPr lang="en-US" sz="2000" noProof="0" dirty="0">
              <a:latin typeface="Arial Nova" panose="020B0504020202020204" pitchFamily="34" charset="0"/>
            </a:endParaRPr>
          </a:p>
        </p:txBody>
      </p:sp>
      <p:sp>
        <p:nvSpPr>
          <p:cNvPr id="4" name="Rectangle 3">
            <a:extLst>
              <a:ext uri="{FF2B5EF4-FFF2-40B4-BE49-F238E27FC236}">
                <a16:creationId xmlns:a16="http://schemas.microsoft.com/office/drawing/2014/main" id="{CBFA03CA-33B0-66BD-5D9D-6E1B20854599}"/>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E21DD29-2CBC-E33D-043E-E95ED99BF3C2}"/>
              </a:ext>
            </a:extLst>
          </p:cNvPr>
          <p:cNvSpPr txBox="1"/>
          <p:nvPr/>
        </p:nvSpPr>
        <p:spPr>
          <a:xfrm>
            <a:off x="9850170" y="5703683"/>
            <a:ext cx="1956241" cy="369332"/>
          </a:xfrm>
          <a:prstGeom prst="rect">
            <a:avLst/>
          </a:prstGeom>
          <a:noFill/>
        </p:spPr>
        <p:txBody>
          <a:bodyPr wrap="none" rtlCol="0">
            <a:spAutoFit/>
          </a:bodyPr>
          <a:lstStyle/>
          <a:p>
            <a:r>
              <a:rPr lang="en-US" dirty="0"/>
              <a:t>Taxfoundation.org</a:t>
            </a:r>
          </a:p>
        </p:txBody>
      </p:sp>
      <p:graphicFrame>
        <p:nvGraphicFramePr>
          <p:cNvPr id="7" name="Content Placeholder 6">
            <a:extLst>
              <a:ext uri="{FF2B5EF4-FFF2-40B4-BE49-F238E27FC236}">
                <a16:creationId xmlns:a16="http://schemas.microsoft.com/office/drawing/2014/main" id="{8763C027-F731-9F87-92F7-C5203BF7814B}"/>
              </a:ext>
            </a:extLst>
          </p:cNvPr>
          <p:cNvGraphicFramePr>
            <a:graphicFrameLocks noGrp="1"/>
          </p:cNvGraphicFramePr>
          <p:nvPr>
            <p:ph idx="1"/>
            <p:extLst>
              <p:ext uri="{D42A27DB-BD31-4B8C-83A1-F6EECF244321}">
                <p14:modId xmlns:p14="http://schemas.microsoft.com/office/powerpoint/2010/main" val="2113992176"/>
              </p:ext>
            </p:extLst>
          </p:nvPr>
        </p:nvGraphicFramePr>
        <p:xfrm>
          <a:off x="1121769" y="2645362"/>
          <a:ext cx="4191000" cy="238696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2759374780"/>
                    </a:ext>
                  </a:extLst>
                </a:gridCol>
                <a:gridCol w="1358900">
                  <a:extLst>
                    <a:ext uri="{9D8B030D-6E8A-4147-A177-3AD203B41FA5}">
                      <a16:colId xmlns:a16="http://schemas.microsoft.com/office/drawing/2014/main" val="2874817703"/>
                    </a:ext>
                  </a:extLst>
                </a:gridCol>
                <a:gridCol w="1155700">
                  <a:extLst>
                    <a:ext uri="{9D8B030D-6E8A-4147-A177-3AD203B41FA5}">
                      <a16:colId xmlns:a16="http://schemas.microsoft.com/office/drawing/2014/main" val="2361968280"/>
                    </a:ext>
                  </a:extLst>
                </a:gridCol>
                <a:gridCol w="1066800">
                  <a:extLst>
                    <a:ext uri="{9D8B030D-6E8A-4147-A177-3AD203B41FA5}">
                      <a16:colId xmlns:a16="http://schemas.microsoft.com/office/drawing/2014/main" val="320538472"/>
                    </a:ext>
                  </a:extLst>
                </a:gridCol>
              </a:tblGrid>
              <a:tr h="400050">
                <a:tc gridSpan="4">
                  <a:txBody>
                    <a:bodyPr/>
                    <a:lstStyle/>
                    <a:p>
                      <a:pPr algn="ctr" fontAlgn="b"/>
                      <a:r>
                        <a:rPr lang="en-US" sz="1100" b="1" u="none" strike="noStrike" dirty="0">
                          <a:effectLst/>
                          <a:latin typeface="Arial Nova" panose="020B0504020202020204" pitchFamily="34" charset="0"/>
                        </a:rPr>
                        <a:t>Standard Deduction</a:t>
                      </a:r>
                      <a:endParaRPr lang="en-US" sz="1100" b="1" i="0" u="none" strike="noStrike" dirty="0">
                        <a:effectLst/>
                        <a:latin typeface="Arial Nova" panose="020B0504020202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693716"/>
                  </a:ext>
                </a:extLst>
              </a:tr>
              <a:tr h="571500">
                <a:tc>
                  <a:txBody>
                    <a:bodyPr/>
                    <a:lstStyle/>
                    <a:p>
                      <a:pPr algn="ctr" fontAlgn="b"/>
                      <a:endParaRPr lang="en-US" sz="1100" b="1" i="0" u="none" strike="noStrike">
                        <a:effectLst/>
                        <a:latin typeface="Calibri" panose="020F0502020204030204" pitchFamily="34" charset="0"/>
                      </a:endParaRPr>
                    </a:p>
                  </a:txBody>
                  <a:tcPr marL="9525" marR="9525" marT="9525" marB="0" anchor="b"/>
                </a:tc>
                <a:tc>
                  <a:txBody>
                    <a:bodyPr/>
                    <a:lstStyle/>
                    <a:p>
                      <a:pPr algn="ctr" fontAlgn="b"/>
                      <a:r>
                        <a:rPr lang="en-US" sz="1100" b="0" u="none" strike="noStrike" dirty="0">
                          <a:effectLst/>
                          <a:latin typeface="Arial Nova" panose="020B0504020202020204" pitchFamily="34" charset="0"/>
                        </a:rPr>
                        <a:t>For Single Filers/Married Filing Separately</a:t>
                      </a:r>
                      <a:endParaRPr lang="en-US" sz="1100" b="0" i="0" u="none" strike="noStrike" dirty="0">
                        <a:effectLst/>
                        <a:latin typeface="Arial Nova" panose="020B0504020202020204" pitchFamily="34" charset="0"/>
                      </a:endParaRPr>
                    </a:p>
                  </a:txBody>
                  <a:tcPr marL="9525" marR="9525" marT="9525" marB="0" anchor="b"/>
                </a:tc>
                <a:tc>
                  <a:txBody>
                    <a:bodyPr/>
                    <a:lstStyle/>
                    <a:p>
                      <a:pPr algn="ctr" fontAlgn="b"/>
                      <a:r>
                        <a:rPr lang="en-US" sz="1100" b="0" u="none" strike="noStrike" dirty="0">
                          <a:effectLst/>
                          <a:latin typeface="Arial Nova" panose="020B0504020202020204" pitchFamily="34" charset="0"/>
                        </a:rPr>
                        <a:t>For Married Individuals Filing Joint Returns</a:t>
                      </a:r>
                      <a:endParaRPr lang="en-US" sz="1100" b="0" i="0" u="none" strike="noStrike" dirty="0">
                        <a:effectLst/>
                        <a:latin typeface="Arial Nova" panose="020B0504020202020204" pitchFamily="34" charset="0"/>
                      </a:endParaRPr>
                    </a:p>
                  </a:txBody>
                  <a:tcPr marL="9525" marR="9525" marT="9525" marB="0" anchor="b"/>
                </a:tc>
                <a:tc>
                  <a:txBody>
                    <a:bodyPr/>
                    <a:lstStyle/>
                    <a:p>
                      <a:pPr algn="ctr" fontAlgn="b"/>
                      <a:r>
                        <a:rPr lang="en-US" sz="1100" b="0" u="none" strike="noStrike" dirty="0">
                          <a:effectLst/>
                          <a:latin typeface="Arial Nova" panose="020B0504020202020204" pitchFamily="34" charset="0"/>
                        </a:rPr>
                        <a:t>For Heads of Households</a:t>
                      </a:r>
                      <a:endParaRPr lang="en-US" sz="11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604701839"/>
                  </a:ext>
                </a:extLst>
              </a:tr>
              <a:tr h="190500">
                <a:tc>
                  <a:txBody>
                    <a:bodyPr/>
                    <a:lstStyle/>
                    <a:p>
                      <a:pPr algn="l" fontAlgn="b"/>
                      <a:endParaRPr lang="en-US" sz="1100" b="0" i="0" u="none" strike="noStrike">
                        <a:effectLst/>
                        <a:latin typeface="Calibri" panose="020F0502020204030204" pitchFamily="34" charset="0"/>
                      </a:endParaRPr>
                    </a:p>
                  </a:txBody>
                  <a:tcPr marL="9525" marR="9525" marT="9525" marB="0" anchor="b"/>
                </a:tc>
                <a:tc>
                  <a:txBody>
                    <a:bodyPr/>
                    <a:lstStyle/>
                    <a:p>
                      <a:pPr algn="l" fontAlgn="b"/>
                      <a:endParaRPr lang="en-US" sz="1100" b="0" i="0" u="none" strike="noStrike" dirty="0">
                        <a:effectLst/>
                        <a:latin typeface="Arial Nova" panose="020B0504020202020204" pitchFamily="34" charset="0"/>
                      </a:endParaRPr>
                    </a:p>
                  </a:txBody>
                  <a:tcPr marL="9525" marR="9525" marT="9525" marB="0" anchor="b"/>
                </a:tc>
                <a:tc>
                  <a:txBody>
                    <a:bodyPr/>
                    <a:lstStyle/>
                    <a:p>
                      <a:pPr algn="l" fontAlgn="b"/>
                      <a:endParaRPr lang="en-US" sz="1100" b="0"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a:effectLst/>
                        <a:latin typeface="Arial Nova" panose="020B0504020202020204" pitchFamily="34" charset="0"/>
                      </a:endParaRPr>
                    </a:p>
                  </a:txBody>
                  <a:tcPr marL="9525" marR="9525" marT="9525" marB="0" anchor="b"/>
                </a:tc>
                <a:extLst>
                  <a:ext uri="{0D108BD9-81ED-4DB2-BD59-A6C34878D82A}">
                    <a16:rowId xmlns:a16="http://schemas.microsoft.com/office/drawing/2014/main" val="2880061349"/>
                  </a:ext>
                </a:extLst>
              </a:tr>
              <a:tr h="190500">
                <a:tc>
                  <a:txBody>
                    <a:bodyPr/>
                    <a:lstStyle/>
                    <a:p>
                      <a:pPr algn="l" fontAlgn="b"/>
                      <a:r>
                        <a:rPr lang="en-US" sz="1100" b="0" u="none" strike="noStrike">
                          <a:effectLst/>
                        </a:rPr>
                        <a:t>2024</a:t>
                      </a:r>
                      <a:endParaRPr lang="en-US" sz="1100" b="0" i="0" u="none" strike="noStrike">
                        <a:effectLst/>
                        <a:latin typeface="Calibri" panose="020F0502020204030204" pitchFamily="34" charset="0"/>
                      </a:endParaRPr>
                    </a:p>
                  </a:txBody>
                  <a:tcPr marL="9525" marR="9525" marT="9525" marB="0" anchor="b"/>
                </a:tc>
                <a:tc>
                  <a:txBody>
                    <a:bodyPr/>
                    <a:lstStyle/>
                    <a:p>
                      <a:pPr algn="l" fontAlgn="b"/>
                      <a:r>
                        <a:rPr lang="en-US" sz="1100" b="0" i="0" u="none" strike="noStrike" dirty="0">
                          <a:effectLst/>
                          <a:latin typeface="Arial Nova Light" panose="020B0304020202020204" pitchFamily="34" charset="0"/>
                        </a:rPr>
                        <a:t>                               14,600 </a:t>
                      </a:r>
                    </a:p>
                  </a:txBody>
                  <a:tcPr marL="9525" marR="9525" marT="9525" marB="0" anchor="b"/>
                </a:tc>
                <a:tc>
                  <a:txBody>
                    <a:bodyPr/>
                    <a:lstStyle/>
                    <a:p>
                      <a:pPr algn="l" fontAlgn="b"/>
                      <a:r>
                        <a:rPr lang="en-US" sz="1100" b="0" i="0" u="none" strike="noStrike">
                          <a:effectLst/>
                          <a:latin typeface="Arial Nova Light" panose="020B0304020202020204" pitchFamily="34" charset="0"/>
                        </a:rPr>
                        <a:t>                        29,200 </a:t>
                      </a:r>
                    </a:p>
                  </a:txBody>
                  <a:tcPr marL="9525" marR="9525" marT="9525" marB="0" anchor="b"/>
                </a:tc>
                <a:tc>
                  <a:txBody>
                    <a:bodyPr/>
                    <a:lstStyle/>
                    <a:p>
                      <a:pPr algn="l" fontAlgn="b"/>
                      <a:r>
                        <a:rPr lang="en-US" sz="1100" b="0" i="0" u="none" strike="noStrike">
                          <a:effectLst/>
                          <a:latin typeface="Arial Nova Light" panose="020B0304020202020204" pitchFamily="34" charset="0"/>
                        </a:rPr>
                        <a:t>                     21,900 </a:t>
                      </a:r>
                    </a:p>
                  </a:txBody>
                  <a:tcPr marL="9525" marR="9525" marT="9525" marB="0" anchor="b"/>
                </a:tc>
                <a:extLst>
                  <a:ext uri="{0D108BD9-81ED-4DB2-BD59-A6C34878D82A}">
                    <a16:rowId xmlns:a16="http://schemas.microsoft.com/office/drawing/2014/main" val="2736679849"/>
                  </a:ext>
                </a:extLst>
              </a:tr>
              <a:tr h="190500">
                <a:tc>
                  <a:txBody>
                    <a:bodyPr/>
                    <a:lstStyle/>
                    <a:p>
                      <a:pPr algn="l" fontAlgn="b"/>
                      <a:r>
                        <a:rPr lang="en-US" sz="1100" b="0" u="none" strike="noStrike">
                          <a:effectLst/>
                        </a:rPr>
                        <a:t>2025</a:t>
                      </a:r>
                      <a:endParaRPr lang="en-US" sz="1100" b="0" i="0" u="none" strike="noStrike">
                        <a:effectLst/>
                        <a:latin typeface="Calibri" panose="020F0502020204030204" pitchFamily="34" charset="0"/>
                      </a:endParaRPr>
                    </a:p>
                  </a:txBody>
                  <a:tcPr marL="9525" marR="9525" marT="9525" marB="0" anchor="b"/>
                </a:tc>
                <a:tc>
                  <a:txBody>
                    <a:bodyPr/>
                    <a:lstStyle/>
                    <a:p>
                      <a:pPr algn="l" fontAlgn="b"/>
                      <a:r>
                        <a:rPr lang="en-US" sz="1100" b="0" i="0" u="none" strike="noStrike" dirty="0">
                          <a:effectLst/>
                          <a:latin typeface="Arial Nova Light" panose="020B0304020202020204" pitchFamily="34" charset="0"/>
                        </a:rPr>
                        <a:t>                               15,750 </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                        31,500 </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                     23,625 </a:t>
                      </a:r>
                    </a:p>
                  </a:txBody>
                  <a:tcPr marL="9525" marR="9525" marT="9525" marB="0" anchor="b"/>
                </a:tc>
                <a:extLst>
                  <a:ext uri="{0D108BD9-81ED-4DB2-BD59-A6C34878D82A}">
                    <a16:rowId xmlns:a16="http://schemas.microsoft.com/office/drawing/2014/main" val="1989385790"/>
                  </a:ext>
                </a:extLst>
              </a:tr>
              <a:tr h="190500">
                <a:tc>
                  <a:txBody>
                    <a:bodyPr/>
                    <a:lstStyle/>
                    <a:p>
                      <a:pPr algn="l" fontAlgn="b"/>
                      <a:endParaRPr lang="en-US" sz="1100" b="0" i="0" u="none" strike="noStrike">
                        <a:effectLst/>
                        <a:latin typeface="Calibri" panose="020F0502020204030204" pitchFamily="34" charset="0"/>
                      </a:endParaRP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4183033549"/>
                  </a:ext>
                </a:extLst>
              </a:tr>
              <a:tr h="190500">
                <a:tc>
                  <a:txBody>
                    <a:bodyPr/>
                    <a:lstStyle/>
                    <a:p>
                      <a:pPr algn="l" fontAlgn="b"/>
                      <a:r>
                        <a:rPr lang="en-US" sz="1100" b="0" u="none" strike="noStrike" dirty="0">
                          <a:effectLst/>
                        </a:rPr>
                        <a:t>2017</a:t>
                      </a:r>
                      <a:endParaRPr lang="en-US" sz="1100" b="0" i="1" u="none" strike="noStrike" dirty="0">
                        <a:solidFill>
                          <a:srgbClr val="FF0000"/>
                        </a:solidFill>
                        <a:effectLst/>
                        <a:latin typeface="Calibri" panose="020F0502020204030204" pitchFamily="34" charset="0"/>
                      </a:endParaRPr>
                    </a:p>
                  </a:txBody>
                  <a:tcPr marL="9525" marR="9525" marT="9525" marB="0" anchor="b"/>
                </a:tc>
                <a:tc>
                  <a:txBody>
                    <a:bodyPr/>
                    <a:lstStyle/>
                    <a:p>
                      <a:pPr algn="l" fontAlgn="b"/>
                      <a:r>
                        <a:rPr lang="en-US" sz="1100" b="0" i="0" u="none" strike="noStrike">
                          <a:effectLst/>
                          <a:latin typeface="Arial Nova Light" panose="020B0304020202020204" pitchFamily="34" charset="0"/>
                        </a:rPr>
                        <a:t>                                 6,350 </a:t>
                      </a:r>
                      <a:endParaRPr lang="en-US" sz="1100" b="0" i="0" u="none" strike="noStrike">
                        <a:solidFill>
                          <a:srgbClr val="FF0000"/>
                        </a:solidFill>
                        <a:effectLst/>
                        <a:latin typeface="Arial Nova Light" panose="020B0304020202020204" pitchFamily="34" charset="0"/>
                      </a:endParaRPr>
                    </a:p>
                  </a:txBody>
                  <a:tcPr marL="9525" marR="9525" marT="9525" marB="0" anchor="b"/>
                </a:tc>
                <a:tc>
                  <a:txBody>
                    <a:bodyPr/>
                    <a:lstStyle/>
                    <a:p>
                      <a:pPr algn="l" fontAlgn="b"/>
                      <a:r>
                        <a:rPr lang="en-US" sz="1100" b="0" i="0" u="none" strike="noStrike">
                          <a:effectLst/>
                          <a:latin typeface="Arial Nova Light" panose="020B0304020202020204" pitchFamily="34" charset="0"/>
                        </a:rPr>
                        <a:t>                        12,700 </a:t>
                      </a:r>
                      <a:endParaRPr lang="en-US" sz="1100" b="0" i="0" u="none" strike="noStrike">
                        <a:solidFill>
                          <a:srgbClr val="FF0000"/>
                        </a:solidFill>
                        <a:effectLst/>
                        <a:latin typeface="Arial Nova Light" panose="020B0304020202020204" pitchFamily="34" charset="0"/>
                      </a:endParaRPr>
                    </a:p>
                  </a:txBody>
                  <a:tcPr marL="9525" marR="9525" marT="9525" marB="0" anchor="b"/>
                </a:tc>
                <a:tc>
                  <a:txBody>
                    <a:bodyPr/>
                    <a:lstStyle/>
                    <a:p>
                      <a:pPr algn="l" fontAlgn="b"/>
                      <a:r>
                        <a:rPr lang="en-US" sz="1100" b="0" i="0" u="none" strike="noStrike" dirty="0">
                          <a:effectLst/>
                          <a:latin typeface="Arial Nova Light" panose="020B0304020202020204" pitchFamily="34" charset="0"/>
                        </a:rPr>
                        <a:t>                       9,350 </a:t>
                      </a:r>
                      <a:endParaRPr lang="en-US" sz="1100" b="0" i="0" u="none" strike="noStrike" dirty="0">
                        <a:solidFill>
                          <a:srgbClr val="FF0000"/>
                        </a:solidFill>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898629869"/>
                  </a:ext>
                </a:extLst>
              </a:tr>
            </a:tbl>
          </a:graphicData>
        </a:graphic>
      </p:graphicFrame>
      <p:sp>
        <p:nvSpPr>
          <p:cNvPr id="8" name="Title 1">
            <a:extLst>
              <a:ext uri="{FF2B5EF4-FFF2-40B4-BE49-F238E27FC236}">
                <a16:creationId xmlns:a16="http://schemas.microsoft.com/office/drawing/2014/main" id="{091DCE05-3F8B-80EF-97F7-C38AEAEA5AB0}"/>
              </a:ext>
            </a:extLst>
          </p:cNvPr>
          <p:cNvSpPr txBox="1">
            <a:spLocks/>
          </p:cNvSpPr>
          <p:nvPr>
            <p:custDataLst>
              <p:tags r:id="rId4"/>
            </p:custDataLst>
          </p:nvPr>
        </p:nvSpPr>
        <p:spPr>
          <a:xfrm>
            <a:off x="6096001" y="1210129"/>
            <a:ext cx="4974230" cy="1298109"/>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36495E"/>
                </a:solidFill>
                <a:latin typeface="Arial Nova Light" panose="020B0304020202020204" pitchFamily="34" charset="0"/>
                <a:ea typeface="+mj-ea"/>
                <a:cs typeface="Arial" panose="020B0604020202020204" pitchFamily="34" charset="0"/>
              </a:defRPr>
            </a:lvl1pPr>
          </a:lstStyle>
          <a:p>
            <a:pPr algn="ctr"/>
            <a:r>
              <a:rPr lang="en-US" sz="2000" dirty="0">
                <a:latin typeface="Arial Nova" panose="020B0504020202020204" pitchFamily="34" charset="0"/>
              </a:rPr>
              <a:t>New Itemized Deduction Limit Example </a:t>
            </a:r>
          </a:p>
          <a:p>
            <a:pPr algn="ctr"/>
            <a:r>
              <a:rPr lang="en-US" sz="2000" dirty="0">
                <a:latin typeface="Arial Nova" panose="020B0504020202020204" pitchFamily="34" charset="0"/>
              </a:rPr>
              <a:t>(2026 forward)</a:t>
            </a:r>
          </a:p>
        </p:txBody>
      </p:sp>
      <p:graphicFrame>
        <p:nvGraphicFramePr>
          <p:cNvPr id="12" name="Table 11">
            <a:extLst>
              <a:ext uri="{FF2B5EF4-FFF2-40B4-BE49-F238E27FC236}">
                <a16:creationId xmlns:a16="http://schemas.microsoft.com/office/drawing/2014/main" id="{EB6E71F7-2D36-6617-0F3A-01CB81BAD3E0}"/>
              </a:ext>
            </a:extLst>
          </p:cNvPr>
          <p:cNvGraphicFramePr>
            <a:graphicFrameLocks noGrp="1"/>
          </p:cNvGraphicFramePr>
          <p:nvPr>
            <p:extLst>
              <p:ext uri="{D42A27DB-BD31-4B8C-83A1-F6EECF244321}">
                <p14:modId xmlns:p14="http://schemas.microsoft.com/office/powerpoint/2010/main" val="3664443687"/>
              </p:ext>
            </p:extLst>
          </p:nvPr>
        </p:nvGraphicFramePr>
        <p:xfrm>
          <a:off x="6079131" y="2645362"/>
          <a:ext cx="4991100" cy="2630805"/>
        </p:xfrm>
        <a:graphic>
          <a:graphicData uri="http://schemas.openxmlformats.org/drawingml/2006/table">
            <a:tbl>
              <a:tblPr>
                <a:tableStyleId>{5C22544A-7EE6-4342-B048-85BDC9FD1C3A}</a:tableStyleId>
              </a:tblPr>
              <a:tblGrid>
                <a:gridCol w="2235200">
                  <a:extLst>
                    <a:ext uri="{9D8B030D-6E8A-4147-A177-3AD203B41FA5}">
                      <a16:colId xmlns:a16="http://schemas.microsoft.com/office/drawing/2014/main" val="1251639043"/>
                    </a:ext>
                  </a:extLst>
                </a:gridCol>
                <a:gridCol w="1041400">
                  <a:extLst>
                    <a:ext uri="{9D8B030D-6E8A-4147-A177-3AD203B41FA5}">
                      <a16:colId xmlns:a16="http://schemas.microsoft.com/office/drawing/2014/main" val="3881064111"/>
                    </a:ext>
                  </a:extLst>
                </a:gridCol>
                <a:gridCol w="1714500">
                  <a:extLst>
                    <a:ext uri="{9D8B030D-6E8A-4147-A177-3AD203B41FA5}">
                      <a16:colId xmlns:a16="http://schemas.microsoft.com/office/drawing/2014/main" val="3342450179"/>
                    </a:ext>
                  </a:extLst>
                </a:gridCol>
              </a:tblGrid>
              <a:tr h="190500">
                <a:tc>
                  <a:txBody>
                    <a:bodyPr/>
                    <a:lstStyle/>
                    <a:p>
                      <a:pPr algn="l" fontAlgn="b"/>
                      <a:r>
                        <a:rPr lang="en-US" sz="1100" b="1" i="0" u="none" strike="noStrike">
                          <a:effectLst/>
                          <a:latin typeface="Arial Nova" panose="020B0504020202020204" pitchFamily="34" charset="0"/>
                        </a:rPr>
                        <a:t>Taxable Income</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$1,000,000</a:t>
                      </a: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879701265"/>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1421546934"/>
                  </a:ext>
                </a:extLst>
              </a:tr>
              <a:tr h="190500">
                <a:tc>
                  <a:txBody>
                    <a:bodyPr/>
                    <a:lstStyle/>
                    <a:p>
                      <a:pPr algn="l" fontAlgn="b"/>
                      <a:r>
                        <a:rPr lang="en-US" sz="1100" b="1" i="0" u="none" strike="noStrike">
                          <a:effectLst/>
                          <a:latin typeface="Arial Nova" panose="020B0504020202020204" pitchFamily="34" charset="0"/>
                        </a:rPr>
                        <a:t>37% bracket threshold</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$751,600</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MFJ</a:t>
                      </a:r>
                    </a:p>
                  </a:txBody>
                  <a:tcPr marL="9525" marR="9525" marT="9525" marB="0" anchor="b"/>
                </a:tc>
                <a:extLst>
                  <a:ext uri="{0D108BD9-81ED-4DB2-BD59-A6C34878D82A}">
                    <a16:rowId xmlns:a16="http://schemas.microsoft.com/office/drawing/2014/main" val="201122454"/>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4193854468"/>
                  </a:ext>
                </a:extLst>
              </a:tr>
              <a:tr h="190500">
                <a:tc>
                  <a:txBody>
                    <a:bodyPr/>
                    <a:lstStyle/>
                    <a:p>
                      <a:pPr algn="l" fontAlgn="b"/>
                      <a:r>
                        <a:rPr lang="en-US" sz="1100" b="1" i="0" u="none" strike="noStrike">
                          <a:effectLst/>
                          <a:latin typeface="Arial Nova" panose="020B0504020202020204" pitchFamily="34" charset="0"/>
                        </a:rPr>
                        <a:t>Excess Taxable Income</a:t>
                      </a:r>
                    </a:p>
                  </a:txBody>
                  <a:tcPr marL="9525" marR="9525" marT="9525" marB="0" anchor="b"/>
                </a:tc>
                <a:tc>
                  <a:txBody>
                    <a:bodyPr/>
                    <a:lstStyle/>
                    <a:p>
                      <a:pPr algn="l" fontAlgn="b"/>
                      <a:r>
                        <a:rPr lang="en-US" sz="1100" b="0" i="0" u="none" strike="noStrike">
                          <a:effectLst/>
                          <a:latin typeface="Arial Nova Light" panose="020B0304020202020204" pitchFamily="34" charset="0"/>
                        </a:rPr>
                        <a:t>$248,400</a:t>
                      </a:r>
                    </a:p>
                  </a:txBody>
                  <a:tcPr marL="9525" marR="9525" marT="9525" marB="0" anchor="b"/>
                </a:tc>
                <a:tc>
                  <a:txBody>
                    <a:bodyPr/>
                    <a:lstStyle/>
                    <a:p>
                      <a:pPr algn="l" fontAlgn="b"/>
                      <a:r>
                        <a:rPr lang="en-US" sz="1100" b="0" i="0" u="none" strike="noStrike">
                          <a:effectLst/>
                          <a:latin typeface="Arial Nova Light" panose="020B0304020202020204" pitchFamily="34" charset="0"/>
                        </a:rPr>
                        <a:t>Income over 37% threshold</a:t>
                      </a:r>
                    </a:p>
                  </a:txBody>
                  <a:tcPr marL="9525" marR="9525" marT="9525" marB="0" anchor="b"/>
                </a:tc>
                <a:extLst>
                  <a:ext uri="{0D108BD9-81ED-4DB2-BD59-A6C34878D82A}">
                    <a16:rowId xmlns:a16="http://schemas.microsoft.com/office/drawing/2014/main" val="2045941388"/>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441930741"/>
                  </a:ext>
                </a:extLst>
              </a:tr>
              <a:tr h="190500">
                <a:tc>
                  <a:txBody>
                    <a:bodyPr/>
                    <a:lstStyle/>
                    <a:p>
                      <a:pPr algn="l" fontAlgn="b"/>
                      <a:r>
                        <a:rPr lang="en-US" sz="1100" b="1" i="0" u="none" strike="noStrike">
                          <a:effectLst/>
                          <a:latin typeface="Arial Nova" panose="020B0504020202020204" pitchFamily="34" charset="0"/>
                        </a:rPr>
                        <a:t>Total Itemized Deductions </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$100,000</a:t>
                      </a:r>
                    </a:p>
                  </a:txBody>
                  <a:tcPr marL="9525" marR="9525" marT="9525" marB="0" anchor="b"/>
                </a:tc>
                <a:tc>
                  <a:txBody>
                    <a:bodyPr/>
                    <a:lstStyle/>
                    <a:p>
                      <a:pPr algn="l" fontAlgn="b"/>
                      <a:r>
                        <a:rPr lang="en-US" sz="1100" b="0" i="0" u="none" strike="noStrike">
                          <a:effectLst/>
                          <a:latin typeface="Arial Nova Light" panose="020B0304020202020204" pitchFamily="34" charset="0"/>
                        </a:rPr>
                        <a:t>after all other limitations</a:t>
                      </a:r>
                    </a:p>
                  </a:txBody>
                  <a:tcPr marL="9525" marR="9525" marT="9525" marB="0" anchor="b"/>
                </a:tc>
                <a:extLst>
                  <a:ext uri="{0D108BD9-81ED-4DB2-BD59-A6C34878D82A}">
                    <a16:rowId xmlns:a16="http://schemas.microsoft.com/office/drawing/2014/main" val="3264326654"/>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1086116478"/>
                  </a:ext>
                </a:extLst>
              </a:tr>
              <a:tr h="190500">
                <a:tc>
                  <a:txBody>
                    <a:bodyPr/>
                    <a:lstStyle/>
                    <a:p>
                      <a:pPr algn="l" fontAlgn="b"/>
                      <a:r>
                        <a:rPr lang="en-US" sz="1100" b="1" i="0" u="none" strike="noStrike">
                          <a:effectLst/>
                          <a:latin typeface="Arial Nova" panose="020B0504020202020204" pitchFamily="34" charset="0"/>
                        </a:rPr>
                        <a:t>Lesser of ID or ETI</a:t>
                      </a:r>
                    </a:p>
                  </a:txBody>
                  <a:tcPr marL="9525" marR="9525" marT="9525" marB="0" anchor="b"/>
                </a:tc>
                <a:tc>
                  <a:txBody>
                    <a:bodyPr/>
                    <a:lstStyle/>
                    <a:p>
                      <a:pPr algn="l" fontAlgn="b"/>
                      <a:r>
                        <a:rPr lang="en-US" sz="1100" b="0" i="0" u="none" strike="noStrike">
                          <a:effectLst/>
                          <a:latin typeface="Arial Nova Light" panose="020B0304020202020204" pitchFamily="34" charset="0"/>
                        </a:rPr>
                        <a:t>$100,000</a:t>
                      </a: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887457659"/>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2967606654"/>
                  </a:ext>
                </a:extLst>
              </a:tr>
              <a:tr h="190500">
                <a:tc>
                  <a:txBody>
                    <a:bodyPr/>
                    <a:lstStyle/>
                    <a:p>
                      <a:pPr algn="l" fontAlgn="b"/>
                      <a:r>
                        <a:rPr lang="en-US" sz="1100" b="1" i="0" u="none" strike="noStrike">
                          <a:effectLst/>
                          <a:latin typeface="Arial Nova" panose="020B0504020202020204" pitchFamily="34" charset="0"/>
                        </a:rPr>
                        <a:t>Multipy lesser of ID/ETI by 2/37</a:t>
                      </a:r>
                    </a:p>
                  </a:txBody>
                  <a:tcPr marL="9525" marR="9525" marT="9525" marB="0" anchor="b"/>
                </a:tc>
                <a:tc>
                  <a:txBody>
                    <a:bodyPr/>
                    <a:lstStyle/>
                    <a:p>
                      <a:pPr algn="l" fontAlgn="b"/>
                      <a:r>
                        <a:rPr lang="en-US" sz="1100" b="0" i="0" u="none" strike="noStrike" dirty="0">
                          <a:effectLst/>
                          <a:latin typeface="Arial Nova Light" panose="020B0304020202020204" pitchFamily="34" charset="0"/>
                        </a:rPr>
                        <a:t>-$5,405</a:t>
                      </a:r>
                    </a:p>
                  </a:txBody>
                  <a:tcPr marL="9525" marR="9525" marT="9525" marB="0" anchor="b"/>
                </a:tc>
                <a:tc>
                  <a:txBody>
                    <a:bodyPr/>
                    <a:lstStyle/>
                    <a:p>
                      <a:pPr algn="l" fontAlgn="b"/>
                      <a:r>
                        <a:rPr lang="en-US" sz="1100" b="0" i="0" u="none" strike="noStrike">
                          <a:effectLst/>
                          <a:latin typeface="Arial Nova Light" panose="020B0304020202020204" pitchFamily="34" charset="0"/>
                        </a:rPr>
                        <a:t>2/37 (or 5.405%)</a:t>
                      </a:r>
                    </a:p>
                  </a:txBody>
                  <a:tcPr marL="9525" marR="9525" marT="9525" marB="0" anchor="b"/>
                </a:tc>
                <a:extLst>
                  <a:ext uri="{0D108BD9-81ED-4DB2-BD59-A6C34878D82A}">
                    <a16:rowId xmlns:a16="http://schemas.microsoft.com/office/drawing/2014/main" val="2347612238"/>
                  </a:ext>
                </a:extLst>
              </a:tr>
              <a:tr h="190500">
                <a:tc>
                  <a:txBody>
                    <a:bodyPr/>
                    <a:lstStyle/>
                    <a:p>
                      <a:pPr algn="l" fontAlgn="b"/>
                      <a:endParaRPr lang="en-US" sz="1100" b="1" i="0" u="none" strike="noStrike">
                        <a:effectLst/>
                        <a:latin typeface="Arial Nova" panose="020B0504020202020204" pitchFamily="34" charset="0"/>
                      </a:endParaRP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tc>
                  <a:txBody>
                    <a:bodyPr/>
                    <a:lstStyle/>
                    <a:p>
                      <a:pPr algn="l" fontAlgn="b"/>
                      <a:endParaRPr lang="en-US" sz="1100" b="0" i="0" u="none" strike="noStrike">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4013795448"/>
                  </a:ext>
                </a:extLst>
              </a:tr>
              <a:tr h="190500">
                <a:tc>
                  <a:txBody>
                    <a:bodyPr/>
                    <a:lstStyle/>
                    <a:p>
                      <a:pPr algn="l" fontAlgn="b"/>
                      <a:r>
                        <a:rPr lang="en-US" sz="1100" b="1" i="0" u="sng" strike="noStrike" dirty="0">
                          <a:effectLst/>
                          <a:latin typeface="Arial Nova" panose="020B0504020202020204" pitchFamily="34" charset="0"/>
                        </a:rPr>
                        <a:t>Itemized deductions after limitation</a:t>
                      </a:r>
                    </a:p>
                  </a:txBody>
                  <a:tcPr marL="9525" marR="9525" marT="9525" marB="0" anchor="b"/>
                </a:tc>
                <a:tc>
                  <a:txBody>
                    <a:bodyPr/>
                    <a:lstStyle/>
                    <a:p>
                      <a:pPr algn="l" fontAlgn="b"/>
                      <a:r>
                        <a:rPr lang="en-US" sz="1100" b="0" i="0" u="sng" strike="noStrike" dirty="0">
                          <a:effectLst/>
                          <a:latin typeface="Arial Nova Light" panose="020B0304020202020204" pitchFamily="34" charset="0"/>
                        </a:rPr>
                        <a:t>$94,595</a:t>
                      </a:r>
                    </a:p>
                  </a:txBody>
                  <a:tcPr marL="9525" marR="9525" marT="9525" marB="0" anchor="b"/>
                </a:tc>
                <a:tc>
                  <a:txBody>
                    <a:bodyPr/>
                    <a:lstStyle/>
                    <a:p>
                      <a:pPr algn="l" fontAlgn="b"/>
                      <a:endParaRPr lang="en-US" sz="1100" b="0" i="0" u="none" strike="noStrike" dirty="0">
                        <a:effectLst/>
                        <a:latin typeface="Arial Nova Light" panose="020B0304020202020204" pitchFamily="34" charset="0"/>
                      </a:endParaRPr>
                    </a:p>
                  </a:txBody>
                  <a:tcPr marL="9525" marR="9525" marT="9525" marB="0" anchor="b"/>
                </a:tc>
                <a:extLst>
                  <a:ext uri="{0D108BD9-81ED-4DB2-BD59-A6C34878D82A}">
                    <a16:rowId xmlns:a16="http://schemas.microsoft.com/office/drawing/2014/main" val="3481224771"/>
                  </a:ext>
                </a:extLst>
              </a:tr>
            </a:tbl>
          </a:graphicData>
        </a:graphic>
      </p:graphicFrame>
    </p:spTree>
    <p:extLst>
      <p:ext uri="{BB962C8B-B14F-4D97-AF65-F5344CB8AC3E}">
        <p14:creationId xmlns:p14="http://schemas.microsoft.com/office/powerpoint/2010/main" val="3274987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0B45-96E9-E753-7218-C839029FD4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796709-CFD2-ECCF-1E19-BBE6A413AECF}"/>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Miscellaneous Itemized Deductions</a:t>
            </a:r>
          </a:p>
        </p:txBody>
      </p:sp>
      <p:sp>
        <p:nvSpPr>
          <p:cNvPr id="2" name="Text Placeholder 1">
            <a:extLst>
              <a:ext uri="{FF2B5EF4-FFF2-40B4-BE49-F238E27FC236}">
                <a16:creationId xmlns:a16="http://schemas.microsoft.com/office/drawing/2014/main" id="{DE238F62-F54E-8962-398E-B5180DA06011}"/>
              </a:ext>
            </a:extLst>
          </p:cNvPr>
          <p:cNvSpPr>
            <a:spLocks noGrp="1"/>
          </p:cNvSpPr>
          <p:nvPr>
            <p:ph type="body" idx="1"/>
            <p:custDataLst>
              <p:tags r:id="rId2"/>
            </p:custDataLst>
          </p:nvPr>
        </p:nvSpPr>
        <p:spPr>
          <a:xfrm>
            <a:off x="609600" y="1173657"/>
            <a:ext cx="5120640" cy="677543"/>
          </a:xfrm>
        </p:spPr>
        <p:txBody>
          <a:bodyPr/>
          <a:lstStyle/>
          <a:p>
            <a:r>
              <a:rPr lang="en-US" dirty="0">
                <a:latin typeface="Arial Nova" panose="020B0504020202020204" pitchFamily="34" charset="0"/>
              </a:rPr>
              <a:t>Miscellaneous Itemized Deductions</a:t>
            </a:r>
          </a:p>
        </p:txBody>
      </p:sp>
      <p:sp>
        <p:nvSpPr>
          <p:cNvPr id="3" name="Content Placeholder 2">
            <a:extLst>
              <a:ext uri="{FF2B5EF4-FFF2-40B4-BE49-F238E27FC236}">
                <a16:creationId xmlns:a16="http://schemas.microsoft.com/office/drawing/2014/main" id="{BE49934A-AB9E-71A3-0155-33DC8414437F}"/>
              </a:ext>
            </a:extLst>
          </p:cNvPr>
          <p:cNvSpPr>
            <a:spLocks noGrp="1"/>
          </p:cNvSpPr>
          <p:nvPr>
            <p:ph sz="half" idx="2"/>
            <p:custDataLst>
              <p:tags r:id="rId3"/>
            </p:custDataLst>
          </p:nvPr>
        </p:nvSpPr>
        <p:spPr>
          <a:xfrm>
            <a:off x="609600" y="1916467"/>
            <a:ext cx="5120640" cy="3894756"/>
          </a:xfrm>
        </p:spPr>
        <p:txBody>
          <a:bodyPr>
            <a:noAutofit/>
          </a:bodyPr>
          <a:lstStyle/>
          <a:p>
            <a:pPr>
              <a:lnSpc>
                <a:spcPct val="100000"/>
              </a:lnSpc>
            </a:pPr>
            <a:r>
              <a:rPr lang="en-US" sz="1600" dirty="0">
                <a:latin typeface="Arial Nova Light" panose="020B0304020202020204" pitchFamily="34" charset="0"/>
              </a:rPr>
              <a:t>TCJA suspended miscellaneous itemized deductions for 2018 – 2025.</a:t>
            </a:r>
          </a:p>
          <a:p>
            <a:pPr>
              <a:lnSpc>
                <a:spcPct val="100000"/>
              </a:lnSpc>
            </a:pPr>
            <a:r>
              <a:rPr lang="en-US" sz="1600" dirty="0">
                <a:latin typeface="Arial Nova Light" panose="020B0304020202020204" pitchFamily="34" charset="0"/>
              </a:rPr>
              <a:t>OBBBA </a:t>
            </a:r>
            <a:r>
              <a:rPr lang="en-US" sz="1600" u="sng" dirty="0">
                <a:latin typeface="Arial Nova Light" panose="020B0304020202020204" pitchFamily="34" charset="0"/>
              </a:rPr>
              <a:t>permanently</a:t>
            </a:r>
            <a:r>
              <a:rPr lang="en-US" sz="1600" dirty="0">
                <a:latin typeface="Arial Nova Light" panose="020B0304020202020204" pitchFamily="34" charset="0"/>
              </a:rPr>
              <a:t> eliminates miscellaneous itemized deductions like unreimbursed employee expenses, investment fees, hobby expenses, certain legal fees, and tax prep fees.</a:t>
            </a:r>
          </a:p>
        </p:txBody>
      </p:sp>
      <p:sp>
        <p:nvSpPr>
          <p:cNvPr id="7" name="Text Placeholder 6">
            <a:extLst>
              <a:ext uri="{FF2B5EF4-FFF2-40B4-BE49-F238E27FC236}">
                <a16:creationId xmlns:a16="http://schemas.microsoft.com/office/drawing/2014/main" id="{690A2A7D-C2AE-2071-BDFC-81BB32F02688}"/>
              </a:ext>
            </a:extLst>
          </p:cNvPr>
          <p:cNvSpPr>
            <a:spLocks noGrp="1"/>
          </p:cNvSpPr>
          <p:nvPr>
            <p:ph type="body" sz="quarter" idx="3"/>
            <p:custDataLst>
              <p:tags r:id="rId4"/>
            </p:custDataLst>
          </p:nvPr>
        </p:nvSpPr>
        <p:spPr>
          <a:xfrm>
            <a:off x="6096001" y="1173657"/>
            <a:ext cx="5120640" cy="677543"/>
          </a:xfrm>
        </p:spPr>
        <p:txBody>
          <a:bodyPr/>
          <a:lstStyle/>
          <a:p>
            <a:r>
              <a:rPr lang="en-US" dirty="0">
                <a:latin typeface="Arial Nova" panose="020B0504020202020204" pitchFamily="34" charset="0"/>
              </a:rPr>
              <a:t>Educator Expenses</a:t>
            </a:r>
          </a:p>
        </p:txBody>
      </p:sp>
      <p:sp>
        <p:nvSpPr>
          <p:cNvPr id="8" name="Content Placeholder 7">
            <a:extLst>
              <a:ext uri="{FF2B5EF4-FFF2-40B4-BE49-F238E27FC236}">
                <a16:creationId xmlns:a16="http://schemas.microsoft.com/office/drawing/2014/main" id="{3947F3B3-3494-A569-8AE9-8A444E347242}"/>
              </a:ext>
            </a:extLst>
          </p:cNvPr>
          <p:cNvSpPr>
            <a:spLocks noGrp="1"/>
          </p:cNvSpPr>
          <p:nvPr>
            <p:ph sz="quarter" idx="4"/>
            <p:custDataLst>
              <p:tags r:id="rId5"/>
            </p:custDataLst>
          </p:nvPr>
        </p:nvSpPr>
        <p:spPr>
          <a:xfrm>
            <a:off x="6096000" y="1916467"/>
            <a:ext cx="5120640" cy="3894756"/>
          </a:xfrm>
        </p:spPr>
        <p:txBody>
          <a:bodyPr>
            <a:noAutofit/>
          </a:bodyPr>
          <a:lstStyle/>
          <a:p>
            <a:pPr>
              <a:lnSpc>
                <a:spcPct val="100000"/>
              </a:lnSpc>
            </a:pPr>
            <a:r>
              <a:rPr lang="en-US" sz="1600" dirty="0">
                <a:latin typeface="Arial Nova Light" panose="020B0304020202020204" pitchFamily="34" charset="0"/>
              </a:rPr>
              <a:t>2025: above the line deduction up to $300 per taxpayer</a:t>
            </a:r>
          </a:p>
          <a:p>
            <a:pPr>
              <a:lnSpc>
                <a:spcPct val="100000"/>
              </a:lnSpc>
            </a:pPr>
            <a:r>
              <a:rPr lang="en-US" sz="1600" dirty="0">
                <a:latin typeface="Arial Nova Light" panose="020B0304020202020204" pitchFamily="34" charset="0"/>
              </a:rPr>
              <a:t>2026-forward:  </a:t>
            </a:r>
          </a:p>
          <a:p>
            <a:pPr lvl="1">
              <a:lnSpc>
                <a:spcPct val="100000"/>
              </a:lnSpc>
            </a:pPr>
            <a:r>
              <a:rPr lang="en-US" sz="1400" dirty="0">
                <a:latin typeface="Arial Nova Light" panose="020B0304020202020204" pitchFamily="34" charset="0"/>
              </a:rPr>
              <a:t>Unreimbursed educator expenses are no longer miscellaneous deductions and are now deductible.</a:t>
            </a:r>
          </a:p>
          <a:p>
            <a:pPr lvl="1">
              <a:lnSpc>
                <a:spcPct val="100000"/>
              </a:lnSpc>
            </a:pPr>
            <a:r>
              <a:rPr lang="en-US" sz="1400" dirty="0">
                <a:latin typeface="Arial Nova Light" panose="020B0304020202020204" pitchFamily="34" charset="0"/>
              </a:rPr>
              <a:t>These expenses become itemized deduction on Schedule A</a:t>
            </a:r>
          </a:p>
          <a:p>
            <a:pPr lvl="1">
              <a:lnSpc>
                <a:spcPct val="100000"/>
              </a:lnSpc>
            </a:pPr>
            <a:r>
              <a:rPr lang="en-US" sz="1400" dirty="0">
                <a:latin typeface="Arial Nova Light" panose="020B0304020202020204" pitchFamily="34" charset="0"/>
              </a:rPr>
              <a:t>If an educator uses standard deduction, will no longer be eligible</a:t>
            </a:r>
          </a:p>
          <a:p>
            <a:pPr>
              <a:lnSpc>
                <a:spcPct val="100000"/>
              </a:lnSpc>
            </a:pPr>
            <a:r>
              <a:rPr lang="en-US" sz="1600" dirty="0">
                <a:latin typeface="Arial Nova Light" panose="020B0304020202020204" pitchFamily="34" charset="0"/>
              </a:rPr>
              <a:t>Deductible unreimbursed expenses include books, supplies, computer equipment, and materials for instruction.</a:t>
            </a:r>
          </a:p>
          <a:p>
            <a:pPr>
              <a:lnSpc>
                <a:spcPct val="100000"/>
              </a:lnSpc>
            </a:pPr>
            <a:r>
              <a:rPr lang="en-US" sz="1600" dirty="0">
                <a:latin typeface="Arial Nova Light" panose="020B0304020202020204" pitchFamily="34" charset="0"/>
              </a:rPr>
              <a:t>Available for educators who work over 900 hours in kindergarten through 12</a:t>
            </a:r>
            <a:r>
              <a:rPr lang="en-US" sz="1600" baseline="30000" dirty="0">
                <a:latin typeface="Arial Nova Light" panose="020B0304020202020204" pitchFamily="34" charset="0"/>
              </a:rPr>
              <a:t>th</a:t>
            </a:r>
            <a:r>
              <a:rPr lang="en-US" sz="1600" dirty="0">
                <a:latin typeface="Arial Nova Light" panose="020B0304020202020204" pitchFamily="34" charset="0"/>
              </a:rPr>
              <a:t> grade</a:t>
            </a:r>
          </a:p>
        </p:txBody>
      </p:sp>
      <p:sp>
        <p:nvSpPr>
          <p:cNvPr id="5" name="Rectangle 4">
            <a:extLst>
              <a:ext uri="{FF2B5EF4-FFF2-40B4-BE49-F238E27FC236}">
                <a16:creationId xmlns:a16="http://schemas.microsoft.com/office/drawing/2014/main" id="{6C2032A7-B535-CBFA-4B4B-671DADCC0027}"/>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32F64F-A48E-279E-DFA9-205E46F94FD5}"/>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Tree>
    <p:extLst>
      <p:ext uri="{BB962C8B-B14F-4D97-AF65-F5344CB8AC3E}">
        <p14:creationId xmlns:p14="http://schemas.microsoft.com/office/powerpoint/2010/main" val="675485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AMT</a:t>
            </a:r>
          </a:p>
        </p:txBody>
      </p:sp>
      <p:sp>
        <p:nvSpPr>
          <p:cNvPr id="7" name="Text Placeholder 6">
            <a:extLst>
              <a:ext uri="{FF2B5EF4-FFF2-40B4-BE49-F238E27FC236}">
                <a16:creationId xmlns:a16="http://schemas.microsoft.com/office/drawing/2014/main" id="{742DB6D4-ED85-3BE7-8A4B-9990F88085F9}"/>
              </a:ext>
            </a:extLst>
          </p:cNvPr>
          <p:cNvSpPr>
            <a:spLocks noGrp="1"/>
          </p:cNvSpPr>
          <p:nvPr>
            <p:ph type="body" sz="quarter" idx="3"/>
            <p:custDataLst>
              <p:tags r:id="rId2"/>
            </p:custDataLst>
          </p:nvPr>
        </p:nvSpPr>
        <p:spPr>
          <a:xfrm>
            <a:off x="947597" y="1322089"/>
            <a:ext cx="5120640" cy="677543"/>
          </a:xfrm>
        </p:spPr>
        <p:txBody>
          <a:bodyPr/>
          <a:lstStyle/>
          <a:p>
            <a:r>
              <a:rPr lang="en-US" dirty="0">
                <a:latin typeface="Arial Nova" panose="020B0504020202020204" pitchFamily="34" charset="0"/>
              </a:rPr>
              <a:t>Alternative Minimum Tax (AMT)</a:t>
            </a:r>
          </a:p>
        </p:txBody>
      </p:sp>
      <p:sp>
        <p:nvSpPr>
          <p:cNvPr id="8" name="Content Placeholder 7">
            <a:extLst>
              <a:ext uri="{FF2B5EF4-FFF2-40B4-BE49-F238E27FC236}">
                <a16:creationId xmlns:a16="http://schemas.microsoft.com/office/drawing/2014/main" id="{45FE15B0-B4BD-0C40-EECE-D127CDC241DA}"/>
              </a:ext>
            </a:extLst>
          </p:cNvPr>
          <p:cNvSpPr>
            <a:spLocks noGrp="1"/>
          </p:cNvSpPr>
          <p:nvPr>
            <p:ph sz="quarter" idx="4"/>
            <p:custDataLst>
              <p:tags r:id="rId3"/>
            </p:custDataLst>
          </p:nvPr>
        </p:nvSpPr>
        <p:spPr>
          <a:xfrm>
            <a:off x="609599" y="2108118"/>
            <a:ext cx="5310753" cy="3894756"/>
          </a:xfrm>
        </p:spPr>
        <p:txBody>
          <a:bodyPr>
            <a:noAutofit/>
          </a:bodyPr>
          <a:lstStyle/>
          <a:p>
            <a:pPr>
              <a:lnSpc>
                <a:spcPct val="100000"/>
              </a:lnSpc>
            </a:pPr>
            <a:r>
              <a:rPr lang="en-US" sz="1600" dirty="0">
                <a:latin typeface="Arial Nova Light" panose="020B0304020202020204" pitchFamily="34" charset="0"/>
              </a:rPr>
              <a:t>OBBBA </a:t>
            </a:r>
            <a:r>
              <a:rPr lang="en-US" sz="1600" u="sng" dirty="0">
                <a:latin typeface="Arial Nova Light" panose="020B0304020202020204" pitchFamily="34" charset="0"/>
              </a:rPr>
              <a:t>permanently</a:t>
            </a:r>
            <a:r>
              <a:rPr lang="en-US" sz="1600" dirty="0">
                <a:latin typeface="Arial Nova Light" panose="020B0304020202020204" pitchFamily="34" charset="0"/>
              </a:rPr>
              <a:t> extends TCJA’s increased individual AMT exemption amounts and phaseout thresholds.  The application to minor children was also made </a:t>
            </a:r>
            <a:r>
              <a:rPr lang="en-US" sz="1600" u="sng" dirty="0">
                <a:latin typeface="Arial Nova Light" panose="020B0304020202020204" pitchFamily="34" charset="0"/>
              </a:rPr>
              <a:t>permanent</a:t>
            </a:r>
            <a:r>
              <a:rPr lang="en-US" sz="1600" dirty="0">
                <a:latin typeface="Arial Nova Light" panose="020B0304020202020204" pitchFamily="34" charset="0"/>
              </a:rPr>
              <a:t>.
2025: still under TCJA increased thresholds ($1,252,700 MFJ).  Exemptions reduced 25% for each dollar over threshold.  </a:t>
            </a:r>
          </a:p>
          <a:p>
            <a:pPr>
              <a:lnSpc>
                <a:spcPct val="100000"/>
              </a:lnSpc>
            </a:pPr>
            <a:r>
              <a:rPr lang="en-US" sz="1600" dirty="0">
                <a:latin typeface="Arial Nova Light" panose="020B0304020202020204" pitchFamily="34" charset="0"/>
              </a:rPr>
              <a:t>2026: Phaseout thresholds reset to 2018 levels: $500,000 for individuals, $1 million for joint filers, indexed for inflation. Exemptions reduced 50% for each dollar over threshold.</a:t>
            </a:r>
          </a:p>
        </p:txBody>
      </p:sp>
      <p:sp>
        <p:nvSpPr>
          <p:cNvPr id="5" name="Rectangle 4">
            <a:extLst>
              <a:ext uri="{FF2B5EF4-FFF2-40B4-BE49-F238E27FC236}">
                <a16:creationId xmlns:a16="http://schemas.microsoft.com/office/drawing/2014/main" id="{054A1649-838B-F2D3-A35B-7C6DB8137E70}"/>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0B9BA6-3C2D-AC93-3A48-4724EE100410}"/>
              </a:ext>
            </a:extLst>
          </p:cNvPr>
          <p:cNvSpPr txBox="1"/>
          <p:nvPr>
            <p:custDataLst>
              <p:tags r:id="rId5"/>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2" name="Content Placeholder 7">
            <a:extLst>
              <a:ext uri="{FF2B5EF4-FFF2-40B4-BE49-F238E27FC236}">
                <a16:creationId xmlns:a16="http://schemas.microsoft.com/office/drawing/2014/main" id="{5D3DDDCB-1CF6-FB6F-40A2-76B82F4DFE96}"/>
              </a:ext>
            </a:extLst>
          </p:cNvPr>
          <p:cNvSpPr txBox="1">
            <a:spLocks/>
          </p:cNvSpPr>
          <p:nvPr>
            <p:custDataLst>
              <p:tags r:id="rId6"/>
            </p:custDataLst>
          </p:nvPr>
        </p:nvSpPr>
        <p:spPr>
          <a:xfrm>
            <a:off x="6271650" y="2108118"/>
            <a:ext cx="5310753" cy="3894756"/>
          </a:xfrm>
          <a:prstGeom prst="rect">
            <a:avLst/>
          </a:prstGeom>
        </p:spPr>
        <p:txBody>
          <a:bodyPr vert="horz" lIns="91440" tIns="45720" rIns="91440" bIns="45720" rtlCol="0">
            <a:no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venir Book" panose="02000503020000020003" pitchFamily="2"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venir Book" panose="02000503020000020003" pitchFamily="2"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latin typeface="Arial Nova Light" panose="020B0304020202020204" pitchFamily="34" charset="0"/>
              </a:rPr>
              <a:t>AMT Exemptions in 2025:  $137,000 MFJ, $88,100 S</a:t>
            </a:r>
          </a:p>
          <a:p>
            <a:pPr>
              <a:lnSpc>
                <a:spcPct val="100000"/>
              </a:lnSpc>
            </a:pPr>
            <a:r>
              <a:rPr lang="en-US" sz="1600" dirty="0">
                <a:latin typeface="Arial Nova Light" panose="020B0304020202020204" pitchFamily="34" charset="0"/>
              </a:rPr>
              <a:t>AMT Rates stay the same 26% of AMTI up to a threshold and 28% over that threshold (2025 $239,100 MFJ)</a:t>
            </a:r>
          </a:p>
        </p:txBody>
      </p:sp>
    </p:spTree>
    <p:extLst>
      <p:ext uri="{BB962C8B-B14F-4D97-AF65-F5344CB8AC3E}">
        <p14:creationId xmlns:p14="http://schemas.microsoft.com/office/powerpoint/2010/main" val="1391649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8CFC7-4226-96CA-ADD1-B842DA700E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FF236E-92B8-C06F-0218-0DE3CDE5E4A7}"/>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Child Tax Credit</a:t>
            </a:r>
          </a:p>
        </p:txBody>
      </p:sp>
      <p:sp>
        <p:nvSpPr>
          <p:cNvPr id="21" name="Content Placeholder 2">
            <a:extLst>
              <a:ext uri="{FF2B5EF4-FFF2-40B4-BE49-F238E27FC236}">
                <a16:creationId xmlns:a16="http://schemas.microsoft.com/office/drawing/2014/main" id="{686D5CF5-8E6B-11AA-42ED-8354A250E8E3}"/>
              </a:ext>
            </a:extLst>
          </p:cNvPr>
          <p:cNvSpPr txBox="1">
            <a:spLocks/>
          </p:cNvSpPr>
          <p:nvPr>
            <p:custDataLst>
              <p:tags r:id="rId2"/>
            </p:custDataLst>
          </p:nvPr>
        </p:nvSpPr>
        <p:spPr>
          <a:xfrm>
            <a:off x="609600" y="1493220"/>
            <a:ext cx="10972800" cy="2745463"/>
          </a:xfrm>
          <a:prstGeom prst="rect">
            <a:avLst/>
          </a:prstGeom>
        </p:spPr>
        <p:txBody>
          <a:bodyPr vert="horz" lIns="91440" tIns="45720" rIns="91440" bIns="45720" rtlCol="0">
            <a:no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dirty="0">
                <a:solidFill>
                  <a:srgbClr val="36495E"/>
                </a:solidFill>
                <a:latin typeface="Arial Nova Light" panose="020B0304020202020204" pitchFamily="34" charset="0"/>
              </a:rPr>
              <a:t>Permanent extension of TCJA changes to child tax credit set to expire in 2026
Maximum credit for each qualifying child under age 17 is $2,200 in 2025, with up to $1,700 refundable
Credit amount and refundable portion indexed annually for inflation
Additional $500 “other dependent credit” available for dependents other than qualifying children
Phases out for taxpayers with modified AGI over $200k ($400k for joint filers)</a:t>
            </a:r>
          </a:p>
        </p:txBody>
      </p:sp>
      <p:sp>
        <p:nvSpPr>
          <p:cNvPr id="24" name="Rectangle 23">
            <a:extLst>
              <a:ext uri="{FF2B5EF4-FFF2-40B4-BE49-F238E27FC236}">
                <a16:creationId xmlns:a16="http://schemas.microsoft.com/office/drawing/2014/main" id="{47C92272-8E47-A000-C5FB-215EDEE0D13B}"/>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0210B9-65BA-C534-F6F5-1413A2A49551}"/>
              </a:ext>
            </a:extLst>
          </p:cNvPr>
          <p:cNvSpPr txBox="1"/>
          <p:nvPr>
            <p:custDataLst>
              <p:tags r:id="rId4"/>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Tree>
    <p:extLst>
      <p:ext uri="{BB962C8B-B14F-4D97-AF65-F5344CB8AC3E}">
        <p14:creationId xmlns:p14="http://schemas.microsoft.com/office/powerpoint/2010/main" val="4159993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BA610-0517-CFBC-0F8A-635EBFB3D2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1824D6-3A96-3881-7F3A-AE3DC8409EF7}"/>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Child Tax Credit - Examples</a:t>
            </a:r>
          </a:p>
        </p:txBody>
      </p:sp>
      <p:sp>
        <p:nvSpPr>
          <p:cNvPr id="5" name="Rectangle 4">
            <a:extLst>
              <a:ext uri="{FF2B5EF4-FFF2-40B4-BE49-F238E27FC236}">
                <a16:creationId xmlns:a16="http://schemas.microsoft.com/office/drawing/2014/main" id="{0442C949-8EEB-DC3F-9650-7ADCFB6A6CB8}"/>
              </a:ext>
            </a:extLst>
          </p:cNvPr>
          <p:cNvSpPr/>
          <p:nvPr>
            <p:custDataLst>
              <p:tags r:id="rId2"/>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D9726C-BADB-D936-3B8C-12DD48A5C210}"/>
              </a:ext>
            </a:extLst>
          </p:cNvPr>
          <p:cNvSpPr txBox="1"/>
          <p:nvPr>
            <p:custDataLst>
              <p:tags r:id="rId3"/>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3" name="Content Placeholder 2">
            <a:extLst>
              <a:ext uri="{FF2B5EF4-FFF2-40B4-BE49-F238E27FC236}">
                <a16:creationId xmlns:a16="http://schemas.microsoft.com/office/drawing/2014/main" id="{9C246F1D-4996-A922-D547-08B61BDC3DB7}"/>
              </a:ext>
            </a:extLst>
          </p:cNvPr>
          <p:cNvSpPr>
            <a:spLocks noGrp="1"/>
          </p:cNvSpPr>
          <p:nvPr>
            <p:ph sz="quarter" idx="4"/>
          </p:nvPr>
        </p:nvSpPr>
        <p:spPr>
          <a:xfrm>
            <a:off x="609600" y="2475665"/>
            <a:ext cx="4987292" cy="4029392"/>
          </a:xfrm>
        </p:spPr>
        <p:txBody>
          <a:bodyPr>
            <a:normAutofit/>
          </a:bodyPr>
          <a:lstStyle/>
          <a:p>
            <a:pPr>
              <a:lnSpc>
                <a:spcPct val="100000"/>
              </a:lnSpc>
            </a:pPr>
            <a:r>
              <a:rPr lang="en-US" sz="1400" dirty="0">
                <a:latin typeface="Arial Nova Light" panose="020B0304020202020204" pitchFamily="34" charset="0"/>
              </a:rPr>
              <a:t>$2,200 credit x 2 children (under 17) = $4,400 base credit</a:t>
            </a:r>
          </a:p>
          <a:p>
            <a:pPr>
              <a:lnSpc>
                <a:spcPct val="100000"/>
              </a:lnSpc>
            </a:pPr>
            <a:r>
              <a:rPr lang="en-US" sz="1400" dirty="0">
                <a:latin typeface="Arial Nova Light" panose="020B0304020202020204" pitchFamily="34" charset="0"/>
              </a:rPr>
              <a:t>Calculate the phase-out amount; reduced by $50 for every $1,000 your MAGI exceeds the limit </a:t>
            </a:r>
          </a:p>
          <a:p>
            <a:pPr>
              <a:lnSpc>
                <a:spcPct val="100000"/>
              </a:lnSpc>
            </a:pPr>
            <a:r>
              <a:rPr lang="en-US" sz="1400" dirty="0">
                <a:latin typeface="Arial Nova Light" panose="020B0304020202020204" pitchFamily="34" charset="0"/>
              </a:rPr>
              <a:t>$216,000 - $200,000 = $16,000</a:t>
            </a:r>
          </a:p>
          <a:p>
            <a:pPr>
              <a:lnSpc>
                <a:spcPct val="100000"/>
              </a:lnSpc>
            </a:pPr>
            <a:r>
              <a:rPr lang="en-US" sz="1400" dirty="0">
                <a:latin typeface="Arial Nova Light" panose="020B0304020202020204" pitchFamily="34" charset="0"/>
              </a:rPr>
              <a:t>Divide $16,000/$1,000 = 16</a:t>
            </a:r>
          </a:p>
          <a:p>
            <a:pPr>
              <a:lnSpc>
                <a:spcPct val="100000"/>
              </a:lnSpc>
            </a:pPr>
            <a:r>
              <a:rPr lang="en-US" sz="1400" dirty="0">
                <a:latin typeface="Arial Nova Light" panose="020B0304020202020204" pitchFamily="34" charset="0"/>
              </a:rPr>
              <a:t>16 x $50 = $800 phase-out</a:t>
            </a:r>
          </a:p>
          <a:p>
            <a:pPr>
              <a:lnSpc>
                <a:spcPct val="100000"/>
              </a:lnSpc>
            </a:pPr>
            <a:r>
              <a:rPr lang="en-US" sz="1400" dirty="0">
                <a:latin typeface="Arial Nova Light" panose="020B0304020202020204" pitchFamily="34" charset="0"/>
              </a:rPr>
              <a:t>Subtract the phase-out from the base credit </a:t>
            </a:r>
          </a:p>
          <a:p>
            <a:pPr>
              <a:lnSpc>
                <a:spcPct val="100000"/>
              </a:lnSpc>
            </a:pPr>
            <a:r>
              <a:rPr lang="en-US" sz="1400" dirty="0">
                <a:latin typeface="Arial Nova Light" panose="020B0304020202020204" pitchFamily="34" charset="0"/>
              </a:rPr>
              <a:t>$4,400 - $800 = $3,600 Allowable Credit </a:t>
            </a:r>
          </a:p>
        </p:txBody>
      </p:sp>
      <p:sp>
        <p:nvSpPr>
          <p:cNvPr id="10" name="Text Placeholder 9">
            <a:extLst>
              <a:ext uri="{FF2B5EF4-FFF2-40B4-BE49-F238E27FC236}">
                <a16:creationId xmlns:a16="http://schemas.microsoft.com/office/drawing/2014/main" id="{88A64041-1825-0A87-5A37-FCF96CD1B46C}"/>
              </a:ext>
            </a:extLst>
          </p:cNvPr>
          <p:cNvSpPr>
            <a:spLocks noGrp="1"/>
          </p:cNvSpPr>
          <p:nvPr>
            <p:ph type="body" sz="quarter" idx="3"/>
          </p:nvPr>
        </p:nvSpPr>
        <p:spPr>
          <a:xfrm>
            <a:off x="609600" y="1691000"/>
            <a:ext cx="4987292" cy="684848"/>
          </a:xfrm>
        </p:spPr>
        <p:txBody>
          <a:bodyPr>
            <a:noAutofit/>
          </a:bodyPr>
          <a:lstStyle/>
          <a:p>
            <a:r>
              <a:rPr lang="en-US" dirty="0">
                <a:latin typeface="Arial Nova" panose="020B0504020202020204" pitchFamily="34" charset="0"/>
              </a:rPr>
              <a:t>Single Taxpayer with 2 Children, MAGI $216,000</a:t>
            </a:r>
          </a:p>
        </p:txBody>
      </p:sp>
      <p:sp>
        <p:nvSpPr>
          <p:cNvPr id="2" name="Text Placeholder 9">
            <a:extLst>
              <a:ext uri="{FF2B5EF4-FFF2-40B4-BE49-F238E27FC236}">
                <a16:creationId xmlns:a16="http://schemas.microsoft.com/office/drawing/2014/main" id="{2DBB67BB-ABEA-9074-51F1-86D846F527B3}"/>
              </a:ext>
            </a:extLst>
          </p:cNvPr>
          <p:cNvSpPr txBox="1">
            <a:spLocks/>
          </p:cNvSpPr>
          <p:nvPr/>
        </p:nvSpPr>
        <p:spPr>
          <a:xfrm>
            <a:off x="6161314" y="1711232"/>
            <a:ext cx="4987292" cy="684848"/>
          </a:xfrm>
          <a:prstGeom prst="rect">
            <a:avLst/>
          </a:prstGeom>
        </p:spPr>
        <p:txBody>
          <a:bodyPr vert="horz" lIns="91440" tIns="45720" rIns="91440" bIns="45720" rtlCol="0" anchor="b">
            <a:no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i="0" kern="1200">
                <a:solidFill>
                  <a:srgbClr val="36495E"/>
                </a:solidFill>
                <a:latin typeface="Avenir Heavy" panose="02000503020000020003" pitchFamily="2"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delle Sans Devanagari Thin" panose="02000503000000020004" pitchFamily="2" charset="-78"/>
              <a:buNone/>
              <a:tabLst/>
              <a:defRPr sz="2000" b="1" kern="1200">
                <a:solidFill>
                  <a:srgbClr val="36495E"/>
                </a:solidFill>
                <a:latin typeface="Avenir Book" panose="02000503020000020003" pitchFamily="2" charset="0"/>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rgbClr val="36495E"/>
                </a:solidFill>
                <a:latin typeface="Avenir Book" panose="02000503020000020003" pitchFamily="2" charset="0"/>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latin typeface="Arial Nova" panose="020B0504020202020204" pitchFamily="34" charset="0"/>
              </a:rPr>
              <a:t>MFJ Taxpayer with 4 Children, MAGI $300,000</a:t>
            </a:r>
          </a:p>
        </p:txBody>
      </p:sp>
      <p:sp>
        <p:nvSpPr>
          <p:cNvPr id="7" name="Content Placeholder 2">
            <a:extLst>
              <a:ext uri="{FF2B5EF4-FFF2-40B4-BE49-F238E27FC236}">
                <a16:creationId xmlns:a16="http://schemas.microsoft.com/office/drawing/2014/main" id="{8D3CD4FF-962B-0B26-7042-E8774EFBD16E}"/>
              </a:ext>
            </a:extLst>
          </p:cNvPr>
          <p:cNvSpPr txBox="1">
            <a:spLocks/>
          </p:cNvSpPr>
          <p:nvPr/>
        </p:nvSpPr>
        <p:spPr>
          <a:xfrm>
            <a:off x="6161314" y="2503712"/>
            <a:ext cx="5421086" cy="2907547"/>
          </a:xfrm>
          <a:prstGeom prst="rect">
            <a:avLst/>
          </a:prstGeom>
        </p:spPr>
        <p:txBody>
          <a:bodyPr vert="horz" lIns="9144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venir Book" panose="02000503020000020003" pitchFamily="2"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venir Book" panose="02000503020000020003" pitchFamily="2"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latin typeface="Arial Nova Light" panose="020B0304020202020204" pitchFamily="34" charset="0"/>
              </a:rPr>
              <a:t>1 child over 17 = $500 other dependent credit </a:t>
            </a:r>
          </a:p>
          <a:p>
            <a:pPr>
              <a:lnSpc>
                <a:spcPct val="100000"/>
              </a:lnSpc>
            </a:pPr>
            <a:r>
              <a:rPr lang="en-US" sz="1400" dirty="0">
                <a:latin typeface="Arial Nova Light" panose="020B0304020202020204" pitchFamily="34" charset="0"/>
              </a:rPr>
              <a:t>3 children under 17: $2,200 x 3 = $6,600 base credit</a:t>
            </a:r>
          </a:p>
          <a:p>
            <a:pPr>
              <a:lnSpc>
                <a:spcPct val="100000"/>
              </a:lnSpc>
            </a:pPr>
            <a:r>
              <a:rPr lang="en-US" sz="1400" dirty="0">
                <a:latin typeface="Arial Nova Light" panose="020B0304020202020204" pitchFamily="34" charset="0"/>
              </a:rPr>
              <a:t>$500 + $6,600 = $7,100 Allowable Credit</a:t>
            </a:r>
          </a:p>
          <a:p>
            <a:pPr>
              <a:lnSpc>
                <a:spcPct val="100000"/>
              </a:lnSpc>
            </a:pPr>
            <a:r>
              <a:rPr lang="en-US" sz="1400" dirty="0">
                <a:latin typeface="Arial Nova Light" panose="020B0304020202020204" pitchFamily="34" charset="0"/>
              </a:rPr>
              <a:t>No phase-out because MFJ threshold is $400,000</a:t>
            </a:r>
          </a:p>
          <a:p>
            <a:pPr>
              <a:lnSpc>
                <a:spcPct val="100000"/>
              </a:lnSpc>
            </a:pPr>
            <a:endParaRPr lang="en-US" sz="1400" dirty="0">
              <a:latin typeface="Arial Nova Light" panose="020B0304020202020204" pitchFamily="34" charset="0"/>
            </a:endParaRPr>
          </a:p>
        </p:txBody>
      </p:sp>
    </p:spTree>
    <p:extLst>
      <p:ext uri="{BB962C8B-B14F-4D97-AF65-F5344CB8AC3E}">
        <p14:creationId xmlns:p14="http://schemas.microsoft.com/office/powerpoint/2010/main" val="3547767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43338-F641-5C08-F592-C66CA64FBA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4AC6CF-B002-BF66-9042-0A46A279238D}"/>
              </a:ext>
            </a:extLst>
          </p:cNvPr>
          <p:cNvSpPr>
            <a:spLocks noGrp="1"/>
          </p:cNvSpPr>
          <p:nvPr>
            <p:ph type="title"/>
            <p:custDataLst>
              <p:tags r:id="rId1"/>
            </p:custDataLst>
          </p:nvPr>
        </p:nvSpPr>
        <p:spPr>
          <a:xfrm>
            <a:off x="609600" y="700741"/>
            <a:ext cx="10972800" cy="792480"/>
          </a:xfrm>
        </p:spPr>
        <p:txBody>
          <a:bodyPr>
            <a:normAutofit/>
          </a:bodyPr>
          <a:lstStyle/>
          <a:p>
            <a:r>
              <a:rPr lang="en-US" dirty="0">
                <a:latin typeface="Arial Nova" panose="020B0504020202020204" pitchFamily="34" charset="0"/>
              </a:rPr>
              <a:t>State &amp; Local Tax (SALT) Deduction</a:t>
            </a:r>
          </a:p>
        </p:txBody>
      </p:sp>
      <p:sp>
        <p:nvSpPr>
          <p:cNvPr id="23" name="Content Placeholder 7">
            <a:extLst>
              <a:ext uri="{FF2B5EF4-FFF2-40B4-BE49-F238E27FC236}">
                <a16:creationId xmlns:a16="http://schemas.microsoft.com/office/drawing/2014/main" id="{25BEA69E-6AA9-5D82-9333-3F318F4D7D53}"/>
              </a:ext>
            </a:extLst>
          </p:cNvPr>
          <p:cNvSpPr txBox="1">
            <a:spLocks/>
          </p:cNvSpPr>
          <p:nvPr>
            <p:custDataLst>
              <p:tags r:id="rId2"/>
            </p:custDataLst>
          </p:nvPr>
        </p:nvSpPr>
        <p:spPr>
          <a:xfrm>
            <a:off x="609600" y="1733624"/>
            <a:ext cx="10972800" cy="2403661"/>
          </a:xfrm>
          <a:prstGeom prst="rect">
            <a:avLst/>
          </a:prstGeom>
        </p:spPr>
        <p:txBody>
          <a:bodyPr vert="horz" lIns="91440" tIns="45720" rIns="91440" bIns="45720" rtlCol="0">
            <a:no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1pPr>
            <a:lvl2pPr marL="628635"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000"/>
              </a:spcBef>
            </a:pPr>
            <a:r>
              <a:rPr lang="en-US" dirty="0">
                <a:solidFill>
                  <a:srgbClr val="36495E"/>
                </a:solidFill>
                <a:latin typeface="Arial Nova Light" panose="020B0304020202020204" pitchFamily="34" charset="0"/>
              </a:rPr>
              <a:t>TCJA capped SALT deduction at $10,000 through 2025
OBBBA increases SALT cap to $40,000 for 2025 with a 1% annual increase through 2029
Cap reverts to $10,000 in 2030
Cap reduced by 30% of amount modified AGI exceeds threshold ($500k for 2025, increasing 1% annually through 2029)
Phaseout cannot reduce SALT deduction below $10,000</a:t>
            </a:r>
          </a:p>
        </p:txBody>
      </p:sp>
      <p:sp>
        <p:nvSpPr>
          <p:cNvPr id="24" name="Rectangle 23">
            <a:extLst>
              <a:ext uri="{FF2B5EF4-FFF2-40B4-BE49-F238E27FC236}">
                <a16:creationId xmlns:a16="http://schemas.microsoft.com/office/drawing/2014/main" id="{D447EEF9-8498-E611-F65D-9660D90DD83D}"/>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B03C63-5FE1-3D6C-1E9D-D8FE04AEABC7}"/>
              </a:ext>
            </a:extLst>
          </p:cNvPr>
          <p:cNvSpPr txBox="1"/>
          <p:nvPr>
            <p:custDataLst>
              <p:tags r:id="rId4"/>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Tree>
    <p:extLst>
      <p:ext uri="{BB962C8B-B14F-4D97-AF65-F5344CB8AC3E}">
        <p14:creationId xmlns:p14="http://schemas.microsoft.com/office/powerpoint/2010/main" val="4089026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387C-97DF-0636-1BF3-0678B3B6DC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78D0F3-626D-0D49-F016-972BDCC93BDD}"/>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SALT Deduction Example</a:t>
            </a:r>
          </a:p>
        </p:txBody>
      </p:sp>
      <p:sp>
        <p:nvSpPr>
          <p:cNvPr id="5" name="Rectangle 4">
            <a:extLst>
              <a:ext uri="{FF2B5EF4-FFF2-40B4-BE49-F238E27FC236}">
                <a16:creationId xmlns:a16="http://schemas.microsoft.com/office/drawing/2014/main" id="{05F6EC16-2CCB-AB44-8A75-345EC81E624F}"/>
              </a:ext>
            </a:extLst>
          </p:cNvPr>
          <p:cNvSpPr/>
          <p:nvPr>
            <p:custDataLst>
              <p:tags r:id="rId2"/>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992807-D428-912D-2F50-642016354B8D}"/>
              </a:ext>
            </a:extLst>
          </p:cNvPr>
          <p:cNvSpPr txBox="1"/>
          <p:nvPr>
            <p:custDataLst>
              <p:tags r:id="rId3"/>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10" name="Text Placeholder 9">
            <a:extLst>
              <a:ext uri="{FF2B5EF4-FFF2-40B4-BE49-F238E27FC236}">
                <a16:creationId xmlns:a16="http://schemas.microsoft.com/office/drawing/2014/main" id="{8024C2E7-A833-9252-DD42-EFFDEDD33DDA}"/>
              </a:ext>
            </a:extLst>
          </p:cNvPr>
          <p:cNvSpPr>
            <a:spLocks noGrp="1"/>
          </p:cNvSpPr>
          <p:nvPr>
            <p:ph type="body" sz="quarter" idx="3"/>
          </p:nvPr>
        </p:nvSpPr>
        <p:spPr>
          <a:xfrm>
            <a:off x="3535680" y="1355258"/>
            <a:ext cx="5120640" cy="684848"/>
          </a:xfrm>
        </p:spPr>
        <p:txBody>
          <a:bodyPr/>
          <a:lstStyle/>
          <a:p>
            <a:pPr algn="ctr"/>
            <a:r>
              <a:rPr lang="en-US" dirty="0">
                <a:latin typeface="Arial Nova" panose="020B0504020202020204" pitchFamily="34" charset="0"/>
              </a:rPr>
              <a:t>MFJ Taxpayer with AGI of $450,000</a:t>
            </a:r>
          </a:p>
        </p:txBody>
      </p:sp>
      <p:graphicFrame>
        <p:nvGraphicFramePr>
          <p:cNvPr id="2" name="Table 1">
            <a:extLst>
              <a:ext uri="{FF2B5EF4-FFF2-40B4-BE49-F238E27FC236}">
                <a16:creationId xmlns:a16="http://schemas.microsoft.com/office/drawing/2014/main" id="{D0E146A3-F49D-CC34-E6BC-E9CE6B446AED}"/>
              </a:ext>
            </a:extLst>
          </p:cNvPr>
          <p:cNvGraphicFramePr>
            <a:graphicFrameLocks noGrp="1"/>
          </p:cNvGraphicFramePr>
          <p:nvPr>
            <p:extLst>
              <p:ext uri="{D42A27DB-BD31-4B8C-83A1-F6EECF244321}">
                <p14:modId xmlns:p14="http://schemas.microsoft.com/office/powerpoint/2010/main" val="3333977797"/>
              </p:ext>
            </p:extLst>
          </p:nvPr>
        </p:nvGraphicFramePr>
        <p:xfrm>
          <a:off x="3275012" y="2040106"/>
          <a:ext cx="5641975" cy="3758351"/>
        </p:xfrm>
        <a:graphic>
          <a:graphicData uri="http://schemas.openxmlformats.org/drawingml/2006/table">
            <a:tbl>
              <a:tblPr>
                <a:tableStyleId>{5C22544A-7EE6-4342-B048-85BDC9FD1C3A}</a:tableStyleId>
              </a:tblPr>
              <a:tblGrid>
                <a:gridCol w="2399754">
                  <a:extLst>
                    <a:ext uri="{9D8B030D-6E8A-4147-A177-3AD203B41FA5}">
                      <a16:colId xmlns:a16="http://schemas.microsoft.com/office/drawing/2014/main" val="3623060769"/>
                    </a:ext>
                  </a:extLst>
                </a:gridCol>
                <a:gridCol w="1850874">
                  <a:extLst>
                    <a:ext uri="{9D8B030D-6E8A-4147-A177-3AD203B41FA5}">
                      <a16:colId xmlns:a16="http://schemas.microsoft.com/office/drawing/2014/main" val="75748304"/>
                    </a:ext>
                  </a:extLst>
                </a:gridCol>
                <a:gridCol w="1391347">
                  <a:extLst>
                    <a:ext uri="{9D8B030D-6E8A-4147-A177-3AD203B41FA5}">
                      <a16:colId xmlns:a16="http://schemas.microsoft.com/office/drawing/2014/main" val="4072304456"/>
                    </a:ext>
                  </a:extLst>
                </a:gridCol>
              </a:tblGrid>
              <a:tr h="264443">
                <a:tc>
                  <a:txBody>
                    <a:bodyPr/>
                    <a:lstStyle/>
                    <a:p>
                      <a:pPr algn="l" fontAlgn="b"/>
                      <a:endParaRPr lang="en-US" sz="1400" b="0" i="0" u="none" strike="noStrike" dirty="0">
                        <a:effectLst/>
                        <a:latin typeface="Calibri" panose="020F0502020204030204" pitchFamily="34" charset="0"/>
                      </a:endParaRPr>
                    </a:p>
                  </a:txBody>
                  <a:tcPr marL="9525" marR="9525" marT="9525" marB="0" anchor="b"/>
                </a:tc>
                <a:tc gridSpan="2">
                  <a:txBody>
                    <a:bodyPr/>
                    <a:lstStyle/>
                    <a:p>
                      <a:pPr algn="ctr" fontAlgn="b"/>
                      <a:r>
                        <a:rPr lang="en-US" sz="1400" b="1" i="0" u="none" strike="noStrike" dirty="0">
                          <a:effectLst/>
                          <a:latin typeface="Arial Nova" panose="020B0504020202020204" pitchFamily="34" charset="0"/>
                        </a:rPr>
                        <a:t>Itemized Deductions</a:t>
                      </a:r>
                    </a:p>
                  </a:txBody>
                  <a:tcPr marL="9525" marR="9525" marT="9525" marB="0" anchor="b"/>
                </a:tc>
                <a:tc hMerge="1">
                  <a:txBody>
                    <a:bodyPr/>
                    <a:lstStyle/>
                    <a:p>
                      <a:endParaRPr lang="en-US"/>
                    </a:p>
                  </a:txBody>
                  <a:tcPr/>
                </a:tc>
                <a:extLst>
                  <a:ext uri="{0D108BD9-81ED-4DB2-BD59-A6C34878D82A}">
                    <a16:rowId xmlns:a16="http://schemas.microsoft.com/office/drawing/2014/main" val="2960872129"/>
                  </a:ext>
                </a:extLst>
              </a:tr>
              <a:tr h="264443">
                <a:tc>
                  <a:txBody>
                    <a:bodyPr/>
                    <a:lstStyle/>
                    <a:p>
                      <a:pPr algn="l" fontAlgn="b"/>
                      <a:endParaRPr lang="en-US" sz="1400" b="0" i="0" u="none" strike="noStrike" dirty="0">
                        <a:effectLst/>
                        <a:latin typeface="Calibri" panose="020F0502020204030204" pitchFamily="34" charset="0"/>
                      </a:endParaRPr>
                    </a:p>
                  </a:txBody>
                  <a:tcPr marL="9525" marR="9525" marT="9525" marB="0" anchor="b"/>
                </a:tc>
                <a:tc>
                  <a:txBody>
                    <a:bodyPr/>
                    <a:lstStyle/>
                    <a:p>
                      <a:pPr algn="ctr" fontAlgn="b"/>
                      <a:r>
                        <a:rPr lang="en-US" sz="1400" b="0" u="none" strike="noStrike" dirty="0">
                          <a:effectLst/>
                          <a:latin typeface="Arial Nova" panose="020B0504020202020204" pitchFamily="34" charset="0"/>
                        </a:rPr>
                        <a:t>2017 - 2024</a:t>
                      </a:r>
                      <a:endParaRPr lang="en-US" sz="1400" b="0" i="0" u="none" strike="noStrike" dirty="0">
                        <a:effectLst/>
                        <a:latin typeface="Arial Nova" panose="020B0504020202020204" pitchFamily="34" charset="0"/>
                      </a:endParaRPr>
                    </a:p>
                  </a:txBody>
                  <a:tcPr marL="9525" marR="9525" marT="9525" marB="0" anchor="b"/>
                </a:tc>
                <a:tc>
                  <a:txBody>
                    <a:bodyPr/>
                    <a:lstStyle/>
                    <a:p>
                      <a:pPr algn="ctr" fontAlgn="b"/>
                      <a:r>
                        <a:rPr lang="en-US" sz="1400" b="0" u="none" strike="noStrike" dirty="0">
                          <a:effectLst/>
                          <a:latin typeface="Arial Nova" panose="020B0504020202020204" pitchFamily="34" charset="0"/>
                        </a:rPr>
                        <a:t>2025 - 2029</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3876493494"/>
                  </a:ext>
                </a:extLst>
              </a:tr>
              <a:tr h="264443">
                <a:tc>
                  <a:txBody>
                    <a:bodyPr/>
                    <a:lstStyle/>
                    <a:p>
                      <a:pPr algn="l" fontAlgn="b"/>
                      <a:endParaRPr lang="en-US" sz="1400" b="0" i="0" u="none" strike="noStrike">
                        <a:effectLst/>
                        <a:latin typeface="Calibri" panose="020F0502020204030204" pitchFamily="34" charset="0"/>
                      </a:endParaRPr>
                    </a:p>
                  </a:txBody>
                  <a:tcPr marL="9525" marR="9525" marT="9525" marB="0" anchor="b"/>
                </a:tc>
                <a:tc>
                  <a:txBody>
                    <a:bodyPr/>
                    <a:lstStyle/>
                    <a:p>
                      <a:pPr algn="l" fontAlgn="b"/>
                      <a:endParaRPr lang="en-US" sz="1400" b="1" i="0" u="none" strike="noStrike" dirty="0">
                        <a:effectLst/>
                        <a:latin typeface="Arial Nova" panose="020B0504020202020204" pitchFamily="34" charset="0"/>
                      </a:endParaRPr>
                    </a:p>
                  </a:txBody>
                  <a:tcPr marL="9525" marR="9525" marT="9525" marB="0" anchor="b"/>
                </a:tc>
                <a:tc>
                  <a:txBody>
                    <a:bodyPr/>
                    <a:lstStyle/>
                    <a:p>
                      <a:pPr algn="l" fontAlgn="b"/>
                      <a:endParaRPr lang="en-US" sz="1400" b="1"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2773790892"/>
                  </a:ext>
                </a:extLst>
              </a:tr>
              <a:tr h="368016">
                <a:tc>
                  <a:txBody>
                    <a:bodyPr/>
                    <a:lstStyle/>
                    <a:p>
                      <a:pPr algn="l" fontAlgn="b"/>
                      <a:r>
                        <a:rPr lang="en-US" sz="1400" u="none" strike="noStrike" dirty="0">
                          <a:effectLst/>
                          <a:latin typeface="Arial Nova" panose="020B0504020202020204" pitchFamily="34" charset="0"/>
                        </a:rPr>
                        <a:t>Real Estate Taxes </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$9,000</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$9,000</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4202709112"/>
                  </a:ext>
                </a:extLst>
              </a:tr>
              <a:tr h="313443">
                <a:tc>
                  <a:txBody>
                    <a:bodyPr/>
                    <a:lstStyle/>
                    <a:p>
                      <a:pPr algn="l" fontAlgn="b"/>
                      <a:r>
                        <a:rPr lang="en-US" sz="1400" u="none" strike="noStrike" dirty="0">
                          <a:effectLst/>
                          <a:latin typeface="Arial Nova" panose="020B0504020202020204" pitchFamily="34" charset="0"/>
                        </a:rPr>
                        <a:t>State Taxes</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b="0" i="0" u="none" strike="noStrike" dirty="0">
                          <a:effectLst/>
                          <a:latin typeface="Arial Nova" panose="020B0504020202020204" pitchFamily="34" charset="0"/>
                        </a:rPr>
                        <a:t>$18,000</a:t>
                      </a:r>
                    </a:p>
                  </a:txBody>
                  <a:tcPr marL="9525" marR="9525" marT="9525" marB="0" anchor="b"/>
                </a:tc>
                <a:tc>
                  <a:txBody>
                    <a:bodyPr/>
                    <a:lstStyle/>
                    <a:p>
                      <a:pPr algn="r" fontAlgn="b"/>
                      <a:r>
                        <a:rPr lang="en-US" sz="1400" b="0" i="0" u="none" strike="noStrike" dirty="0">
                          <a:effectLst/>
                          <a:latin typeface="Arial Nova" panose="020B0504020202020204" pitchFamily="34" charset="0"/>
                        </a:rPr>
                        <a:t>$18,000</a:t>
                      </a:r>
                    </a:p>
                  </a:txBody>
                  <a:tcPr marL="9525" marR="9525" marT="9525" marB="0" anchor="b"/>
                </a:tc>
                <a:extLst>
                  <a:ext uri="{0D108BD9-81ED-4DB2-BD59-A6C34878D82A}">
                    <a16:rowId xmlns:a16="http://schemas.microsoft.com/office/drawing/2014/main" val="1969351258"/>
                  </a:ext>
                </a:extLst>
              </a:tr>
              <a:tr h="317332">
                <a:tc>
                  <a:txBody>
                    <a:bodyPr/>
                    <a:lstStyle/>
                    <a:p>
                      <a:pPr algn="l" fontAlgn="b"/>
                      <a:r>
                        <a:rPr lang="en-US" sz="1400" u="none" strike="noStrike" dirty="0">
                          <a:effectLst/>
                          <a:latin typeface="Arial Nova" panose="020B0504020202020204" pitchFamily="34" charset="0"/>
                        </a:rPr>
                        <a:t>Local Taxes </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$9,900</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$9,900</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1917667379"/>
                  </a:ext>
                </a:extLst>
              </a:tr>
              <a:tr h="264443">
                <a:tc>
                  <a:txBody>
                    <a:bodyPr/>
                    <a:lstStyle/>
                    <a:p>
                      <a:pPr algn="l" fontAlgn="b"/>
                      <a:r>
                        <a:rPr lang="en-US" sz="1400" u="none" strike="noStrike" dirty="0">
                          <a:effectLst/>
                          <a:latin typeface="Arial Nova" panose="020B0504020202020204" pitchFamily="34" charset="0"/>
                        </a:rPr>
                        <a:t>TOTAL SALT</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$36,900</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$36,900</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3325472319"/>
                  </a:ext>
                </a:extLst>
              </a:tr>
              <a:tr h="277665">
                <a:tc>
                  <a:txBody>
                    <a:bodyPr/>
                    <a:lstStyle/>
                    <a:p>
                      <a:pPr algn="l" fontAlgn="b"/>
                      <a:r>
                        <a:rPr lang="en-US" sz="1400" u="none" strike="noStrike" dirty="0">
                          <a:effectLst/>
                          <a:latin typeface="Arial Nova" panose="020B0504020202020204" pitchFamily="34" charset="0"/>
                        </a:rPr>
                        <a:t>Less: Phase-out</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($26,900)</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u="none" strike="noStrike" dirty="0">
                          <a:effectLst/>
                          <a:latin typeface="Arial Nova" panose="020B0504020202020204" pitchFamily="34" charset="0"/>
                        </a:rPr>
                        <a:t>$0</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4187853017"/>
                  </a:ext>
                </a:extLst>
              </a:tr>
              <a:tr h="277665">
                <a:tc>
                  <a:txBody>
                    <a:bodyPr/>
                    <a:lstStyle/>
                    <a:p>
                      <a:pPr algn="l" fontAlgn="b"/>
                      <a:r>
                        <a:rPr lang="en-US" sz="1400" u="none" strike="noStrike" dirty="0">
                          <a:effectLst/>
                          <a:latin typeface="Arial Nova" panose="020B0504020202020204" pitchFamily="34" charset="0"/>
                        </a:rPr>
                        <a:t>TOTAL SALT DEDUCTION</a:t>
                      </a:r>
                      <a:endParaRPr lang="en-US" sz="1400" b="0" i="0" u="none" strike="noStrike" dirty="0">
                        <a:effectLst/>
                        <a:latin typeface="Arial Nova" panose="020B0504020202020204" pitchFamily="34" charset="0"/>
                      </a:endParaRPr>
                    </a:p>
                  </a:txBody>
                  <a:tcPr marL="9525" marR="9525" marT="9525" marB="0" anchor="b"/>
                </a:tc>
                <a:tc>
                  <a:txBody>
                    <a:bodyPr/>
                    <a:lstStyle/>
                    <a:p>
                      <a:pPr algn="r" fontAlgn="b"/>
                      <a:r>
                        <a:rPr lang="en-US" sz="1400" b="1" u="none" strike="noStrike" dirty="0">
                          <a:effectLst/>
                          <a:latin typeface="Arial Nova" panose="020B0504020202020204" pitchFamily="34" charset="0"/>
                        </a:rPr>
                        <a:t>$10,000</a:t>
                      </a:r>
                      <a:endParaRPr lang="en-US" sz="1400" b="1" i="0" u="none" strike="noStrike" dirty="0">
                        <a:effectLst/>
                        <a:latin typeface="Arial Nova" panose="020B0504020202020204" pitchFamily="34" charset="0"/>
                      </a:endParaRPr>
                    </a:p>
                  </a:txBody>
                  <a:tcPr marL="9525" marR="9525" marT="9525" marB="0" anchor="b"/>
                </a:tc>
                <a:tc>
                  <a:txBody>
                    <a:bodyPr/>
                    <a:lstStyle/>
                    <a:p>
                      <a:pPr algn="r" fontAlgn="b"/>
                      <a:r>
                        <a:rPr lang="en-US" sz="1400" b="1" u="none" strike="noStrike" dirty="0">
                          <a:effectLst/>
                          <a:latin typeface="Arial Nova" panose="020B0504020202020204" pitchFamily="34" charset="0"/>
                        </a:rPr>
                        <a:t>$36,900</a:t>
                      </a:r>
                      <a:endParaRPr lang="en-US" sz="1400" b="1"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3506354663"/>
                  </a:ext>
                </a:extLst>
              </a:tr>
              <a:tr h="188124">
                <a:tc>
                  <a:txBody>
                    <a:bodyPr/>
                    <a:lstStyle/>
                    <a:p>
                      <a:pPr algn="l" fontAlgn="b"/>
                      <a:endParaRPr lang="en-US" sz="1400" b="1" i="0" u="none" strike="noStrike" dirty="0">
                        <a:solidFill>
                          <a:srgbClr val="FF0000"/>
                        </a:solidFill>
                        <a:effectLst/>
                        <a:latin typeface="Arial Nova" panose="020B0504020202020204" pitchFamily="34" charset="0"/>
                      </a:endParaRPr>
                    </a:p>
                  </a:txBody>
                  <a:tcPr marL="9525" marR="9525" marT="9525" marB="0" anchor="b"/>
                </a:tc>
                <a:tc>
                  <a:txBody>
                    <a:bodyPr/>
                    <a:lstStyle/>
                    <a:p>
                      <a:pPr algn="r" fontAlgn="b"/>
                      <a:endParaRPr lang="en-US" sz="1400" b="1" i="0" u="none" strike="noStrike" dirty="0">
                        <a:solidFill>
                          <a:srgbClr val="FF0000"/>
                        </a:solidFill>
                        <a:effectLst/>
                        <a:latin typeface="Arial Nova" panose="020B0504020202020204" pitchFamily="34" charset="0"/>
                      </a:endParaRPr>
                    </a:p>
                  </a:txBody>
                  <a:tcPr marL="9525" marR="9525" marT="9525" marB="0" anchor="b"/>
                </a:tc>
                <a:tc>
                  <a:txBody>
                    <a:bodyPr/>
                    <a:lstStyle/>
                    <a:p>
                      <a:pPr algn="r" fontAlgn="b"/>
                      <a:endParaRPr lang="en-US" sz="1400" b="1" i="0" u="none" strike="noStrike" dirty="0">
                        <a:solidFill>
                          <a:srgbClr val="FF0000"/>
                        </a:solidFill>
                        <a:effectLst/>
                        <a:latin typeface="Arial Nova" panose="020B0504020202020204" pitchFamily="34" charset="0"/>
                      </a:endParaRPr>
                    </a:p>
                  </a:txBody>
                  <a:tcPr marL="9525" marR="9525" marT="9525" marB="0" anchor="b"/>
                </a:tc>
                <a:extLst>
                  <a:ext uri="{0D108BD9-81ED-4DB2-BD59-A6C34878D82A}">
                    <a16:rowId xmlns:a16="http://schemas.microsoft.com/office/drawing/2014/main" val="2021135075"/>
                  </a:ext>
                </a:extLst>
              </a:tr>
              <a:tr h="0">
                <a:tc>
                  <a:txBody>
                    <a:bodyPr/>
                    <a:lstStyle/>
                    <a:p>
                      <a:pPr algn="l" fontAlgn="b"/>
                      <a:r>
                        <a:rPr lang="en-US" sz="1400" u="none" strike="noStrike" dirty="0">
                          <a:effectLst/>
                          <a:latin typeface="Arial Nova" panose="020B0504020202020204" pitchFamily="34" charset="0"/>
                        </a:rPr>
                        <a:t>Mortgage Interest</a:t>
                      </a:r>
                      <a:endParaRPr lang="en-US" sz="1400" b="0" i="0" u="none" strike="noStrike" dirty="0">
                        <a:effectLst/>
                        <a:latin typeface="Arial Nova" panose="020B0504020202020204" pitchFamily="34" charset="0"/>
                      </a:endParaRP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dirty="0">
                          <a:effectLst/>
                          <a:latin typeface="Arial Nova" panose="020B0504020202020204" pitchFamily="34" charset="0"/>
                        </a:rPr>
                        <a:t>$20,000</a:t>
                      </a:r>
                      <a:endParaRPr lang="en-US" sz="1400" b="1" i="0" u="none" strike="noStrike" dirty="0">
                        <a:effectLst/>
                        <a:latin typeface="Arial Nova" panose="020B0504020202020204" pitchFamily="34" charset="0"/>
                      </a:endParaRP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dirty="0">
                          <a:effectLst/>
                          <a:latin typeface="Arial Nova" panose="020B0504020202020204" pitchFamily="34" charset="0"/>
                        </a:rPr>
                        <a:t>$20,000</a:t>
                      </a:r>
                      <a:endParaRPr lang="en-US" sz="1400" b="1"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1170371855"/>
                  </a:ext>
                </a:extLst>
              </a:tr>
              <a:tr h="264443">
                <a:tc>
                  <a:txBody>
                    <a:bodyPr/>
                    <a:lstStyle/>
                    <a:p>
                      <a:pPr algn="l" fontAlgn="b"/>
                      <a:r>
                        <a:rPr lang="en-US" sz="1400" u="none" strike="noStrike" dirty="0">
                          <a:effectLst/>
                          <a:latin typeface="Arial Nova" panose="020B0504020202020204" pitchFamily="34" charset="0"/>
                        </a:rPr>
                        <a:t>Charitable*</a:t>
                      </a:r>
                      <a:endParaRPr lang="en-US" sz="1400" b="1" i="0" u="none" strike="noStrike" dirty="0">
                        <a:solidFill>
                          <a:srgbClr val="FF0000"/>
                        </a:solidFill>
                        <a:effectLst/>
                        <a:latin typeface="Arial Nova" panose="020B0504020202020204" pitchFamily="34" charset="0"/>
                      </a:endParaRP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dk1"/>
                          </a:solidFill>
                          <a:effectLst/>
                          <a:latin typeface="Arial Nova" panose="020B0504020202020204" pitchFamily="34" charset="0"/>
                          <a:ea typeface="+mn-ea"/>
                          <a:cs typeface="+mn-cs"/>
                        </a:rPr>
                        <a:t>$0</a:t>
                      </a: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kern="1200" dirty="0">
                          <a:solidFill>
                            <a:schemeClr val="dk1"/>
                          </a:solidFill>
                          <a:effectLst/>
                          <a:latin typeface="Arial Nova" panose="020B0504020202020204" pitchFamily="34" charset="0"/>
                          <a:ea typeface="+mn-ea"/>
                          <a:cs typeface="+mn-cs"/>
                        </a:rPr>
                        <a:t>$0</a:t>
                      </a:r>
                    </a:p>
                  </a:txBody>
                  <a:tcPr marL="9525" marR="9525" marT="9525" marB="0" anchor="b"/>
                </a:tc>
                <a:extLst>
                  <a:ext uri="{0D108BD9-81ED-4DB2-BD59-A6C34878D82A}">
                    <a16:rowId xmlns:a16="http://schemas.microsoft.com/office/drawing/2014/main" val="48506762"/>
                  </a:ext>
                </a:extLst>
              </a:tr>
              <a:tr h="264443">
                <a:tc>
                  <a:txBody>
                    <a:bodyPr/>
                    <a:lstStyle/>
                    <a:p>
                      <a:pPr algn="l" fontAlgn="b"/>
                      <a:r>
                        <a:rPr lang="en-US" sz="1400" b="1" i="0" u="none" strike="noStrike" dirty="0">
                          <a:solidFill>
                            <a:srgbClr val="FF0000"/>
                          </a:solidFill>
                          <a:effectLst/>
                          <a:latin typeface="Arial Nova" panose="020B0504020202020204" pitchFamily="34" charset="0"/>
                        </a:rPr>
                        <a:t>TOTAL ITEMIZED DEDUCTIONS</a:t>
                      </a: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FF0000"/>
                          </a:solidFill>
                          <a:effectLst/>
                          <a:latin typeface="Arial Nova" panose="020B0504020202020204" pitchFamily="34" charset="0"/>
                          <a:ea typeface="+mn-ea"/>
                          <a:cs typeface="+mn-cs"/>
                        </a:rPr>
                        <a:t>$30,000</a:t>
                      </a:r>
                    </a:p>
                  </a:txBody>
                  <a:tcPr marL="9525" marR="9525" marT="9525" marB="0" anchor="b"/>
                </a:tc>
                <a:tc>
                  <a:txBody>
                    <a:bodyPr/>
                    <a:lstStyle/>
                    <a:p>
                      <a:pPr marL="0" marR="0" lvl="0" indent="0" algn="r" defTabSz="914354" rtl="0" eaLnBrk="1" fontAlgn="b" latinLnBrk="0" hangingPunct="1">
                        <a:lnSpc>
                          <a:spcPct val="100000"/>
                        </a:lnSpc>
                        <a:spcBef>
                          <a:spcPts val="0"/>
                        </a:spcBef>
                        <a:spcAft>
                          <a:spcPts val="0"/>
                        </a:spcAft>
                        <a:buClrTx/>
                        <a:buSzTx/>
                        <a:buFontTx/>
                        <a:buNone/>
                        <a:tabLst/>
                        <a:defRPr/>
                      </a:pPr>
                      <a:r>
                        <a:rPr lang="en-US" sz="1400" b="1" u="none" strike="noStrike" kern="1200" dirty="0">
                          <a:solidFill>
                            <a:srgbClr val="FF0000"/>
                          </a:solidFill>
                          <a:effectLst/>
                          <a:latin typeface="Arial Nova" panose="020B0504020202020204" pitchFamily="34" charset="0"/>
                          <a:ea typeface="+mn-ea"/>
                          <a:cs typeface="+mn-cs"/>
                        </a:rPr>
                        <a:t>$56,900</a:t>
                      </a:r>
                    </a:p>
                  </a:txBody>
                  <a:tcPr marL="9525" marR="9525" marT="9525" marB="0" anchor="b"/>
                </a:tc>
                <a:extLst>
                  <a:ext uri="{0D108BD9-81ED-4DB2-BD59-A6C34878D82A}">
                    <a16:rowId xmlns:a16="http://schemas.microsoft.com/office/drawing/2014/main" val="2460042543"/>
                  </a:ext>
                </a:extLst>
              </a:tr>
            </a:tbl>
          </a:graphicData>
        </a:graphic>
      </p:graphicFrame>
      <p:sp>
        <p:nvSpPr>
          <p:cNvPr id="7" name="Text Placeholder 9">
            <a:extLst>
              <a:ext uri="{FF2B5EF4-FFF2-40B4-BE49-F238E27FC236}">
                <a16:creationId xmlns:a16="http://schemas.microsoft.com/office/drawing/2014/main" id="{3E385E42-C7C3-E308-85C9-82D544165623}"/>
              </a:ext>
            </a:extLst>
          </p:cNvPr>
          <p:cNvSpPr txBox="1">
            <a:spLocks/>
          </p:cNvSpPr>
          <p:nvPr/>
        </p:nvSpPr>
        <p:spPr>
          <a:xfrm>
            <a:off x="3275012" y="5472411"/>
            <a:ext cx="5381308" cy="684848"/>
          </a:xfrm>
          <a:prstGeom prst="rect">
            <a:avLst/>
          </a:prstGeom>
        </p:spPr>
        <p:txBody>
          <a:bodyPr vert="horz" lIns="91440" tIns="45720" rIns="91440" bIns="45720" rtlCol="0" anchor="b">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i="0" kern="1200">
                <a:solidFill>
                  <a:srgbClr val="36495E"/>
                </a:solidFill>
                <a:latin typeface="Avenir Heavy" panose="02000503020000020003" pitchFamily="2"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delle Sans Devanagari Thin" panose="02000503000000020004" pitchFamily="2" charset="-78"/>
              <a:buNone/>
              <a:tabLst/>
              <a:defRPr sz="2000" b="1" kern="1200">
                <a:solidFill>
                  <a:srgbClr val="36495E"/>
                </a:solidFill>
                <a:latin typeface="Avenir Book" panose="02000503020000020003" pitchFamily="2" charset="0"/>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rgbClr val="36495E"/>
                </a:solidFill>
                <a:latin typeface="Avenir Book" panose="02000503020000020003" pitchFamily="2" charset="0"/>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i="1" dirty="0">
                <a:latin typeface="Arial Nova" panose="020B0504020202020204" pitchFamily="34" charset="0"/>
              </a:rPr>
              <a:t>NOTE: the MFJ standard deduction is $31,500</a:t>
            </a:r>
          </a:p>
        </p:txBody>
      </p:sp>
    </p:spTree>
    <p:extLst>
      <p:ext uri="{BB962C8B-B14F-4D97-AF65-F5344CB8AC3E}">
        <p14:creationId xmlns:p14="http://schemas.microsoft.com/office/powerpoint/2010/main" val="3808913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Charitable Contributions and Home Mortgage Interest</a:t>
            </a:r>
          </a:p>
        </p:txBody>
      </p:sp>
      <p:sp>
        <p:nvSpPr>
          <p:cNvPr id="2" name="Text Placeholder 1">
            <a:extLst>
              <a:ext uri="{FF2B5EF4-FFF2-40B4-BE49-F238E27FC236}">
                <a16:creationId xmlns:a16="http://schemas.microsoft.com/office/drawing/2014/main" id="{50DAD59D-6660-E3CC-EBBD-8F9A58AAA134}"/>
              </a:ext>
            </a:extLst>
          </p:cNvPr>
          <p:cNvSpPr>
            <a:spLocks noGrp="1"/>
          </p:cNvSpPr>
          <p:nvPr>
            <p:ph type="body" idx="1"/>
            <p:custDataLst>
              <p:tags r:id="rId2"/>
            </p:custDataLst>
          </p:nvPr>
        </p:nvSpPr>
        <p:spPr>
          <a:xfrm>
            <a:off x="609600" y="2031344"/>
            <a:ext cx="5069840" cy="560057"/>
          </a:xfrm>
        </p:spPr>
        <p:txBody>
          <a:bodyPr anchor="ctr">
            <a:normAutofit/>
          </a:bodyPr>
          <a:lstStyle/>
          <a:p>
            <a:pPr>
              <a:lnSpc>
                <a:spcPct val="100000"/>
              </a:lnSpc>
            </a:pPr>
            <a:r>
              <a:rPr lang="en-US" sz="1600" dirty="0">
                <a:latin typeface="Arial Nova" panose="020B0504020202020204" pitchFamily="34" charset="0"/>
              </a:rPr>
              <a:t>Charitable Contribution Deduction</a:t>
            </a:r>
          </a:p>
        </p:txBody>
      </p:sp>
      <p:sp>
        <p:nvSpPr>
          <p:cNvPr id="3" name="Content Placeholder 2">
            <a:extLst>
              <a:ext uri="{FF2B5EF4-FFF2-40B4-BE49-F238E27FC236}">
                <a16:creationId xmlns:a16="http://schemas.microsoft.com/office/drawing/2014/main" id="{D45F11BD-1796-5EBC-FAC3-5CDD146B1139}"/>
              </a:ext>
            </a:extLst>
          </p:cNvPr>
          <p:cNvSpPr>
            <a:spLocks noGrp="1"/>
          </p:cNvSpPr>
          <p:nvPr>
            <p:ph sz="half" idx="2"/>
            <p:custDataLst>
              <p:tags r:id="rId3"/>
            </p:custDataLst>
          </p:nvPr>
        </p:nvSpPr>
        <p:spPr>
          <a:xfrm>
            <a:off x="609600" y="2591402"/>
            <a:ext cx="5069840" cy="3600078"/>
          </a:xfrm>
        </p:spPr>
        <p:txBody>
          <a:bodyPr>
            <a:normAutofit/>
          </a:bodyPr>
          <a:lstStyle/>
          <a:p>
            <a:pPr>
              <a:lnSpc>
                <a:spcPct val="100000"/>
              </a:lnSpc>
              <a:buClr>
                <a:schemeClr val="tx2"/>
              </a:buClr>
            </a:pPr>
            <a:r>
              <a:rPr lang="en-US" sz="1600" dirty="0">
                <a:latin typeface="Arial Nova Light" panose="020B0304020202020204" pitchFamily="34" charset="0"/>
              </a:rPr>
              <a:t>Limits itemized charitable contribution deduction by imposing a 0.5% AGI floor starting in 2026.
Provides a charitable deduction up to $1,000 ($2,000 for joint filers) for taxpayers who elect not to itemize.
Non-itemizers' contributions must be made to qualified charities, excluding donor-advised funds or supporting organizations.
Permanently extends the 60% of AGI limit for cash contributions to public charities.</a:t>
            </a:r>
          </a:p>
        </p:txBody>
      </p:sp>
      <p:sp>
        <p:nvSpPr>
          <p:cNvPr id="7" name="Text Placeholder 6">
            <a:extLst>
              <a:ext uri="{FF2B5EF4-FFF2-40B4-BE49-F238E27FC236}">
                <a16:creationId xmlns:a16="http://schemas.microsoft.com/office/drawing/2014/main" id="{742DB6D4-ED85-3BE7-8A4B-9990F88085F9}"/>
              </a:ext>
            </a:extLst>
          </p:cNvPr>
          <p:cNvSpPr>
            <a:spLocks noGrp="1"/>
          </p:cNvSpPr>
          <p:nvPr>
            <p:ph type="body" sz="quarter" idx="3"/>
            <p:custDataLst>
              <p:tags r:id="rId4"/>
            </p:custDataLst>
          </p:nvPr>
        </p:nvSpPr>
        <p:spPr>
          <a:xfrm>
            <a:off x="6207762" y="2031344"/>
            <a:ext cx="5069839" cy="560057"/>
          </a:xfrm>
        </p:spPr>
        <p:txBody>
          <a:bodyPr anchor="ctr">
            <a:normAutofit/>
          </a:bodyPr>
          <a:lstStyle/>
          <a:p>
            <a:pPr>
              <a:lnSpc>
                <a:spcPct val="100000"/>
              </a:lnSpc>
            </a:pPr>
            <a:r>
              <a:rPr lang="en-US" sz="1600">
                <a:latin typeface="Arial Nova" panose="020B0504020202020204" pitchFamily="34" charset="0"/>
              </a:rPr>
              <a:t>Home Mortgage Interest</a:t>
            </a:r>
          </a:p>
        </p:txBody>
      </p:sp>
      <p:sp>
        <p:nvSpPr>
          <p:cNvPr id="8" name="Content Placeholder 7">
            <a:extLst>
              <a:ext uri="{FF2B5EF4-FFF2-40B4-BE49-F238E27FC236}">
                <a16:creationId xmlns:a16="http://schemas.microsoft.com/office/drawing/2014/main" id="{45FE15B0-B4BD-0C40-EECE-D127CDC241DA}"/>
              </a:ext>
            </a:extLst>
          </p:cNvPr>
          <p:cNvSpPr>
            <a:spLocks noGrp="1"/>
          </p:cNvSpPr>
          <p:nvPr>
            <p:ph sz="quarter" idx="4"/>
            <p:custDataLst>
              <p:tags r:id="rId5"/>
            </p:custDataLst>
          </p:nvPr>
        </p:nvSpPr>
        <p:spPr>
          <a:xfrm>
            <a:off x="6207761" y="2591402"/>
            <a:ext cx="5069840" cy="3600078"/>
          </a:xfrm>
        </p:spPr>
        <p:txBody>
          <a:bodyPr>
            <a:normAutofit/>
          </a:bodyPr>
          <a:lstStyle/>
          <a:p>
            <a:pPr>
              <a:lnSpc>
                <a:spcPct val="100000"/>
              </a:lnSpc>
              <a:buClr>
                <a:schemeClr val="tx2"/>
              </a:buClr>
            </a:pPr>
            <a:r>
              <a:rPr lang="en-US" sz="1600">
                <a:latin typeface="Arial Nova Light" panose="020B0304020202020204" pitchFamily="34" charset="0"/>
              </a:rPr>
              <a:t>Permanently extends the $750,000 acquisition debt limit for mortgage interest deduction.
Eliminates deduction for interest on home equity debt permanently.
Treats some mortgage insurance premiums on acquisition debt as qualified interest.
Pre-TCJA limit was $1 million; TCJA reduced it to $750,000 for 2018–2025, now permanent under OBBBA.</a:t>
            </a:r>
          </a:p>
        </p:txBody>
      </p:sp>
      <p:sp>
        <p:nvSpPr>
          <p:cNvPr id="9" name="Rectangle 8">
            <a:extLst>
              <a:ext uri="{FF2B5EF4-FFF2-40B4-BE49-F238E27FC236}">
                <a16:creationId xmlns:a16="http://schemas.microsoft.com/office/drawing/2014/main" id="{5C9B4219-52FB-9E5E-4BA5-21DD097D59D4}"/>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1F9835-5037-CA81-CFC2-990E765B5847}"/>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11" name="TextBox 10">
            <a:extLst>
              <a:ext uri="{FF2B5EF4-FFF2-40B4-BE49-F238E27FC236}">
                <a16:creationId xmlns:a16="http://schemas.microsoft.com/office/drawing/2014/main" id="{3E1D510F-4795-A7E4-5248-292427F46B62}"/>
              </a:ext>
            </a:extLst>
          </p:cNvPr>
          <p:cNvSpPr txBox="1"/>
          <p:nvPr/>
        </p:nvSpPr>
        <p:spPr>
          <a:xfrm>
            <a:off x="615142" y="1684034"/>
            <a:ext cx="842353" cy="400110"/>
          </a:xfrm>
          <a:prstGeom prst="rect">
            <a:avLst/>
          </a:prstGeom>
          <a:noFill/>
        </p:spPr>
        <p:txBody>
          <a:bodyPr wrap="square" rtlCol="0">
            <a:spAutoFit/>
          </a:bodyPr>
          <a:lstStyle/>
          <a:p>
            <a:r>
              <a:rPr lang="en-US" sz="2000" b="1" dirty="0">
                <a:solidFill>
                  <a:srgbClr val="F6CF46"/>
                </a:solidFill>
                <a:latin typeface="Arial Nova" panose="020B0504020202020204" pitchFamily="34" charset="0"/>
              </a:rPr>
              <a:t>01</a:t>
            </a:r>
          </a:p>
        </p:txBody>
      </p:sp>
      <p:sp>
        <p:nvSpPr>
          <p:cNvPr id="12" name="TextBox 11">
            <a:extLst>
              <a:ext uri="{FF2B5EF4-FFF2-40B4-BE49-F238E27FC236}">
                <a16:creationId xmlns:a16="http://schemas.microsoft.com/office/drawing/2014/main" id="{AC14B40C-92A8-CC3A-82F0-EA3582D882AE}"/>
              </a:ext>
            </a:extLst>
          </p:cNvPr>
          <p:cNvSpPr txBox="1"/>
          <p:nvPr/>
        </p:nvSpPr>
        <p:spPr>
          <a:xfrm>
            <a:off x="6207760" y="1684034"/>
            <a:ext cx="823784" cy="400110"/>
          </a:xfrm>
          <a:prstGeom prst="rect">
            <a:avLst/>
          </a:prstGeom>
          <a:noFill/>
        </p:spPr>
        <p:txBody>
          <a:bodyPr wrap="square" rtlCol="0">
            <a:spAutoFit/>
          </a:bodyPr>
          <a:lstStyle/>
          <a:p>
            <a:r>
              <a:rPr lang="en-US" sz="2000" b="1">
                <a:solidFill>
                  <a:srgbClr val="F6CF46"/>
                </a:solidFill>
                <a:latin typeface="Arial Nova" panose="020B0504020202020204" pitchFamily="34" charset="0"/>
              </a:rPr>
              <a:t>02</a:t>
            </a:r>
          </a:p>
        </p:txBody>
      </p:sp>
    </p:spTree>
    <p:extLst>
      <p:ext uri="{BB962C8B-B14F-4D97-AF65-F5344CB8AC3E}">
        <p14:creationId xmlns:p14="http://schemas.microsoft.com/office/powerpoint/2010/main" val="8931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C135-5DB8-E8AB-6ACA-861F3E0F80D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760E01-30CF-DCCF-79B5-E9F2A9DA0214}"/>
              </a:ext>
            </a:extLst>
          </p:cNvPr>
          <p:cNvSpPr/>
          <p:nvPr/>
        </p:nvSpPr>
        <p:spPr>
          <a:xfrm>
            <a:off x="697464" y="395584"/>
            <a:ext cx="4955191" cy="1082958"/>
          </a:xfrm>
          <a:prstGeom prst="rect">
            <a:avLst/>
          </a:prstGeom>
        </p:spPr>
        <p:txBody>
          <a:bodyPr vert="horz" lIns="82292" tIns="41146" rIns="82292" bIns="41146" rtlCol="0" anchor="b">
            <a:normAutofit/>
          </a:bodyPr>
          <a:lstStyle/>
          <a:p>
            <a:pPr defTabSz="914391">
              <a:lnSpc>
                <a:spcPct val="90000"/>
              </a:lnSpc>
              <a:spcBef>
                <a:spcPct val="0"/>
              </a:spcBef>
              <a:spcAft>
                <a:spcPts val="540"/>
              </a:spcAft>
            </a:pPr>
            <a:r>
              <a:rPr lang="en-US" sz="4000" b="1" dirty="0">
                <a:solidFill>
                  <a:srgbClr val="36495E"/>
                </a:solidFill>
                <a:latin typeface="Arial Nova" panose="020B0504020202020204" pitchFamily="34" charset="0"/>
              </a:rPr>
              <a:t>SILVER PARTNERS </a:t>
            </a:r>
          </a:p>
        </p:txBody>
      </p:sp>
      <p:cxnSp>
        <p:nvCxnSpPr>
          <p:cNvPr id="6" name="Straight Connector 5">
            <a:extLst>
              <a:ext uri="{FF2B5EF4-FFF2-40B4-BE49-F238E27FC236}">
                <a16:creationId xmlns:a16="http://schemas.microsoft.com/office/drawing/2014/main" id="{DF3D10D2-09D8-A5CF-B718-0748D40E0751}"/>
              </a:ext>
            </a:extLst>
          </p:cNvPr>
          <p:cNvCxnSpPr/>
          <p:nvPr/>
        </p:nvCxnSpPr>
        <p:spPr bwMode="auto">
          <a:xfrm>
            <a:off x="8441430" y="4886925"/>
            <a:ext cx="719491" cy="726759"/>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942FD20D-8B93-1F42-7120-3361C1FEC0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04908" y="362613"/>
            <a:ext cx="2028926" cy="1193485"/>
          </a:xfrm>
          <a:prstGeom prst="rect">
            <a:avLst/>
          </a:prstGeom>
        </p:spPr>
      </p:pic>
      <p:pic>
        <p:nvPicPr>
          <p:cNvPr id="2" name="Picture 1">
            <a:extLst>
              <a:ext uri="{FF2B5EF4-FFF2-40B4-BE49-F238E27FC236}">
                <a16:creationId xmlns:a16="http://schemas.microsoft.com/office/drawing/2014/main" id="{106421B9-35F7-F49B-003A-720D83E7CC41}"/>
              </a:ext>
            </a:extLst>
          </p:cNvPr>
          <p:cNvPicPr>
            <a:picLocks noChangeAspect="1"/>
          </p:cNvPicPr>
          <p:nvPr/>
        </p:nvPicPr>
        <p:blipFill>
          <a:blip r:embed="rId3"/>
          <a:stretch>
            <a:fillRect/>
          </a:stretch>
        </p:blipFill>
        <p:spPr>
          <a:xfrm rot="10800000" flipV="1">
            <a:off x="697463" y="1445589"/>
            <a:ext cx="7846168" cy="387898"/>
          </a:xfrm>
          <a:prstGeom prst="rect">
            <a:avLst/>
          </a:prstGeom>
        </p:spPr>
      </p:pic>
      <p:pic>
        <p:nvPicPr>
          <p:cNvPr id="3" name="Picture 2">
            <a:extLst>
              <a:ext uri="{FF2B5EF4-FFF2-40B4-BE49-F238E27FC236}">
                <a16:creationId xmlns:a16="http://schemas.microsoft.com/office/drawing/2014/main" id="{D2FF9914-5A93-66A1-59A7-6165281BCA8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22864" y="2807854"/>
            <a:ext cx="2339731" cy="455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11FF1061-0539-71AE-EC64-7748B6DD9E6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36364" y="3283036"/>
            <a:ext cx="1896940" cy="543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descr="Prudential-Private-Capital-Logos-PMS-294C.jpg">
            <a:extLst>
              <a:ext uri="{FF2B5EF4-FFF2-40B4-BE49-F238E27FC236}">
                <a16:creationId xmlns:a16="http://schemas.microsoft.com/office/drawing/2014/main" id="{74417938-199B-8CFC-6BCD-A4E2C9B6D3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69909" y="1881117"/>
            <a:ext cx="2045642" cy="578132"/>
          </a:xfrm>
          <a:prstGeom prst="rect">
            <a:avLst/>
          </a:prstGeom>
        </p:spPr>
      </p:pic>
      <p:pic>
        <p:nvPicPr>
          <p:cNvPr id="13" name="Picture 12" descr="BofA Logo.png">
            <a:extLst>
              <a:ext uri="{FF2B5EF4-FFF2-40B4-BE49-F238E27FC236}">
                <a16:creationId xmlns:a16="http://schemas.microsoft.com/office/drawing/2014/main" id="{883812C4-4F81-C349-41FD-1258D19809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3579" y="2748272"/>
            <a:ext cx="2675504" cy="283420"/>
          </a:xfrm>
          <a:prstGeom prst="rect">
            <a:avLst/>
          </a:prstGeom>
        </p:spPr>
      </p:pic>
      <p:pic>
        <p:nvPicPr>
          <p:cNvPr id="22" name="Picture 21">
            <a:extLst>
              <a:ext uri="{FF2B5EF4-FFF2-40B4-BE49-F238E27FC236}">
                <a16:creationId xmlns:a16="http://schemas.microsoft.com/office/drawing/2014/main" id="{98449D91-AB9A-3A03-ACD2-656DBA11A1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03162" y="4476055"/>
            <a:ext cx="1208941" cy="499306"/>
          </a:xfrm>
          <a:prstGeom prst="rect">
            <a:avLst/>
          </a:prstGeom>
        </p:spPr>
      </p:pic>
      <p:pic>
        <p:nvPicPr>
          <p:cNvPr id="24" name="Picture 23" descr="A picture containing font, graphics, screenshot, text&#10;&#10;Description automatically generated">
            <a:extLst>
              <a:ext uri="{FF2B5EF4-FFF2-40B4-BE49-F238E27FC236}">
                <a16:creationId xmlns:a16="http://schemas.microsoft.com/office/drawing/2014/main" id="{E5A76AC8-CD12-0B21-D1D5-9FD27A5AF94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99540" y="2774390"/>
            <a:ext cx="1616189" cy="587706"/>
          </a:xfrm>
          <a:prstGeom prst="rect">
            <a:avLst/>
          </a:prstGeom>
        </p:spPr>
      </p:pic>
      <p:pic>
        <p:nvPicPr>
          <p:cNvPr id="25" name="Picture 24" descr="A blue and black logo&#10;&#10;Description automatically generated">
            <a:extLst>
              <a:ext uri="{FF2B5EF4-FFF2-40B4-BE49-F238E27FC236}">
                <a16:creationId xmlns:a16="http://schemas.microsoft.com/office/drawing/2014/main" id="{42B9F10B-AD2A-8B45-1979-757F10F483B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98770" y="4930187"/>
            <a:ext cx="1772128" cy="1096162"/>
          </a:xfrm>
          <a:prstGeom prst="rect">
            <a:avLst/>
          </a:prstGeom>
        </p:spPr>
      </p:pic>
      <p:pic>
        <p:nvPicPr>
          <p:cNvPr id="5" name="Picture 4" descr="A green and blue logo&#10;&#10;Description automatically generated">
            <a:extLst>
              <a:ext uri="{FF2B5EF4-FFF2-40B4-BE49-F238E27FC236}">
                <a16:creationId xmlns:a16="http://schemas.microsoft.com/office/drawing/2014/main" id="{1EDD290F-CFD1-10C1-F2EF-4A08F3D3074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40130" y="3655697"/>
            <a:ext cx="1935007" cy="555339"/>
          </a:xfrm>
          <a:prstGeom prst="rect">
            <a:avLst/>
          </a:prstGeom>
        </p:spPr>
      </p:pic>
      <p:pic>
        <p:nvPicPr>
          <p:cNvPr id="7" name="Picture 6" descr="A close up of a logo&#10;&#10;Description automatically generated">
            <a:extLst>
              <a:ext uri="{FF2B5EF4-FFF2-40B4-BE49-F238E27FC236}">
                <a16:creationId xmlns:a16="http://schemas.microsoft.com/office/drawing/2014/main" id="{363DF6E9-B77E-18DF-D98C-7D9AD7A4191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20420" y="1813658"/>
            <a:ext cx="1537772" cy="645591"/>
          </a:xfrm>
          <a:prstGeom prst="rect">
            <a:avLst/>
          </a:prstGeom>
        </p:spPr>
      </p:pic>
      <p:pic>
        <p:nvPicPr>
          <p:cNvPr id="14" name="Picture 13" descr="A logo of a company&#10;&#10;Description automatically generated">
            <a:extLst>
              <a:ext uri="{FF2B5EF4-FFF2-40B4-BE49-F238E27FC236}">
                <a16:creationId xmlns:a16="http://schemas.microsoft.com/office/drawing/2014/main" id="{4B37A0AD-634C-F45F-38F2-039642450F3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388812" y="5151062"/>
            <a:ext cx="1414373" cy="638112"/>
          </a:xfrm>
          <a:prstGeom prst="rect">
            <a:avLst/>
          </a:prstGeom>
        </p:spPr>
      </p:pic>
      <p:pic>
        <p:nvPicPr>
          <p:cNvPr id="19" name="Picture 18" descr="A blue and white sign with white letters&#10;&#10;Description automatically generated">
            <a:extLst>
              <a:ext uri="{FF2B5EF4-FFF2-40B4-BE49-F238E27FC236}">
                <a16:creationId xmlns:a16="http://schemas.microsoft.com/office/drawing/2014/main" id="{FAC22BA0-A4A0-70C8-3B5D-04E024DCC6B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133227" y="3534665"/>
            <a:ext cx="1700043" cy="816687"/>
          </a:xfrm>
          <a:prstGeom prst="rect">
            <a:avLst/>
          </a:prstGeom>
        </p:spPr>
      </p:pic>
      <p:pic>
        <p:nvPicPr>
          <p:cNvPr id="26" name="Picture 25" descr="A close-up of a logo&#10;&#10;Description automatically generated">
            <a:extLst>
              <a:ext uri="{FF2B5EF4-FFF2-40B4-BE49-F238E27FC236}">
                <a16:creationId xmlns:a16="http://schemas.microsoft.com/office/drawing/2014/main" id="{592E5C9D-59E7-4998-8460-E0DB67EBF6C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276061" y="4758000"/>
            <a:ext cx="1414373" cy="654412"/>
          </a:xfrm>
          <a:prstGeom prst="rect">
            <a:avLst/>
          </a:prstGeom>
        </p:spPr>
      </p:pic>
      <p:pic>
        <p:nvPicPr>
          <p:cNvPr id="15" name="Picture 14" descr="Blue text on a black background&#10;&#10;Description automatically generated">
            <a:extLst>
              <a:ext uri="{FF2B5EF4-FFF2-40B4-BE49-F238E27FC236}">
                <a16:creationId xmlns:a16="http://schemas.microsoft.com/office/drawing/2014/main" id="{D984D987-0969-46E7-D22E-55439A317E1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7" y="1680236"/>
            <a:ext cx="1837191" cy="1021366"/>
          </a:xfrm>
          <a:prstGeom prst="rect">
            <a:avLst/>
          </a:prstGeom>
        </p:spPr>
      </p:pic>
      <p:pic>
        <p:nvPicPr>
          <p:cNvPr id="16" name="Picture 15" descr="A blue and black logo&#10;&#10;AI-generated content may be incorrect.">
            <a:extLst>
              <a:ext uri="{FF2B5EF4-FFF2-40B4-BE49-F238E27FC236}">
                <a16:creationId xmlns:a16="http://schemas.microsoft.com/office/drawing/2014/main" id="{3F1133A0-6B02-7B7F-7FBC-51EFADEDF0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7584" y="3826309"/>
            <a:ext cx="3247916" cy="1074643"/>
          </a:xfrm>
          <a:prstGeom prst="rect">
            <a:avLst/>
          </a:prstGeom>
        </p:spPr>
      </p:pic>
    </p:spTree>
    <p:extLst>
      <p:ext uri="{BB962C8B-B14F-4D97-AF65-F5344CB8AC3E}">
        <p14:creationId xmlns:p14="http://schemas.microsoft.com/office/powerpoint/2010/main" val="1994554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D15F2-4FC2-8460-6167-AA086CFDC0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D02434-6E7E-6D57-11E4-E51707D9B613}"/>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Charitable Contribution Limit - Examples</a:t>
            </a:r>
          </a:p>
        </p:txBody>
      </p:sp>
      <p:sp>
        <p:nvSpPr>
          <p:cNvPr id="5" name="Rectangle 4">
            <a:extLst>
              <a:ext uri="{FF2B5EF4-FFF2-40B4-BE49-F238E27FC236}">
                <a16:creationId xmlns:a16="http://schemas.microsoft.com/office/drawing/2014/main" id="{EA105EE7-2472-2C58-94EA-7BF7BBDC5AD2}"/>
              </a:ext>
            </a:extLst>
          </p:cNvPr>
          <p:cNvSpPr/>
          <p:nvPr>
            <p:custDataLst>
              <p:tags r:id="rId2"/>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6B7D237-5BA9-40F0-A0CC-F7A2919CE790}"/>
              </a:ext>
            </a:extLst>
          </p:cNvPr>
          <p:cNvSpPr txBox="1"/>
          <p:nvPr>
            <p:custDataLst>
              <p:tags r:id="rId3"/>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3" name="Content Placeholder 2">
            <a:extLst>
              <a:ext uri="{FF2B5EF4-FFF2-40B4-BE49-F238E27FC236}">
                <a16:creationId xmlns:a16="http://schemas.microsoft.com/office/drawing/2014/main" id="{D4EE3F0B-240E-1DE9-011C-590E4F35148C}"/>
              </a:ext>
            </a:extLst>
          </p:cNvPr>
          <p:cNvSpPr>
            <a:spLocks noGrp="1"/>
          </p:cNvSpPr>
          <p:nvPr>
            <p:ph sz="quarter" idx="4"/>
          </p:nvPr>
        </p:nvSpPr>
        <p:spPr>
          <a:xfrm>
            <a:off x="792480" y="2305478"/>
            <a:ext cx="5120640" cy="4029392"/>
          </a:xfrm>
        </p:spPr>
        <p:txBody>
          <a:bodyPr>
            <a:normAutofit/>
          </a:bodyPr>
          <a:lstStyle/>
          <a:p>
            <a:pPr>
              <a:lnSpc>
                <a:spcPct val="100000"/>
              </a:lnSpc>
            </a:pPr>
            <a:r>
              <a:rPr lang="en-US" sz="1600" dirty="0">
                <a:latin typeface="Arial Nova Light" panose="020B0304020202020204" pitchFamily="34" charset="0"/>
              </a:rPr>
              <a:t>If your AGI is $250,000 (MFJ), you donate $2,000 in charitable contributions in 2026, and you itemize</a:t>
            </a:r>
          </a:p>
          <a:p>
            <a:pPr>
              <a:lnSpc>
                <a:spcPct val="100000"/>
              </a:lnSpc>
            </a:pPr>
            <a:r>
              <a:rPr lang="en-US" sz="1600" dirty="0">
                <a:latin typeface="Arial Nova Light" panose="020B0304020202020204" pitchFamily="34" charset="0"/>
              </a:rPr>
              <a:t>$250,000 x .005 = $1,250 disallowed </a:t>
            </a:r>
          </a:p>
          <a:p>
            <a:pPr>
              <a:lnSpc>
                <a:spcPct val="100000"/>
              </a:lnSpc>
            </a:pPr>
            <a:r>
              <a:rPr lang="en-US" sz="1600" dirty="0">
                <a:latin typeface="Arial Nova Light" panose="020B0304020202020204" pitchFamily="34" charset="0"/>
              </a:rPr>
              <a:t>$2,000 (total contributions) - $1,250 (disallowed) = $750 allowable charitable contribution </a:t>
            </a:r>
          </a:p>
        </p:txBody>
      </p:sp>
      <p:sp>
        <p:nvSpPr>
          <p:cNvPr id="10" name="Text Placeholder 9">
            <a:extLst>
              <a:ext uri="{FF2B5EF4-FFF2-40B4-BE49-F238E27FC236}">
                <a16:creationId xmlns:a16="http://schemas.microsoft.com/office/drawing/2014/main" id="{6114EB08-178E-7C44-B734-810463F7EC0F}"/>
              </a:ext>
            </a:extLst>
          </p:cNvPr>
          <p:cNvSpPr>
            <a:spLocks noGrp="1"/>
          </p:cNvSpPr>
          <p:nvPr>
            <p:ph type="body" sz="quarter" idx="3"/>
          </p:nvPr>
        </p:nvSpPr>
        <p:spPr>
          <a:xfrm>
            <a:off x="792479" y="1534010"/>
            <a:ext cx="5052061" cy="684848"/>
          </a:xfrm>
        </p:spPr>
        <p:txBody>
          <a:bodyPr>
            <a:normAutofit/>
          </a:bodyPr>
          <a:lstStyle/>
          <a:p>
            <a:r>
              <a:rPr lang="en-US" sz="1600" dirty="0">
                <a:latin typeface="Arial Nova" panose="020B0504020202020204" pitchFamily="34" charset="0"/>
              </a:rPr>
              <a:t>Example #1</a:t>
            </a:r>
          </a:p>
        </p:txBody>
      </p:sp>
      <p:sp>
        <p:nvSpPr>
          <p:cNvPr id="2" name="Content Placeholder 2">
            <a:extLst>
              <a:ext uri="{FF2B5EF4-FFF2-40B4-BE49-F238E27FC236}">
                <a16:creationId xmlns:a16="http://schemas.microsoft.com/office/drawing/2014/main" id="{94EFB8A1-522B-4AF2-A803-AE7DA48B8418}"/>
              </a:ext>
            </a:extLst>
          </p:cNvPr>
          <p:cNvSpPr txBox="1">
            <a:spLocks/>
          </p:cNvSpPr>
          <p:nvPr/>
        </p:nvSpPr>
        <p:spPr>
          <a:xfrm>
            <a:off x="6278880" y="2305478"/>
            <a:ext cx="5120640" cy="4029392"/>
          </a:xfrm>
          <a:prstGeom prst="rect">
            <a:avLst/>
          </a:prstGeom>
        </p:spPr>
        <p:txBody>
          <a:bodyPr vert="horz" lIns="91440" tIns="45720" rIns="91440" bIns="45720" rtlCol="0">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venir Book" panose="02000503020000020003" pitchFamily="2"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venir Book" panose="02000503020000020003" pitchFamily="2"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venir Book" panose="02000503020000020003" pitchFamily="2"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dirty="0">
                <a:latin typeface="Arial Nova Light" panose="020B0304020202020204" pitchFamily="34" charset="0"/>
              </a:rPr>
              <a:t>If your AGI is $250,000 (MFJ), you donate $2,000 in charitable contributions in 2026, and cannot itemize</a:t>
            </a:r>
          </a:p>
          <a:p>
            <a:pPr>
              <a:lnSpc>
                <a:spcPct val="100000"/>
              </a:lnSpc>
            </a:pPr>
            <a:r>
              <a:rPr lang="en-US" sz="1600" dirty="0">
                <a:latin typeface="Arial Nova Light" panose="020B0304020202020204" pitchFamily="34" charset="0"/>
              </a:rPr>
              <a:t>$31,500 for standard deduction plus </a:t>
            </a:r>
          </a:p>
          <a:p>
            <a:pPr>
              <a:lnSpc>
                <a:spcPct val="100000"/>
              </a:lnSpc>
            </a:pPr>
            <a:r>
              <a:rPr lang="en-US" sz="1600" dirty="0">
                <a:latin typeface="Arial Nova Light" panose="020B0304020202020204" pitchFamily="34" charset="0"/>
              </a:rPr>
              <a:t>$2,000 for charitable contributions </a:t>
            </a:r>
          </a:p>
        </p:txBody>
      </p:sp>
      <p:sp>
        <p:nvSpPr>
          <p:cNvPr id="7" name="Text Placeholder 9">
            <a:extLst>
              <a:ext uri="{FF2B5EF4-FFF2-40B4-BE49-F238E27FC236}">
                <a16:creationId xmlns:a16="http://schemas.microsoft.com/office/drawing/2014/main" id="{65CC746C-3E7B-2307-D5BF-435629CC94D7}"/>
              </a:ext>
            </a:extLst>
          </p:cNvPr>
          <p:cNvSpPr txBox="1">
            <a:spLocks/>
          </p:cNvSpPr>
          <p:nvPr/>
        </p:nvSpPr>
        <p:spPr>
          <a:xfrm>
            <a:off x="6344193" y="1534010"/>
            <a:ext cx="5052061" cy="684848"/>
          </a:xfrm>
          <a:prstGeom prst="rect">
            <a:avLst/>
          </a:prstGeom>
        </p:spPr>
        <p:txBody>
          <a:bodyPr vert="horz" lIns="91440" tIns="45720" rIns="91440" bIns="45720" rtlCol="0" anchor="b">
            <a:normAutofit/>
          </a:bodyPr>
          <a:lstStyle>
            <a:lvl1pPr marL="0" indent="0" algn="l" defTabSz="914354" rtl="0" eaLnBrk="1" latinLnBrk="0" hangingPunct="1">
              <a:lnSpc>
                <a:spcPct val="120000"/>
              </a:lnSpc>
              <a:spcBef>
                <a:spcPts val="1200"/>
              </a:spcBef>
              <a:buFont typeface="Arial" panose="020B0604020202020204" pitchFamily="34" charset="0"/>
              <a:buNone/>
              <a:tabLst/>
              <a:defRPr sz="2000" b="1" i="0" kern="1200">
                <a:solidFill>
                  <a:srgbClr val="36495E"/>
                </a:solidFill>
                <a:latin typeface="Avenir Heavy" panose="02000503020000020003" pitchFamily="2" charset="0"/>
                <a:ea typeface="+mn-ea"/>
                <a:cs typeface="Arial" panose="020B0604020202020204" pitchFamily="34" charset="0"/>
              </a:defRPr>
            </a:lvl1pPr>
            <a:lvl2pPr marL="457178" indent="0" algn="l" defTabSz="914354" rtl="0" eaLnBrk="1" latinLnBrk="0" hangingPunct="1">
              <a:lnSpc>
                <a:spcPct val="150000"/>
              </a:lnSpc>
              <a:spcBef>
                <a:spcPts val="1200"/>
              </a:spcBef>
              <a:buFont typeface="Adelle Sans Devanagari Thin" panose="02000503000000020004" pitchFamily="2" charset="-78"/>
              <a:buNone/>
              <a:tabLst/>
              <a:defRPr sz="2000" b="1" kern="1200">
                <a:solidFill>
                  <a:srgbClr val="36495E"/>
                </a:solidFill>
                <a:latin typeface="Avenir Book" panose="02000503020000020003" pitchFamily="2" charset="0"/>
                <a:ea typeface="+mn-ea"/>
                <a:cs typeface="Arial" panose="020B0604020202020204" pitchFamily="34" charset="0"/>
              </a:defRPr>
            </a:lvl2pPr>
            <a:lvl3pPr marL="914354" indent="0" algn="l" defTabSz="914354" rtl="0" eaLnBrk="1" latinLnBrk="0" hangingPunct="1">
              <a:lnSpc>
                <a:spcPct val="150000"/>
              </a:lnSpc>
              <a:spcBef>
                <a:spcPts val="1200"/>
              </a:spcBef>
              <a:buFont typeface="Arial" panose="020B0604020202020204" pitchFamily="34" charset="0"/>
              <a:buNone/>
              <a:tabLst/>
              <a:defRPr sz="1800" b="1" kern="1200">
                <a:solidFill>
                  <a:srgbClr val="36495E"/>
                </a:solidFill>
                <a:latin typeface="Avenir Book" panose="02000503020000020003" pitchFamily="2" charset="0"/>
                <a:ea typeface="+mn-ea"/>
                <a:cs typeface="Arial" panose="020B0604020202020204" pitchFamily="34" charset="0"/>
              </a:defRPr>
            </a:lvl3pPr>
            <a:lvl4pPr marL="1371532"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4pPr>
            <a:lvl5pPr marL="1828709" indent="0" algn="l" defTabSz="914354" rtl="0" eaLnBrk="1" latinLnBrk="0" hangingPunct="1">
              <a:lnSpc>
                <a:spcPct val="150000"/>
              </a:lnSpc>
              <a:spcBef>
                <a:spcPts val="1200"/>
              </a:spcBef>
              <a:buFont typeface="Arial" panose="020B0604020202020204" pitchFamily="34" charset="0"/>
              <a:buNone/>
              <a:tabLst/>
              <a:defRPr sz="1600" b="1" kern="1200">
                <a:solidFill>
                  <a:srgbClr val="36495E"/>
                </a:solidFill>
                <a:latin typeface="Avenir Book" panose="02000503020000020003" pitchFamily="2" charset="0"/>
                <a:ea typeface="+mn-ea"/>
                <a:cs typeface="Arial" panose="020B0604020202020204" pitchFamily="34" charset="0"/>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600" dirty="0">
                <a:latin typeface="Arial Nova" panose="020B0504020202020204" pitchFamily="34" charset="0"/>
              </a:rPr>
              <a:t>Example #2</a:t>
            </a:r>
          </a:p>
        </p:txBody>
      </p:sp>
    </p:spTree>
    <p:extLst>
      <p:ext uri="{BB962C8B-B14F-4D97-AF65-F5344CB8AC3E}">
        <p14:creationId xmlns:p14="http://schemas.microsoft.com/office/powerpoint/2010/main" val="1763544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529 Plan Expansion and Scholarship Credit</a:t>
            </a:r>
          </a:p>
        </p:txBody>
      </p:sp>
      <p:sp>
        <p:nvSpPr>
          <p:cNvPr id="2" name="Text Placeholder 1">
            <a:extLst>
              <a:ext uri="{FF2B5EF4-FFF2-40B4-BE49-F238E27FC236}">
                <a16:creationId xmlns:a16="http://schemas.microsoft.com/office/drawing/2014/main" id="{50DAD59D-6660-E3CC-EBBD-8F9A58AAA134}"/>
              </a:ext>
            </a:extLst>
          </p:cNvPr>
          <p:cNvSpPr>
            <a:spLocks noGrp="1"/>
          </p:cNvSpPr>
          <p:nvPr>
            <p:ph type="body" idx="1"/>
            <p:custDataLst>
              <p:tags r:id="rId2"/>
            </p:custDataLst>
          </p:nvPr>
        </p:nvSpPr>
        <p:spPr>
          <a:xfrm>
            <a:off x="609600" y="2031344"/>
            <a:ext cx="5069840" cy="560057"/>
          </a:xfrm>
        </p:spPr>
        <p:txBody>
          <a:bodyPr anchor="ctr">
            <a:normAutofit/>
          </a:bodyPr>
          <a:lstStyle/>
          <a:p>
            <a:pPr>
              <a:lnSpc>
                <a:spcPct val="100000"/>
              </a:lnSpc>
            </a:pPr>
            <a:r>
              <a:rPr lang="en-US" sz="1600" dirty="0">
                <a:latin typeface="Arial Nova" panose="020B0504020202020204" pitchFamily="34" charset="0"/>
              </a:rPr>
              <a:t>529 Plan Expansion</a:t>
            </a:r>
          </a:p>
        </p:txBody>
      </p:sp>
      <p:sp>
        <p:nvSpPr>
          <p:cNvPr id="3" name="Content Placeholder 2">
            <a:extLst>
              <a:ext uri="{FF2B5EF4-FFF2-40B4-BE49-F238E27FC236}">
                <a16:creationId xmlns:a16="http://schemas.microsoft.com/office/drawing/2014/main" id="{D45F11BD-1796-5EBC-FAC3-5CDD146B1139}"/>
              </a:ext>
            </a:extLst>
          </p:cNvPr>
          <p:cNvSpPr>
            <a:spLocks noGrp="1"/>
          </p:cNvSpPr>
          <p:nvPr>
            <p:ph sz="half" idx="2"/>
            <p:custDataLst>
              <p:tags r:id="rId3"/>
            </p:custDataLst>
          </p:nvPr>
        </p:nvSpPr>
        <p:spPr>
          <a:xfrm>
            <a:off x="609600" y="2591402"/>
            <a:ext cx="5069840" cy="3600078"/>
          </a:xfrm>
        </p:spPr>
        <p:txBody>
          <a:bodyPr>
            <a:normAutofit/>
          </a:bodyPr>
          <a:lstStyle/>
          <a:p>
            <a:pPr>
              <a:lnSpc>
                <a:spcPct val="100000"/>
              </a:lnSpc>
              <a:buClr>
                <a:srgbClr val="36495E"/>
              </a:buClr>
            </a:pPr>
            <a:r>
              <a:rPr lang="en-US" sz="1600" dirty="0">
                <a:latin typeface="Arial Nova Light" panose="020B0304020202020204" pitchFamily="34" charset="0"/>
              </a:rPr>
              <a:t>Tax-exempt 529 plan distributions can now cover more K-12 expenses related to enrollment or attendance.
Allowable expenses include tuition, curriculum, books, online materials, tutoring, test fees, dual enrollment, and therapies for disabilities.
Annual per beneficiary limit for K-12 expenses increases from $10k to $20k starting in 2026.</a:t>
            </a:r>
          </a:p>
        </p:txBody>
      </p:sp>
      <p:sp>
        <p:nvSpPr>
          <p:cNvPr id="7" name="Text Placeholder 6">
            <a:extLst>
              <a:ext uri="{FF2B5EF4-FFF2-40B4-BE49-F238E27FC236}">
                <a16:creationId xmlns:a16="http://schemas.microsoft.com/office/drawing/2014/main" id="{742DB6D4-ED85-3BE7-8A4B-9990F88085F9}"/>
              </a:ext>
            </a:extLst>
          </p:cNvPr>
          <p:cNvSpPr>
            <a:spLocks noGrp="1"/>
          </p:cNvSpPr>
          <p:nvPr>
            <p:ph type="body" sz="quarter" idx="3"/>
            <p:custDataLst>
              <p:tags r:id="rId4"/>
            </p:custDataLst>
          </p:nvPr>
        </p:nvSpPr>
        <p:spPr>
          <a:xfrm>
            <a:off x="6207762" y="2031344"/>
            <a:ext cx="5069839" cy="560057"/>
          </a:xfrm>
        </p:spPr>
        <p:txBody>
          <a:bodyPr anchor="ctr">
            <a:normAutofit/>
          </a:bodyPr>
          <a:lstStyle/>
          <a:p>
            <a:pPr>
              <a:lnSpc>
                <a:spcPct val="100000"/>
              </a:lnSpc>
            </a:pPr>
            <a:r>
              <a:rPr lang="en-US" sz="1600">
                <a:latin typeface="Arial Nova" panose="020B0504020202020204" pitchFamily="34" charset="0"/>
              </a:rPr>
              <a:t>Scholarship Credit</a:t>
            </a:r>
          </a:p>
        </p:txBody>
      </p:sp>
      <p:sp>
        <p:nvSpPr>
          <p:cNvPr id="8" name="Content Placeholder 7">
            <a:extLst>
              <a:ext uri="{FF2B5EF4-FFF2-40B4-BE49-F238E27FC236}">
                <a16:creationId xmlns:a16="http://schemas.microsoft.com/office/drawing/2014/main" id="{45FE15B0-B4BD-0C40-EECE-D127CDC241DA}"/>
              </a:ext>
            </a:extLst>
          </p:cNvPr>
          <p:cNvSpPr>
            <a:spLocks noGrp="1"/>
          </p:cNvSpPr>
          <p:nvPr>
            <p:ph sz="quarter" idx="4"/>
            <p:custDataLst>
              <p:tags r:id="rId5"/>
            </p:custDataLst>
          </p:nvPr>
        </p:nvSpPr>
        <p:spPr>
          <a:xfrm>
            <a:off x="6207761" y="2591402"/>
            <a:ext cx="5069840" cy="3600078"/>
          </a:xfrm>
        </p:spPr>
        <p:txBody>
          <a:bodyPr>
            <a:normAutofit/>
          </a:bodyPr>
          <a:lstStyle/>
          <a:p>
            <a:pPr>
              <a:lnSpc>
                <a:spcPct val="100000"/>
              </a:lnSpc>
              <a:buClr>
                <a:srgbClr val="36495E"/>
              </a:buClr>
            </a:pPr>
            <a:r>
              <a:rPr lang="en-US" sz="1600">
                <a:latin typeface="Arial Nova Light" panose="020B0304020202020204" pitchFamily="34" charset="0"/>
              </a:rPr>
              <a:t>New tax credit up to $1,700 for cash contributions to state-approved scholarship granting organizations (SGOs).
SGOs provide scholarships to elementary and secondary students; credit can be carried forward five years.
Applies to taxable years starting in 2027; scholarships excluded from recipients’ gross income.
States must submit lists of qualifying SGOs to the IRS annually for compliance.</a:t>
            </a:r>
          </a:p>
        </p:txBody>
      </p:sp>
      <p:sp>
        <p:nvSpPr>
          <p:cNvPr id="9" name="Rectangle 8">
            <a:extLst>
              <a:ext uri="{FF2B5EF4-FFF2-40B4-BE49-F238E27FC236}">
                <a16:creationId xmlns:a16="http://schemas.microsoft.com/office/drawing/2014/main" id="{5C9B4219-52FB-9E5E-4BA5-21DD097D59D4}"/>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1F9835-5037-CA81-CFC2-990E765B5847}"/>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11" name="TextBox 10">
            <a:extLst>
              <a:ext uri="{FF2B5EF4-FFF2-40B4-BE49-F238E27FC236}">
                <a16:creationId xmlns:a16="http://schemas.microsoft.com/office/drawing/2014/main" id="{3E1D510F-4795-A7E4-5248-292427F46B62}"/>
              </a:ext>
            </a:extLst>
          </p:cNvPr>
          <p:cNvSpPr txBox="1"/>
          <p:nvPr/>
        </p:nvSpPr>
        <p:spPr>
          <a:xfrm>
            <a:off x="615142" y="1684034"/>
            <a:ext cx="842353" cy="400110"/>
          </a:xfrm>
          <a:prstGeom prst="rect">
            <a:avLst/>
          </a:prstGeom>
          <a:noFill/>
        </p:spPr>
        <p:txBody>
          <a:bodyPr wrap="square" rtlCol="0">
            <a:spAutoFit/>
          </a:bodyPr>
          <a:lstStyle/>
          <a:p>
            <a:r>
              <a:rPr lang="en-US" sz="2000" b="1" dirty="0">
                <a:solidFill>
                  <a:srgbClr val="F6CF46"/>
                </a:solidFill>
              </a:rPr>
              <a:t>01</a:t>
            </a:r>
          </a:p>
        </p:txBody>
      </p:sp>
      <p:sp>
        <p:nvSpPr>
          <p:cNvPr id="12" name="TextBox 11">
            <a:extLst>
              <a:ext uri="{FF2B5EF4-FFF2-40B4-BE49-F238E27FC236}">
                <a16:creationId xmlns:a16="http://schemas.microsoft.com/office/drawing/2014/main" id="{AC14B40C-92A8-CC3A-82F0-EA3582D882AE}"/>
              </a:ext>
            </a:extLst>
          </p:cNvPr>
          <p:cNvSpPr txBox="1"/>
          <p:nvPr/>
        </p:nvSpPr>
        <p:spPr>
          <a:xfrm>
            <a:off x="6207760" y="1684034"/>
            <a:ext cx="823784" cy="400110"/>
          </a:xfrm>
          <a:prstGeom prst="rect">
            <a:avLst/>
          </a:prstGeom>
          <a:noFill/>
        </p:spPr>
        <p:txBody>
          <a:bodyPr wrap="square" rtlCol="0">
            <a:spAutoFit/>
          </a:bodyPr>
          <a:lstStyle/>
          <a:p>
            <a:r>
              <a:rPr lang="en-US" sz="2000" b="1" dirty="0">
                <a:solidFill>
                  <a:srgbClr val="F6CF46"/>
                </a:solidFill>
              </a:rPr>
              <a:t>02</a:t>
            </a:r>
          </a:p>
        </p:txBody>
      </p:sp>
    </p:spTree>
    <p:extLst>
      <p:ext uri="{BB962C8B-B14F-4D97-AF65-F5344CB8AC3E}">
        <p14:creationId xmlns:p14="http://schemas.microsoft.com/office/powerpoint/2010/main" val="89318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13976-9246-B7B8-C108-EDFB72802C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10EF48-5EC6-9521-20EF-BC62547967CF}"/>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Trump Accounts</a:t>
            </a:r>
          </a:p>
        </p:txBody>
      </p:sp>
      <p:sp>
        <p:nvSpPr>
          <p:cNvPr id="3" name="Content Placeholder 2">
            <a:extLst>
              <a:ext uri="{FF2B5EF4-FFF2-40B4-BE49-F238E27FC236}">
                <a16:creationId xmlns:a16="http://schemas.microsoft.com/office/drawing/2014/main" id="{9971A78D-68F9-1BC6-5F82-DA3BE0F819FF}"/>
              </a:ext>
            </a:extLst>
          </p:cNvPr>
          <p:cNvSpPr>
            <a:spLocks noGrp="1"/>
          </p:cNvSpPr>
          <p:nvPr>
            <p:ph sz="half" idx="2"/>
            <p:custDataLst>
              <p:tags r:id="rId2"/>
            </p:custDataLst>
          </p:nvPr>
        </p:nvSpPr>
        <p:spPr>
          <a:xfrm>
            <a:off x="609600" y="1493221"/>
            <a:ext cx="5238683" cy="4182473"/>
          </a:xfrm>
        </p:spPr>
        <p:txBody>
          <a:bodyPr>
            <a:normAutofit/>
          </a:bodyPr>
          <a:lstStyle/>
          <a:p>
            <a:pPr>
              <a:lnSpc>
                <a:spcPct val="100000"/>
              </a:lnSpc>
              <a:buClr>
                <a:srgbClr val="36495E"/>
              </a:buClr>
            </a:pPr>
            <a:r>
              <a:rPr lang="en-US" sz="1600" dirty="0">
                <a:latin typeface="Arial Nova Light" panose="020B0304020202020204" pitchFamily="34" charset="0"/>
              </a:rPr>
              <a:t>Tax-favored accounts (similar to IRA) </a:t>
            </a:r>
          </a:p>
          <a:p>
            <a:pPr>
              <a:lnSpc>
                <a:spcPct val="100000"/>
              </a:lnSpc>
              <a:buClr>
                <a:srgbClr val="36495E"/>
              </a:buClr>
            </a:pPr>
            <a:r>
              <a:rPr lang="en-US" sz="1600" dirty="0">
                <a:latin typeface="Arial Nova Light" panose="020B0304020202020204" pitchFamily="34" charset="0"/>
              </a:rPr>
              <a:t>For minors under 18</a:t>
            </a:r>
          </a:p>
          <a:p>
            <a:pPr>
              <a:lnSpc>
                <a:spcPct val="100000"/>
              </a:lnSpc>
              <a:buClr>
                <a:srgbClr val="36495E"/>
              </a:buClr>
            </a:pPr>
            <a:r>
              <a:rPr lang="en-US" sz="1600" dirty="0">
                <a:latin typeface="Arial Nova Light" panose="020B0304020202020204" pitchFamily="34" charset="0"/>
              </a:rPr>
              <a:t>Contributions can begin July 4, 2026</a:t>
            </a:r>
          </a:p>
          <a:p>
            <a:pPr>
              <a:lnSpc>
                <a:spcPct val="100000"/>
              </a:lnSpc>
              <a:buClr>
                <a:srgbClr val="36495E"/>
              </a:buClr>
            </a:pPr>
            <a:r>
              <a:rPr lang="en-US" sz="1600" dirty="0">
                <a:latin typeface="Arial Nova Light" panose="020B0304020202020204" pitchFamily="34" charset="0"/>
              </a:rPr>
              <a:t>$5k annual contribution cap</a:t>
            </a:r>
          </a:p>
          <a:p>
            <a:pPr>
              <a:lnSpc>
                <a:spcPct val="100000"/>
              </a:lnSpc>
              <a:buClr>
                <a:srgbClr val="36495E"/>
              </a:buClr>
            </a:pPr>
            <a:r>
              <a:rPr lang="en-US" sz="1600" dirty="0">
                <a:latin typeface="Arial Nova Light" panose="020B0304020202020204" pitchFamily="34" charset="0"/>
              </a:rPr>
              <a:t>Employer contributions allowed pre-tax up to $2,500 annually (adjusted for inflation after 2027) if written employer plan (similar to dependent care programs)</a:t>
            </a:r>
          </a:p>
          <a:p>
            <a:pPr>
              <a:lnSpc>
                <a:spcPct val="100000"/>
              </a:lnSpc>
              <a:buClr>
                <a:srgbClr val="36495E"/>
              </a:buClr>
            </a:pPr>
            <a:r>
              <a:rPr lang="en-US" sz="1600" dirty="0">
                <a:latin typeface="Arial Nova Light" panose="020B0304020202020204" pitchFamily="34" charset="0"/>
              </a:rPr>
              <a:t>Government pilot program for children born 2025–2028 that seeds $1k per child to a new account</a:t>
            </a:r>
          </a:p>
        </p:txBody>
      </p:sp>
      <p:sp>
        <p:nvSpPr>
          <p:cNvPr id="9" name="Rectangle 8">
            <a:extLst>
              <a:ext uri="{FF2B5EF4-FFF2-40B4-BE49-F238E27FC236}">
                <a16:creationId xmlns:a16="http://schemas.microsoft.com/office/drawing/2014/main" id="{1EDDE500-568E-ADFD-6ED1-43AA00958E7E}"/>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BD5081-EEDE-6EA0-9210-37567057F894}"/>
              </a:ext>
            </a:extLst>
          </p:cNvPr>
          <p:cNvSpPr txBox="1"/>
          <p:nvPr>
            <p:custDataLst>
              <p:tags r:id="rId4"/>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pic>
        <p:nvPicPr>
          <p:cNvPr id="18" name="Picture 17" descr="Different sizes of piggybanks in pastel colors">
            <a:extLst>
              <a:ext uri="{FF2B5EF4-FFF2-40B4-BE49-F238E27FC236}">
                <a16:creationId xmlns:a16="http://schemas.microsoft.com/office/drawing/2014/main" id="{B5A20ECF-AF38-F3C9-2B46-CB975DFE0C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718" y="1493221"/>
            <a:ext cx="5400117" cy="3600078"/>
          </a:xfrm>
          <a:prstGeom prst="rect">
            <a:avLst/>
          </a:prstGeom>
        </p:spPr>
      </p:pic>
    </p:spTree>
    <p:extLst>
      <p:ext uri="{BB962C8B-B14F-4D97-AF65-F5344CB8AC3E}">
        <p14:creationId xmlns:p14="http://schemas.microsoft.com/office/powerpoint/2010/main" val="59211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9D6C5-9081-073D-F90C-7C94C8D590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6A689F-7031-B43E-F52F-2F933A81CEC2}"/>
              </a:ext>
            </a:extLst>
          </p:cNvPr>
          <p:cNvSpPr>
            <a:spLocks noGrp="1"/>
          </p:cNvSpPr>
          <p:nvPr>
            <p:ph type="title"/>
            <p:custDataLst>
              <p:tags r:id="rId1"/>
            </p:custDataLst>
          </p:nvPr>
        </p:nvSpPr>
        <p:spPr>
          <a:xfrm>
            <a:off x="609600" y="700741"/>
            <a:ext cx="10972800" cy="792480"/>
          </a:xfrm>
        </p:spPr>
        <p:txBody>
          <a:bodyPr/>
          <a:lstStyle/>
          <a:p>
            <a:r>
              <a:rPr lang="en-US" dirty="0">
                <a:latin typeface="Arial Nova" panose="020B0504020202020204" pitchFamily="34" charset="0"/>
              </a:rPr>
              <a:t>Student Loans and Casualty Loss Deductions</a:t>
            </a:r>
          </a:p>
        </p:txBody>
      </p:sp>
      <p:sp>
        <p:nvSpPr>
          <p:cNvPr id="2" name="Text Placeholder 1">
            <a:extLst>
              <a:ext uri="{FF2B5EF4-FFF2-40B4-BE49-F238E27FC236}">
                <a16:creationId xmlns:a16="http://schemas.microsoft.com/office/drawing/2014/main" id="{7E5D83A3-1ABF-0939-EA16-85898E82FCD6}"/>
              </a:ext>
            </a:extLst>
          </p:cNvPr>
          <p:cNvSpPr>
            <a:spLocks noGrp="1"/>
          </p:cNvSpPr>
          <p:nvPr>
            <p:ph type="body" idx="1"/>
            <p:custDataLst>
              <p:tags r:id="rId2"/>
            </p:custDataLst>
          </p:nvPr>
        </p:nvSpPr>
        <p:spPr>
          <a:xfrm>
            <a:off x="698021" y="1509116"/>
            <a:ext cx="4886349" cy="547135"/>
          </a:xfrm>
        </p:spPr>
        <p:txBody>
          <a:bodyPr>
            <a:normAutofit/>
          </a:bodyPr>
          <a:lstStyle/>
          <a:p>
            <a:pPr>
              <a:lnSpc>
                <a:spcPct val="85000"/>
              </a:lnSpc>
            </a:pPr>
            <a:r>
              <a:rPr lang="en-US" sz="1600" dirty="0">
                <a:latin typeface="Arial Nova" panose="020B0504020202020204" pitchFamily="34" charset="0"/>
              </a:rPr>
              <a:t>Student Loan Provisions</a:t>
            </a:r>
          </a:p>
        </p:txBody>
      </p:sp>
      <p:sp>
        <p:nvSpPr>
          <p:cNvPr id="3" name="Content Placeholder 2">
            <a:extLst>
              <a:ext uri="{FF2B5EF4-FFF2-40B4-BE49-F238E27FC236}">
                <a16:creationId xmlns:a16="http://schemas.microsoft.com/office/drawing/2014/main" id="{9FE30BAE-4D47-D00D-D2EE-BD6B0B2167AC}"/>
              </a:ext>
            </a:extLst>
          </p:cNvPr>
          <p:cNvSpPr>
            <a:spLocks noGrp="1"/>
          </p:cNvSpPr>
          <p:nvPr>
            <p:ph sz="half" idx="2"/>
            <p:custDataLst>
              <p:tags r:id="rId3"/>
            </p:custDataLst>
          </p:nvPr>
        </p:nvSpPr>
        <p:spPr>
          <a:xfrm>
            <a:off x="698021" y="2162797"/>
            <a:ext cx="4886349" cy="3903812"/>
          </a:xfrm>
        </p:spPr>
        <p:txBody>
          <a:bodyPr>
            <a:normAutofit/>
          </a:bodyPr>
          <a:lstStyle/>
          <a:p>
            <a:pPr>
              <a:lnSpc>
                <a:spcPct val="120000"/>
              </a:lnSpc>
            </a:pPr>
            <a:r>
              <a:rPr lang="en-US" sz="1400" b="1" dirty="0">
                <a:latin typeface="Arial Nova" panose="020B0504020202020204" pitchFamily="34" charset="0"/>
              </a:rPr>
              <a:t>Permanently</a:t>
            </a:r>
            <a:r>
              <a:rPr lang="en-US" sz="1400" dirty="0">
                <a:latin typeface="Arial Nova" panose="020B0504020202020204" pitchFamily="34" charset="0"/>
              </a:rPr>
              <a:t> </a:t>
            </a:r>
            <a:r>
              <a:rPr lang="en-US" sz="1400" dirty="0">
                <a:latin typeface="Arial Nova Light" panose="020B0304020202020204" pitchFamily="34" charset="0"/>
              </a:rPr>
              <a:t>extends exclusion from gross income for student loans discharged due to death or disability, originally expiring in 2026.
Introduces a</a:t>
            </a:r>
            <a:r>
              <a:rPr lang="en-US" sz="1400" dirty="0">
                <a:latin typeface="Arial Nova" panose="020B0504020202020204" pitchFamily="34" charset="0"/>
              </a:rPr>
              <a:t> </a:t>
            </a:r>
            <a:r>
              <a:rPr lang="en-US" sz="1400" b="1" dirty="0">
                <a:latin typeface="Arial Nova" panose="020B0504020202020204" pitchFamily="34" charset="0"/>
              </a:rPr>
              <a:t>permanent</a:t>
            </a:r>
            <a:r>
              <a:rPr lang="en-US" sz="1400" dirty="0">
                <a:latin typeface="Arial Nova" panose="020B0504020202020204" pitchFamily="34" charset="0"/>
              </a:rPr>
              <a:t> $5,250 exclusion from gross income for employer payments of student loans under educational assistance programs.
Exclusion amount indexed annually for inflation starting in 2027.</a:t>
            </a:r>
          </a:p>
        </p:txBody>
      </p:sp>
      <p:sp>
        <p:nvSpPr>
          <p:cNvPr id="7" name="Text Placeholder 6">
            <a:extLst>
              <a:ext uri="{FF2B5EF4-FFF2-40B4-BE49-F238E27FC236}">
                <a16:creationId xmlns:a16="http://schemas.microsoft.com/office/drawing/2014/main" id="{1A875E0D-4282-A9F5-1083-9765F2430CD7}"/>
              </a:ext>
            </a:extLst>
          </p:cNvPr>
          <p:cNvSpPr>
            <a:spLocks noGrp="1"/>
          </p:cNvSpPr>
          <p:nvPr>
            <p:ph type="body" sz="quarter" idx="3"/>
            <p:custDataLst>
              <p:tags r:id="rId4"/>
            </p:custDataLst>
          </p:nvPr>
        </p:nvSpPr>
        <p:spPr>
          <a:xfrm>
            <a:off x="6607632" y="1509116"/>
            <a:ext cx="4886347" cy="547135"/>
          </a:xfrm>
        </p:spPr>
        <p:txBody>
          <a:bodyPr>
            <a:normAutofit/>
          </a:bodyPr>
          <a:lstStyle/>
          <a:p>
            <a:pPr>
              <a:lnSpc>
                <a:spcPct val="85000"/>
              </a:lnSpc>
            </a:pPr>
            <a:r>
              <a:rPr lang="en-US" sz="1600" dirty="0">
                <a:latin typeface="Arial Nova" panose="020B0504020202020204" pitchFamily="34" charset="0"/>
              </a:rPr>
              <a:t>Casualty Loss Deduction</a:t>
            </a:r>
          </a:p>
        </p:txBody>
      </p:sp>
      <p:sp>
        <p:nvSpPr>
          <p:cNvPr id="8" name="Content Placeholder 7">
            <a:extLst>
              <a:ext uri="{FF2B5EF4-FFF2-40B4-BE49-F238E27FC236}">
                <a16:creationId xmlns:a16="http://schemas.microsoft.com/office/drawing/2014/main" id="{5F107F32-DDCC-52AC-0ECE-79825114A90E}"/>
              </a:ext>
            </a:extLst>
          </p:cNvPr>
          <p:cNvSpPr>
            <a:spLocks noGrp="1"/>
          </p:cNvSpPr>
          <p:nvPr>
            <p:ph sz="quarter" idx="4"/>
            <p:custDataLst>
              <p:tags r:id="rId5"/>
            </p:custDataLst>
          </p:nvPr>
        </p:nvSpPr>
        <p:spPr>
          <a:xfrm>
            <a:off x="6607631" y="2162797"/>
            <a:ext cx="4886347" cy="3903812"/>
          </a:xfrm>
        </p:spPr>
        <p:txBody>
          <a:bodyPr>
            <a:noAutofit/>
          </a:bodyPr>
          <a:lstStyle/>
          <a:p>
            <a:pPr>
              <a:lnSpc>
                <a:spcPct val="120000"/>
              </a:lnSpc>
            </a:pPr>
            <a:r>
              <a:rPr lang="en-US" sz="1400" b="1" dirty="0">
                <a:latin typeface="Arial Nova" panose="020B0504020202020204" pitchFamily="34" charset="0"/>
              </a:rPr>
              <a:t>Permanently</a:t>
            </a:r>
            <a:r>
              <a:rPr lang="en-US" sz="1400" dirty="0">
                <a:latin typeface="Arial Nova" panose="020B0504020202020204" pitchFamily="34" charset="0"/>
              </a:rPr>
              <a:t> limits personal casualty loss deductions to losses from federally or state-declared disasters beginning in 2026.  Limited in 2025 under TCJA.
Personal casualty losses not related to declared disasters deductible only to the extent of personal casualty gains.
Defines 'qualified disaster losses' with expanded coverage including disasters declared before 9/3/2025 and specific incidents such as January 2025 California wildfires.
Qualified disaster losses subject to favorable rules, e.g., net loss does not need to exceed 10% of AGI to qualify.</a:t>
            </a:r>
          </a:p>
        </p:txBody>
      </p:sp>
      <p:sp>
        <p:nvSpPr>
          <p:cNvPr id="5" name="Rectangle 4">
            <a:extLst>
              <a:ext uri="{FF2B5EF4-FFF2-40B4-BE49-F238E27FC236}">
                <a16:creationId xmlns:a16="http://schemas.microsoft.com/office/drawing/2014/main" id="{7A9C717E-1B69-3B21-AB27-470E8C899D47}"/>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19BB2A3-159E-9146-0F9D-D2785597580F}"/>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Tree>
    <p:extLst>
      <p:ext uri="{BB962C8B-B14F-4D97-AF65-F5344CB8AC3E}">
        <p14:creationId xmlns:p14="http://schemas.microsoft.com/office/powerpoint/2010/main" val="2062051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2"/>
            </p:custDataLst>
          </p:nvPr>
        </p:nvSpPr>
        <p:spPr>
          <a:xfrm>
            <a:off x="609600" y="700741"/>
            <a:ext cx="6890387" cy="762000"/>
          </a:xfrm>
        </p:spPr>
        <p:txBody>
          <a:bodyPr>
            <a:normAutofit/>
          </a:bodyPr>
          <a:lstStyle/>
          <a:p>
            <a:r>
              <a:rPr lang="en-US" dirty="0">
                <a:latin typeface="Arial Nova" panose="020B0504020202020204" pitchFamily="34" charset="0"/>
              </a:rPr>
              <a:t>Other Individual Provisions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3"/>
            </p:custDataLst>
          </p:nvPr>
        </p:nvSpPr>
        <p:spPr>
          <a:xfrm>
            <a:off x="609602" y="1828800"/>
            <a:ext cx="5219698" cy="4212771"/>
          </a:xfrm>
        </p:spPr>
        <p:txBody>
          <a:bodyPr anchor="t">
            <a:normAutofit/>
          </a:bodyPr>
          <a:lstStyle/>
          <a:p>
            <a:pPr>
              <a:lnSpc>
                <a:spcPct val="120000"/>
              </a:lnSpc>
              <a:buClr>
                <a:srgbClr val="36495E"/>
              </a:buClr>
            </a:pPr>
            <a:r>
              <a:rPr lang="en-US" sz="1600" dirty="0"/>
              <a:t>Exclusion from employee’s gross income for dependent care assistance programs increases from $5,000 to $7,500 starting in 2026.
Child and dependent care credit percentage rises from 35% to 50% of qualified expenses beginning in 2026, with phased reductions based on AGI.
Adoption credit modified to allow a refundable credit of up to $5,000 for adoption expenses starting in 2025.</a:t>
            </a:r>
          </a:p>
        </p:txBody>
      </p:sp>
      <p:sp>
        <p:nvSpPr>
          <p:cNvPr id="4" name="Rectangle 3">
            <a:extLst>
              <a:ext uri="{FF2B5EF4-FFF2-40B4-BE49-F238E27FC236}">
                <a16:creationId xmlns:a16="http://schemas.microsoft.com/office/drawing/2014/main" id="{B07A31EC-F793-06D6-CAF0-4FAE7A3DAC6D}"/>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87E573-10C8-E2C1-C604-E682A9143EDD}"/>
              </a:ext>
            </a:extLst>
          </p:cNvPr>
          <p:cNvSpPr txBox="1"/>
          <p:nvPr>
            <p:custDataLst>
              <p:tags r:id="rId5"/>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8" name="Content Placeholder 2">
            <a:extLst>
              <a:ext uri="{FF2B5EF4-FFF2-40B4-BE49-F238E27FC236}">
                <a16:creationId xmlns:a16="http://schemas.microsoft.com/office/drawing/2014/main" id="{9A634D96-A2F3-2E5B-0ED7-024330156731}"/>
              </a:ext>
            </a:extLst>
          </p:cNvPr>
          <p:cNvSpPr txBox="1">
            <a:spLocks/>
          </p:cNvSpPr>
          <p:nvPr>
            <p:custDataLst>
              <p:tags r:id="rId6"/>
            </p:custDataLst>
          </p:nvPr>
        </p:nvSpPr>
        <p:spPr>
          <a:xfrm>
            <a:off x="6357259" y="1828800"/>
            <a:ext cx="5219698" cy="4212771"/>
          </a:xfrm>
          <a:prstGeom prst="rect">
            <a:avLst/>
          </a:prstGeom>
        </p:spPr>
        <p:txBody>
          <a:bodyPr vert="horz" lIns="91440" tIns="45720" rIns="91440" bIns="45720" rtlCol="0" anchor="t">
            <a:normAutofit/>
          </a:bodyPr>
          <a:lstStyle>
            <a:lvl1pPr marL="296855" indent="-285744" algn="l" defTabSz="914354" rtl="0" eaLnBrk="1" latinLnBrk="0" hangingPunct="1">
              <a:lnSpc>
                <a:spcPct val="150000"/>
              </a:lnSpc>
              <a:spcBef>
                <a:spcPts val="1200"/>
              </a:spcBef>
              <a:buFont typeface="Arial" panose="020B0604020202020204" pitchFamily="34" charset="0"/>
              <a:buChar char="•"/>
              <a:tabLst/>
              <a:defRPr sz="2000" kern="1200">
                <a:solidFill>
                  <a:srgbClr val="36495E"/>
                </a:solidFill>
                <a:latin typeface="Arial Nova Light" panose="020B0304020202020204" pitchFamily="34" charset="0"/>
                <a:ea typeface="+mn-ea"/>
                <a:cs typeface="Arial" panose="020B0604020202020204" pitchFamily="34" charset="0"/>
              </a:defRPr>
            </a:lvl1pPr>
            <a:lvl2pPr marL="628635" indent="-285744" algn="l" defTabSz="914354" rtl="0" eaLnBrk="1" latinLnBrk="0" hangingPunct="1">
              <a:lnSpc>
                <a:spcPct val="150000"/>
              </a:lnSpc>
              <a:spcBef>
                <a:spcPts val="1200"/>
              </a:spcBef>
              <a:buFont typeface="Adelle Sans Devanagari Thin" panose="02000503000000020004" pitchFamily="2" charset="-78"/>
              <a:buChar char="»"/>
              <a:tabLst/>
              <a:defRPr sz="1600" kern="1200">
                <a:solidFill>
                  <a:srgbClr val="36495E"/>
                </a:solidFill>
                <a:latin typeface="Arial Nova Light" panose="020B0304020202020204" pitchFamily="34" charset="0"/>
                <a:ea typeface="+mn-ea"/>
                <a:cs typeface="Arial" panose="020B0604020202020204" pitchFamily="34" charset="0"/>
              </a:defRPr>
            </a:lvl2pPr>
            <a:lvl3pPr marL="1085824"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rial Nova Light" panose="020B0304020202020204" pitchFamily="34" charset="0"/>
                <a:ea typeface="+mn-ea"/>
                <a:cs typeface="Arial" panose="020B0604020202020204" pitchFamily="34" charset="0"/>
              </a:defRPr>
            </a:lvl3pPr>
            <a:lvl4pPr marL="1543012"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rial Nova Light" panose="020B0304020202020204" pitchFamily="34" charset="0"/>
                <a:ea typeface="+mn-ea"/>
                <a:cs typeface="Arial" panose="020B0604020202020204" pitchFamily="34" charset="0"/>
              </a:defRPr>
            </a:lvl4pPr>
            <a:lvl5pPr marL="2001789" indent="-285744" algn="l" defTabSz="914354" rtl="0" eaLnBrk="1" latinLnBrk="0" hangingPunct="1">
              <a:lnSpc>
                <a:spcPct val="150000"/>
              </a:lnSpc>
              <a:spcBef>
                <a:spcPts val="1200"/>
              </a:spcBef>
              <a:buFont typeface="Arial" panose="020B0604020202020204" pitchFamily="34" charset="0"/>
              <a:buChar char="•"/>
              <a:tabLst/>
              <a:defRPr sz="1600" kern="1200">
                <a:solidFill>
                  <a:srgbClr val="36495E"/>
                </a:solidFill>
                <a:latin typeface="Arial Nova Light" panose="020B03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36495E"/>
              </a:buClr>
            </a:pPr>
            <a:r>
              <a:rPr lang="en-US" sz="1600" dirty="0"/>
              <a:t>Deduction for moving expenses and gross income exclusion for reimbursements are permanently eliminated, except for intelligence community members and members of Armed Forces.
Deduction for wagering losses limited to 90% of losses and only allowable to the extent of wagering gains beginning in 2026.</a:t>
            </a:r>
          </a:p>
        </p:txBody>
      </p:sp>
    </p:spTree>
    <p:custDataLst>
      <p:tags r:id="rId1"/>
    </p:custDataLst>
    <p:extLst>
      <p:ext uri="{BB962C8B-B14F-4D97-AF65-F5344CB8AC3E}">
        <p14:creationId xmlns:p14="http://schemas.microsoft.com/office/powerpoint/2010/main" val="3069274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43283-F56C-190D-1921-2FCE72A984E4}"/>
              </a:ext>
            </a:extLst>
          </p:cNvPr>
          <p:cNvSpPr/>
          <p:nvPr/>
        </p:nvSpPr>
        <p:spPr>
          <a:xfrm>
            <a:off x="-200722" y="-223023"/>
            <a:ext cx="6296722" cy="6264768"/>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1"/>
            </p:custDataLst>
          </p:nvPr>
        </p:nvSpPr>
        <p:spPr>
          <a:xfrm>
            <a:off x="593271" y="1"/>
            <a:ext cx="4876448" cy="6025118"/>
          </a:xfrm>
        </p:spPr>
        <p:txBody>
          <a:bodyPr anchor="ctr">
            <a:normAutofit/>
          </a:bodyPr>
          <a:lstStyle/>
          <a:p>
            <a:pPr>
              <a:lnSpc>
                <a:spcPct val="100000"/>
              </a:lnSpc>
            </a:pPr>
            <a:r>
              <a:rPr lang="en-US" noProof="0" dirty="0">
                <a:solidFill>
                  <a:schemeClr val="bg1"/>
                </a:solidFill>
                <a:latin typeface="Arial Nova" panose="020B0504020202020204" pitchFamily="34" charset="0"/>
              </a:rPr>
              <a:t>New Individual Deductions Overview</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2"/>
            </p:custDataLst>
          </p:nvPr>
        </p:nvSpPr>
        <p:spPr>
          <a:xfrm>
            <a:off x="6705602" y="0"/>
            <a:ext cx="4876448" cy="6025895"/>
          </a:xfrm>
        </p:spPr>
        <p:txBody>
          <a:bodyPr anchor="ctr">
            <a:normAutofit/>
          </a:bodyPr>
          <a:lstStyle/>
          <a:p>
            <a:pPr marL="11113" indent="0">
              <a:lnSpc>
                <a:spcPct val="120000"/>
              </a:lnSpc>
              <a:spcBef>
                <a:spcPts val="1800"/>
              </a:spcBef>
              <a:buClr>
                <a:schemeClr val="accent2"/>
              </a:buClr>
              <a:buNone/>
            </a:pPr>
            <a:r>
              <a:rPr lang="en-US" sz="1600" noProof="0" dirty="0"/>
              <a:t>OBBBA introduces new individual deductions effective 2025–2028:
- Deduction for Tips
- Deduction for Overtime Pay
- Senior Deduction
- Car Loan Interest</a:t>
            </a:r>
          </a:p>
        </p:txBody>
      </p:sp>
      <p:sp>
        <p:nvSpPr>
          <p:cNvPr id="11" name="Rectangle 10">
            <a:extLst>
              <a:ext uri="{FF2B5EF4-FFF2-40B4-BE49-F238E27FC236}">
                <a16:creationId xmlns:a16="http://schemas.microsoft.com/office/drawing/2014/main" id="{3E50A0DF-F3D3-2DEE-E521-3929BB903770}"/>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7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2E64D0-4370-85F3-EF4C-0B6CC84D5DB0}"/>
              </a:ext>
            </a:extLst>
          </p:cNvPr>
          <p:cNvSpPr/>
          <p:nvPr/>
        </p:nvSpPr>
        <p:spPr>
          <a:xfrm>
            <a:off x="-109057" y="-8389"/>
            <a:ext cx="4025737" cy="6244856"/>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noProof="1"/>
          </a:p>
        </p:txBody>
      </p:sp>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31902" y="0"/>
            <a:ext cx="2766618" cy="6244856"/>
          </a:xfrm>
        </p:spPr>
        <p:txBody>
          <a:bodyPr>
            <a:normAutofit/>
          </a:bodyPr>
          <a:lstStyle/>
          <a:p>
            <a:pPr>
              <a:lnSpc>
                <a:spcPct val="100000"/>
              </a:lnSpc>
            </a:pPr>
            <a:r>
              <a:rPr lang="en-US" noProof="1">
                <a:solidFill>
                  <a:schemeClr val="bg1"/>
                </a:solidFill>
                <a:latin typeface="Arial Nova" panose="020B0504020202020204" pitchFamily="34" charset="0"/>
              </a:rPr>
              <a:t>Deduction </a:t>
            </a:r>
            <a:br>
              <a:rPr lang="en-US" noProof="1">
                <a:solidFill>
                  <a:schemeClr val="bg1"/>
                </a:solidFill>
                <a:latin typeface="Arial Nova" panose="020B0504020202020204" pitchFamily="34" charset="0"/>
              </a:rPr>
            </a:br>
            <a:r>
              <a:rPr lang="en-US" noProof="1">
                <a:solidFill>
                  <a:schemeClr val="bg1"/>
                </a:solidFill>
                <a:latin typeface="Arial Nova" panose="020B0504020202020204" pitchFamily="34" charset="0"/>
              </a:rPr>
              <a:t>for Tips &amp; Overtime Pay</a:t>
            </a:r>
          </a:p>
        </p:txBody>
      </p:sp>
      <p:sp>
        <p:nvSpPr>
          <p:cNvPr id="3" name="Content Placeholder 2">
            <a:extLst>
              <a:ext uri="{FF2B5EF4-FFF2-40B4-BE49-F238E27FC236}">
                <a16:creationId xmlns:a16="http://schemas.microsoft.com/office/drawing/2014/main" id="{D45F11BD-1796-5EBC-FAC3-5CDD146B1139}"/>
              </a:ext>
            </a:extLst>
          </p:cNvPr>
          <p:cNvSpPr>
            <a:spLocks noGrp="1"/>
          </p:cNvSpPr>
          <p:nvPr>
            <p:ph sz="half" idx="14"/>
            <p:custDataLst>
              <p:tags r:id="rId2"/>
            </p:custDataLst>
          </p:nvPr>
        </p:nvSpPr>
        <p:spPr>
          <a:xfrm>
            <a:off x="5876144" y="558808"/>
            <a:ext cx="5906125" cy="2926080"/>
          </a:xfrm>
        </p:spPr>
        <p:txBody>
          <a:bodyPr anchor="t">
            <a:noAutofit/>
          </a:bodyPr>
          <a:lstStyle/>
          <a:p>
            <a:pPr marL="296863" indent="-285750">
              <a:lnSpc>
                <a:spcPct val="100000"/>
              </a:lnSpc>
              <a:buClr>
                <a:srgbClr val="36495E"/>
              </a:buClr>
              <a:buFont typeface="Arial" panose="020B0604020202020204" pitchFamily="34" charset="0"/>
              <a:buChar char="•"/>
            </a:pPr>
            <a:r>
              <a:rPr lang="en-US" sz="1200" noProof="1">
                <a:latin typeface="Arial Nova Light" panose="020B0304020202020204" pitchFamily="34" charset="0"/>
              </a:rPr>
              <a:t>Effective for 2025 – 2028, employees and self-employed individuals may deduct 'qualified tips' as an above-the-line deduction.
'Qualified tips' are voluntary cash or charged tips received from customers or through tip sharing in IRS-listed occupations as of 12/31/2024.
Maximum annual deduction is $25,000, phasing out for modified AGI over $150,000 ($300,000 for joint filers).
Deduction available for both itemizing and non-itemizing taxpayers.
Employers must file information returns with the IRS and furnish statements showing cash tips and occupation.</a:t>
            </a:r>
          </a:p>
        </p:txBody>
      </p:sp>
      <p:sp>
        <p:nvSpPr>
          <p:cNvPr id="8" name="Content Placeholder 7">
            <a:extLst>
              <a:ext uri="{FF2B5EF4-FFF2-40B4-BE49-F238E27FC236}">
                <a16:creationId xmlns:a16="http://schemas.microsoft.com/office/drawing/2014/main" id="{45FE15B0-B4BD-0C40-EECE-D127CDC241DA}"/>
              </a:ext>
            </a:extLst>
          </p:cNvPr>
          <p:cNvSpPr>
            <a:spLocks noGrp="1"/>
          </p:cNvSpPr>
          <p:nvPr>
            <p:ph sz="half" idx="15"/>
            <p:custDataLst>
              <p:tags r:id="rId3"/>
            </p:custDataLst>
          </p:nvPr>
        </p:nvSpPr>
        <p:spPr>
          <a:xfrm>
            <a:off x="5876144" y="3384780"/>
            <a:ext cx="5906125" cy="2926080"/>
          </a:xfrm>
        </p:spPr>
        <p:txBody>
          <a:bodyPr anchor="t">
            <a:noAutofit/>
          </a:bodyPr>
          <a:lstStyle/>
          <a:p>
            <a:pPr marL="296863" indent="-285750">
              <a:lnSpc>
                <a:spcPct val="100000"/>
              </a:lnSpc>
              <a:buClr>
                <a:srgbClr val="36495E"/>
              </a:buClr>
              <a:buFont typeface="Arial" panose="020B0604020202020204" pitchFamily="34" charset="0"/>
              <a:buChar char="•"/>
            </a:pPr>
            <a:r>
              <a:rPr lang="en-US" sz="1200" noProof="1">
                <a:latin typeface="Arial Nova Light" panose="020B0304020202020204" pitchFamily="34" charset="0"/>
              </a:rPr>
              <a:t>Effective for 2025 – 2028, individuals may deduct 'qualified overtime compensation' as an above-the-line deduction.
'Qualified overtime compensation' is pay exceeding regular rate required by Fair Labor Standards Act, e.g., 'half' portion of 'time-and-a-half'.
Maximum annual deduction is $12,500 ($25,000 for joint filers), phasing out for modified AGI over $150,000 ($300,000 for joint filers).
Deduction available for both itemizing and non-itemizing taxpayers.
Employers must file information returns with IRS and furnish statements showing qualified overtime compensation.</a:t>
            </a:r>
          </a:p>
        </p:txBody>
      </p:sp>
      <p:sp>
        <p:nvSpPr>
          <p:cNvPr id="2" name="Text Placeholder 1">
            <a:extLst>
              <a:ext uri="{FF2B5EF4-FFF2-40B4-BE49-F238E27FC236}">
                <a16:creationId xmlns:a16="http://schemas.microsoft.com/office/drawing/2014/main" id="{50DAD59D-6660-E3CC-EBBD-8F9A58AAA134}"/>
              </a:ext>
            </a:extLst>
          </p:cNvPr>
          <p:cNvSpPr>
            <a:spLocks noGrp="1"/>
          </p:cNvSpPr>
          <p:nvPr>
            <p:ph type="body" idx="17"/>
            <p:custDataLst>
              <p:tags r:id="rId4"/>
            </p:custDataLst>
          </p:nvPr>
        </p:nvSpPr>
        <p:spPr>
          <a:xfrm>
            <a:off x="4203035" y="558807"/>
            <a:ext cx="1498375" cy="2926080"/>
          </a:xfrm>
        </p:spPr>
        <p:txBody>
          <a:bodyPr anchor="t">
            <a:normAutofit/>
          </a:bodyPr>
          <a:lstStyle/>
          <a:p>
            <a:pPr>
              <a:lnSpc>
                <a:spcPct val="100000"/>
              </a:lnSpc>
            </a:pPr>
            <a:r>
              <a:rPr lang="en-US" sz="1600" noProof="1">
                <a:latin typeface="Arial Nova" panose="020B0504020202020204" pitchFamily="34" charset="0"/>
              </a:rPr>
              <a:t>Deduction for Tips</a:t>
            </a:r>
          </a:p>
        </p:txBody>
      </p:sp>
      <p:sp>
        <p:nvSpPr>
          <p:cNvPr id="7" name="Text Placeholder 6">
            <a:extLst>
              <a:ext uri="{FF2B5EF4-FFF2-40B4-BE49-F238E27FC236}">
                <a16:creationId xmlns:a16="http://schemas.microsoft.com/office/drawing/2014/main" id="{742DB6D4-ED85-3BE7-8A4B-9990F88085F9}"/>
              </a:ext>
            </a:extLst>
          </p:cNvPr>
          <p:cNvSpPr>
            <a:spLocks noGrp="1"/>
          </p:cNvSpPr>
          <p:nvPr>
            <p:ph type="body" idx="18"/>
            <p:custDataLst>
              <p:tags r:id="rId5"/>
            </p:custDataLst>
          </p:nvPr>
        </p:nvSpPr>
        <p:spPr>
          <a:xfrm>
            <a:off x="4203035" y="3384780"/>
            <a:ext cx="1498375" cy="2926080"/>
          </a:xfrm>
        </p:spPr>
        <p:txBody>
          <a:bodyPr anchor="t">
            <a:normAutofit/>
          </a:bodyPr>
          <a:lstStyle/>
          <a:p>
            <a:pPr>
              <a:lnSpc>
                <a:spcPct val="100000"/>
              </a:lnSpc>
            </a:pPr>
            <a:r>
              <a:rPr lang="en-US" sz="1600" noProof="1">
                <a:latin typeface="Arial Nova" panose="020B0504020202020204" pitchFamily="34" charset="0"/>
              </a:rPr>
              <a:t>Deduction for Overtime Pay</a:t>
            </a:r>
          </a:p>
        </p:txBody>
      </p:sp>
      <p:sp>
        <p:nvSpPr>
          <p:cNvPr id="9" name="Rectangle 8">
            <a:extLst>
              <a:ext uri="{FF2B5EF4-FFF2-40B4-BE49-F238E27FC236}">
                <a16:creationId xmlns:a16="http://schemas.microsoft.com/office/drawing/2014/main" id="{0E386B71-A298-AB77-C4FC-216AB1DF3078}"/>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285747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3BEF-3DDC-EFF6-04A3-542C6EABD079}"/>
              </a:ext>
            </a:extLst>
          </p:cNvPr>
          <p:cNvSpPr>
            <a:spLocks noGrp="1"/>
          </p:cNvSpPr>
          <p:nvPr>
            <p:ph type="title"/>
            <p:custDataLst>
              <p:tags r:id="rId1"/>
            </p:custDataLst>
          </p:nvPr>
        </p:nvSpPr>
        <p:spPr>
          <a:xfrm>
            <a:off x="609600" y="700741"/>
            <a:ext cx="10972800" cy="792480"/>
          </a:xfrm>
        </p:spPr>
        <p:txBody>
          <a:bodyPr/>
          <a:lstStyle/>
          <a:p>
            <a:r>
              <a:rPr lang="en-US" noProof="1">
                <a:latin typeface="Arial Nova" panose="020B0504020202020204" pitchFamily="34" charset="0"/>
              </a:rPr>
              <a:t>Senior Deduction and Car Loan Interest</a:t>
            </a:r>
          </a:p>
        </p:txBody>
      </p:sp>
      <p:sp>
        <p:nvSpPr>
          <p:cNvPr id="2" name="Text Placeholder 1">
            <a:extLst>
              <a:ext uri="{FF2B5EF4-FFF2-40B4-BE49-F238E27FC236}">
                <a16:creationId xmlns:a16="http://schemas.microsoft.com/office/drawing/2014/main" id="{50DAD59D-6660-E3CC-EBBD-8F9A58AAA134}"/>
              </a:ext>
            </a:extLst>
          </p:cNvPr>
          <p:cNvSpPr>
            <a:spLocks noGrp="1"/>
          </p:cNvSpPr>
          <p:nvPr>
            <p:ph type="body" idx="1"/>
            <p:custDataLst>
              <p:tags r:id="rId2"/>
            </p:custDataLst>
          </p:nvPr>
        </p:nvSpPr>
        <p:spPr>
          <a:xfrm>
            <a:off x="609600" y="1564852"/>
            <a:ext cx="5120640" cy="536712"/>
          </a:xfrm>
        </p:spPr>
        <p:txBody>
          <a:bodyPr anchor="ctr">
            <a:normAutofit/>
          </a:bodyPr>
          <a:lstStyle/>
          <a:p>
            <a:r>
              <a:rPr lang="en-US" sz="1600" noProof="1">
                <a:latin typeface="Arial Nova" panose="020B0504020202020204" pitchFamily="34" charset="0"/>
              </a:rPr>
              <a:t>Senior Deduction</a:t>
            </a:r>
          </a:p>
        </p:txBody>
      </p:sp>
      <p:sp>
        <p:nvSpPr>
          <p:cNvPr id="3" name="Content Placeholder 2">
            <a:extLst>
              <a:ext uri="{FF2B5EF4-FFF2-40B4-BE49-F238E27FC236}">
                <a16:creationId xmlns:a16="http://schemas.microsoft.com/office/drawing/2014/main" id="{D45F11BD-1796-5EBC-FAC3-5CDD146B1139}"/>
              </a:ext>
            </a:extLst>
          </p:cNvPr>
          <p:cNvSpPr>
            <a:spLocks noGrp="1"/>
          </p:cNvSpPr>
          <p:nvPr>
            <p:ph sz="half" idx="2"/>
            <p:custDataLst>
              <p:tags r:id="rId3"/>
            </p:custDataLst>
          </p:nvPr>
        </p:nvSpPr>
        <p:spPr>
          <a:xfrm>
            <a:off x="609600" y="2181079"/>
            <a:ext cx="5120640" cy="3537266"/>
          </a:xfrm>
        </p:spPr>
        <p:txBody>
          <a:bodyPr>
            <a:normAutofit/>
          </a:bodyPr>
          <a:lstStyle/>
          <a:p>
            <a:pPr>
              <a:lnSpc>
                <a:spcPct val="100000"/>
              </a:lnSpc>
              <a:buClr>
                <a:srgbClr val="36495E"/>
              </a:buClr>
            </a:pPr>
            <a:r>
              <a:rPr lang="en-US" sz="1400" noProof="1">
                <a:latin typeface="Arial Nova Light" panose="020B0304020202020204" pitchFamily="34" charset="0"/>
              </a:rPr>
              <a:t>Effective for 2025 – 2028, individuals age 65 and older may claim an additional deduction of $6k.
Married couples where both spouses qualify can claim $12k.
Phases out for taxpayers with modified AGI over $75k ($150k for joint filers).
Deduction available for both itemizing and non-itemizing taxpayers.
To qualify, an individual must attain age 65 on or before the last day of the taxable year.</a:t>
            </a:r>
          </a:p>
        </p:txBody>
      </p:sp>
      <p:sp>
        <p:nvSpPr>
          <p:cNvPr id="7" name="Text Placeholder 6">
            <a:extLst>
              <a:ext uri="{FF2B5EF4-FFF2-40B4-BE49-F238E27FC236}">
                <a16:creationId xmlns:a16="http://schemas.microsoft.com/office/drawing/2014/main" id="{742DB6D4-ED85-3BE7-8A4B-9990F88085F9}"/>
              </a:ext>
            </a:extLst>
          </p:cNvPr>
          <p:cNvSpPr>
            <a:spLocks noGrp="1"/>
          </p:cNvSpPr>
          <p:nvPr>
            <p:ph type="body" sz="quarter" idx="3"/>
            <p:custDataLst>
              <p:tags r:id="rId4"/>
            </p:custDataLst>
          </p:nvPr>
        </p:nvSpPr>
        <p:spPr>
          <a:xfrm>
            <a:off x="6096001" y="1564852"/>
            <a:ext cx="5120640" cy="536712"/>
          </a:xfrm>
        </p:spPr>
        <p:txBody>
          <a:bodyPr anchor="ctr">
            <a:normAutofit/>
          </a:bodyPr>
          <a:lstStyle/>
          <a:p>
            <a:r>
              <a:rPr lang="en-US" sz="1600" noProof="1">
                <a:latin typeface="Arial Nova" panose="020B0504020202020204" pitchFamily="34" charset="0"/>
              </a:rPr>
              <a:t>Deduction for Car Loan Interest</a:t>
            </a:r>
          </a:p>
        </p:txBody>
      </p:sp>
      <p:sp>
        <p:nvSpPr>
          <p:cNvPr id="8" name="Content Placeholder 7">
            <a:extLst>
              <a:ext uri="{FF2B5EF4-FFF2-40B4-BE49-F238E27FC236}">
                <a16:creationId xmlns:a16="http://schemas.microsoft.com/office/drawing/2014/main" id="{45FE15B0-B4BD-0C40-EECE-D127CDC241DA}"/>
              </a:ext>
            </a:extLst>
          </p:cNvPr>
          <p:cNvSpPr>
            <a:spLocks noGrp="1"/>
          </p:cNvSpPr>
          <p:nvPr>
            <p:ph sz="quarter" idx="4"/>
            <p:custDataLst>
              <p:tags r:id="rId5"/>
            </p:custDataLst>
          </p:nvPr>
        </p:nvSpPr>
        <p:spPr>
          <a:xfrm>
            <a:off x="6096000" y="2181079"/>
            <a:ext cx="5120640" cy="3537266"/>
          </a:xfrm>
        </p:spPr>
        <p:txBody>
          <a:bodyPr>
            <a:normAutofit/>
          </a:bodyPr>
          <a:lstStyle/>
          <a:p>
            <a:pPr>
              <a:lnSpc>
                <a:spcPct val="100000"/>
              </a:lnSpc>
              <a:buClr>
                <a:srgbClr val="36495E"/>
              </a:buClr>
            </a:pPr>
            <a:r>
              <a:rPr lang="en-US" sz="1400" noProof="1">
                <a:latin typeface="Arial Nova Light" panose="020B0304020202020204" pitchFamily="34" charset="0"/>
              </a:rPr>
              <a:t>Effective for 2025 – 2028, individuals may deduct interest paid on a loan used to purchase a “qualified vehicle.”
Maximum annual deduction is $10k.
Phases out for taxpayers with modified AGI over $100k ($200k for joint filers).
Loan must originate after 12/31/2024 and be secured by a lien on the vehicle.
Qualified vehicle includes cars, minivans, SUVs, pick-up trucks, motorcycles with GVW under 14,000 pounds assembled in the U.S.</a:t>
            </a:r>
          </a:p>
          <a:p>
            <a:pPr>
              <a:lnSpc>
                <a:spcPct val="100000"/>
              </a:lnSpc>
              <a:buClr>
                <a:srgbClr val="36495E"/>
              </a:buClr>
            </a:pPr>
            <a:r>
              <a:rPr lang="en-US" sz="1400" b="1" i="1" noProof="1">
                <a:solidFill>
                  <a:srgbClr val="008CD1"/>
                </a:solidFill>
                <a:latin typeface="Arial Nova Light" panose="020B0304020202020204" pitchFamily="34" charset="0"/>
              </a:rPr>
              <a:t>Will there be reporting from lender/dealer?</a:t>
            </a:r>
          </a:p>
        </p:txBody>
      </p:sp>
      <p:sp>
        <p:nvSpPr>
          <p:cNvPr id="5" name="Rectangle 4">
            <a:extLst>
              <a:ext uri="{FF2B5EF4-FFF2-40B4-BE49-F238E27FC236}">
                <a16:creationId xmlns:a16="http://schemas.microsoft.com/office/drawing/2014/main" id="{E3F403A0-6997-F796-C62F-608963E77F33}"/>
              </a:ext>
            </a:extLst>
          </p:cNvPr>
          <p:cNvSpPr/>
          <p:nvPr>
            <p:custDataLst>
              <p:tags r:id="rId6"/>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0" name="TextBox 9">
            <a:extLst>
              <a:ext uri="{FF2B5EF4-FFF2-40B4-BE49-F238E27FC236}">
                <a16:creationId xmlns:a16="http://schemas.microsoft.com/office/drawing/2014/main" id="{24EAB6D9-B4EF-D1A6-99ED-1421720275EA}"/>
              </a:ext>
            </a:extLst>
          </p:cNvPr>
          <p:cNvSpPr txBox="1"/>
          <p:nvPr>
            <p:custDataLst>
              <p:tags r:id="rId7"/>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Tree>
    <p:extLst>
      <p:ext uri="{BB962C8B-B14F-4D97-AF65-F5344CB8AC3E}">
        <p14:creationId xmlns:p14="http://schemas.microsoft.com/office/powerpoint/2010/main" val="234368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16D99-BA14-6FEC-1881-410694FA13B6}"/>
              </a:ext>
            </a:extLst>
          </p:cNvPr>
          <p:cNvSpPr txBox="1"/>
          <p:nvPr>
            <p:custDataLst>
              <p:tags r:id="rId1"/>
            </p:custDataLst>
          </p:nvPr>
        </p:nvSpPr>
        <p:spPr>
          <a:xfrm>
            <a:off x="609600" y="460338"/>
            <a:ext cx="5486400" cy="307777"/>
          </a:xfrm>
          <a:prstGeom prst="rect">
            <a:avLst/>
          </a:prstGeom>
          <a:noFill/>
        </p:spPr>
        <p:txBody>
          <a:bodyPr wrap="square">
            <a:spAutoFit/>
          </a:bodyPr>
          <a:lstStyle/>
          <a:p>
            <a:r>
              <a:rPr lang="en-US" sz="1400" dirty="0">
                <a:solidFill>
                  <a:srgbClr val="008CD1"/>
                </a:solidFill>
                <a:latin typeface="Arial Nova" panose="020B0504020202020204" pitchFamily="34" charset="0"/>
              </a:rPr>
              <a:t>Individual Provisions</a:t>
            </a:r>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2"/>
            </p:custDataLst>
          </p:nvPr>
        </p:nvSpPr>
        <p:spPr>
          <a:xfrm>
            <a:off x="609599" y="709885"/>
            <a:ext cx="12588177" cy="762000"/>
          </a:xfrm>
        </p:spPr>
        <p:txBody>
          <a:bodyPr>
            <a:normAutofit/>
          </a:bodyPr>
          <a:lstStyle/>
          <a:p>
            <a:r>
              <a:rPr lang="en-US" dirty="0">
                <a:latin typeface="Arial Nova" panose="020B0504020202020204" pitchFamily="34" charset="0"/>
              </a:rPr>
              <a:t>Eli</a:t>
            </a:r>
            <a:r>
              <a:rPr lang="en-US" noProof="0" dirty="0" err="1">
                <a:latin typeface="Arial Nova" panose="020B0504020202020204" pitchFamily="34" charset="0"/>
              </a:rPr>
              <a:t>mination</a:t>
            </a:r>
            <a:r>
              <a:rPr lang="en-US" noProof="0" dirty="0">
                <a:latin typeface="Arial Nova" panose="020B0504020202020204" pitchFamily="34" charset="0"/>
              </a:rPr>
              <a:t> of Clean Energy Incentives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3"/>
            </p:custDataLst>
          </p:nvPr>
        </p:nvSpPr>
        <p:spPr>
          <a:xfrm>
            <a:off x="609601" y="1721432"/>
            <a:ext cx="8479535" cy="4304613"/>
          </a:xfrm>
        </p:spPr>
        <p:txBody>
          <a:bodyPr anchor="t">
            <a:normAutofit/>
          </a:bodyPr>
          <a:lstStyle/>
          <a:p>
            <a:pPr marL="296863" indent="-285750">
              <a:lnSpc>
                <a:spcPct val="120000"/>
              </a:lnSpc>
            </a:pPr>
            <a:r>
              <a:rPr lang="en-US" sz="1600" b="1" noProof="0" dirty="0"/>
              <a:t>Residential Clean Energy Credit</a:t>
            </a:r>
            <a:r>
              <a:rPr lang="en-US" sz="1600" b="1" i="1" noProof="0" dirty="0"/>
              <a:t>: </a:t>
            </a:r>
            <a:r>
              <a:rPr lang="en-US" sz="1600" i="1" noProof="0" dirty="0"/>
              <a:t>terminated for expenditures made after 12/31/2025</a:t>
            </a:r>
            <a:r>
              <a:rPr lang="en-US" sz="1600" noProof="0" dirty="0"/>
              <a:t>
 </a:t>
            </a:r>
            <a:r>
              <a:rPr lang="en-US" sz="1600" b="1" noProof="0" dirty="0"/>
              <a:t>Energy Efficient Home Improvement Credit: </a:t>
            </a:r>
            <a:r>
              <a:rPr lang="en-US" sz="1600" i="1" noProof="0" dirty="0"/>
              <a:t>terminated for property placed in service after 12/31/2025</a:t>
            </a:r>
            <a:r>
              <a:rPr lang="en-US" sz="1600" noProof="0" dirty="0"/>
              <a:t>
</a:t>
            </a:r>
            <a:r>
              <a:rPr lang="en-US" sz="1600" b="1" noProof="0" dirty="0"/>
              <a:t>New Energy Efficient Home Credit: </a:t>
            </a:r>
            <a:r>
              <a:rPr lang="en-US" sz="1600" i="1" noProof="0" dirty="0"/>
              <a:t>terminated for homes acquired after 6/30/2026</a:t>
            </a:r>
            <a:r>
              <a:rPr lang="en-US" sz="1600" noProof="0" dirty="0"/>
              <a:t>
</a:t>
            </a:r>
            <a:r>
              <a:rPr lang="en-US" sz="1600" b="1" noProof="0" dirty="0"/>
              <a:t>Previously-Owned Clean Vehicle Credit: </a:t>
            </a:r>
            <a:r>
              <a:rPr lang="en-US" sz="1600" i="1" noProof="0" dirty="0"/>
              <a:t>terminated for vehicles acquired after 9/30/2025</a:t>
            </a:r>
            <a:r>
              <a:rPr lang="en-US" sz="1600" noProof="0" dirty="0"/>
              <a:t>
</a:t>
            </a:r>
            <a:r>
              <a:rPr lang="en-US" sz="1600" b="1" noProof="0" dirty="0"/>
              <a:t>Clean Vehicle Credit: </a:t>
            </a:r>
            <a:r>
              <a:rPr lang="en-US" sz="1600" i="1" noProof="0" dirty="0"/>
              <a:t>terminated for vehicles acquired after 9/30/2025</a:t>
            </a:r>
          </a:p>
        </p:txBody>
      </p:sp>
      <p:sp>
        <p:nvSpPr>
          <p:cNvPr id="4" name="Rectangle 3">
            <a:extLst>
              <a:ext uri="{FF2B5EF4-FFF2-40B4-BE49-F238E27FC236}">
                <a16:creationId xmlns:a16="http://schemas.microsoft.com/office/drawing/2014/main" id="{B8B9B9AC-BCD6-E1F5-6C99-C68B081101CB}"/>
              </a:ext>
            </a:extLst>
          </p:cNvPr>
          <p:cNvSpPr/>
          <p:nvPr>
            <p:custDataLst>
              <p:tags r:id="rId4"/>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385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43283-F56C-190D-1921-2FCE72A984E4}"/>
              </a:ext>
            </a:extLst>
          </p:cNvPr>
          <p:cNvSpPr/>
          <p:nvPr/>
        </p:nvSpPr>
        <p:spPr>
          <a:xfrm>
            <a:off x="-2" y="-82295"/>
            <a:ext cx="6096002" cy="6107412"/>
          </a:xfrm>
          <a:prstGeom prst="rect">
            <a:avLst/>
          </a:prstGeom>
          <a:solidFill>
            <a:srgbClr val="3649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5AFF143-6BD8-2674-B40D-8411BB9BEC1D}"/>
              </a:ext>
            </a:extLst>
          </p:cNvPr>
          <p:cNvSpPr>
            <a:spLocks noGrp="1"/>
          </p:cNvSpPr>
          <p:nvPr>
            <p:ph type="title"/>
            <p:custDataLst>
              <p:tags r:id="rId1"/>
            </p:custDataLst>
          </p:nvPr>
        </p:nvSpPr>
        <p:spPr>
          <a:xfrm>
            <a:off x="609600" y="0"/>
            <a:ext cx="4876448" cy="6025117"/>
          </a:xfrm>
        </p:spPr>
        <p:txBody>
          <a:bodyPr anchor="ctr">
            <a:normAutofit/>
          </a:bodyPr>
          <a:lstStyle/>
          <a:p>
            <a:pPr>
              <a:lnSpc>
                <a:spcPct val="100000"/>
              </a:lnSpc>
            </a:pPr>
            <a:r>
              <a:rPr lang="en-US" noProof="0" dirty="0">
                <a:solidFill>
                  <a:schemeClr val="bg1"/>
                </a:solidFill>
                <a:latin typeface="Arial Nova" panose="020B0504020202020204" pitchFamily="34" charset="0"/>
              </a:rPr>
              <a:t>Estate &amp; Gift Tax</a:t>
            </a:r>
            <a:br>
              <a:rPr lang="en-US" noProof="0" dirty="0">
                <a:solidFill>
                  <a:schemeClr val="bg1"/>
                </a:solidFill>
                <a:latin typeface="Arial Nova" panose="020B0504020202020204" pitchFamily="34" charset="0"/>
              </a:rPr>
            </a:br>
            <a:r>
              <a:rPr lang="en-US" noProof="0" dirty="0">
                <a:solidFill>
                  <a:schemeClr val="bg1"/>
                </a:solidFill>
                <a:latin typeface="Arial Nova" panose="020B0504020202020204" pitchFamily="34" charset="0"/>
              </a:rPr>
              <a:t>Provisions</a:t>
            </a:r>
          </a:p>
        </p:txBody>
      </p:sp>
      <p:sp>
        <p:nvSpPr>
          <p:cNvPr id="3" name="Content Placeholder 2">
            <a:extLst>
              <a:ext uri="{FF2B5EF4-FFF2-40B4-BE49-F238E27FC236}">
                <a16:creationId xmlns:a16="http://schemas.microsoft.com/office/drawing/2014/main" id="{36155F97-AA4B-E922-5F96-CD65D5FAFAD4}"/>
              </a:ext>
            </a:extLst>
          </p:cNvPr>
          <p:cNvSpPr>
            <a:spLocks noGrp="1"/>
          </p:cNvSpPr>
          <p:nvPr>
            <p:ph idx="1"/>
            <p:custDataLst>
              <p:tags r:id="rId2"/>
            </p:custDataLst>
          </p:nvPr>
        </p:nvSpPr>
        <p:spPr>
          <a:xfrm>
            <a:off x="6658984" y="0"/>
            <a:ext cx="4923418" cy="6025117"/>
          </a:xfrm>
        </p:spPr>
        <p:txBody>
          <a:bodyPr anchor="ctr">
            <a:normAutofit/>
          </a:bodyPr>
          <a:lstStyle/>
          <a:p>
            <a:pPr marL="11113" indent="0">
              <a:lnSpc>
                <a:spcPct val="120000"/>
              </a:lnSpc>
              <a:spcBef>
                <a:spcPts val="1800"/>
              </a:spcBef>
              <a:buClr>
                <a:schemeClr val="accent2"/>
              </a:buClr>
              <a:buNone/>
            </a:pPr>
            <a:r>
              <a:rPr lang="en-US" sz="1600" noProof="0" dirty="0"/>
              <a:t>The estate, gift &amp; generation skipping transfer tax exemption amounts are permanently increased to $15 million per individual beginning in 2026, with this amount indexed annually for inflation. </a:t>
            </a:r>
          </a:p>
          <a:p>
            <a:pPr marL="11113" indent="0">
              <a:lnSpc>
                <a:spcPct val="120000"/>
              </a:lnSpc>
              <a:spcBef>
                <a:spcPts val="1800"/>
              </a:spcBef>
              <a:buClr>
                <a:schemeClr val="accent2"/>
              </a:buClr>
              <a:buNone/>
            </a:pPr>
            <a:r>
              <a:rPr lang="en-US" sz="1600" noProof="0" dirty="0"/>
              <a:t>This change significantly impacts the tax planning landscape for high-net-worth individuals and their estates, providing greater exclusion thresholds and stable tax rates for future estate and trust taxation.</a:t>
            </a:r>
          </a:p>
        </p:txBody>
      </p:sp>
      <p:sp>
        <p:nvSpPr>
          <p:cNvPr id="11" name="Rectangle 10">
            <a:extLst>
              <a:ext uri="{FF2B5EF4-FFF2-40B4-BE49-F238E27FC236}">
                <a16:creationId xmlns:a16="http://schemas.microsoft.com/office/drawing/2014/main" id="{3E50A0DF-F3D3-2DEE-E521-3929BB903770}"/>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1D621B73-EC7F-B163-08A6-920AF89F4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5993" y="157462"/>
            <a:ext cx="2029005" cy="1193531"/>
          </a:xfrm>
          <a:prstGeom prst="rect">
            <a:avLst/>
          </a:prstGeom>
        </p:spPr>
      </p:pic>
      <p:pic>
        <p:nvPicPr>
          <p:cNvPr id="2" name="Picture 1">
            <a:extLst>
              <a:ext uri="{FF2B5EF4-FFF2-40B4-BE49-F238E27FC236}">
                <a16:creationId xmlns:a16="http://schemas.microsoft.com/office/drawing/2014/main" id="{5150E4AD-6111-4CB4-010B-B8C1CD5748DF}"/>
              </a:ext>
            </a:extLst>
          </p:cNvPr>
          <p:cNvPicPr>
            <a:picLocks noChangeAspect="1"/>
          </p:cNvPicPr>
          <p:nvPr/>
        </p:nvPicPr>
        <p:blipFill>
          <a:blip r:embed="rId4"/>
          <a:stretch>
            <a:fillRect/>
          </a:stretch>
        </p:blipFill>
        <p:spPr>
          <a:xfrm rot="10800000" flipV="1">
            <a:off x="724830" y="1118873"/>
            <a:ext cx="7846474" cy="331840"/>
          </a:xfrm>
          <a:prstGeom prst="rect">
            <a:avLst/>
          </a:prstGeom>
        </p:spPr>
      </p:pic>
      <p:sp>
        <p:nvSpPr>
          <p:cNvPr id="4" name="Rectangle 3">
            <a:extLst>
              <a:ext uri="{FF2B5EF4-FFF2-40B4-BE49-F238E27FC236}">
                <a16:creationId xmlns:a16="http://schemas.microsoft.com/office/drawing/2014/main" id="{F81D791C-8CAC-2CA7-9F2F-B6C8489496ED}"/>
              </a:ext>
            </a:extLst>
          </p:cNvPr>
          <p:cNvSpPr/>
          <p:nvPr/>
        </p:nvSpPr>
        <p:spPr>
          <a:xfrm>
            <a:off x="697253" y="284935"/>
            <a:ext cx="8073367" cy="938588"/>
          </a:xfrm>
          <a:prstGeom prst="rect">
            <a:avLst/>
          </a:prstGeom>
        </p:spPr>
        <p:txBody>
          <a:bodyPr vert="horz" lIns="82296" tIns="41148" rIns="82296" bIns="41148" rtlCol="0" anchor="b">
            <a:normAutofit/>
          </a:bodyPr>
          <a:lstStyle/>
          <a:p>
            <a:pPr>
              <a:lnSpc>
                <a:spcPct val="90000"/>
              </a:lnSpc>
              <a:spcBef>
                <a:spcPct val="0"/>
              </a:spcBef>
              <a:spcAft>
                <a:spcPts val="540"/>
              </a:spcAft>
            </a:pPr>
            <a:r>
              <a:rPr lang="en-US" sz="4000" b="1" dirty="0">
                <a:solidFill>
                  <a:srgbClr val="36495E"/>
                </a:solidFill>
                <a:latin typeface="Arial Nova" panose="020B0504020202020204" pitchFamily="34" charset="0"/>
                <a:ea typeface="+mj-ea"/>
                <a:cs typeface="+mj-cs"/>
              </a:rPr>
              <a:t>FEI LEADERSHIP </a:t>
            </a:r>
          </a:p>
        </p:txBody>
      </p:sp>
      <p:pic>
        <p:nvPicPr>
          <p:cNvPr id="10" name="Picture 9">
            <a:extLst>
              <a:ext uri="{FF2B5EF4-FFF2-40B4-BE49-F238E27FC236}">
                <a16:creationId xmlns:a16="http://schemas.microsoft.com/office/drawing/2014/main" id="{57FA0465-122B-E9B5-7E48-6F4C2818E25A}"/>
              </a:ext>
            </a:extLst>
          </p:cNvPr>
          <p:cNvPicPr>
            <a:picLocks noChangeAspect="1"/>
          </p:cNvPicPr>
          <p:nvPr/>
        </p:nvPicPr>
        <p:blipFill>
          <a:blip r:embed="rId5"/>
          <a:srcRect/>
          <a:stretch/>
        </p:blipFill>
        <p:spPr>
          <a:xfrm>
            <a:off x="4219569" y="4540294"/>
            <a:ext cx="1129834" cy="1330658"/>
          </a:xfrm>
          <a:prstGeom prst="rect">
            <a:avLst/>
          </a:prstGeom>
        </p:spPr>
      </p:pic>
      <p:pic>
        <p:nvPicPr>
          <p:cNvPr id="13" name="Picture 12" descr="A person standing at a podium&#10;&#10;Description automatically generated">
            <a:extLst>
              <a:ext uri="{FF2B5EF4-FFF2-40B4-BE49-F238E27FC236}">
                <a16:creationId xmlns:a16="http://schemas.microsoft.com/office/drawing/2014/main" id="{CD131C47-272F-261D-AD17-8CE806786F18}"/>
              </a:ext>
            </a:extLst>
          </p:cNvPr>
          <p:cNvPicPr>
            <a:picLocks noChangeAspect="1"/>
          </p:cNvPicPr>
          <p:nvPr/>
        </p:nvPicPr>
        <p:blipFill>
          <a:blip r:embed="rId6"/>
          <a:stretch>
            <a:fillRect/>
          </a:stretch>
        </p:blipFill>
        <p:spPr>
          <a:xfrm>
            <a:off x="3126288" y="3038270"/>
            <a:ext cx="1251404" cy="1272556"/>
          </a:xfrm>
          <a:prstGeom prst="rect">
            <a:avLst/>
          </a:prstGeom>
        </p:spPr>
      </p:pic>
      <p:pic>
        <p:nvPicPr>
          <p:cNvPr id="17" name="Picture 16" descr="A person in a suit&#10;&#10;Description automatically generated">
            <a:extLst>
              <a:ext uri="{FF2B5EF4-FFF2-40B4-BE49-F238E27FC236}">
                <a16:creationId xmlns:a16="http://schemas.microsoft.com/office/drawing/2014/main" id="{D2933B2B-F0F3-8692-B5A2-98E57E2A2E90}"/>
              </a:ext>
            </a:extLst>
          </p:cNvPr>
          <p:cNvPicPr>
            <a:picLocks noChangeAspect="1"/>
          </p:cNvPicPr>
          <p:nvPr/>
        </p:nvPicPr>
        <p:blipFill rotWithShape="1">
          <a:blip r:embed="rId7"/>
          <a:srcRect l="19159" t="814" r="21930" b="25329"/>
          <a:stretch/>
        </p:blipFill>
        <p:spPr>
          <a:xfrm>
            <a:off x="1332782" y="3014578"/>
            <a:ext cx="1251404" cy="1308718"/>
          </a:xfrm>
          <a:prstGeom prst="rect">
            <a:avLst/>
          </a:prstGeom>
        </p:spPr>
      </p:pic>
      <p:pic>
        <p:nvPicPr>
          <p:cNvPr id="19" name="Picture 18" descr="A person in a suit and tie&#10;&#10;Description automatically generated">
            <a:extLst>
              <a:ext uri="{FF2B5EF4-FFF2-40B4-BE49-F238E27FC236}">
                <a16:creationId xmlns:a16="http://schemas.microsoft.com/office/drawing/2014/main" id="{A4E56651-F96E-1AC1-4A48-1CFC217A41A7}"/>
              </a:ext>
            </a:extLst>
          </p:cNvPr>
          <p:cNvPicPr>
            <a:picLocks noChangeAspect="1"/>
          </p:cNvPicPr>
          <p:nvPr/>
        </p:nvPicPr>
        <p:blipFill rotWithShape="1">
          <a:blip r:embed="rId8"/>
          <a:srcRect l="25129" t="4641" r="33861" b="39149"/>
          <a:stretch/>
        </p:blipFill>
        <p:spPr>
          <a:xfrm>
            <a:off x="4967025" y="3014578"/>
            <a:ext cx="1302874" cy="1293143"/>
          </a:xfrm>
          <a:prstGeom prst="rect">
            <a:avLst/>
          </a:prstGeom>
        </p:spPr>
      </p:pic>
      <p:pic>
        <p:nvPicPr>
          <p:cNvPr id="22" name="Picture 21" descr="A person in a suit&#10;&#10;Description automatically generated">
            <a:extLst>
              <a:ext uri="{FF2B5EF4-FFF2-40B4-BE49-F238E27FC236}">
                <a16:creationId xmlns:a16="http://schemas.microsoft.com/office/drawing/2014/main" id="{15F9EE69-7372-32F1-82DB-1AD0205B5D16}"/>
              </a:ext>
            </a:extLst>
          </p:cNvPr>
          <p:cNvPicPr>
            <a:picLocks noChangeAspect="1"/>
          </p:cNvPicPr>
          <p:nvPr/>
        </p:nvPicPr>
        <p:blipFill>
          <a:blip r:embed="rId9"/>
          <a:stretch>
            <a:fillRect/>
          </a:stretch>
        </p:blipFill>
        <p:spPr>
          <a:xfrm>
            <a:off x="4924470" y="1475304"/>
            <a:ext cx="1326493" cy="1326493"/>
          </a:xfrm>
          <a:prstGeom prst="rect">
            <a:avLst/>
          </a:prstGeom>
        </p:spPr>
      </p:pic>
      <p:pic>
        <p:nvPicPr>
          <p:cNvPr id="25" name="Picture 24" descr="A close-up of a person smiling&#10;&#10;Description automatically generated">
            <a:extLst>
              <a:ext uri="{FF2B5EF4-FFF2-40B4-BE49-F238E27FC236}">
                <a16:creationId xmlns:a16="http://schemas.microsoft.com/office/drawing/2014/main" id="{1CA70D30-57FD-D102-4D28-F802B7869F33}"/>
              </a:ext>
            </a:extLst>
          </p:cNvPr>
          <p:cNvPicPr>
            <a:picLocks noChangeAspect="1"/>
          </p:cNvPicPr>
          <p:nvPr/>
        </p:nvPicPr>
        <p:blipFill>
          <a:blip r:embed="rId10"/>
          <a:stretch>
            <a:fillRect/>
          </a:stretch>
        </p:blipFill>
        <p:spPr>
          <a:xfrm>
            <a:off x="2238668" y="4545276"/>
            <a:ext cx="1324039" cy="1272556"/>
          </a:xfrm>
          <a:prstGeom prst="rect">
            <a:avLst/>
          </a:prstGeom>
        </p:spPr>
      </p:pic>
      <p:pic>
        <p:nvPicPr>
          <p:cNvPr id="29" name="Picture 28" descr="A person in a suit smiling&#10;&#10;Description automatically generated">
            <a:extLst>
              <a:ext uri="{FF2B5EF4-FFF2-40B4-BE49-F238E27FC236}">
                <a16:creationId xmlns:a16="http://schemas.microsoft.com/office/drawing/2014/main" id="{38B938F8-4820-3A8F-7002-BCCBA657F11A}"/>
              </a:ext>
            </a:extLst>
          </p:cNvPr>
          <p:cNvPicPr>
            <a:picLocks noChangeAspect="1"/>
          </p:cNvPicPr>
          <p:nvPr/>
        </p:nvPicPr>
        <p:blipFill rotWithShape="1">
          <a:blip r:embed="rId11"/>
          <a:srcRect t="9328" b="23971"/>
          <a:stretch/>
        </p:blipFill>
        <p:spPr>
          <a:xfrm>
            <a:off x="1242950" y="1446252"/>
            <a:ext cx="1450928" cy="1356297"/>
          </a:xfrm>
          <a:prstGeom prst="rect">
            <a:avLst/>
          </a:prstGeom>
        </p:spPr>
      </p:pic>
      <p:sp>
        <p:nvSpPr>
          <p:cNvPr id="30" name="TextBox 29">
            <a:extLst>
              <a:ext uri="{FF2B5EF4-FFF2-40B4-BE49-F238E27FC236}">
                <a16:creationId xmlns:a16="http://schemas.microsoft.com/office/drawing/2014/main" id="{E49CBF5F-366C-4248-FA91-F8A611DD8746}"/>
              </a:ext>
            </a:extLst>
          </p:cNvPr>
          <p:cNvSpPr txBox="1"/>
          <p:nvPr/>
        </p:nvSpPr>
        <p:spPr>
          <a:xfrm>
            <a:off x="6607595" y="3066249"/>
            <a:ext cx="4481146" cy="1200329"/>
          </a:xfrm>
          <a:prstGeom prst="rect">
            <a:avLst/>
          </a:prstGeom>
          <a:noFill/>
        </p:spPr>
        <p:txBody>
          <a:bodyPr wrap="square">
            <a:spAutoFit/>
          </a:bodyPr>
          <a:lstStyle/>
          <a:p>
            <a:r>
              <a:rPr lang="en-US" b="1" dirty="0">
                <a:solidFill>
                  <a:srgbClr val="008CD1"/>
                </a:solidFill>
                <a:highlight>
                  <a:srgbClr val="FFFFFF"/>
                </a:highlight>
                <a:latin typeface="Arial Nova" panose="020B0504020202020204" pitchFamily="34" charset="0"/>
              </a:rPr>
              <a:t>DIRECTORS</a:t>
            </a:r>
            <a:r>
              <a:rPr lang="en-US" b="1" dirty="0">
                <a:solidFill>
                  <a:srgbClr val="36495E"/>
                </a:solidFill>
                <a:highlight>
                  <a:srgbClr val="FFFFFF"/>
                </a:highlight>
                <a:latin typeface="Arial Nova" panose="020B0504020202020204" pitchFamily="34" charset="0"/>
              </a:rPr>
              <a:t> </a:t>
            </a:r>
          </a:p>
          <a:p>
            <a:r>
              <a:rPr lang="en-US" b="1" dirty="0">
                <a:solidFill>
                  <a:srgbClr val="36495E"/>
                </a:solidFill>
                <a:highlight>
                  <a:srgbClr val="FFFFFF"/>
                </a:highlight>
                <a:latin typeface="Arial Nova" panose="020B0504020202020204" pitchFamily="34" charset="0"/>
              </a:rPr>
              <a:t>Matt Monteiro, </a:t>
            </a:r>
            <a:r>
              <a:rPr lang="en-US" i="1" dirty="0">
                <a:solidFill>
                  <a:srgbClr val="36495E"/>
                </a:solidFill>
                <a:highlight>
                  <a:srgbClr val="FFFFFF"/>
                </a:highlight>
                <a:latin typeface="Arial Nova" panose="020B0504020202020204" pitchFamily="34" charset="0"/>
              </a:rPr>
              <a:t>Strategic Partnerships</a:t>
            </a:r>
          </a:p>
          <a:p>
            <a:r>
              <a:rPr lang="en-US" b="1" dirty="0">
                <a:solidFill>
                  <a:srgbClr val="36495E"/>
                </a:solidFill>
                <a:highlight>
                  <a:srgbClr val="FFFFFF"/>
                </a:highlight>
                <a:latin typeface="Arial Nova" panose="020B0504020202020204" pitchFamily="34" charset="0"/>
              </a:rPr>
              <a:t>Bill Ferko, </a:t>
            </a:r>
            <a:r>
              <a:rPr lang="en-US" i="1" dirty="0">
                <a:solidFill>
                  <a:srgbClr val="36495E"/>
                </a:solidFill>
                <a:highlight>
                  <a:srgbClr val="FFFFFF"/>
                </a:highlight>
                <a:latin typeface="Arial Nova" panose="020B0504020202020204" pitchFamily="34" charset="0"/>
              </a:rPr>
              <a:t>Career Services</a:t>
            </a:r>
          </a:p>
          <a:p>
            <a:r>
              <a:rPr lang="en-US" b="1" dirty="0">
                <a:solidFill>
                  <a:srgbClr val="36495E"/>
                </a:solidFill>
                <a:highlight>
                  <a:srgbClr val="FFFFFF"/>
                </a:highlight>
                <a:latin typeface="Arial Nova" panose="020B0504020202020204" pitchFamily="34" charset="0"/>
              </a:rPr>
              <a:t>Bill Stout,</a:t>
            </a:r>
            <a:r>
              <a:rPr lang="en-US" i="1" dirty="0">
                <a:solidFill>
                  <a:srgbClr val="36495E"/>
                </a:solidFill>
                <a:highlight>
                  <a:srgbClr val="FFFFFF"/>
                </a:highlight>
                <a:latin typeface="Arial Nova" panose="020B0504020202020204" pitchFamily="34" charset="0"/>
              </a:rPr>
              <a:t> Academic Relations</a:t>
            </a:r>
          </a:p>
        </p:txBody>
      </p:sp>
      <p:sp>
        <p:nvSpPr>
          <p:cNvPr id="31" name="TextBox 30">
            <a:extLst>
              <a:ext uri="{FF2B5EF4-FFF2-40B4-BE49-F238E27FC236}">
                <a16:creationId xmlns:a16="http://schemas.microsoft.com/office/drawing/2014/main" id="{EB453732-A57C-5C12-AE52-0E4626A5B53F}"/>
              </a:ext>
            </a:extLst>
          </p:cNvPr>
          <p:cNvSpPr txBox="1"/>
          <p:nvPr/>
        </p:nvSpPr>
        <p:spPr>
          <a:xfrm>
            <a:off x="6600018" y="4815164"/>
            <a:ext cx="4481146" cy="646331"/>
          </a:xfrm>
          <a:prstGeom prst="rect">
            <a:avLst/>
          </a:prstGeom>
          <a:noFill/>
        </p:spPr>
        <p:txBody>
          <a:bodyPr wrap="square">
            <a:spAutoFit/>
          </a:bodyPr>
          <a:lstStyle/>
          <a:p>
            <a:r>
              <a:rPr lang="en-US" b="1" dirty="0">
                <a:solidFill>
                  <a:srgbClr val="36495E"/>
                </a:solidFill>
                <a:highlight>
                  <a:srgbClr val="FFFFFF"/>
                </a:highlight>
                <a:latin typeface="Arial Nova" panose="020B0504020202020204" pitchFamily="34" charset="0"/>
              </a:rPr>
              <a:t>Michael Chase, </a:t>
            </a:r>
            <a:r>
              <a:rPr lang="en-US" i="1" dirty="0">
                <a:solidFill>
                  <a:srgbClr val="36495E"/>
                </a:solidFill>
                <a:highlight>
                  <a:srgbClr val="FFFFFF"/>
                </a:highlight>
                <a:latin typeface="Arial Nova" panose="020B0504020202020204" pitchFamily="34" charset="0"/>
              </a:rPr>
              <a:t>Programming </a:t>
            </a:r>
          </a:p>
          <a:p>
            <a:r>
              <a:rPr lang="en-US" b="1" dirty="0">
                <a:solidFill>
                  <a:srgbClr val="36495E"/>
                </a:solidFill>
                <a:highlight>
                  <a:srgbClr val="FFFFFF"/>
                </a:highlight>
                <a:latin typeface="Arial Nova" panose="020B0504020202020204" pitchFamily="34" charset="0"/>
              </a:rPr>
              <a:t>Uric Dufrene, </a:t>
            </a:r>
            <a:r>
              <a:rPr lang="en-US" i="1" dirty="0">
                <a:solidFill>
                  <a:srgbClr val="36495E"/>
                </a:solidFill>
                <a:highlight>
                  <a:srgbClr val="FFFFFF"/>
                </a:highlight>
                <a:latin typeface="Arial Nova" panose="020B0504020202020204" pitchFamily="34" charset="0"/>
              </a:rPr>
              <a:t>At-Large</a:t>
            </a:r>
          </a:p>
        </p:txBody>
      </p:sp>
      <p:pic>
        <p:nvPicPr>
          <p:cNvPr id="7" name="Picture 6" descr="A person in a suit smiling&#10;&#10;Description automatically generated">
            <a:extLst>
              <a:ext uri="{FF2B5EF4-FFF2-40B4-BE49-F238E27FC236}">
                <a16:creationId xmlns:a16="http://schemas.microsoft.com/office/drawing/2014/main" id="{F205A30B-1A1F-9270-58AC-2A3039D66228}"/>
              </a:ext>
            </a:extLst>
          </p:cNvPr>
          <p:cNvPicPr>
            <a:picLocks noChangeAspect="1"/>
          </p:cNvPicPr>
          <p:nvPr/>
        </p:nvPicPr>
        <p:blipFill>
          <a:blip r:embed="rId12"/>
          <a:srcRect l="18752" r="26345" b="5722"/>
          <a:stretch/>
        </p:blipFill>
        <p:spPr>
          <a:xfrm>
            <a:off x="3190812" y="1441856"/>
            <a:ext cx="1216449" cy="1356296"/>
          </a:xfrm>
          <a:prstGeom prst="rect">
            <a:avLst/>
          </a:prstGeom>
        </p:spPr>
      </p:pic>
      <p:sp>
        <p:nvSpPr>
          <p:cNvPr id="8" name="TextBox 7">
            <a:extLst>
              <a:ext uri="{FF2B5EF4-FFF2-40B4-BE49-F238E27FC236}">
                <a16:creationId xmlns:a16="http://schemas.microsoft.com/office/drawing/2014/main" id="{92C94B51-57C7-D014-4353-1A743B47DA4C}"/>
              </a:ext>
            </a:extLst>
          </p:cNvPr>
          <p:cNvSpPr txBox="1"/>
          <p:nvPr/>
        </p:nvSpPr>
        <p:spPr>
          <a:xfrm>
            <a:off x="6607595" y="1526336"/>
            <a:ext cx="4130670" cy="1200329"/>
          </a:xfrm>
          <a:prstGeom prst="rect">
            <a:avLst/>
          </a:prstGeom>
          <a:noFill/>
        </p:spPr>
        <p:txBody>
          <a:bodyPr wrap="square">
            <a:spAutoFit/>
          </a:bodyPr>
          <a:lstStyle/>
          <a:p>
            <a:r>
              <a:rPr lang="en-US" b="1" dirty="0">
                <a:solidFill>
                  <a:srgbClr val="008CD1"/>
                </a:solidFill>
                <a:highlight>
                  <a:srgbClr val="FFFFFF"/>
                </a:highlight>
                <a:latin typeface="Arial Nova" panose="020B0504020202020204" pitchFamily="34" charset="0"/>
              </a:rPr>
              <a:t>OFFICERS</a:t>
            </a:r>
          </a:p>
          <a:p>
            <a:r>
              <a:rPr lang="en-US" b="1" dirty="0">
                <a:solidFill>
                  <a:srgbClr val="36495E"/>
                </a:solidFill>
                <a:highlight>
                  <a:srgbClr val="FFFFFF"/>
                </a:highlight>
                <a:latin typeface="Arial Nova" panose="020B0504020202020204" pitchFamily="34" charset="0"/>
              </a:rPr>
              <a:t>Jim Schildt, </a:t>
            </a:r>
            <a:r>
              <a:rPr lang="en-US" i="1" dirty="0">
                <a:solidFill>
                  <a:srgbClr val="36495E"/>
                </a:solidFill>
                <a:highlight>
                  <a:srgbClr val="FFFFFF"/>
                </a:highlight>
                <a:latin typeface="Arial Nova" panose="020B0504020202020204" pitchFamily="34" charset="0"/>
              </a:rPr>
              <a:t>President</a:t>
            </a:r>
          </a:p>
          <a:p>
            <a:r>
              <a:rPr lang="en-US" b="1" dirty="0">
                <a:solidFill>
                  <a:srgbClr val="36495E"/>
                </a:solidFill>
                <a:highlight>
                  <a:srgbClr val="FFFFFF"/>
                </a:highlight>
                <a:latin typeface="Arial Nova" panose="020B0504020202020204" pitchFamily="34" charset="0"/>
              </a:rPr>
              <a:t>Zach Taylor, </a:t>
            </a:r>
            <a:r>
              <a:rPr lang="en-US" i="1" dirty="0">
                <a:solidFill>
                  <a:srgbClr val="36495E"/>
                </a:solidFill>
                <a:highlight>
                  <a:srgbClr val="FFFFFF"/>
                </a:highlight>
                <a:latin typeface="Arial Nova" panose="020B0504020202020204" pitchFamily="34" charset="0"/>
              </a:rPr>
              <a:t>Treasurer </a:t>
            </a:r>
          </a:p>
          <a:p>
            <a:r>
              <a:rPr lang="en-US" b="1" dirty="0">
                <a:solidFill>
                  <a:srgbClr val="36495E"/>
                </a:solidFill>
                <a:highlight>
                  <a:srgbClr val="FFFFFF"/>
                </a:highlight>
                <a:latin typeface="Arial Nova" panose="020B0504020202020204" pitchFamily="34" charset="0"/>
              </a:rPr>
              <a:t>Doug Wickenheiser, </a:t>
            </a:r>
            <a:r>
              <a:rPr lang="en-US" i="1" dirty="0">
                <a:solidFill>
                  <a:srgbClr val="36495E"/>
                </a:solidFill>
                <a:highlight>
                  <a:srgbClr val="FFFFFF"/>
                </a:highlight>
                <a:latin typeface="Arial Nova" panose="020B0504020202020204" pitchFamily="34" charset="0"/>
              </a:rPr>
              <a:t>Membership</a:t>
            </a:r>
          </a:p>
        </p:txBody>
      </p:sp>
      <p:sp>
        <p:nvSpPr>
          <p:cNvPr id="12" name="TextBox 11">
            <a:extLst>
              <a:ext uri="{FF2B5EF4-FFF2-40B4-BE49-F238E27FC236}">
                <a16:creationId xmlns:a16="http://schemas.microsoft.com/office/drawing/2014/main" id="{260C85A7-5776-2ECB-26A9-310971558BA4}"/>
              </a:ext>
            </a:extLst>
          </p:cNvPr>
          <p:cNvSpPr txBox="1"/>
          <p:nvPr/>
        </p:nvSpPr>
        <p:spPr>
          <a:xfrm>
            <a:off x="7532174" y="6064723"/>
            <a:ext cx="4244103" cy="341632"/>
          </a:xfrm>
          <a:prstGeom prst="rect">
            <a:avLst/>
          </a:prstGeom>
          <a:noFill/>
        </p:spPr>
        <p:txBody>
          <a:bodyPr wrap="square" rtlCol="0">
            <a:spAutoFit/>
          </a:bodyPr>
          <a:lstStyle/>
          <a:p>
            <a:r>
              <a:rPr lang="en-US" sz="1620" b="1" dirty="0">
                <a:latin typeface="Raleway" pitchFamily="2" charset="0"/>
              </a:rPr>
              <a:t>Teresa Andrews, Chapter Administrator</a:t>
            </a:r>
          </a:p>
        </p:txBody>
      </p:sp>
    </p:spTree>
    <p:extLst>
      <p:ext uri="{BB962C8B-B14F-4D97-AF65-F5344CB8AC3E}">
        <p14:creationId xmlns:p14="http://schemas.microsoft.com/office/powerpoint/2010/main" val="256526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67418-56DB-0C41-4235-6197A7736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EC708-0AC6-76FA-88FB-3776D288C908}"/>
              </a:ext>
            </a:extLst>
          </p:cNvPr>
          <p:cNvSpPr>
            <a:spLocks noGrp="1"/>
          </p:cNvSpPr>
          <p:nvPr>
            <p:ph type="title"/>
            <p:custDataLst>
              <p:tags r:id="rId1"/>
            </p:custDataLst>
          </p:nvPr>
        </p:nvSpPr>
        <p:spPr>
          <a:xfrm>
            <a:off x="609599" y="709885"/>
            <a:ext cx="12588177" cy="762000"/>
          </a:xfrm>
        </p:spPr>
        <p:txBody>
          <a:bodyPr>
            <a:normAutofit/>
          </a:bodyPr>
          <a:lstStyle/>
          <a:p>
            <a:r>
              <a:rPr lang="en-US" dirty="0">
                <a:latin typeface="Arial Nova" panose="020B0504020202020204" pitchFamily="34" charset="0"/>
              </a:rPr>
              <a:t>Estate &amp; Gift Tax Planning</a:t>
            </a:r>
            <a:endParaRPr lang="en-US" noProof="0" dirty="0">
              <a:latin typeface="Arial Nova" panose="020B0504020202020204" pitchFamily="34" charset="0"/>
            </a:endParaRPr>
          </a:p>
        </p:txBody>
      </p:sp>
      <p:sp>
        <p:nvSpPr>
          <p:cNvPr id="3" name="Content Placeholder 2">
            <a:extLst>
              <a:ext uri="{FF2B5EF4-FFF2-40B4-BE49-F238E27FC236}">
                <a16:creationId xmlns:a16="http://schemas.microsoft.com/office/drawing/2014/main" id="{6D014415-4BC4-026F-81AE-9D526CA6A271}"/>
              </a:ext>
            </a:extLst>
          </p:cNvPr>
          <p:cNvSpPr>
            <a:spLocks noGrp="1"/>
          </p:cNvSpPr>
          <p:nvPr>
            <p:ph idx="1"/>
            <p:custDataLst>
              <p:tags r:id="rId2"/>
            </p:custDataLst>
          </p:nvPr>
        </p:nvSpPr>
        <p:spPr>
          <a:xfrm>
            <a:off x="609601" y="1209133"/>
            <a:ext cx="8479535" cy="4445452"/>
          </a:xfrm>
        </p:spPr>
        <p:txBody>
          <a:bodyPr anchor="b">
            <a:normAutofit/>
          </a:bodyPr>
          <a:lstStyle/>
          <a:p>
            <a:pPr marL="11113" indent="0">
              <a:lnSpc>
                <a:spcPct val="120000"/>
              </a:lnSpc>
              <a:buNone/>
            </a:pPr>
            <a:r>
              <a:rPr lang="en-US" sz="1800" noProof="0" dirty="0">
                <a:latin typeface="Avenir Book" panose="02000503020000020003" pitchFamily="2" charset="0"/>
              </a:rPr>
              <a:t>
</a:t>
            </a:r>
          </a:p>
        </p:txBody>
      </p:sp>
      <p:sp>
        <p:nvSpPr>
          <p:cNvPr id="4" name="Rectangle 3">
            <a:extLst>
              <a:ext uri="{FF2B5EF4-FFF2-40B4-BE49-F238E27FC236}">
                <a16:creationId xmlns:a16="http://schemas.microsoft.com/office/drawing/2014/main" id="{49D4CA80-DBCF-C263-9E32-DCC0A5E1E7FF}"/>
              </a:ext>
            </a:extLst>
          </p:cNvPr>
          <p:cNvSpPr/>
          <p:nvPr>
            <p:custDataLst>
              <p:tags r:id="rId3"/>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52230094-2EFA-9607-97CC-397CF9E83143}"/>
              </a:ext>
            </a:extLst>
          </p:cNvPr>
          <p:cNvGraphicFramePr>
            <a:graphicFrameLocks noGrp="1"/>
          </p:cNvGraphicFramePr>
          <p:nvPr>
            <p:extLst>
              <p:ext uri="{D42A27DB-BD31-4B8C-83A1-F6EECF244321}">
                <p14:modId xmlns:p14="http://schemas.microsoft.com/office/powerpoint/2010/main" val="3186882414"/>
              </p:ext>
            </p:extLst>
          </p:nvPr>
        </p:nvGraphicFramePr>
        <p:xfrm>
          <a:off x="2011912" y="1971133"/>
          <a:ext cx="8168176" cy="1052844"/>
        </p:xfrm>
        <a:graphic>
          <a:graphicData uri="http://schemas.openxmlformats.org/drawingml/2006/table">
            <a:tbl>
              <a:tblPr>
                <a:tableStyleId>{5C22544A-7EE6-4342-B048-85BDC9FD1C3A}</a:tableStyleId>
              </a:tblPr>
              <a:tblGrid>
                <a:gridCol w="2466194">
                  <a:extLst>
                    <a:ext uri="{9D8B030D-6E8A-4147-A177-3AD203B41FA5}">
                      <a16:colId xmlns:a16="http://schemas.microsoft.com/office/drawing/2014/main" val="315323420"/>
                    </a:ext>
                  </a:extLst>
                </a:gridCol>
                <a:gridCol w="1906491">
                  <a:extLst>
                    <a:ext uri="{9D8B030D-6E8A-4147-A177-3AD203B41FA5}">
                      <a16:colId xmlns:a16="http://schemas.microsoft.com/office/drawing/2014/main" val="811366347"/>
                    </a:ext>
                  </a:extLst>
                </a:gridCol>
                <a:gridCol w="1434241">
                  <a:extLst>
                    <a:ext uri="{9D8B030D-6E8A-4147-A177-3AD203B41FA5}">
                      <a16:colId xmlns:a16="http://schemas.microsoft.com/office/drawing/2014/main" val="1581621654"/>
                    </a:ext>
                  </a:extLst>
                </a:gridCol>
                <a:gridCol w="2361250">
                  <a:extLst>
                    <a:ext uri="{9D8B030D-6E8A-4147-A177-3AD203B41FA5}">
                      <a16:colId xmlns:a16="http://schemas.microsoft.com/office/drawing/2014/main" val="2894009859"/>
                    </a:ext>
                  </a:extLst>
                </a:gridCol>
              </a:tblGrid>
              <a:tr h="526422">
                <a:tc>
                  <a:txBody>
                    <a:bodyPr/>
                    <a:lstStyle/>
                    <a:p>
                      <a:pPr algn="l" fontAlgn="b"/>
                      <a:endParaRPr lang="en-US" sz="1400" b="0" i="0" u="none" strike="noStrike" dirty="0">
                        <a:effectLst/>
                        <a:latin typeface="Arial Nova" panose="020B0504020202020204" pitchFamily="34" charset="0"/>
                      </a:endParaRPr>
                    </a:p>
                  </a:txBody>
                  <a:tcPr marL="9525" marR="9525" marT="9525" marB="0" anchor="b"/>
                </a:tc>
                <a:tc>
                  <a:txBody>
                    <a:bodyPr/>
                    <a:lstStyle/>
                    <a:p>
                      <a:pPr algn="ctr" fontAlgn="b"/>
                      <a:r>
                        <a:rPr lang="en-US" sz="1400" b="1" u="none" strike="noStrike" dirty="0">
                          <a:effectLst/>
                          <a:latin typeface="Arial Nova" panose="020B0504020202020204" pitchFamily="34" charset="0"/>
                        </a:rPr>
                        <a:t>2025</a:t>
                      </a:r>
                      <a:endParaRPr lang="en-US" sz="1400" b="1" i="0" u="none" strike="noStrike" dirty="0">
                        <a:effectLst/>
                        <a:latin typeface="Arial Nova" panose="020B0504020202020204" pitchFamily="34" charset="0"/>
                      </a:endParaRPr>
                    </a:p>
                  </a:txBody>
                  <a:tcPr marL="9525" marR="9525" marT="9525" marB="0" anchor="b"/>
                </a:tc>
                <a:tc>
                  <a:txBody>
                    <a:bodyPr/>
                    <a:lstStyle/>
                    <a:p>
                      <a:pPr algn="ctr" fontAlgn="b"/>
                      <a:r>
                        <a:rPr lang="en-US" sz="1400" b="1" u="none" strike="noStrike" dirty="0">
                          <a:effectLst/>
                          <a:latin typeface="Arial Nova" panose="020B0504020202020204" pitchFamily="34" charset="0"/>
                        </a:rPr>
                        <a:t>2026</a:t>
                      </a:r>
                      <a:endParaRPr lang="en-US" sz="1400" b="1" i="0" u="none" strike="noStrike" dirty="0">
                        <a:effectLst/>
                        <a:latin typeface="Arial Nova" panose="020B0504020202020204" pitchFamily="34" charset="0"/>
                      </a:endParaRPr>
                    </a:p>
                  </a:txBody>
                  <a:tcPr marL="9525" marR="9525" marT="9525" marB="0" anchor="b"/>
                </a:tc>
                <a:tc>
                  <a:txBody>
                    <a:bodyPr/>
                    <a:lstStyle/>
                    <a:p>
                      <a:pPr algn="ctr" fontAlgn="b"/>
                      <a:r>
                        <a:rPr lang="en-US" sz="1400" b="1" u="none" strike="noStrike" dirty="0">
                          <a:effectLst/>
                          <a:latin typeface="Arial Nova" panose="020B0504020202020204" pitchFamily="34" charset="0"/>
                        </a:rPr>
                        <a:t>pre-TCJA 2026 projected</a:t>
                      </a:r>
                      <a:endParaRPr lang="en-US" sz="1400" b="1"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45788248"/>
                  </a:ext>
                </a:extLst>
              </a:tr>
              <a:tr h="526422">
                <a:tc>
                  <a:txBody>
                    <a:bodyPr/>
                    <a:lstStyle/>
                    <a:p>
                      <a:pPr algn="l" fontAlgn="b"/>
                      <a:r>
                        <a:rPr lang="en-US" sz="1400" b="1" u="none" strike="noStrike" dirty="0">
                          <a:effectLst/>
                          <a:latin typeface="Arial Nova" panose="020B0504020202020204" pitchFamily="34" charset="0"/>
                        </a:rPr>
                        <a:t>Estate, Gift &amp; GST Exemption</a:t>
                      </a:r>
                      <a:endParaRPr lang="en-US" sz="1400" b="1" i="0" u="none" strike="noStrike" dirty="0">
                        <a:effectLst/>
                        <a:latin typeface="Arial Nova" panose="020B0504020202020204" pitchFamily="34" charset="0"/>
                      </a:endParaRPr>
                    </a:p>
                  </a:txBody>
                  <a:tcPr marL="9525" marR="9525" marT="9525" marB="0" anchor="b"/>
                </a:tc>
                <a:tc>
                  <a:txBody>
                    <a:bodyPr/>
                    <a:lstStyle/>
                    <a:p>
                      <a:pPr algn="ctr" fontAlgn="b"/>
                      <a:r>
                        <a:rPr lang="en-US" sz="1400" u="none" strike="noStrike" dirty="0">
                          <a:effectLst/>
                          <a:latin typeface="Arial Nova" panose="020B0504020202020204" pitchFamily="34" charset="0"/>
                        </a:rPr>
                        <a:t>$13,990,000</a:t>
                      </a:r>
                      <a:endParaRPr lang="en-US" sz="1400" b="0" i="0" u="none" strike="noStrike" dirty="0">
                        <a:effectLst/>
                        <a:latin typeface="Arial Nova" panose="020B0504020202020204" pitchFamily="34" charset="0"/>
                      </a:endParaRPr>
                    </a:p>
                  </a:txBody>
                  <a:tcPr marL="9525" marR="9525" marT="9525" marB="0" anchor="b"/>
                </a:tc>
                <a:tc>
                  <a:txBody>
                    <a:bodyPr/>
                    <a:lstStyle/>
                    <a:p>
                      <a:pPr algn="ctr" fontAlgn="b"/>
                      <a:r>
                        <a:rPr lang="en-US" sz="1400" u="none" strike="noStrike" dirty="0">
                          <a:effectLst/>
                          <a:latin typeface="Arial Nova" panose="020B0504020202020204" pitchFamily="34" charset="0"/>
                        </a:rPr>
                        <a:t>$15,000,000</a:t>
                      </a:r>
                      <a:endParaRPr lang="en-US" sz="1400" b="0" i="0" u="none" strike="noStrike" dirty="0">
                        <a:effectLst/>
                        <a:latin typeface="Arial Nova" panose="020B0504020202020204" pitchFamily="34" charset="0"/>
                      </a:endParaRPr>
                    </a:p>
                  </a:txBody>
                  <a:tcPr marL="9525" marR="9525" marT="9525" marB="0" anchor="b"/>
                </a:tc>
                <a:tc>
                  <a:txBody>
                    <a:bodyPr/>
                    <a:lstStyle/>
                    <a:p>
                      <a:pPr algn="ctr" fontAlgn="b"/>
                      <a:r>
                        <a:rPr lang="en-US" sz="1400" u="none" strike="noStrike" dirty="0">
                          <a:effectLst/>
                          <a:latin typeface="Arial Nova" panose="020B0504020202020204" pitchFamily="34" charset="0"/>
                        </a:rPr>
                        <a:t>$7,000,000</a:t>
                      </a:r>
                      <a:endParaRPr lang="en-US" sz="1400" b="0" i="0" u="none" strike="noStrike" dirty="0">
                        <a:effectLst/>
                        <a:latin typeface="Arial Nova" panose="020B0504020202020204" pitchFamily="34" charset="0"/>
                      </a:endParaRPr>
                    </a:p>
                  </a:txBody>
                  <a:tcPr marL="9525" marR="9525" marT="9525" marB="0" anchor="b"/>
                </a:tc>
                <a:extLst>
                  <a:ext uri="{0D108BD9-81ED-4DB2-BD59-A6C34878D82A}">
                    <a16:rowId xmlns:a16="http://schemas.microsoft.com/office/drawing/2014/main" val="2128885335"/>
                  </a:ext>
                </a:extLst>
              </a:tr>
            </a:tbl>
          </a:graphicData>
        </a:graphic>
      </p:graphicFrame>
      <p:sp>
        <p:nvSpPr>
          <p:cNvPr id="7" name="TextBox 6">
            <a:extLst>
              <a:ext uri="{FF2B5EF4-FFF2-40B4-BE49-F238E27FC236}">
                <a16:creationId xmlns:a16="http://schemas.microsoft.com/office/drawing/2014/main" id="{CF6D9C22-9070-83C6-8876-58901CC18BBC}"/>
              </a:ext>
            </a:extLst>
          </p:cNvPr>
          <p:cNvSpPr txBox="1"/>
          <p:nvPr/>
        </p:nvSpPr>
        <p:spPr>
          <a:xfrm>
            <a:off x="1941435" y="3523225"/>
            <a:ext cx="3950440" cy="1160318"/>
          </a:xfrm>
          <a:prstGeom prst="rect">
            <a:avLst/>
          </a:prstGeom>
          <a:noFill/>
        </p:spPr>
        <p:txBody>
          <a:bodyPr wrap="none" rtlCol="0">
            <a:spAutoFit/>
          </a:bodyPr>
          <a:lstStyle/>
          <a:p>
            <a:pPr marL="11113" indent="0">
              <a:lnSpc>
                <a:spcPct val="120000"/>
              </a:lnSpc>
              <a:spcBef>
                <a:spcPts val="1800"/>
              </a:spcBef>
              <a:buClr>
                <a:schemeClr val="accent2"/>
              </a:buClr>
              <a:buNone/>
            </a:pPr>
            <a:r>
              <a:rPr lang="en-US" sz="1600" dirty="0">
                <a:solidFill>
                  <a:srgbClr val="36495E"/>
                </a:solidFill>
                <a:latin typeface="Arial Nova Light" panose="020B0304020202020204" pitchFamily="34" charset="0"/>
              </a:rPr>
              <a:t>2025 annual gift tax exclusion - $19,000</a:t>
            </a:r>
          </a:p>
          <a:p>
            <a:pPr marL="11113" indent="0">
              <a:lnSpc>
                <a:spcPct val="120000"/>
              </a:lnSpc>
              <a:spcBef>
                <a:spcPts val="1800"/>
              </a:spcBef>
              <a:buClr>
                <a:schemeClr val="accent2"/>
              </a:buClr>
              <a:buNone/>
            </a:pPr>
            <a:r>
              <a:rPr lang="en-US" sz="1600" dirty="0">
                <a:solidFill>
                  <a:srgbClr val="36495E"/>
                </a:solidFill>
                <a:latin typeface="Arial Nova Light" panose="020B0304020202020204" pitchFamily="34" charset="0"/>
              </a:rPr>
              <a:t>Estate, Gift &amp; GST tax rates remain at 40%</a:t>
            </a:r>
          </a:p>
          <a:p>
            <a:endParaRPr lang="en-US" sz="1600" dirty="0">
              <a:solidFill>
                <a:srgbClr val="36495E"/>
              </a:solidFill>
              <a:latin typeface="Arial Nova Light" panose="020B0304020202020204" pitchFamily="34" charset="0"/>
            </a:endParaRPr>
          </a:p>
        </p:txBody>
      </p:sp>
    </p:spTree>
    <p:extLst>
      <p:ext uri="{BB962C8B-B14F-4D97-AF65-F5344CB8AC3E}">
        <p14:creationId xmlns:p14="http://schemas.microsoft.com/office/powerpoint/2010/main" val="1412032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black chat bubbles&#10;&#10;AI-generated content may be incorrect.">
            <a:extLst>
              <a:ext uri="{FF2B5EF4-FFF2-40B4-BE49-F238E27FC236}">
                <a16:creationId xmlns:a16="http://schemas.microsoft.com/office/drawing/2014/main" id="{92DEB755-B403-1668-D8C8-82BAE2BDF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4103" y="449451"/>
            <a:ext cx="6903794" cy="5173666"/>
          </a:xfrm>
          <a:prstGeom prst="rect">
            <a:avLst/>
          </a:prstGeom>
        </p:spPr>
      </p:pic>
      <p:sp>
        <p:nvSpPr>
          <p:cNvPr id="8" name="Rectangle 7">
            <a:extLst>
              <a:ext uri="{FF2B5EF4-FFF2-40B4-BE49-F238E27FC236}">
                <a16:creationId xmlns:a16="http://schemas.microsoft.com/office/drawing/2014/main" id="{50DFF461-66D8-D6AF-F4EF-DDB30BDEEFFD}"/>
              </a:ext>
            </a:extLst>
          </p:cNvPr>
          <p:cNvSpPr/>
          <p:nvPr/>
        </p:nvSpPr>
        <p:spPr>
          <a:xfrm>
            <a:off x="847493" y="1103971"/>
            <a:ext cx="914400" cy="345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37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0EA6-4496-B3FA-073A-7BEED01D8394}"/>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E83783-75AA-E4F7-CF24-94A67A4D2DC3}"/>
              </a:ext>
            </a:extLst>
          </p:cNvPr>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E9A95948-572A-9244-8B86-B60F630A45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94812" y="340199"/>
            <a:ext cx="2029005" cy="1193531"/>
          </a:xfrm>
          <a:prstGeom prst="rect">
            <a:avLst/>
          </a:prstGeom>
        </p:spPr>
      </p:pic>
      <p:pic>
        <p:nvPicPr>
          <p:cNvPr id="2" name="Picture 1">
            <a:extLst>
              <a:ext uri="{FF2B5EF4-FFF2-40B4-BE49-F238E27FC236}">
                <a16:creationId xmlns:a16="http://schemas.microsoft.com/office/drawing/2014/main" id="{8401A302-6398-3A62-CFD1-631CA124BBC5}"/>
              </a:ext>
            </a:extLst>
          </p:cNvPr>
          <p:cNvPicPr>
            <a:picLocks noChangeAspect="1"/>
          </p:cNvPicPr>
          <p:nvPr/>
        </p:nvPicPr>
        <p:blipFill>
          <a:blip r:embed="rId3"/>
          <a:stretch>
            <a:fillRect/>
          </a:stretch>
        </p:blipFill>
        <p:spPr>
          <a:xfrm rot="10800000" flipV="1">
            <a:off x="697253" y="1445511"/>
            <a:ext cx="7846474" cy="387913"/>
          </a:xfrm>
          <a:prstGeom prst="rect">
            <a:avLst/>
          </a:prstGeom>
        </p:spPr>
      </p:pic>
      <p:sp>
        <p:nvSpPr>
          <p:cNvPr id="4" name="Rectangle 3">
            <a:extLst>
              <a:ext uri="{FF2B5EF4-FFF2-40B4-BE49-F238E27FC236}">
                <a16:creationId xmlns:a16="http://schemas.microsoft.com/office/drawing/2014/main" id="{D52089AF-6FE7-CE86-9597-F20C23466BD7}"/>
              </a:ext>
            </a:extLst>
          </p:cNvPr>
          <p:cNvSpPr/>
          <p:nvPr/>
        </p:nvSpPr>
        <p:spPr>
          <a:xfrm>
            <a:off x="697253" y="395464"/>
            <a:ext cx="8073367" cy="1083001"/>
          </a:xfrm>
          <a:prstGeom prst="rect">
            <a:avLst/>
          </a:prstGeom>
        </p:spPr>
        <p:txBody>
          <a:bodyPr vert="horz" lIns="82296" tIns="41148" rIns="82296" bIns="41148" rtlCol="0" anchor="b">
            <a:normAutofit/>
          </a:bodyPr>
          <a:lstStyle/>
          <a:p>
            <a:pPr>
              <a:lnSpc>
                <a:spcPct val="90000"/>
              </a:lnSpc>
              <a:spcBef>
                <a:spcPct val="0"/>
              </a:spcBef>
              <a:spcAft>
                <a:spcPts val="540"/>
              </a:spcAft>
            </a:pPr>
            <a:r>
              <a:rPr lang="en-US" sz="4000" b="1" dirty="0">
                <a:solidFill>
                  <a:srgbClr val="36495E"/>
                </a:solidFill>
                <a:latin typeface="Arial Nova" panose="020B0504020202020204" pitchFamily="34" charset="0"/>
                <a:ea typeface="+mj-ea"/>
                <a:cs typeface="+mj-cs"/>
              </a:rPr>
              <a:t>JOINING FEI</a:t>
            </a:r>
          </a:p>
        </p:txBody>
      </p:sp>
      <p:sp>
        <p:nvSpPr>
          <p:cNvPr id="7" name="TextBox 6">
            <a:extLst>
              <a:ext uri="{FF2B5EF4-FFF2-40B4-BE49-F238E27FC236}">
                <a16:creationId xmlns:a16="http://schemas.microsoft.com/office/drawing/2014/main" id="{316323B9-B6C7-E153-CDB3-6D813104D0ED}"/>
              </a:ext>
            </a:extLst>
          </p:cNvPr>
          <p:cNvSpPr txBox="1"/>
          <p:nvPr/>
        </p:nvSpPr>
        <p:spPr>
          <a:xfrm>
            <a:off x="3414382" y="1989157"/>
            <a:ext cx="5356238" cy="2440525"/>
          </a:xfrm>
          <a:prstGeom prst="rect">
            <a:avLst/>
          </a:prstGeom>
          <a:noFill/>
        </p:spPr>
        <p:txBody>
          <a:bodyPr wrap="square" lIns="90283" tIns="45141" rIns="90283" bIns="45141" rtlCol="0">
            <a:spAutoFit/>
          </a:bodyPr>
          <a:lstStyle/>
          <a:p>
            <a:pPr marL="308610" indent="-308610" defTabSz="740664" fontAlgn="base">
              <a:spcBef>
                <a:spcPct val="0"/>
              </a:spcBef>
              <a:spcAft>
                <a:spcPts val="810"/>
              </a:spcAft>
              <a:buSzPct val="100000"/>
              <a:buFont typeface="Arial" panose="020B0604020202020204" pitchFamily="34" charset="0"/>
              <a:buChar char="•"/>
            </a:pPr>
            <a:r>
              <a:rPr lang="en-US" dirty="0">
                <a:solidFill>
                  <a:srgbClr val="36495E"/>
                </a:solidFill>
                <a:latin typeface="Arial Nova" panose="020B0504020202020204" pitchFamily="34" charset="0"/>
                <a:cs typeface="Fira Sans Bold"/>
                <a:sym typeface="Gill Sans" charset="0"/>
              </a:rPr>
              <a:t>Connect with local CFOs and financial peers </a:t>
            </a:r>
          </a:p>
          <a:p>
            <a:pPr marL="308610" indent="-308610" defTabSz="740664" fontAlgn="base">
              <a:spcBef>
                <a:spcPct val="0"/>
              </a:spcBef>
              <a:spcAft>
                <a:spcPts val="810"/>
              </a:spcAft>
              <a:buSzPct val="100000"/>
              <a:buFont typeface="Arial" panose="020B0604020202020204" pitchFamily="34" charset="0"/>
              <a:buChar char="•"/>
            </a:pPr>
            <a:r>
              <a:rPr lang="en-US" dirty="0">
                <a:solidFill>
                  <a:srgbClr val="36495E"/>
                </a:solidFill>
                <a:latin typeface="Arial Nova" panose="020B0504020202020204" pitchFamily="34" charset="0"/>
                <a:cs typeface="Fira Sans Bold"/>
                <a:sym typeface="Gill Sans" charset="0"/>
              </a:rPr>
              <a:t>Problem-solve / best practices </a:t>
            </a:r>
          </a:p>
          <a:p>
            <a:pPr marL="308610" indent="-308610" defTabSz="740664" fontAlgn="base">
              <a:spcBef>
                <a:spcPct val="0"/>
              </a:spcBef>
              <a:spcAft>
                <a:spcPts val="810"/>
              </a:spcAft>
              <a:buSzPct val="100000"/>
              <a:buFont typeface="Arial" panose="020B0604020202020204" pitchFamily="34" charset="0"/>
              <a:buChar char="•"/>
            </a:pPr>
            <a:r>
              <a:rPr lang="en-US" dirty="0">
                <a:solidFill>
                  <a:srgbClr val="36495E"/>
                </a:solidFill>
                <a:latin typeface="Arial Nova" panose="020B0504020202020204" pitchFamily="34" charset="0"/>
                <a:cs typeface="Fira Sans Bold"/>
                <a:sym typeface="Gill Sans" charset="0"/>
              </a:rPr>
              <a:t>Stay sharp on industry issues / gain CPE through 90+ webinars</a:t>
            </a:r>
          </a:p>
          <a:p>
            <a:pPr marL="308610" indent="-308610" defTabSz="740664" fontAlgn="base">
              <a:spcBef>
                <a:spcPct val="0"/>
              </a:spcBef>
              <a:spcAft>
                <a:spcPts val="810"/>
              </a:spcAft>
              <a:buSzPct val="100000"/>
              <a:buFont typeface="Arial" panose="020B0604020202020204" pitchFamily="34" charset="0"/>
              <a:buChar char="•"/>
            </a:pPr>
            <a:r>
              <a:rPr lang="en-US" dirty="0">
                <a:solidFill>
                  <a:srgbClr val="36495E"/>
                </a:solidFill>
                <a:latin typeface="Arial Nova" panose="020B0504020202020204" pitchFamily="34" charset="0"/>
                <a:cs typeface="Fira Sans Bold"/>
                <a:sym typeface="Gill Sans" charset="0"/>
              </a:rPr>
              <a:t>Keep up with government /regulatory developments </a:t>
            </a:r>
          </a:p>
          <a:p>
            <a:pPr marL="308610" indent="-308610" defTabSz="740664" fontAlgn="base">
              <a:spcBef>
                <a:spcPct val="0"/>
              </a:spcBef>
              <a:spcAft>
                <a:spcPts val="810"/>
              </a:spcAft>
              <a:buSzPct val="100000"/>
              <a:buFont typeface="Arial" panose="020B0604020202020204" pitchFamily="34" charset="0"/>
              <a:buChar char="•"/>
            </a:pPr>
            <a:r>
              <a:rPr lang="en-US" dirty="0">
                <a:solidFill>
                  <a:srgbClr val="36495E"/>
                </a:solidFill>
                <a:latin typeface="Arial Nova" panose="020B0504020202020204" pitchFamily="34" charset="0"/>
                <a:cs typeface="Fira Sans Bold"/>
                <a:sym typeface="Gill Sans" charset="0"/>
              </a:rPr>
              <a:t>Sharpen your career leadership skills</a:t>
            </a:r>
          </a:p>
        </p:txBody>
      </p:sp>
      <p:sp>
        <p:nvSpPr>
          <p:cNvPr id="12" name="TextBox 11">
            <a:extLst>
              <a:ext uri="{FF2B5EF4-FFF2-40B4-BE49-F238E27FC236}">
                <a16:creationId xmlns:a16="http://schemas.microsoft.com/office/drawing/2014/main" id="{1B8E81EB-3B97-883C-267E-806E894E418E}"/>
              </a:ext>
            </a:extLst>
          </p:cNvPr>
          <p:cNvSpPr txBox="1"/>
          <p:nvPr/>
        </p:nvSpPr>
        <p:spPr>
          <a:xfrm>
            <a:off x="3431967" y="4733895"/>
            <a:ext cx="7900501" cy="1032960"/>
          </a:xfrm>
          <a:prstGeom prst="rect">
            <a:avLst/>
          </a:prstGeom>
          <a:noFill/>
        </p:spPr>
        <p:txBody>
          <a:bodyPr wrap="square" lIns="90283" tIns="45141" rIns="90283" bIns="45141" rtlCol="0">
            <a:spAutoFit/>
          </a:bodyPr>
          <a:lstStyle/>
          <a:p>
            <a:pPr defTabSz="740664" fontAlgn="base">
              <a:spcBef>
                <a:spcPct val="0"/>
              </a:spcBef>
              <a:spcAft>
                <a:spcPct val="0"/>
              </a:spcAft>
            </a:pPr>
            <a:r>
              <a:rPr lang="en-US" sz="2520" b="1" dirty="0">
                <a:solidFill>
                  <a:srgbClr val="36495E"/>
                </a:solidFill>
                <a:latin typeface="Arial Nova" panose="020B0504020202020204" pitchFamily="34" charset="0"/>
                <a:cs typeface="Fira Sans Bold"/>
                <a:sym typeface="Gill Sans" charset="0"/>
              </a:rPr>
              <a:t>Contact: Doug Wickenheiser, membership chair</a:t>
            </a:r>
          </a:p>
          <a:p>
            <a:pPr defTabSz="740664" fontAlgn="base">
              <a:spcBef>
                <a:spcPct val="0"/>
              </a:spcBef>
              <a:spcAft>
                <a:spcPct val="0"/>
              </a:spcAft>
            </a:pPr>
            <a:r>
              <a:rPr lang="en-US" dirty="0">
                <a:solidFill>
                  <a:srgbClr val="36495E"/>
                </a:solidFill>
                <a:latin typeface="Arial Nova" panose="020B0504020202020204" pitchFamily="34" charset="0"/>
                <a:cs typeface="Fira Sans Bold"/>
                <a:sym typeface="Gill Sans" charset="0"/>
                <a:hlinkClick r:id="rId4">
                  <a:extLst>
                    <a:ext uri="{A12FA001-AC4F-418D-AE19-62706E023703}">
                      <ahyp:hlinkClr xmlns:ahyp="http://schemas.microsoft.com/office/drawing/2018/hyperlinkcolor" val="tx"/>
                    </a:ext>
                  </a:extLst>
                </a:hlinkClick>
              </a:rPr>
              <a:t>Doug.Wickenheiser@</a:t>
            </a:r>
            <a:r>
              <a:rPr lang="en-US" dirty="0">
                <a:solidFill>
                  <a:srgbClr val="36495E"/>
                </a:solidFill>
                <a:latin typeface="Arial Nova" panose="020B0504020202020204" pitchFamily="34" charset="0"/>
                <a:cs typeface="Fira Sans Bold"/>
                <a:sym typeface="Gill Sans" charset="0"/>
              </a:rPr>
              <a:t>uoflhealth.org</a:t>
            </a:r>
          </a:p>
          <a:p>
            <a:pPr defTabSz="740664" fontAlgn="base">
              <a:spcBef>
                <a:spcPct val="0"/>
              </a:spcBef>
              <a:spcAft>
                <a:spcPct val="0"/>
              </a:spcAft>
            </a:pPr>
            <a:endParaRPr lang="en-US" dirty="0">
              <a:solidFill>
                <a:srgbClr val="36495E"/>
              </a:solidFill>
              <a:latin typeface="Arial Nova" panose="020B0504020202020204" pitchFamily="34" charset="0"/>
              <a:cs typeface="Fira Sans Bold"/>
              <a:sym typeface="Gill Sans" charset="0"/>
            </a:endParaRPr>
          </a:p>
        </p:txBody>
      </p:sp>
      <p:pic>
        <p:nvPicPr>
          <p:cNvPr id="10" name="Picture 4" descr="Graphical user interface&#10;&#10;Description automatically generated with medium confidence">
            <a:extLst>
              <a:ext uri="{FF2B5EF4-FFF2-40B4-BE49-F238E27FC236}">
                <a16:creationId xmlns:a16="http://schemas.microsoft.com/office/drawing/2014/main" id="{181B2CAB-7197-35C0-D6E7-3FCEEB5E211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0083" y="1868594"/>
            <a:ext cx="2536205" cy="289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C58A0F1-E91B-02C4-C613-EF2AFA8FE0C4}"/>
              </a:ext>
            </a:extLst>
          </p:cNvPr>
          <p:cNvSpPr txBox="1"/>
          <p:nvPr/>
        </p:nvSpPr>
        <p:spPr>
          <a:xfrm>
            <a:off x="3877831" y="894212"/>
            <a:ext cx="4956881" cy="755961"/>
          </a:xfrm>
          <a:prstGeom prst="rect">
            <a:avLst/>
          </a:prstGeom>
          <a:noFill/>
        </p:spPr>
        <p:txBody>
          <a:bodyPr wrap="square" lIns="90283" tIns="45141" rIns="90283" bIns="45141" rtlCol="0">
            <a:spAutoFit/>
          </a:bodyPr>
          <a:lstStyle/>
          <a:p>
            <a:pPr defTabSz="740664" fontAlgn="base">
              <a:spcBef>
                <a:spcPct val="0"/>
              </a:spcBef>
              <a:spcAft>
                <a:spcPct val="0"/>
              </a:spcAft>
            </a:pPr>
            <a:r>
              <a:rPr lang="en-US" sz="2520" b="1" dirty="0">
                <a:solidFill>
                  <a:srgbClr val="36495E"/>
                </a:solidFill>
                <a:latin typeface="Arial Nova" panose="020B0504020202020204" pitchFamily="34" charset="0"/>
                <a:cs typeface="Fira Sans Bold"/>
                <a:sym typeface="Gill Sans" charset="0"/>
              </a:rPr>
              <a:t>FEILouisville.org/membership</a:t>
            </a:r>
          </a:p>
          <a:p>
            <a:pPr defTabSz="740664" fontAlgn="base">
              <a:spcBef>
                <a:spcPct val="0"/>
              </a:spcBef>
              <a:spcAft>
                <a:spcPct val="0"/>
              </a:spcAft>
            </a:pPr>
            <a:endParaRPr lang="en-US" dirty="0">
              <a:solidFill>
                <a:srgbClr val="36495E"/>
              </a:solidFill>
              <a:latin typeface="Arial Nova" panose="020B0504020202020204" pitchFamily="34" charset="0"/>
              <a:cs typeface="Fira Sans Bold"/>
              <a:sym typeface="Gill Sans" charset="0"/>
            </a:endParaRPr>
          </a:p>
        </p:txBody>
      </p:sp>
    </p:spTree>
    <p:extLst>
      <p:ext uri="{BB962C8B-B14F-4D97-AF65-F5344CB8AC3E}">
        <p14:creationId xmlns:p14="http://schemas.microsoft.com/office/powerpoint/2010/main" val="344508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AF3F92-0150-A0E6-5853-D23091A9B120}"/>
              </a:ext>
            </a:extLst>
          </p:cNvPr>
          <p:cNvSpPr>
            <a:spLocks noGrp="1"/>
          </p:cNvSpPr>
          <p:nvPr>
            <p:ph type="title"/>
          </p:nvPr>
        </p:nvSpPr>
        <p:spPr>
          <a:xfrm>
            <a:off x="254228" y="246885"/>
            <a:ext cx="11545886" cy="836364"/>
          </a:xfrm>
        </p:spPr>
        <p:txBody>
          <a:bodyPr>
            <a:normAutofit/>
          </a:bodyPr>
          <a:lstStyle/>
          <a:p>
            <a:r>
              <a:rPr lang="en-US" dirty="0">
                <a:latin typeface="Arial Nova" panose="020B0504020202020204" pitchFamily="34" charset="0"/>
                <a:ea typeface="+mn-ea"/>
                <a:cs typeface="+mn-cs"/>
              </a:rPr>
              <a:t>Sponsor Promotion</a:t>
            </a:r>
          </a:p>
        </p:txBody>
      </p:sp>
      <p:sp>
        <p:nvSpPr>
          <p:cNvPr id="7" name="Content Placeholder 2">
            <a:extLst>
              <a:ext uri="{FF2B5EF4-FFF2-40B4-BE49-F238E27FC236}">
                <a16:creationId xmlns:a16="http://schemas.microsoft.com/office/drawing/2014/main" id="{5CB5B7AB-4E1F-C331-98A2-3827FE91D3D4}"/>
              </a:ext>
            </a:extLst>
          </p:cNvPr>
          <p:cNvSpPr>
            <a:spLocks noGrp="1"/>
          </p:cNvSpPr>
          <p:nvPr>
            <p:ph idx="1"/>
          </p:nvPr>
        </p:nvSpPr>
        <p:spPr>
          <a:xfrm>
            <a:off x="254228" y="1322845"/>
            <a:ext cx="11683544" cy="4595223"/>
          </a:xfrm>
        </p:spPr>
        <p:txBody>
          <a:bodyPr>
            <a:normAutofit/>
          </a:bodyPr>
          <a:lstStyle/>
          <a:p>
            <a:pPr marL="0" defTabSz="914400"/>
            <a:r>
              <a:rPr lang="en-US" sz="1600" kern="100" dirty="0">
                <a:latin typeface="Arial Nova" panose="020B0504020202020204" pitchFamily="34" charset="0"/>
                <a:cs typeface="Times New Roman" panose="02020603050405020304" pitchFamily="18" charset="0"/>
              </a:rPr>
              <a:t>Sponsors can gift FEI memberships to eligible prospects (</a:t>
            </a:r>
            <a:r>
              <a:rPr lang="en-US" sz="1600" kern="100" dirty="0">
                <a:latin typeface="Arial Nova" panose="020B05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membership criteria</a:t>
            </a:r>
            <a:r>
              <a:rPr lang="en-US" sz="1600" kern="100" dirty="0">
                <a:latin typeface="Arial Nova" panose="020B0504020202020204" pitchFamily="34" charset="0"/>
                <a:cs typeface="Times New Roman" panose="02020603050405020304" pitchFamily="18" charset="0"/>
              </a:rPr>
              <a:t>)</a:t>
            </a:r>
          </a:p>
          <a:p>
            <a:pPr marL="0" defTabSz="914400"/>
            <a:r>
              <a:rPr lang="en-US" sz="1600" kern="100" dirty="0">
                <a:latin typeface="Arial Nova" panose="020B0504020202020204" pitchFamily="34" charset="0"/>
                <a:cs typeface="Times New Roman" panose="02020603050405020304" pitchFamily="18" charset="0"/>
              </a:rPr>
              <a:t>1st year complimentary (paid by FEI Louisville)</a:t>
            </a:r>
          </a:p>
          <a:p>
            <a:pPr marL="0" defTabSz="914400">
              <a:lnSpc>
                <a:spcPct val="100000"/>
              </a:lnSpc>
            </a:pPr>
            <a:r>
              <a:rPr lang="en-US" sz="1600" kern="100" dirty="0">
                <a:latin typeface="Arial Nova" panose="020B0504020202020204" pitchFamily="34" charset="0"/>
                <a:cs typeface="Times New Roman" panose="02020603050405020304" pitchFamily="18" charset="0"/>
              </a:rPr>
              <a:t>Member must elect the annual auto renewal ($299/yr, but can opt out before renewal)</a:t>
            </a:r>
          </a:p>
          <a:p>
            <a:pPr marL="457189" lvl="2" defTabSz="914400">
              <a:lnSpc>
                <a:spcPct val="100000"/>
              </a:lnSpc>
            </a:pPr>
            <a:r>
              <a:rPr lang="en-US" kern="100" dirty="0">
                <a:latin typeface="Arial Nova" panose="020B05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Online application</a:t>
            </a:r>
            <a:endParaRPr lang="en-US" kern="100" dirty="0">
              <a:latin typeface="Arial Nova" panose="020B0504020202020204" pitchFamily="34" charset="0"/>
              <a:cs typeface="Times New Roman" panose="02020603050405020304" pitchFamily="18" charset="0"/>
            </a:endParaRPr>
          </a:p>
          <a:p>
            <a:pPr marL="0" defTabSz="914400"/>
            <a:r>
              <a:rPr lang="en-US" sz="1600" kern="100" dirty="0">
                <a:latin typeface="Arial Nova" panose="020B0504020202020204" pitchFamily="34" charset="0"/>
                <a:cs typeface="Times New Roman" panose="02020603050405020304" pitchFamily="18" charset="0"/>
              </a:rPr>
              <a:t>Previous FEI members not eligible</a:t>
            </a:r>
          </a:p>
          <a:p>
            <a:pPr marL="0" defTabSz="914400">
              <a:lnSpc>
                <a:spcPct val="100000"/>
              </a:lnSpc>
            </a:pPr>
            <a:r>
              <a:rPr lang="en-US" sz="1600" kern="100" dirty="0">
                <a:latin typeface="Arial Nova" panose="020B0504020202020204" pitchFamily="34" charset="0"/>
                <a:cs typeface="Times New Roman" panose="02020603050405020304" pitchFamily="18" charset="0"/>
              </a:rPr>
              <a:t>Round 1:  Through Sep 30</a:t>
            </a:r>
          </a:p>
          <a:p>
            <a:pPr marL="457189" lvl="2" defTabSz="914400">
              <a:lnSpc>
                <a:spcPct val="100000"/>
              </a:lnSpc>
            </a:pPr>
            <a:r>
              <a:rPr lang="en-US" kern="100" dirty="0">
                <a:latin typeface="Arial Nova" panose="020B0504020202020204" pitchFamily="34" charset="0"/>
                <a:cs typeface="Times New Roman" panose="02020603050405020304" pitchFamily="18" charset="0"/>
              </a:rPr>
              <a:t>Gold:   2 gift memberships</a:t>
            </a:r>
          </a:p>
          <a:p>
            <a:pPr marL="457189" lvl="2" defTabSz="914400">
              <a:lnSpc>
                <a:spcPct val="100000"/>
              </a:lnSpc>
            </a:pPr>
            <a:r>
              <a:rPr lang="en-US" kern="100" dirty="0">
                <a:latin typeface="Arial Nova" panose="020B0504020202020204" pitchFamily="34" charset="0"/>
                <a:cs typeface="Times New Roman" panose="02020603050405020304" pitchFamily="18" charset="0"/>
              </a:rPr>
              <a:t>Silver:  1 gift membership</a:t>
            </a:r>
          </a:p>
          <a:p>
            <a:pPr marL="0" defTabSz="914400">
              <a:lnSpc>
                <a:spcPct val="100000"/>
              </a:lnSpc>
            </a:pPr>
            <a:r>
              <a:rPr lang="en-US" sz="1600" kern="100" dirty="0">
                <a:latin typeface="Arial Nova" panose="020B0504020202020204" pitchFamily="34" charset="0"/>
                <a:cs typeface="Times New Roman" panose="02020603050405020304" pitchFamily="18" charset="0"/>
              </a:rPr>
              <a:t>Round 2:  Oct 1-31</a:t>
            </a:r>
          </a:p>
          <a:p>
            <a:pPr marL="457189" lvl="2" defTabSz="914400">
              <a:lnSpc>
                <a:spcPct val="100000"/>
              </a:lnSpc>
            </a:pPr>
            <a:r>
              <a:rPr lang="en-US" kern="100" dirty="0">
                <a:latin typeface="Arial Nova" panose="020B0504020202020204" pitchFamily="34" charset="0"/>
                <a:cs typeface="Times New Roman" panose="02020603050405020304" pitchFamily="18" charset="0"/>
              </a:rPr>
              <a:t>Unused gift memberships from Round 1 allocated to sponsors that have used their initial allocation</a:t>
            </a:r>
          </a:p>
          <a:p>
            <a:endParaRPr lang="en-US" sz="1440" dirty="0"/>
          </a:p>
        </p:txBody>
      </p:sp>
      <p:pic>
        <p:nvPicPr>
          <p:cNvPr id="8" name="Picture 7">
            <a:extLst>
              <a:ext uri="{FF2B5EF4-FFF2-40B4-BE49-F238E27FC236}">
                <a16:creationId xmlns:a16="http://schemas.microsoft.com/office/drawing/2014/main" id="{7C0EBD0F-1356-2933-BF56-1B69E7DE46BA}"/>
              </a:ext>
            </a:extLst>
          </p:cNvPr>
          <p:cNvPicPr>
            <a:picLocks noChangeAspect="1"/>
          </p:cNvPicPr>
          <p:nvPr/>
        </p:nvPicPr>
        <p:blipFill>
          <a:blip r:embed="rId5"/>
          <a:stretch>
            <a:fillRect/>
          </a:stretch>
        </p:blipFill>
        <p:spPr>
          <a:xfrm rot="10800000" flipV="1">
            <a:off x="254228" y="889292"/>
            <a:ext cx="7846474" cy="38791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65349E01-C58B-64B1-2565-2A2BF57482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19416" y="486482"/>
            <a:ext cx="2029005" cy="1193531"/>
          </a:xfrm>
          <a:prstGeom prst="rect">
            <a:avLst/>
          </a:prstGeom>
        </p:spPr>
      </p:pic>
    </p:spTree>
    <p:extLst>
      <p:ext uri="{BB962C8B-B14F-4D97-AF65-F5344CB8AC3E}">
        <p14:creationId xmlns:p14="http://schemas.microsoft.com/office/powerpoint/2010/main" val="36382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1D621B73-EC7F-B163-08A6-920AF89F4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69502" y="417906"/>
            <a:ext cx="2029005" cy="1193531"/>
          </a:xfrm>
          <a:prstGeom prst="rect">
            <a:avLst/>
          </a:prstGeom>
        </p:spPr>
      </p:pic>
      <p:pic>
        <p:nvPicPr>
          <p:cNvPr id="2" name="Picture 1">
            <a:extLst>
              <a:ext uri="{FF2B5EF4-FFF2-40B4-BE49-F238E27FC236}">
                <a16:creationId xmlns:a16="http://schemas.microsoft.com/office/drawing/2014/main" id="{5150E4AD-6111-4CB4-010B-B8C1CD5748DF}"/>
              </a:ext>
            </a:extLst>
          </p:cNvPr>
          <p:cNvPicPr>
            <a:picLocks noChangeAspect="1"/>
          </p:cNvPicPr>
          <p:nvPr/>
        </p:nvPicPr>
        <p:blipFill>
          <a:blip r:embed="rId3"/>
          <a:stretch>
            <a:fillRect/>
          </a:stretch>
        </p:blipFill>
        <p:spPr>
          <a:xfrm rot="10800000" flipV="1">
            <a:off x="697253" y="1223523"/>
            <a:ext cx="7846474" cy="387913"/>
          </a:xfrm>
          <a:prstGeom prst="rect">
            <a:avLst/>
          </a:prstGeom>
        </p:spPr>
      </p:pic>
      <p:sp>
        <p:nvSpPr>
          <p:cNvPr id="4" name="Rectangle 3">
            <a:extLst>
              <a:ext uri="{FF2B5EF4-FFF2-40B4-BE49-F238E27FC236}">
                <a16:creationId xmlns:a16="http://schemas.microsoft.com/office/drawing/2014/main" id="{F81D791C-8CAC-2CA7-9F2F-B6C8489496ED}"/>
              </a:ext>
            </a:extLst>
          </p:cNvPr>
          <p:cNvSpPr/>
          <p:nvPr/>
        </p:nvSpPr>
        <p:spPr>
          <a:xfrm>
            <a:off x="697253" y="131689"/>
            <a:ext cx="8073367" cy="1083001"/>
          </a:xfrm>
          <a:prstGeom prst="rect">
            <a:avLst/>
          </a:prstGeom>
        </p:spPr>
        <p:txBody>
          <a:bodyPr vert="horz" lIns="82296" tIns="41148" rIns="82296" bIns="41148" rtlCol="0" anchor="b">
            <a:noAutofit/>
          </a:bodyPr>
          <a:lstStyle/>
          <a:p>
            <a:pPr defTabSz="822960">
              <a:lnSpc>
                <a:spcPct val="90000"/>
              </a:lnSpc>
              <a:spcBef>
                <a:spcPct val="0"/>
              </a:spcBef>
              <a:spcAft>
                <a:spcPts val="540"/>
              </a:spcAft>
              <a:defRPr/>
            </a:pPr>
            <a:r>
              <a:rPr lang="en-US" sz="2700" b="1" dirty="0">
                <a:solidFill>
                  <a:srgbClr val="36495E"/>
                </a:solidFill>
                <a:latin typeface="Arial Nova" panose="020B0504020202020204" pitchFamily="34" charset="0"/>
              </a:rPr>
              <a:t>Upcoming CPE Opportunities From FEI National </a:t>
            </a:r>
          </a:p>
        </p:txBody>
      </p:sp>
      <p:sp>
        <p:nvSpPr>
          <p:cNvPr id="8" name="TextBox 7">
            <a:extLst>
              <a:ext uri="{FF2B5EF4-FFF2-40B4-BE49-F238E27FC236}">
                <a16:creationId xmlns:a16="http://schemas.microsoft.com/office/drawing/2014/main" id="{3992E223-5270-8DFC-A3DA-541A9BE3BDD4}"/>
              </a:ext>
            </a:extLst>
          </p:cNvPr>
          <p:cNvSpPr txBox="1"/>
          <p:nvPr/>
        </p:nvSpPr>
        <p:spPr>
          <a:xfrm>
            <a:off x="722006" y="1851660"/>
            <a:ext cx="10747987" cy="4302716"/>
          </a:xfrm>
          <a:prstGeom prst="rect">
            <a:avLst/>
          </a:prstGeom>
          <a:noFill/>
        </p:spPr>
        <p:txBody>
          <a:bodyPr wrap="square" rtlCol="0">
            <a:spAutoFit/>
          </a:bodyPr>
          <a:lstStyle/>
          <a:p>
            <a:r>
              <a:rPr lang="en-US" sz="1440" b="1" i="1"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FEI CPE+ offers finance and accounting professionals unlimited access to premium content designed to meet CPE credit requirements and boost professional development. Learn more and subscribe today.</a:t>
            </a:r>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pPr algn="ctr"/>
            <a:endParaRPr lang="en-US" sz="1440" b="1"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pPr algn="ctr"/>
            <a:r>
              <a:rPr lang="en-US" sz="1440" b="1"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Upcoming Courses:</a:t>
            </a:r>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*Federal Tax Update: Legal Shifts, Legislative Gaps, and IRS Enforcement Trends:  September 4 | 1:00 pm Eastern | 1 CPE Credit </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*SOX Reloaded: The Modern CFOs Guide to Compliance and Controls: September 9 | 2:00 pm Eastern | 1 CPE Credit</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*Digital Assets Decoded: Inside FASBs Accounting Standards Update: September 11 | 12:00 pm Eastern | 1 CPE Credit </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*Accounting Careers Reimagined: Skills, Shifts, and Success: September 16 | 2:00 pm Eastern | 1 CPE Credit </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*From 10-K to RAG: Turbocharge Finance with LLM Agents: September 25 | 1:00 pm Eastern | 1 CPE Credit</a:t>
            </a:r>
          </a:p>
          <a:p>
            <a:pPr algn="ctr"/>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pPr algn="ctr"/>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a:t>
            </a:r>
          </a:p>
          <a:p>
            <a:pPr algn="ctr"/>
            <a:r>
              <a:rPr lang="en-US" sz="1440" b="1"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On-Demand Courses:</a:t>
            </a:r>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*Listening Skills for 21st Century Organizations:  1 CPE Credit</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*Ethics – Identifying &amp; Managing Conflicts of Interest:  2 CPE Credits</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*Exploring the Corporate Transparency Act: Beneficial Ownership Reporting:  2 CPE Credits</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*Spice Up Your Life: A Crash Course on SALT:  2 CPE Credits</a:t>
            </a:r>
          </a:p>
          <a:p>
            <a:r>
              <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rPr>
              <a:t> *Tax Compliance in the Crypto Era: Reporting Rules for Digital Assets:  2 CPE Credits</a:t>
            </a:r>
          </a:p>
          <a:p>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a:p>
            <a:endParaRPr lang="en-US" sz="1440" kern="100" dirty="0">
              <a:solidFill>
                <a:srgbClr val="36495E"/>
              </a:solidFill>
              <a:latin typeface="Arial Nova" panose="020B05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38675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0C1A-6D76-7848-1444-FC9A043C2AEE}"/>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E15BDE-AC69-F02C-1995-67AADE7D6682}"/>
              </a:ext>
            </a:extLst>
          </p:cNvPr>
          <p:cNvCxnSpPr/>
          <p:nvPr/>
        </p:nvCxnSpPr>
        <p:spPr bwMode="auto">
          <a:xfrm>
            <a:off x="8441521" y="4886982"/>
            <a:ext cx="719519" cy="726787"/>
          </a:xfrm>
          <a:prstGeom prst="line">
            <a:avLst/>
          </a:pr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xmlns=""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1" name="Picture 10" descr="Text&#10;&#10;Description automatically generated with medium confidence">
            <a:extLst>
              <a:ext uri="{FF2B5EF4-FFF2-40B4-BE49-F238E27FC236}">
                <a16:creationId xmlns:a16="http://schemas.microsoft.com/office/drawing/2014/main" id="{758D3019-3CB9-1FCB-8E9A-C283F20866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9260" y="395465"/>
            <a:ext cx="2029005" cy="1193531"/>
          </a:xfrm>
          <a:prstGeom prst="rect">
            <a:avLst/>
          </a:prstGeom>
        </p:spPr>
      </p:pic>
      <p:pic>
        <p:nvPicPr>
          <p:cNvPr id="2" name="Picture 1">
            <a:extLst>
              <a:ext uri="{FF2B5EF4-FFF2-40B4-BE49-F238E27FC236}">
                <a16:creationId xmlns:a16="http://schemas.microsoft.com/office/drawing/2014/main" id="{293E34EC-910D-304D-4BBE-09D6AA4E1707}"/>
              </a:ext>
            </a:extLst>
          </p:cNvPr>
          <p:cNvPicPr>
            <a:picLocks noChangeAspect="1"/>
          </p:cNvPicPr>
          <p:nvPr/>
        </p:nvPicPr>
        <p:blipFill>
          <a:blip r:embed="rId4"/>
          <a:stretch>
            <a:fillRect/>
          </a:stretch>
        </p:blipFill>
        <p:spPr>
          <a:xfrm rot="10800000" flipV="1">
            <a:off x="697253" y="1223523"/>
            <a:ext cx="7846474" cy="387913"/>
          </a:xfrm>
          <a:prstGeom prst="rect">
            <a:avLst/>
          </a:prstGeom>
        </p:spPr>
      </p:pic>
      <p:sp>
        <p:nvSpPr>
          <p:cNvPr id="4" name="Rectangle 3">
            <a:extLst>
              <a:ext uri="{FF2B5EF4-FFF2-40B4-BE49-F238E27FC236}">
                <a16:creationId xmlns:a16="http://schemas.microsoft.com/office/drawing/2014/main" id="{2C0EE949-70F6-5EC2-A1B3-78BAF049896E}"/>
              </a:ext>
            </a:extLst>
          </p:cNvPr>
          <p:cNvSpPr/>
          <p:nvPr/>
        </p:nvSpPr>
        <p:spPr>
          <a:xfrm>
            <a:off x="678180" y="395464"/>
            <a:ext cx="8073367" cy="1083001"/>
          </a:xfrm>
          <a:prstGeom prst="rect">
            <a:avLst/>
          </a:prstGeom>
        </p:spPr>
        <p:txBody>
          <a:bodyPr vert="horz" lIns="82296" tIns="41148" rIns="82296" bIns="41148" rtlCol="0" anchor="b">
            <a:normAutofit/>
          </a:bodyPr>
          <a:lstStyle/>
          <a:p>
            <a:pPr defTabSz="822960">
              <a:lnSpc>
                <a:spcPct val="90000"/>
              </a:lnSpc>
              <a:spcBef>
                <a:spcPct val="0"/>
              </a:spcBef>
              <a:spcAft>
                <a:spcPts val="540"/>
              </a:spcAft>
              <a:defRPr/>
            </a:pPr>
            <a:r>
              <a:rPr lang="en-US" sz="4000" b="1" dirty="0">
                <a:solidFill>
                  <a:srgbClr val="36495E"/>
                </a:solidFill>
                <a:latin typeface="Arial Nova" panose="020B0504020202020204" pitchFamily="34" charset="0"/>
              </a:rPr>
              <a:t>Upcoming Local Events</a:t>
            </a:r>
          </a:p>
        </p:txBody>
      </p:sp>
      <p:sp>
        <p:nvSpPr>
          <p:cNvPr id="3" name="TextBox 2">
            <a:extLst>
              <a:ext uri="{FF2B5EF4-FFF2-40B4-BE49-F238E27FC236}">
                <a16:creationId xmlns:a16="http://schemas.microsoft.com/office/drawing/2014/main" id="{CAE84366-8F72-45A7-05BF-28ACB210979D}"/>
              </a:ext>
            </a:extLst>
          </p:cNvPr>
          <p:cNvSpPr txBox="1"/>
          <p:nvPr/>
        </p:nvSpPr>
        <p:spPr>
          <a:xfrm>
            <a:off x="697253" y="3671655"/>
            <a:ext cx="4833751" cy="1477328"/>
          </a:xfrm>
          <a:prstGeom prst="rect">
            <a:avLst/>
          </a:prstGeom>
          <a:noFill/>
        </p:spPr>
        <p:txBody>
          <a:bodyPr wrap="square" rtlCol="0">
            <a:spAutoFit/>
          </a:bodyPr>
          <a:lstStyle/>
          <a:p>
            <a:r>
              <a:rPr lang="en-US" b="1" dirty="0">
                <a:solidFill>
                  <a:srgbClr val="36495E"/>
                </a:solidFill>
                <a:latin typeface="Arial Nova" panose="020B0504020202020204" pitchFamily="34" charset="0"/>
                <a:cs typeface="Arial" panose="020B0604020202020204" pitchFamily="34" charset="0"/>
              </a:rPr>
              <a:t>End of Summer Social: Food, Drinks, Golf Simulator</a:t>
            </a:r>
          </a:p>
          <a:p>
            <a:r>
              <a:rPr lang="en-US" dirty="0">
                <a:solidFill>
                  <a:srgbClr val="36495E"/>
                </a:solidFill>
                <a:latin typeface="Arial Nova" panose="020B0504020202020204" pitchFamily="34" charset="0"/>
                <a:cs typeface="Arial" panose="020B0604020202020204" pitchFamily="34" charset="0"/>
              </a:rPr>
              <a:t>Date: September 18th</a:t>
            </a:r>
          </a:p>
          <a:p>
            <a:r>
              <a:rPr lang="en-US" dirty="0">
                <a:solidFill>
                  <a:srgbClr val="36495E"/>
                </a:solidFill>
                <a:latin typeface="Arial Nova" panose="020B0504020202020204" pitchFamily="34" charset="0"/>
                <a:cs typeface="Arial" panose="020B0604020202020204" pitchFamily="34" charset="0"/>
              </a:rPr>
              <a:t>Time: 5:00 pm-8:00 pm</a:t>
            </a:r>
          </a:p>
          <a:p>
            <a:r>
              <a:rPr lang="en-US" dirty="0">
                <a:solidFill>
                  <a:srgbClr val="36495E"/>
                </a:solidFill>
                <a:latin typeface="Arial Nova" panose="020B0504020202020204" pitchFamily="34" charset="0"/>
                <a:cs typeface="Arial" panose="020B0604020202020204" pitchFamily="34" charset="0"/>
              </a:rPr>
              <a:t>Location: Big Springs Country Club</a:t>
            </a:r>
          </a:p>
        </p:txBody>
      </p:sp>
      <p:pic>
        <p:nvPicPr>
          <p:cNvPr id="7" name="Picture 6" descr="A qr code on a white background&#10;&#10;AI-generated content may be incorrect.">
            <a:extLst>
              <a:ext uri="{FF2B5EF4-FFF2-40B4-BE49-F238E27FC236}">
                <a16:creationId xmlns:a16="http://schemas.microsoft.com/office/drawing/2014/main" id="{44CBCFCE-DD09-91CA-91AA-2830CDD3CB22}"/>
              </a:ext>
            </a:extLst>
          </p:cNvPr>
          <p:cNvPicPr>
            <a:picLocks noChangeAspect="1"/>
          </p:cNvPicPr>
          <p:nvPr/>
        </p:nvPicPr>
        <p:blipFill>
          <a:blip r:embed="rId5"/>
          <a:stretch>
            <a:fillRect/>
          </a:stretch>
        </p:blipFill>
        <p:spPr>
          <a:xfrm>
            <a:off x="4506741" y="4317319"/>
            <a:ext cx="1139325" cy="1139325"/>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EEA59F63-C7AD-0767-B7B5-C8C462719A7A}"/>
              </a:ext>
            </a:extLst>
          </p:cNvPr>
          <p:cNvPicPr>
            <a:picLocks noChangeAspect="1"/>
          </p:cNvPicPr>
          <p:nvPr/>
        </p:nvPicPr>
        <p:blipFill>
          <a:blip r:embed="rId6"/>
          <a:stretch>
            <a:fillRect/>
          </a:stretch>
        </p:blipFill>
        <p:spPr>
          <a:xfrm>
            <a:off x="9772076" y="4410319"/>
            <a:ext cx="1123372" cy="1123372"/>
          </a:xfrm>
          <a:prstGeom prst="rect">
            <a:avLst/>
          </a:prstGeom>
        </p:spPr>
      </p:pic>
      <p:pic>
        <p:nvPicPr>
          <p:cNvPr id="5" name="Picture 4" descr="A golf ball on the edge of a hole&#10;&#10;AI-generated content may be incorrect.">
            <a:extLst>
              <a:ext uri="{FF2B5EF4-FFF2-40B4-BE49-F238E27FC236}">
                <a16:creationId xmlns:a16="http://schemas.microsoft.com/office/drawing/2014/main" id="{D8A3892C-C71B-B266-076C-B4FE2134AD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51" y="1925962"/>
            <a:ext cx="2485231" cy="1612721"/>
          </a:xfrm>
          <a:prstGeom prst="rect">
            <a:avLst/>
          </a:prstGeom>
        </p:spPr>
      </p:pic>
      <p:pic>
        <p:nvPicPr>
          <p:cNvPr id="8" name="Picture 7" descr="A group of drinks on a bar&#10;&#10;AI-generated content may be incorrect.">
            <a:extLst>
              <a:ext uri="{FF2B5EF4-FFF2-40B4-BE49-F238E27FC236}">
                <a16:creationId xmlns:a16="http://schemas.microsoft.com/office/drawing/2014/main" id="{F15D2AA6-F413-1B3C-09A8-734DECE3BC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8900" y="2011340"/>
            <a:ext cx="2082104" cy="1486759"/>
          </a:xfrm>
          <a:prstGeom prst="rect">
            <a:avLst/>
          </a:prstGeom>
        </p:spPr>
      </p:pic>
      <p:pic>
        <p:nvPicPr>
          <p:cNvPr id="10" name="Picture 9" descr="A person smiling for a picture&#10;&#10;AI-generated content may be incorrect.">
            <a:extLst>
              <a:ext uri="{FF2B5EF4-FFF2-40B4-BE49-F238E27FC236}">
                <a16:creationId xmlns:a16="http://schemas.microsoft.com/office/drawing/2014/main" id="{18C3A67F-C2B2-E298-48A0-39745056683D}"/>
              </a:ext>
            </a:extLst>
          </p:cNvPr>
          <p:cNvPicPr>
            <a:picLocks noChangeAspect="1"/>
          </p:cNvPicPr>
          <p:nvPr/>
        </p:nvPicPr>
        <p:blipFill>
          <a:blip r:embed="rId9"/>
          <a:stretch>
            <a:fillRect/>
          </a:stretch>
        </p:blipFill>
        <p:spPr>
          <a:xfrm>
            <a:off x="7111271" y="1721037"/>
            <a:ext cx="3379208" cy="1851909"/>
          </a:xfrm>
          <a:prstGeom prst="rect">
            <a:avLst/>
          </a:prstGeom>
        </p:spPr>
      </p:pic>
      <p:sp>
        <p:nvSpPr>
          <p:cNvPr id="12" name="TextBox 11">
            <a:extLst>
              <a:ext uri="{FF2B5EF4-FFF2-40B4-BE49-F238E27FC236}">
                <a16:creationId xmlns:a16="http://schemas.microsoft.com/office/drawing/2014/main" id="{0F19BD61-E4C1-8741-4929-60B337A8D763}"/>
              </a:ext>
            </a:extLst>
          </p:cNvPr>
          <p:cNvSpPr txBox="1"/>
          <p:nvPr/>
        </p:nvSpPr>
        <p:spPr>
          <a:xfrm>
            <a:off x="6495888" y="3671655"/>
            <a:ext cx="4833751" cy="1477328"/>
          </a:xfrm>
          <a:prstGeom prst="rect">
            <a:avLst/>
          </a:prstGeom>
          <a:noFill/>
        </p:spPr>
        <p:txBody>
          <a:bodyPr wrap="square" rtlCol="0">
            <a:spAutoFit/>
          </a:bodyPr>
          <a:lstStyle/>
          <a:p>
            <a:r>
              <a:rPr lang="en-US" b="1" dirty="0">
                <a:solidFill>
                  <a:srgbClr val="36495E"/>
                </a:solidFill>
                <a:latin typeface="Arial Nova" panose="020B0504020202020204" pitchFamily="34" charset="0"/>
                <a:cs typeface="Arial" panose="020B0604020202020204" pitchFamily="34" charset="0"/>
              </a:rPr>
              <a:t>Federal Reserve Update Joint Event: FEI, ACG &amp; CFA</a:t>
            </a:r>
          </a:p>
          <a:p>
            <a:r>
              <a:rPr lang="en-US" dirty="0">
                <a:solidFill>
                  <a:srgbClr val="36495E"/>
                </a:solidFill>
                <a:latin typeface="Arial Nova" panose="020B0504020202020204" pitchFamily="34" charset="0"/>
                <a:cs typeface="Arial" panose="020B0604020202020204" pitchFamily="34" charset="0"/>
              </a:rPr>
              <a:t>Date: September 24th</a:t>
            </a:r>
          </a:p>
          <a:p>
            <a:r>
              <a:rPr lang="en-US" dirty="0">
                <a:solidFill>
                  <a:srgbClr val="36495E"/>
                </a:solidFill>
                <a:latin typeface="Arial Nova" panose="020B0504020202020204" pitchFamily="34" charset="0"/>
                <a:cs typeface="Arial" panose="020B0604020202020204" pitchFamily="34" charset="0"/>
              </a:rPr>
              <a:t>Time: 11:30 am-1:00 pm</a:t>
            </a:r>
          </a:p>
          <a:p>
            <a:r>
              <a:rPr lang="en-US" dirty="0">
                <a:solidFill>
                  <a:srgbClr val="36495E"/>
                </a:solidFill>
                <a:latin typeface="Arial Nova" panose="020B0504020202020204" pitchFamily="34" charset="0"/>
                <a:cs typeface="Arial" panose="020B0604020202020204" pitchFamily="34" charset="0"/>
              </a:rPr>
              <a:t>Location: The Olmsted</a:t>
            </a:r>
          </a:p>
        </p:txBody>
      </p:sp>
    </p:spTree>
    <p:extLst>
      <p:ext uri="{BB962C8B-B14F-4D97-AF65-F5344CB8AC3E}">
        <p14:creationId xmlns:p14="http://schemas.microsoft.com/office/powerpoint/2010/main" val="903960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TEMPLATE" val="d1e65e54-753c-4368-946b-ddb430583b0d"/>
</p:tagLst>
</file>

<file path=ppt/tags/tag10.xml><?xml version="1.0" encoding="utf-8"?>
<p:tagLst xmlns:a="http://schemas.openxmlformats.org/drawingml/2006/main" xmlns:r="http://schemas.openxmlformats.org/officeDocument/2006/relationships" xmlns:p="http://schemas.openxmlformats.org/presentationml/2006/main">
  <p:tag name="PLUS_ID" val="chapter"/>
</p:tagLst>
</file>

<file path=ppt/tags/tag100.xml><?xml version="1.0" encoding="utf-8"?>
<p:tagLst xmlns:a="http://schemas.openxmlformats.org/drawingml/2006/main" xmlns:r="http://schemas.openxmlformats.org/officeDocument/2006/relationships" xmlns:p="http://schemas.openxmlformats.org/presentationml/2006/main">
  <p:tag name="PLUS_ID" val="logo"/>
</p:tagLst>
</file>

<file path=ppt/tags/tag101.xml><?xml version="1.0" encoding="utf-8"?>
<p:tagLst xmlns:a="http://schemas.openxmlformats.org/drawingml/2006/main" xmlns:r="http://schemas.openxmlformats.org/officeDocument/2006/relationships" xmlns:p="http://schemas.openxmlformats.org/presentationml/2006/main">
  <p:tag name="PLUS_ID" val="title"/>
</p:tagLst>
</file>

<file path=ppt/tags/tag102.xml><?xml version="1.0" encoding="utf-8"?>
<p:tagLst xmlns:a="http://schemas.openxmlformats.org/drawingml/2006/main" xmlns:r="http://schemas.openxmlformats.org/officeDocument/2006/relationships" xmlns:p="http://schemas.openxmlformats.org/presentationml/2006/main">
  <p:tag name="PLUS_ID" val="title"/>
</p:tagLst>
</file>

<file path=ppt/tags/tag103.xml><?xml version="1.0" encoding="utf-8"?>
<p:tagLst xmlns:a="http://schemas.openxmlformats.org/drawingml/2006/main" xmlns:r="http://schemas.openxmlformats.org/officeDocument/2006/relationships" xmlns:p="http://schemas.openxmlformats.org/presentationml/2006/main">
  <p:tag name="PLUS_ID" val="header_0"/>
</p:tagLst>
</file>

<file path=ppt/tags/tag104.xml><?xml version="1.0" encoding="utf-8"?>
<p:tagLst xmlns:a="http://schemas.openxmlformats.org/drawingml/2006/main" xmlns:r="http://schemas.openxmlformats.org/officeDocument/2006/relationships" xmlns:p="http://schemas.openxmlformats.org/presentationml/2006/main">
  <p:tag name="PLUS_ID" val="detail_0"/>
</p:tagLst>
</file>

<file path=ppt/tags/tag105.xml><?xml version="1.0" encoding="utf-8"?>
<p:tagLst xmlns:a="http://schemas.openxmlformats.org/drawingml/2006/main" xmlns:r="http://schemas.openxmlformats.org/officeDocument/2006/relationships" xmlns:p="http://schemas.openxmlformats.org/presentationml/2006/main">
  <p:tag name="PLUS_ID" val="header_1"/>
</p:tagLst>
</file>

<file path=ppt/tags/tag106.xml><?xml version="1.0" encoding="utf-8"?>
<p:tagLst xmlns:a="http://schemas.openxmlformats.org/drawingml/2006/main" xmlns:r="http://schemas.openxmlformats.org/officeDocument/2006/relationships" xmlns:p="http://schemas.openxmlformats.org/presentationml/2006/main">
  <p:tag name="PLUS_ID" val="detail_1"/>
</p:tagLst>
</file>

<file path=ppt/tags/tag107.xml><?xml version="1.0" encoding="utf-8"?>
<p:tagLst xmlns:a="http://schemas.openxmlformats.org/drawingml/2006/main" xmlns:r="http://schemas.openxmlformats.org/officeDocument/2006/relationships" xmlns:p="http://schemas.openxmlformats.org/presentationml/2006/main">
  <p:tag name="PLUS_ID" val="logo"/>
</p:tagLst>
</file>

<file path=ppt/tags/tag108.xml><?xml version="1.0" encoding="utf-8"?>
<p:tagLst xmlns:a="http://schemas.openxmlformats.org/drawingml/2006/main" xmlns:r="http://schemas.openxmlformats.org/officeDocument/2006/relationships" xmlns:p="http://schemas.openxmlformats.org/presentationml/2006/main">
  <p:tag name="PLUS_ID" val="chapter"/>
</p:tagLst>
</file>

<file path=ppt/tags/tag109.xml><?xml version="1.0" encoding="utf-8"?>
<p:tagLst xmlns:a="http://schemas.openxmlformats.org/drawingml/2006/main" xmlns:r="http://schemas.openxmlformats.org/officeDocument/2006/relationships" xmlns:p="http://schemas.openxmlformats.org/presentationml/2006/main">
  <p:tag name="PLUS_ID" val="title"/>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10.xml><?xml version="1.0" encoding="utf-8"?>
<p:tagLst xmlns:a="http://schemas.openxmlformats.org/drawingml/2006/main" xmlns:r="http://schemas.openxmlformats.org/officeDocument/2006/relationships" xmlns:p="http://schemas.openxmlformats.org/presentationml/2006/main">
  <p:tag name="PLUS_ID" val="header_1"/>
</p:tagLst>
</file>

<file path=ppt/tags/tag111.xml><?xml version="1.0" encoding="utf-8"?>
<p:tagLst xmlns:a="http://schemas.openxmlformats.org/drawingml/2006/main" xmlns:r="http://schemas.openxmlformats.org/officeDocument/2006/relationships" xmlns:p="http://schemas.openxmlformats.org/presentationml/2006/main">
  <p:tag name="PLUS_ID" val="detail_1"/>
</p:tagLst>
</file>

<file path=ppt/tags/tag112.xml><?xml version="1.0" encoding="utf-8"?>
<p:tagLst xmlns:a="http://schemas.openxmlformats.org/drawingml/2006/main" xmlns:r="http://schemas.openxmlformats.org/officeDocument/2006/relationships" xmlns:p="http://schemas.openxmlformats.org/presentationml/2006/main">
  <p:tag name="PLUS_ID" val="logo"/>
</p:tagLst>
</file>

<file path=ppt/tags/tag113.xml><?xml version="1.0" encoding="utf-8"?>
<p:tagLst xmlns:a="http://schemas.openxmlformats.org/drawingml/2006/main" xmlns:r="http://schemas.openxmlformats.org/officeDocument/2006/relationships" xmlns:p="http://schemas.openxmlformats.org/presentationml/2006/main">
  <p:tag name="PLUS_ID" val="chapter"/>
</p:tagLst>
</file>

<file path=ppt/tags/tag114.xml><?xml version="1.0" encoding="utf-8"?>
<p:tagLst xmlns:a="http://schemas.openxmlformats.org/drawingml/2006/main" xmlns:r="http://schemas.openxmlformats.org/officeDocument/2006/relationships" xmlns:p="http://schemas.openxmlformats.org/presentationml/2006/main">
  <p:tag name="PLUS_ID" val="detail_1"/>
</p:tagLst>
</file>

<file path=ppt/tags/tag115.xml><?xml version="1.0" encoding="utf-8"?>
<p:tagLst xmlns:a="http://schemas.openxmlformats.org/drawingml/2006/main" xmlns:r="http://schemas.openxmlformats.org/officeDocument/2006/relationships" xmlns:p="http://schemas.openxmlformats.org/presentationml/2006/main">
  <p:tag name="PLUS_ID" val="title"/>
</p:tagLst>
</file>

<file path=ppt/tags/tag116.xml><?xml version="1.0" encoding="utf-8"?>
<p:tagLst xmlns:a="http://schemas.openxmlformats.org/drawingml/2006/main" xmlns:r="http://schemas.openxmlformats.org/officeDocument/2006/relationships" xmlns:p="http://schemas.openxmlformats.org/presentationml/2006/main">
  <p:tag name="PLUS_ID" val="detail_0"/>
</p:tagLst>
</file>

<file path=ppt/tags/tag117.xml><?xml version="1.0" encoding="utf-8"?>
<p:tagLst xmlns:a="http://schemas.openxmlformats.org/drawingml/2006/main" xmlns:r="http://schemas.openxmlformats.org/officeDocument/2006/relationships" xmlns:p="http://schemas.openxmlformats.org/presentationml/2006/main">
  <p:tag name="PLUS_ID" val="logo"/>
</p:tagLst>
</file>

<file path=ppt/tags/tag118.xml><?xml version="1.0" encoding="utf-8"?>
<p:tagLst xmlns:a="http://schemas.openxmlformats.org/drawingml/2006/main" xmlns:r="http://schemas.openxmlformats.org/officeDocument/2006/relationships" xmlns:p="http://schemas.openxmlformats.org/presentationml/2006/main">
  <p:tag name="PLUS_ID" val="chapter"/>
</p:tagLst>
</file>

<file path=ppt/tags/tag119.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detail_0"/>
</p:tagLst>
</file>

<file path=ppt/tags/tag120.xml><?xml version="1.0" encoding="utf-8"?>
<p:tagLst xmlns:a="http://schemas.openxmlformats.org/drawingml/2006/main" xmlns:r="http://schemas.openxmlformats.org/officeDocument/2006/relationships" xmlns:p="http://schemas.openxmlformats.org/presentationml/2006/main">
  <p:tag name="PLUS_ID" val="logo"/>
</p:tagLst>
</file>

<file path=ppt/tags/tag121.xml><?xml version="1.0" encoding="utf-8"?>
<p:tagLst xmlns:a="http://schemas.openxmlformats.org/drawingml/2006/main" xmlns:r="http://schemas.openxmlformats.org/officeDocument/2006/relationships" xmlns:p="http://schemas.openxmlformats.org/presentationml/2006/main">
  <p:tag name="PLUS_ID" val="chapter"/>
</p:tagLst>
</file>

<file path=ppt/tags/tag122.xml><?xml version="1.0" encoding="utf-8"?>
<p:tagLst xmlns:a="http://schemas.openxmlformats.org/drawingml/2006/main" xmlns:r="http://schemas.openxmlformats.org/officeDocument/2006/relationships" xmlns:p="http://schemas.openxmlformats.org/presentationml/2006/main">
  <p:tag name="PLUS_ID" val="title"/>
</p:tagLst>
</file>

<file path=ppt/tags/tag123.xml><?xml version="1.0" encoding="utf-8"?>
<p:tagLst xmlns:a="http://schemas.openxmlformats.org/drawingml/2006/main" xmlns:r="http://schemas.openxmlformats.org/officeDocument/2006/relationships" xmlns:p="http://schemas.openxmlformats.org/presentationml/2006/main">
  <p:tag name="PLUS_ID" val="detail_1"/>
</p:tagLst>
</file>

<file path=ppt/tags/tag124.xml><?xml version="1.0" encoding="utf-8"?>
<p:tagLst xmlns:a="http://schemas.openxmlformats.org/drawingml/2006/main" xmlns:r="http://schemas.openxmlformats.org/officeDocument/2006/relationships" xmlns:p="http://schemas.openxmlformats.org/presentationml/2006/main">
  <p:tag name="PLUS_ID" val="logo"/>
</p:tagLst>
</file>

<file path=ppt/tags/tag125.xml><?xml version="1.0" encoding="utf-8"?>
<p:tagLst xmlns:a="http://schemas.openxmlformats.org/drawingml/2006/main" xmlns:r="http://schemas.openxmlformats.org/officeDocument/2006/relationships" xmlns:p="http://schemas.openxmlformats.org/presentationml/2006/main">
  <p:tag name="PLUS_ID" val="chapter"/>
</p:tagLst>
</file>

<file path=ppt/tags/tag126.xml><?xml version="1.0" encoding="utf-8"?>
<p:tagLst xmlns:a="http://schemas.openxmlformats.org/drawingml/2006/main" xmlns:r="http://schemas.openxmlformats.org/officeDocument/2006/relationships" xmlns:p="http://schemas.openxmlformats.org/presentationml/2006/main">
  <p:tag name="PLUS_ID" val="title"/>
</p:tagLst>
</file>

<file path=ppt/tags/tag127.xml><?xml version="1.0" encoding="utf-8"?>
<p:tagLst xmlns:a="http://schemas.openxmlformats.org/drawingml/2006/main" xmlns:r="http://schemas.openxmlformats.org/officeDocument/2006/relationships" xmlns:p="http://schemas.openxmlformats.org/presentationml/2006/main">
  <p:tag name="PLUS_ID" val="logo"/>
</p:tagLst>
</file>

<file path=ppt/tags/tag128.xml><?xml version="1.0" encoding="utf-8"?>
<p:tagLst xmlns:a="http://schemas.openxmlformats.org/drawingml/2006/main" xmlns:r="http://schemas.openxmlformats.org/officeDocument/2006/relationships" xmlns:p="http://schemas.openxmlformats.org/presentationml/2006/main">
  <p:tag name="PLUS_ID" val="chapter"/>
</p:tagLst>
</file>

<file path=ppt/tags/tag129.xml><?xml version="1.0" encoding="utf-8"?>
<p:tagLst xmlns:a="http://schemas.openxmlformats.org/drawingml/2006/main" xmlns:r="http://schemas.openxmlformats.org/officeDocument/2006/relationships" xmlns:p="http://schemas.openxmlformats.org/presentationml/2006/main">
  <p:tag name="PLUS_ID" val="title"/>
</p:tagLst>
</file>

<file path=ppt/tags/tag13.xml><?xml version="1.0" encoding="utf-8"?>
<p:tagLst xmlns:a="http://schemas.openxmlformats.org/drawingml/2006/main" xmlns:r="http://schemas.openxmlformats.org/officeDocument/2006/relationships" xmlns:p="http://schemas.openxmlformats.org/presentationml/2006/main">
  <p:tag name="PLUS_ID" val="detail_1"/>
</p:tagLst>
</file>

<file path=ppt/tags/tag130.xml><?xml version="1.0" encoding="utf-8"?>
<p:tagLst xmlns:a="http://schemas.openxmlformats.org/drawingml/2006/main" xmlns:r="http://schemas.openxmlformats.org/officeDocument/2006/relationships" xmlns:p="http://schemas.openxmlformats.org/presentationml/2006/main">
  <p:tag name="PLUS_ID" val="header_0"/>
</p:tagLst>
</file>

<file path=ppt/tags/tag131.xml><?xml version="1.0" encoding="utf-8"?>
<p:tagLst xmlns:a="http://schemas.openxmlformats.org/drawingml/2006/main" xmlns:r="http://schemas.openxmlformats.org/officeDocument/2006/relationships" xmlns:p="http://schemas.openxmlformats.org/presentationml/2006/main">
  <p:tag name="PLUS_ID" val="detail_0"/>
</p:tagLst>
</file>

<file path=ppt/tags/tag132.xml><?xml version="1.0" encoding="utf-8"?>
<p:tagLst xmlns:a="http://schemas.openxmlformats.org/drawingml/2006/main" xmlns:r="http://schemas.openxmlformats.org/officeDocument/2006/relationships" xmlns:p="http://schemas.openxmlformats.org/presentationml/2006/main">
  <p:tag name="PLUS_ID" val="header_1"/>
</p:tagLst>
</file>

<file path=ppt/tags/tag133.xml><?xml version="1.0" encoding="utf-8"?>
<p:tagLst xmlns:a="http://schemas.openxmlformats.org/drawingml/2006/main" xmlns:r="http://schemas.openxmlformats.org/officeDocument/2006/relationships" xmlns:p="http://schemas.openxmlformats.org/presentationml/2006/main">
  <p:tag name="PLUS_ID" val="detail_1"/>
</p:tagLst>
</file>

<file path=ppt/tags/tag134.xml><?xml version="1.0" encoding="utf-8"?>
<p:tagLst xmlns:a="http://schemas.openxmlformats.org/drawingml/2006/main" xmlns:r="http://schemas.openxmlformats.org/officeDocument/2006/relationships" xmlns:p="http://schemas.openxmlformats.org/presentationml/2006/main">
  <p:tag name="PLUS_ID" val="logo"/>
</p:tagLst>
</file>

<file path=ppt/tags/tag135.xml><?xml version="1.0" encoding="utf-8"?>
<p:tagLst xmlns:a="http://schemas.openxmlformats.org/drawingml/2006/main" xmlns:r="http://schemas.openxmlformats.org/officeDocument/2006/relationships" xmlns:p="http://schemas.openxmlformats.org/presentationml/2006/main">
  <p:tag name="PLUS_ID" val="chapter"/>
</p:tagLst>
</file>

<file path=ppt/tags/tag136.xml><?xml version="1.0" encoding="utf-8"?>
<p:tagLst xmlns:a="http://schemas.openxmlformats.org/drawingml/2006/main" xmlns:r="http://schemas.openxmlformats.org/officeDocument/2006/relationships" xmlns:p="http://schemas.openxmlformats.org/presentationml/2006/main">
  <p:tag name="PLUS_ID" val="title"/>
</p:tagLst>
</file>

<file path=ppt/tags/tag137.xml><?xml version="1.0" encoding="utf-8"?>
<p:tagLst xmlns:a="http://schemas.openxmlformats.org/drawingml/2006/main" xmlns:r="http://schemas.openxmlformats.org/officeDocument/2006/relationships" xmlns:p="http://schemas.openxmlformats.org/presentationml/2006/main">
  <p:tag name="PLUS_ID" val="logo"/>
</p:tagLst>
</file>

<file path=ppt/tags/tag138.xml><?xml version="1.0" encoding="utf-8"?>
<p:tagLst xmlns:a="http://schemas.openxmlformats.org/drawingml/2006/main" xmlns:r="http://schemas.openxmlformats.org/officeDocument/2006/relationships" xmlns:p="http://schemas.openxmlformats.org/presentationml/2006/main">
  <p:tag name="PLUS_ID" val="chapter"/>
</p:tagLst>
</file>

<file path=ppt/tags/tag139.xml><?xml version="1.0" encoding="utf-8"?>
<p:tagLst xmlns:a="http://schemas.openxmlformats.org/drawingml/2006/main" xmlns:r="http://schemas.openxmlformats.org/officeDocument/2006/relationships" xmlns:p="http://schemas.openxmlformats.org/presentationml/2006/main">
  <p:tag name="PLUS_ID" val="title"/>
</p:tagLst>
</file>

<file path=ppt/tags/tag14.xml><?xml version="1.0" encoding="utf-8"?>
<p:tagLst xmlns:a="http://schemas.openxmlformats.org/drawingml/2006/main" xmlns:r="http://schemas.openxmlformats.org/officeDocument/2006/relationships" xmlns:p="http://schemas.openxmlformats.org/presentationml/2006/main">
  <p:tag name="PLUS_ID" val="detail_2"/>
</p:tagLst>
</file>

<file path=ppt/tags/tag140.xml><?xml version="1.0" encoding="utf-8"?>
<p:tagLst xmlns:a="http://schemas.openxmlformats.org/drawingml/2006/main" xmlns:r="http://schemas.openxmlformats.org/officeDocument/2006/relationships" xmlns:p="http://schemas.openxmlformats.org/presentationml/2006/main">
  <p:tag name="PLUS_ID" val="header_0"/>
</p:tagLst>
</file>

<file path=ppt/tags/tag141.xml><?xml version="1.0" encoding="utf-8"?>
<p:tagLst xmlns:a="http://schemas.openxmlformats.org/drawingml/2006/main" xmlns:r="http://schemas.openxmlformats.org/officeDocument/2006/relationships" xmlns:p="http://schemas.openxmlformats.org/presentationml/2006/main">
  <p:tag name="PLUS_ID" val="detail_0"/>
</p:tagLst>
</file>

<file path=ppt/tags/tag142.xml><?xml version="1.0" encoding="utf-8"?>
<p:tagLst xmlns:a="http://schemas.openxmlformats.org/drawingml/2006/main" xmlns:r="http://schemas.openxmlformats.org/officeDocument/2006/relationships" xmlns:p="http://schemas.openxmlformats.org/presentationml/2006/main">
  <p:tag name="PLUS_ID" val="header_1"/>
</p:tagLst>
</file>

<file path=ppt/tags/tag143.xml><?xml version="1.0" encoding="utf-8"?>
<p:tagLst xmlns:a="http://schemas.openxmlformats.org/drawingml/2006/main" xmlns:r="http://schemas.openxmlformats.org/officeDocument/2006/relationships" xmlns:p="http://schemas.openxmlformats.org/presentationml/2006/main">
  <p:tag name="PLUS_ID" val="detail_1"/>
</p:tagLst>
</file>

<file path=ppt/tags/tag144.xml><?xml version="1.0" encoding="utf-8"?>
<p:tagLst xmlns:a="http://schemas.openxmlformats.org/drawingml/2006/main" xmlns:r="http://schemas.openxmlformats.org/officeDocument/2006/relationships" xmlns:p="http://schemas.openxmlformats.org/presentationml/2006/main">
  <p:tag name="PLUS_ID" val="logo"/>
</p:tagLst>
</file>

<file path=ppt/tags/tag145.xml><?xml version="1.0" encoding="utf-8"?>
<p:tagLst xmlns:a="http://schemas.openxmlformats.org/drawingml/2006/main" xmlns:r="http://schemas.openxmlformats.org/officeDocument/2006/relationships" xmlns:p="http://schemas.openxmlformats.org/presentationml/2006/main">
  <p:tag name="PLUS_ID" val="chapter"/>
</p:tagLst>
</file>

<file path=ppt/tags/tag146.xml><?xml version="1.0" encoding="utf-8"?>
<p:tagLst xmlns:a="http://schemas.openxmlformats.org/drawingml/2006/main" xmlns:r="http://schemas.openxmlformats.org/officeDocument/2006/relationships" xmlns:p="http://schemas.openxmlformats.org/presentationml/2006/main">
  <p:tag name="PLUS_ID" val="title"/>
</p:tagLst>
</file>

<file path=ppt/tags/tag147.xml><?xml version="1.0" encoding="utf-8"?>
<p:tagLst xmlns:a="http://schemas.openxmlformats.org/drawingml/2006/main" xmlns:r="http://schemas.openxmlformats.org/officeDocument/2006/relationships" xmlns:p="http://schemas.openxmlformats.org/presentationml/2006/main">
  <p:tag name="PLUS_ID" val="detail_0"/>
</p:tagLst>
</file>

<file path=ppt/tags/tag148.xml><?xml version="1.0" encoding="utf-8"?>
<p:tagLst xmlns:a="http://schemas.openxmlformats.org/drawingml/2006/main" xmlns:r="http://schemas.openxmlformats.org/officeDocument/2006/relationships" xmlns:p="http://schemas.openxmlformats.org/presentationml/2006/main">
  <p:tag name="PLUS_ID" val="logo"/>
</p:tagLst>
</file>

<file path=ppt/tags/tag149.xml><?xml version="1.0" encoding="utf-8"?>
<p:tagLst xmlns:a="http://schemas.openxmlformats.org/drawingml/2006/main" xmlns:r="http://schemas.openxmlformats.org/officeDocument/2006/relationships" xmlns:p="http://schemas.openxmlformats.org/presentationml/2006/main">
  <p:tag name="PLUS_ID" val="chapter"/>
</p:tagLst>
</file>

<file path=ppt/tags/tag15.xml><?xml version="1.0" encoding="utf-8"?>
<p:tagLst xmlns:a="http://schemas.openxmlformats.org/drawingml/2006/main" xmlns:r="http://schemas.openxmlformats.org/officeDocument/2006/relationships" xmlns:p="http://schemas.openxmlformats.org/presentationml/2006/main">
  <p:tag name="PLUS_ID" val="header_0"/>
</p:tagLst>
</file>

<file path=ppt/tags/tag150.xml><?xml version="1.0" encoding="utf-8"?>
<p:tagLst xmlns:a="http://schemas.openxmlformats.org/drawingml/2006/main" xmlns:r="http://schemas.openxmlformats.org/officeDocument/2006/relationships" xmlns:p="http://schemas.openxmlformats.org/presentationml/2006/main">
  <p:tag name="PLUS_ID" val="title"/>
</p:tagLst>
</file>

<file path=ppt/tags/tag151.xml><?xml version="1.0" encoding="utf-8"?>
<p:tagLst xmlns:a="http://schemas.openxmlformats.org/drawingml/2006/main" xmlns:r="http://schemas.openxmlformats.org/officeDocument/2006/relationships" xmlns:p="http://schemas.openxmlformats.org/presentationml/2006/main">
  <p:tag name="PLUS_ID" val="header_0"/>
</p:tagLst>
</file>

<file path=ppt/tags/tag152.xml><?xml version="1.0" encoding="utf-8"?>
<p:tagLst xmlns:a="http://schemas.openxmlformats.org/drawingml/2006/main" xmlns:r="http://schemas.openxmlformats.org/officeDocument/2006/relationships" xmlns:p="http://schemas.openxmlformats.org/presentationml/2006/main">
  <p:tag name="PLUS_ID" val="detail_0"/>
</p:tagLst>
</file>

<file path=ppt/tags/tag153.xml><?xml version="1.0" encoding="utf-8"?>
<p:tagLst xmlns:a="http://schemas.openxmlformats.org/drawingml/2006/main" xmlns:r="http://schemas.openxmlformats.org/officeDocument/2006/relationships" xmlns:p="http://schemas.openxmlformats.org/presentationml/2006/main">
  <p:tag name="PLUS_ID" val="header_1"/>
</p:tagLst>
</file>

<file path=ppt/tags/tag154.xml><?xml version="1.0" encoding="utf-8"?>
<p:tagLst xmlns:a="http://schemas.openxmlformats.org/drawingml/2006/main" xmlns:r="http://schemas.openxmlformats.org/officeDocument/2006/relationships" xmlns:p="http://schemas.openxmlformats.org/presentationml/2006/main">
  <p:tag name="PLUS_ID" val="detail_1"/>
</p:tagLst>
</file>

<file path=ppt/tags/tag155.xml><?xml version="1.0" encoding="utf-8"?>
<p:tagLst xmlns:a="http://schemas.openxmlformats.org/drawingml/2006/main" xmlns:r="http://schemas.openxmlformats.org/officeDocument/2006/relationships" xmlns:p="http://schemas.openxmlformats.org/presentationml/2006/main">
  <p:tag name="PLUS_ID" val="logo"/>
</p:tagLst>
</file>

<file path=ppt/tags/tag156.xml><?xml version="1.0" encoding="utf-8"?>
<p:tagLst xmlns:a="http://schemas.openxmlformats.org/drawingml/2006/main" xmlns:r="http://schemas.openxmlformats.org/officeDocument/2006/relationships" xmlns:p="http://schemas.openxmlformats.org/presentationml/2006/main">
  <p:tag name="PLUS_ID" val="chapter"/>
</p:tagLst>
</file>

<file path=ppt/tags/tag157.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158.xml><?xml version="1.0" encoding="utf-8"?>
<p:tagLst xmlns:a="http://schemas.openxmlformats.org/drawingml/2006/main" xmlns:r="http://schemas.openxmlformats.org/officeDocument/2006/relationships" xmlns:p="http://schemas.openxmlformats.org/presentationml/2006/main">
  <p:tag name="PLUS_ID" val="title"/>
  <p:tag name="PLUS_THEME" val="font_0"/>
</p:tagLst>
</file>

<file path=ppt/tags/tag159.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16.xml><?xml version="1.0" encoding="utf-8"?>
<p:tagLst xmlns:a="http://schemas.openxmlformats.org/drawingml/2006/main" xmlns:r="http://schemas.openxmlformats.org/officeDocument/2006/relationships" xmlns:p="http://schemas.openxmlformats.org/presentationml/2006/main">
  <p:tag name="PLUS_ID" val="header_1"/>
</p:tagLst>
</file>

<file path=ppt/tags/tag160.xml><?xml version="1.0" encoding="utf-8"?>
<p:tagLst xmlns:a="http://schemas.openxmlformats.org/drawingml/2006/main" xmlns:r="http://schemas.openxmlformats.org/officeDocument/2006/relationships" xmlns:p="http://schemas.openxmlformats.org/presentationml/2006/main">
  <p:tag name="PLUS_ID" val="logo"/>
</p:tagLst>
</file>

<file path=ppt/tags/tag161.xml><?xml version="1.0" encoding="utf-8"?>
<p:tagLst xmlns:a="http://schemas.openxmlformats.org/drawingml/2006/main" xmlns:r="http://schemas.openxmlformats.org/officeDocument/2006/relationships" xmlns:p="http://schemas.openxmlformats.org/presentationml/2006/main">
  <p:tag name="PLUS_ID" val="chapter"/>
</p:tagLst>
</file>

<file path=ppt/tags/tag162.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163.xml><?xml version="1.0" encoding="utf-8"?>
<p:tagLst xmlns:a="http://schemas.openxmlformats.org/drawingml/2006/main" xmlns:r="http://schemas.openxmlformats.org/officeDocument/2006/relationships" xmlns:p="http://schemas.openxmlformats.org/presentationml/2006/main">
  <p:tag name="PLUS_ID" val="title"/>
</p:tagLst>
</file>

<file path=ppt/tags/tag164.xml><?xml version="1.0" encoding="utf-8"?>
<p:tagLst xmlns:a="http://schemas.openxmlformats.org/drawingml/2006/main" xmlns:r="http://schemas.openxmlformats.org/officeDocument/2006/relationships" xmlns:p="http://schemas.openxmlformats.org/presentationml/2006/main">
  <p:tag name="PLUS_ID" val="detail"/>
</p:tagLst>
</file>

<file path=ppt/tags/tag165.xml><?xml version="1.0" encoding="utf-8"?>
<p:tagLst xmlns:a="http://schemas.openxmlformats.org/drawingml/2006/main" xmlns:r="http://schemas.openxmlformats.org/officeDocument/2006/relationships" xmlns:p="http://schemas.openxmlformats.org/presentationml/2006/main">
  <p:tag name="PLUS_ID" val="logo"/>
</p:tagLst>
</file>

<file path=ppt/tags/tag166.xml><?xml version="1.0" encoding="utf-8"?>
<p:tagLst xmlns:a="http://schemas.openxmlformats.org/drawingml/2006/main" xmlns:r="http://schemas.openxmlformats.org/officeDocument/2006/relationships" xmlns:p="http://schemas.openxmlformats.org/presentationml/2006/main">
  <p:tag name="PLUS_ID" val="title"/>
</p:tagLst>
</file>

<file path=ppt/tags/tag167.xml><?xml version="1.0" encoding="utf-8"?>
<p:tagLst xmlns:a="http://schemas.openxmlformats.org/drawingml/2006/main" xmlns:r="http://schemas.openxmlformats.org/officeDocument/2006/relationships" xmlns:p="http://schemas.openxmlformats.org/presentationml/2006/main">
  <p:tag name="PLUS_ID" val="detail_0"/>
</p:tagLst>
</file>

<file path=ppt/tags/tag168.xml><?xml version="1.0" encoding="utf-8"?>
<p:tagLst xmlns:a="http://schemas.openxmlformats.org/drawingml/2006/main" xmlns:r="http://schemas.openxmlformats.org/officeDocument/2006/relationships" xmlns:p="http://schemas.openxmlformats.org/presentationml/2006/main">
  <p:tag name="PLUS_ID" val="detail_1"/>
</p:tagLst>
</file>

<file path=ppt/tags/tag169.xml><?xml version="1.0" encoding="utf-8"?>
<p:tagLst xmlns:a="http://schemas.openxmlformats.org/drawingml/2006/main" xmlns:r="http://schemas.openxmlformats.org/officeDocument/2006/relationships" xmlns:p="http://schemas.openxmlformats.org/presentationml/2006/main">
  <p:tag name="PLUS_ID" val="header_0"/>
</p:tagLst>
</file>

<file path=ppt/tags/tag17.xml><?xml version="1.0" encoding="utf-8"?>
<p:tagLst xmlns:a="http://schemas.openxmlformats.org/drawingml/2006/main" xmlns:r="http://schemas.openxmlformats.org/officeDocument/2006/relationships" xmlns:p="http://schemas.openxmlformats.org/presentationml/2006/main">
  <p:tag name="PLUS_ID" val="header_2"/>
</p:tagLst>
</file>

<file path=ppt/tags/tag170.xml><?xml version="1.0" encoding="utf-8"?>
<p:tagLst xmlns:a="http://schemas.openxmlformats.org/drawingml/2006/main" xmlns:r="http://schemas.openxmlformats.org/officeDocument/2006/relationships" xmlns:p="http://schemas.openxmlformats.org/presentationml/2006/main">
  <p:tag name="PLUS_ID" val="header_1"/>
</p:tagLst>
</file>

<file path=ppt/tags/tag171.xml><?xml version="1.0" encoding="utf-8"?>
<p:tagLst xmlns:a="http://schemas.openxmlformats.org/drawingml/2006/main" xmlns:r="http://schemas.openxmlformats.org/officeDocument/2006/relationships" xmlns:p="http://schemas.openxmlformats.org/presentationml/2006/main">
  <p:tag name="PLUS_ID" val="logo"/>
</p:tagLst>
</file>

<file path=ppt/tags/tag172.xml><?xml version="1.0" encoding="utf-8"?>
<p:tagLst xmlns:a="http://schemas.openxmlformats.org/drawingml/2006/main" xmlns:r="http://schemas.openxmlformats.org/officeDocument/2006/relationships" xmlns:p="http://schemas.openxmlformats.org/presentationml/2006/main">
  <p:tag name="PLUS_ID" val="title"/>
</p:tagLst>
</file>

<file path=ppt/tags/tag173.xml><?xml version="1.0" encoding="utf-8"?>
<p:tagLst xmlns:a="http://schemas.openxmlformats.org/drawingml/2006/main" xmlns:r="http://schemas.openxmlformats.org/officeDocument/2006/relationships" xmlns:p="http://schemas.openxmlformats.org/presentationml/2006/main">
  <p:tag name="PLUS_ID" val="header_0"/>
</p:tagLst>
</file>

<file path=ppt/tags/tag174.xml><?xml version="1.0" encoding="utf-8"?>
<p:tagLst xmlns:a="http://schemas.openxmlformats.org/drawingml/2006/main" xmlns:r="http://schemas.openxmlformats.org/officeDocument/2006/relationships" xmlns:p="http://schemas.openxmlformats.org/presentationml/2006/main">
  <p:tag name="PLUS_ID" val="detail_0"/>
</p:tagLst>
</file>

<file path=ppt/tags/tag175.xml><?xml version="1.0" encoding="utf-8"?>
<p:tagLst xmlns:a="http://schemas.openxmlformats.org/drawingml/2006/main" xmlns:r="http://schemas.openxmlformats.org/officeDocument/2006/relationships" xmlns:p="http://schemas.openxmlformats.org/presentationml/2006/main">
  <p:tag name="PLUS_ID" val="header_1"/>
</p:tagLst>
</file>

<file path=ppt/tags/tag176.xml><?xml version="1.0" encoding="utf-8"?>
<p:tagLst xmlns:a="http://schemas.openxmlformats.org/drawingml/2006/main" xmlns:r="http://schemas.openxmlformats.org/officeDocument/2006/relationships" xmlns:p="http://schemas.openxmlformats.org/presentationml/2006/main">
  <p:tag name="PLUS_ID" val="detail_1"/>
</p:tagLst>
</file>

<file path=ppt/tags/tag177.xml><?xml version="1.0" encoding="utf-8"?>
<p:tagLst xmlns:a="http://schemas.openxmlformats.org/drawingml/2006/main" xmlns:r="http://schemas.openxmlformats.org/officeDocument/2006/relationships" xmlns:p="http://schemas.openxmlformats.org/presentationml/2006/main">
  <p:tag name="PLUS_ID" val="logo"/>
</p:tagLst>
</file>

<file path=ppt/tags/tag178.xml><?xml version="1.0" encoding="utf-8"?>
<p:tagLst xmlns:a="http://schemas.openxmlformats.org/drawingml/2006/main" xmlns:r="http://schemas.openxmlformats.org/officeDocument/2006/relationships" xmlns:p="http://schemas.openxmlformats.org/presentationml/2006/main">
  <p:tag name="PLUS_ID" val="chapter"/>
</p:tagLst>
</file>

<file path=ppt/tags/tag179.xml><?xml version="1.0" encoding="utf-8"?>
<p:tagLst xmlns:a="http://schemas.openxmlformats.org/drawingml/2006/main" xmlns:r="http://schemas.openxmlformats.org/officeDocument/2006/relationships" xmlns:p="http://schemas.openxmlformats.org/presentationml/2006/main">
  <p:tag name="PLUS_ID" val="chapter"/>
</p:tagLst>
</file>

<file path=ppt/tags/tag18.xml><?xml version="1.0" encoding="utf-8"?>
<p:tagLst xmlns:a="http://schemas.openxmlformats.org/drawingml/2006/main" xmlns:r="http://schemas.openxmlformats.org/officeDocument/2006/relationships" xmlns:p="http://schemas.openxmlformats.org/presentationml/2006/main">
  <p:tag name="PLUS_ID" val="logo"/>
</p:tagLst>
</file>

<file path=ppt/tags/tag180.xml><?xml version="1.0" encoding="utf-8"?>
<p:tagLst xmlns:a="http://schemas.openxmlformats.org/drawingml/2006/main" xmlns:r="http://schemas.openxmlformats.org/officeDocument/2006/relationships" xmlns:p="http://schemas.openxmlformats.org/presentationml/2006/main">
  <p:tag name="PLUS_ID" val="title"/>
</p:tagLst>
</file>

<file path=ppt/tags/tag181.xml><?xml version="1.0" encoding="utf-8"?>
<p:tagLst xmlns:a="http://schemas.openxmlformats.org/drawingml/2006/main" xmlns:r="http://schemas.openxmlformats.org/officeDocument/2006/relationships" xmlns:p="http://schemas.openxmlformats.org/presentationml/2006/main">
  <p:tag name="PLUS_ID" val="detail"/>
</p:tagLst>
</file>

<file path=ppt/tags/tag182.xml><?xml version="1.0" encoding="utf-8"?>
<p:tagLst xmlns:a="http://schemas.openxmlformats.org/drawingml/2006/main" xmlns:r="http://schemas.openxmlformats.org/officeDocument/2006/relationships" xmlns:p="http://schemas.openxmlformats.org/presentationml/2006/main">
  <p:tag name="PLUS_ID" val="logo"/>
</p:tagLst>
</file>

<file path=ppt/tags/tag183.xml><?xml version="1.0" encoding="utf-8"?>
<p:tagLst xmlns:a="http://schemas.openxmlformats.org/drawingml/2006/main" xmlns:r="http://schemas.openxmlformats.org/officeDocument/2006/relationships" xmlns:p="http://schemas.openxmlformats.org/presentationml/2006/main">
  <p:tag name="PLUS_ID" val="title"/>
</p:tagLst>
</file>

<file path=ppt/tags/tag184.xml><?xml version="1.0" encoding="utf-8"?>
<p:tagLst xmlns:a="http://schemas.openxmlformats.org/drawingml/2006/main" xmlns:r="http://schemas.openxmlformats.org/officeDocument/2006/relationships" xmlns:p="http://schemas.openxmlformats.org/presentationml/2006/main">
  <p:tag name="PLUS_ID" val="detail"/>
</p:tagLst>
</file>

<file path=ppt/tags/tag185.xml><?xml version="1.0" encoding="utf-8"?>
<p:tagLst xmlns:a="http://schemas.openxmlformats.org/drawingml/2006/main" xmlns:r="http://schemas.openxmlformats.org/officeDocument/2006/relationships" xmlns:p="http://schemas.openxmlformats.org/presentationml/2006/main">
  <p:tag name="PLUS_ID" val="logo"/>
</p:tagLst>
</file>

<file path=ppt/tags/tag186.xml><?xml version="1.0" encoding="utf-8"?>
<p:tagLst xmlns:a="http://schemas.openxmlformats.org/drawingml/2006/main" xmlns:r="http://schemas.openxmlformats.org/officeDocument/2006/relationships" xmlns:p="http://schemas.openxmlformats.org/presentationml/2006/main">
  <p:tag name="PLUS_ID" val="title"/>
</p:tagLst>
</file>

<file path=ppt/tags/tag187.xml><?xml version="1.0" encoding="utf-8"?>
<p:tagLst xmlns:a="http://schemas.openxmlformats.org/drawingml/2006/main" xmlns:r="http://schemas.openxmlformats.org/officeDocument/2006/relationships" xmlns:p="http://schemas.openxmlformats.org/presentationml/2006/main">
  <p:tag name="PLUS_ID" val="detail"/>
</p:tagLst>
</file>

<file path=ppt/tags/tag188.xml><?xml version="1.0" encoding="utf-8"?>
<p:tagLst xmlns:a="http://schemas.openxmlformats.org/drawingml/2006/main" xmlns:r="http://schemas.openxmlformats.org/officeDocument/2006/relationships" xmlns:p="http://schemas.openxmlformats.org/presentationml/2006/main">
  <p:tag name="PLUS_ID" val="logo"/>
</p:tagLst>
</file>

<file path=ppt/tags/tag19.xml><?xml version="1.0" encoding="utf-8"?>
<p:tagLst xmlns:a="http://schemas.openxmlformats.org/drawingml/2006/main" xmlns:r="http://schemas.openxmlformats.org/officeDocument/2006/relationships" xmlns:p="http://schemas.openxmlformats.org/presentationml/2006/main">
  <p:tag name="PLUS_ID" val="chapter"/>
</p:tagLst>
</file>

<file path=ppt/tags/tag2.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20.xml><?xml version="1.0" encoding="utf-8"?>
<p:tagLst xmlns:a="http://schemas.openxmlformats.org/drawingml/2006/main" xmlns:r="http://schemas.openxmlformats.org/officeDocument/2006/relationships" xmlns:p="http://schemas.openxmlformats.org/presentationml/2006/main">
  <p:tag name="PLUS_ID" val="title"/>
</p:tagLst>
</file>

<file path=ppt/tags/tag21.xml><?xml version="1.0" encoding="utf-8"?>
<p:tagLst xmlns:a="http://schemas.openxmlformats.org/drawingml/2006/main" xmlns:r="http://schemas.openxmlformats.org/officeDocument/2006/relationships" xmlns:p="http://schemas.openxmlformats.org/presentationml/2006/main">
  <p:tag name="PLUS_ID" val="detail"/>
</p:tagLst>
</file>

<file path=ppt/tags/tag22.xml><?xml version="1.0" encoding="utf-8"?>
<p:tagLst xmlns:a="http://schemas.openxmlformats.org/drawingml/2006/main" xmlns:r="http://schemas.openxmlformats.org/officeDocument/2006/relationships" xmlns:p="http://schemas.openxmlformats.org/presentationml/2006/main">
  <p:tag name="PLUS_ID" val="logo"/>
</p:tagLst>
</file>

<file path=ppt/tags/tag23.xml><?xml version="1.0" encoding="utf-8"?>
<p:tagLst xmlns:a="http://schemas.openxmlformats.org/drawingml/2006/main" xmlns:r="http://schemas.openxmlformats.org/officeDocument/2006/relationships" xmlns:p="http://schemas.openxmlformats.org/presentationml/2006/main">
  <p:tag name="PLUS_ID" val="detail_1"/>
</p:tagLst>
</file>

<file path=ppt/tags/tag24.xml><?xml version="1.0" encoding="utf-8"?>
<p:tagLst xmlns:a="http://schemas.openxmlformats.org/drawingml/2006/main" xmlns:r="http://schemas.openxmlformats.org/officeDocument/2006/relationships" xmlns:p="http://schemas.openxmlformats.org/presentationml/2006/main">
  <p:tag name="PLUS_ID" val="title"/>
</p:tagLst>
</file>

<file path=ppt/tags/tag25.xml><?xml version="1.0" encoding="utf-8"?>
<p:tagLst xmlns:a="http://schemas.openxmlformats.org/drawingml/2006/main" xmlns:r="http://schemas.openxmlformats.org/officeDocument/2006/relationships" xmlns:p="http://schemas.openxmlformats.org/presentationml/2006/main">
  <p:tag name="PLUS_ID" val="detail_0"/>
</p:tagLst>
</file>

<file path=ppt/tags/tag26.xml><?xml version="1.0" encoding="utf-8"?>
<p:tagLst xmlns:a="http://schemas.openxmlformats.org/drawingml/2006/main" xmlns:r="http://schemas.openxmlformats.org/officeDocument/2006/relationships" xmlns:p="http://schemas.openxmlformats.org/presentationml/2006/main">
  <p:tag name="PLUS_ID" val="logo"/>
</p:tagLst>
</file>

<file path=ppt/tags/tag27.xml><?xml version="1.0" encoding="utf-8"?>
<p:tagLst xmlns:a="http://schemas.openxmlformats.org/drawingml/2006/main" xmlns:r="http://schemas.openxmlformats.org/officeDocument/2006/relationships" xmlns:p="http://schemas.openxmlformats.org/presentationml/2006/main">
  <p:tag name="PLUS_ID" val="chapter"/>
</p:tagLst>
</file>

<file path=ppt/tags/tag28.xml><?xml version="1.0" encoding="utf-8"?>
<p:tagLst xmlns:a="http://schemas.openxmlformats.org/drawingml/2006/main" xmlns:r="http://schemas.openxmlformats.org/officeDocument/2006/relationships" xmlns:p="http://schemas.openxmlformats.org/presentationml/2006/main">
  <p:tag name="PLUS_ID" val="title"/>
</p:tagLst>
</file>

<file path=ppt/tags/tag29.xml><?xml version="1.0" encoding="utf-8"?>
<p:tagLst xmlns:a="http://schemas.openxmlformats.org/drawingml/2006/main" xmlns:r="http://schemas.openxmlformats.org/officeDocument/2006/relationships" xmlns:p="http://schemas.openxmlformats.org/presentationml/2006/main">
  <p:tag name="PLUS_ID" val="detail_1"/>
</p:tagLst>
</file>

<file path=ppt/tags/tag3.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30.xml><?xml version="1.0" encoding="utf-8"?>
<p:tagLst xmlns:a="http://schemas.openxmlformats.org/drawingml/2006/main" xmlns:r="http://schemas.openxmlformats.org/officeDocument/2006/relationships" xmlns:p="http://schemas.openxmlformats.org/presentationml/2006/main">
  <p:tag name="PLUS_ID" val="logo"/>
</p:tagLst>
</file>

<file path=ppt/tags/tag31.xml><?xml version="1.0" encoding="utf-8"?>
<p:tagLst xmlns:a="http://schemas.openxmlformats.org/drawingml/2006/main" xmlns:r="http://schemas.openxmlformats.org/officeDocument/2006/relationships" xmlns:p="http://schemas.openxmlformats.org/presentationml/2006/main">
  <p:tag name="PLUS_ID" val="chapter"/>
</p:tagLst>
</file>

<file path=ppt/tags/tag32.xml><?xml version="1.0" encoding="utf-8"?>
<p:tagLst xmlns:a="http://schemas.openxmlformats.org/drawingml/2006/main" xmlns:r="http://schemas.openxmlformats.org/officeDocument/2006/relationships" xmlns:p="http://schemas.openxmlformats.org/presentationml/2006/main">
  <p:tag name="PLUS_ID" val="title"/>
</p:tagLst>
</file>

<file path=ppt/tags/tag33.xml><?xml version="1.0" encoding="utf-8"?>
<p:tagLst xmlns:a="http://schemas.openxmlformats.org/drawingml/2006/main" xmlns:r="http://schemas.openxmlformats.org/officeDocument/2006/relationships" xmlns:p="http://schemas.openxmlformats.org/presentationml/2006/main">
  <p:tag name="PLUS_ID" val="header_0"/>
</p:tagLst>
</file>

<file path=ppt/tags/tag34.xml><?xml version="1.0" encoding="utf-8"?>
<p:tagLst xmlns:a="http://schemas.openxmlformats.org/drawingml/2006/main" xmlns:r="http://schemas.openxmlformats.org/officeDocument/2006/relationships" xmlns:p="http://schemas.openxmlformats.org/presentationml/2006/main">
  <p:tag name="PLUS_ID" val="detail_0"/>
</p:tagLst>
</file>

<file path=ppt/tags/tag35.xml><?xml version="1.0" encoding="utf-8"?>
<p:tagLst xmlns:a="http://schemas.openxmlformats.org/drawingml/2006/main" xmlns:r="http://schemas.openxmlformats.org/officeDocument/2006/relationships" xmlns:p="http://schemas.openxmlformats.org/presentationml/2006/main">
  <p:tag name="PLUS_ID" val="header_1"/>
</p:tagLst>
</file>

<file path=ppt/tags/tag36.xml><?xml version="1.0" encoding="utf-8"?>
<p:tagLst xmlns:a="http://schemas.openxmlformats.org/drawingml/2006/main" xmlns:r="http://schemas.openxmlformats.org/officeDocument/2006/relationships" xmlns:p="http://schemas.openxmlformats.org/presentationml/2006/main">
  <p:tag name="PLUS_ID" val="detail_1"/>
</p:tagLst>
</file>

<file path=ppt/tags/tag37.xml><?xml version="1.0" encoding="utf-8"?>
<p:tagLst xmlns:a="http://schemas.openxmlformats.org/drawingml/2006/main" xmlns:r="http://schemas.openxmlformats.org/officeDocument/2006/relationships" xmlns:p="http://schemas.openxmlformats.org/presentationml/2006/main">
  <p:tag name="PLUS_ID" val="logo"/>
</p:tagLst>
</file>

<file path=ppt/tags/tag38.xml><?xml version="1.0" encoding="utf-8"?>
<p:tagLst xmlns:a="http://schemas.openxmlformats.org/drawingml/2006/main" xmlns:r="http://schemas.openxmlformats.org/officeDocument/2006/relationships" xmlns:p="http://schemas.openxmlformats.org/presentationml/2006/main">
  <p:tag name="PLUS_ID" val="chapter"/>
</p:tagLst>
</file>

<file path=ppt/tags/tag39.xml><?xml version="1.0" encoding="utf-8"?>
<p:tagLst xmlns:a="http://schemas.openxmlformats.org/drawingml/2006/main" xmlns:r="http://schemas.openxmlformats.org/officeDocument/2006/relationships" xmlns:p="http://schemas.openxmlformats.org/presentationml/2006/main">
  <p:tag name="PLUS_ID" val="image"/>
</p:tagLst>
</file>

<file path=ppt/tags/tag4.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40.xml><?xml version="1.0" encoding="utf-8"?>
<p:tagLst xmlns:a="http://schemas.openxmlformats.org/drawingml/2006/main" xmlns:r="http://schemas.openxmlformats.org/officeDocument/2006/relationships" xmlns:p="http://schemas.openxmlformats.org/presentationml/2006/main">
  <p:tag name="PLUS_THEME" val="background_0"/>
</p:tagLst>
</file>

<file path=ppt/tags/tag41.xml><?xml version="1.0" encoding="utf-8"?>
<p:tagLst xmlns:a="http://schemas.openxmlformats.org/drawingml/2006/main" xmlns:r="http://schemas.openxmlformats.org/officeDocument/2006/relationships" xmlns:p="http://schemas.openxmlformats.org/presentationml/2006/main">
  <p:tag name="PLUS_ID" val="image"/>
</p:tagLst>
</file>

<file path=ppt/tags/tag42.xml><?xml version="1.0" encoding="utf-8"?>
<p:tagLst xmlns:a="http://schemas.openxmlformats.org/drawingml/2006/main" xmlns:r="http://schemas.openxmlformats.org/officeDocument/2006/relationships" xmlns:p="http://schemas.openxmlformats.org/presentationml/2006/main">
  <p:tag name="PLUS_ID" val="title"/>
  <p:tag name="PLUS_THEME" val="font_0"/>
</p:tagLst>
</file>

<file path=ppt/tags/tag43.xml><?xml version="1.0" encoding="utf-8"?>
<p:tagLst xmlns:a="http://schemas.openxmlformats.org/drawingml/2006/main" xmlns:r="http://schemas.openxmlformats.org/officeDocument/2006/relationships" xmlns:p="http://schemas.openxmlformats.org/presentationml/2006/main">
  <p:tag name="PLUS_ID" val="detail"/>
  <p:tag name="PLUS_THEME" val="font_0"/>
</p:tagLst>
</file>

<file path=ppt/tags/tag44.xml><?xml version="1.0" encoding="utf-8"?>
<p:tagLst xmlns:a="http://schemas.openxmlformats.org/drawingml/2006/main" xmlns:r="http://schemas.openxmlformats.org/officeDocument/2006/relationships" xmlns:p="http://schemas.openxmlformats.org/presentationml/2006/main">
  <p:tag name="PLUS_ID" val="logo"/>
</p:tagLst>
</file>

<file path=ppt/tags/tag45.xml><?xml version="1.0" encoding="utf-8"?>
<p:tagLst xmlns:a="http://schemas.openxmlformats.org/drawingml/2006/main" xmlns:r="http://schemas.openxmlformats.org/officeDocument/2006/relationships" xmlns:p="http://schemas.openxmlformats.org/presentationml/2006/main">
  <p:tag name="PLUS_ID" val="chapter"/>
</p:tagLst>
</file>

<file path=ppt/tags/tag46.xml><?xml version="1.0" encoding="utf-8"?>
<p:tagLst xmlns:a="http://schemas.openxmlformats.org/drawingml/2006/main" xmlns:r="http://schemas.openxmlformats.org/officeDocument/2006/relationships" xmlns:p="http://schemas.openxmlformats.org/presentationml/2006/main">
  <p:tag name="PLUS_ID" val="title"/>
</p:tagLst>
</file>

<file path=ppt/tags/tag47.xml><?xml version="1.0" encoding="utf-8"?>
<p:tagLst xmlns:a="http://schemas.openxmlformats.org/drawingml/2006/main" xmlns:r="http://schemas.openxmlformats.org/officeDocument/2006/relationships" xmlns:p="http://schemas.openxmlformats.org/presentationml/2006/main">
  <p:tag name="PLUS_ID" val="detail"/>
</p:tagLst>
</file>

<file path=ppt/tags/tag48.xml><?xml version="1.0" encoding="utf-8"?>
<p:tagLst xmlns:a="http://schemas.openxmlformats.org/drawingml/2006/main" xmlns:r="http://schemas.openxmlformats.org/officeDocument/2006/relationships" xmlns:p="http://schemas.openxmlformats.org/presentationml/2006/main">
  <p:tag name="PLUS_ID" val="logo"/>
</p:tagLst>
</file>

<file path=ppt/tags/tag49.xml><?xml version="1.0" encoding="utf-8"?>
<p:tagLst xmlns:a="http://schemas.openxmlformats.org/drawingml/2006/main" xmlns:r="http://schemas.openxmlformats.org/officeDocument/2006/relationships" xmlns:p="http://schemas.openxmlformats.org/presentationml/2006/main">
  <p:tag name="PLUS_ID" val="chapter"/>
</p:tagLst>
</file>

<file path=ppt/tags/tag5.xml><?xml version="1.0" encoding="utf-8"?>
<p:tagLst xmlns:a="http://schemas.openxmlformats.org/drawingml/2006/main" xmlns:r="http://schemas.openxmlformats.org/officeDocument/2006/relationships" xmlns:p="http://schemas.openxmlformats.org/presentationml/2006/main">
  <p:tag name="PLUS_ID" val="presentation_title"/>
  <p:tag name="PLUS_THEME" val="font_0"/>
</p:tagLst>
</file>

<file path=ppt/tags/tag50.xml><?xml version="1.0" encoding="utf-8"?>
<p:tagLst xmlns:a="http://schemas.openxmlformats.org/drawingml/2006/main" xmlns:r="http://schemas.openxmlformats.org/officeDocument/2006/relationships" xmlns:p="http://schemas.openxmlformats.org/presentationml/2006/main">
  <p:tag name="PLUS_ID" val="title"/>
</p:tagLst>
</file>

<file path=ppt/tags/tag51.xml><?xml version="1.0" encoding="utf-8"?>
<p:tagLst xmlns:a="http://schemas.openxmlformats.org/drawingml/2006/main" xmlns:r="http://schemas.openxmlformats.org/officeDocument/2006/relationships" xmlns:p="http://schemas.openxmlformats.org/presentationml/2006/main">
  <p:tag name="PLUS_ID" val="logo"/>
</p:tagLst>
</file>

<file path=ppt/tags/tag52.xml><?xml version="1.0" encoding="utf-8"?>
<p:tagLst xmlns:a="http://schemas.openxmlformats.org/drawingml/2006/main" xmlns:r="http://schemas.openxmlformats.org/officeDocument/2006/relationships" xmlns:p="http://schemas.openxmlformats.org/presentationml/2006/main">
  <p:tag name="PLUS_ID" val="title"/>
</p:tagLst>
</file>

<file path=ppt/tags/tag53.xml><?xml version="1.0" encoding="utf-8"?>
<p:tagLst xmlns:a="http://schemas.openxmlformats.org/drawingml/2006/main" xmlns:r="http://schemas.openxmlformats.org/officeDocument/2006/relationships" xmlns:p="http://schemas.openxmlformats.org/presentationml/2006/main">
  <p:tag name="PLUS_ID" val="header_0"/>
</p:tagLst>
</file>

<file path=ppt/tags/tag54.xml><?xml version="1.0" encoding="utf-8"?>
<p:tagLst xmlns:a="http://schemas.openxmlformats.org/drawingml/2006/main" xmlns:r="http://schemas.openxmlformats.org/officeDocument/2006/relationships" xmlns:p="http://schemas.openxmlformats.org/presentationml/2006/main">
  <p:tag name="PLUS_ID" val="detail_0"/>
</p:tagLst>
</file>

<file path=ppt/tags/tag55.xml><?xml version="1.0" encoding="utf-8"?>
<p:tagLst xmlns:a="http://schemas.openxmlformats.org/drawingml/2006/main" xmlns:r="http://schemas.openxmlformats.org/officeDocument/2006/relationships" xmlns:p="http://schemas.openxmlformats.org/presentationml/2006/main">
  <p:tag name="PLUS_ID" val="header_1"/>
</p:tagLst>
</file>

<file path=ppt/tags/tag56.xml><?xml version="1.0" encoding="utf-8"?>
<p:tagLst xmlns:a="http://schemas.openxmlformats.org/drawingml/2006/main" xmlns:r="http://schemas.openxmlformats.org/officeDocument/2006/relationships" xmlns:p="http://schemas.openxmlformats.org/presentationml/2006/main">
  <p:tag name="PLUS_ID" val="detail_1"/>
</p:tagLst>
</file>

<file path=ppt/tags/tag57.xml><?xml version="1.0" encoding="utf-8"?>
<p:tagLst xmlns:a="http://schemas.openxmlformats.org/drawingml/2006/main" xmlns:r="http://schemas.openxmlformats.org/officeDocument/2006/relationships" xmlns:p="http://schemas.openxmlformats.org/presentationml/2006/main">
  <p:tag name="PLUS_ID" val="logo"/>
</p:tagLst>
</file>

<file path=ppt/tags/tag58.xml><?xml version="1.0" encoding="utf-8"?>
<p:tagLst xmlns:a="http://schemas.openxmlformats.org/drawingml/2006/main" xmlns:r="http://schemas.openxmlformats.org/officeDocument/2006/relationships" xmlns:p="http://schemas.openxmlformats.org/presentationml/2006/main">
  <p:tag name="PLUS_ID" val="chapter"/>
</p:tagLst>
</file>

<file path=ppt/tags/tag59.xml><?xml version="1.0" encoding="utf-8"?>
<p:tagLst xmlns:a="http://schemas.openxmlformats.org/drawingml/2006/main" xmlns:r="http://schemas.openxmlformats.org/officeDocument/2006/relationships" xmlns:p="http://schemas.openxmlformats.org/presentationml/2006/main">
  <p:tag name="PLUS_ID" val="title"/>
</p:tagLst>
</file>

<file path=ppt/tags/tag6.xml><?xml version="1.0" encoding="utf-8"?>
<p:tagLst xmlns:a="http://schemas.openxmlformats.org/drawingml/2006/main" xmlns:r="http://schemas.openxmlformats.org/officeDocument/2006/relationships" xmlns:p="http://schemas.openxmlformats.org/presentationml/2006/main">
  <p:tag name="PLUS_ID" val="title"/>
</p:tagLst>
</file>

<file path=ppt/tags/tag60.xml><?xml version="1.0" encoding="utf-8"?>
<p:tagLst xmlns:a="http://schemas.openxmlformats.org/drawingml/2006/main" xmlns:r="http://schemas.openxmlformats.org/officeDocument/2006/relationships" xmlns:p="http://schemas.openxmlformats.org/presentationml/2006/main">
  <p:tag name="PLUS_ID" val="header_0"/>
</p:tagLst>
</file>

<file path=ppt/tags/tag61.xml><?xml version="1.0" encoding="utf-8"?>
<p:tagLst xmlns:a="http://schemas.openxmlformats.org/drawingml/2006/main" xmlns:r="http://schemas.openxmlformats.org/officeDocument/2006/relationships" xmlns:p="http://schemas.openxmlformats.org/presentationml/2006/main">
  <p:tag name="PLUS_ID" val="detail_0"/>
</p:tagLst>
</file>

<file path=ppt/tags/tag62.xml><?xml version="1.0" encoding="utf-8"?>
<p:tagLst xmlns:a="http://schemas.openxmlformats.org/drawingml/2006/main" xmlns:r="http://schemas.openxmlformats.org/officeDocument/2006/relationships" xmlns:p="http://schemas.openxmlformats.org/presentationml/2006/main">
  <p:tag name="PLUS_ID" val="header_1"/>
</p:tagLst>
</file>

<file path=ppt/tags/tag63.xml><?xml version="1.0" encoding="utf-8"?>
<p:tagLst xmlns:a="http://schemas.openxmlformats.org/drawingml/2006/main" xmlns:r="http://schemas.openxmlformats.org/officeDocument/2006/relationships" xmlns:p="http://schemas.openxmlformats.org/presentationml/2006/main">
  <p:tag name="PLUS_ID" val="detail_1"/>
</p:tagLst>
</file>

<file path=ppt/tags/tag64.xml><?xml version="1.0" encoding="utf-8"?>
<p:tagLst xmlns:a="http://schemas.openxmlformats.org/drawingml/2006/main" xmlns:r="http://schemas.openxmlformats.org/officeDocument/2006/relationships" xmlns:p="http://schemas.openxmlformats.org/presentationml/2006/main">
  <p:tag name="PLUS_ID" val="logo"/>
</p:tagLst>
</file>

<file path=ppt/tags/tag65.xml><?xml version="1.0" encoding="utf-8"?>
<p:tagLst xmlns:a="http://schemas.openxmlformats.org/drawingml/2006/main" xmlns:r="http://schemas.openxmlformats.org/officeDocument/2006/relationships" xmlns:p="http://schemas.openxmlformats.org/presentationml/2006/main">
  <p:tag name="PLUS_ID" val="chapter"/>
</p:tagLst>
</file>

<file path=ppt/tags/tag66.xml><?xml version="1.0" encoding="utf-8"?>
<p:tagLst xmlns:a="http://schemas.openxmlformats.org/drawingml/2006/main" xmlns:r="http://schemas.openxmlformats.org/officeDocument/2006/relationships" xmlns:p="http://schemas.openxmlformats.org/presentationml/2006/main">
  <p:tag name="PLUS_ID" val="chapter"/>
</p:tagLst>
</file>

<file path=ppt/tags/tag67.xml><?xml version="1.0" encoding="utf-8"?>
<p:tagLst xmlns:a="http://schemas.openxmlformats.org/drawingml/2006/main" xmlns:r="http://schemas.openxmlformats.org/officeDocument/2006/relationships" xmlns:p="http://schemas.openxmlformats.org/presentationml/2006/main">
  <p:tag name="PLUS_ID" val="title"/>
</p:tagLst>
</file>

<file path=ppt/tags/tag68.xml><?xml version="1.0" encoding="utf-8"?>
<p:tagLst xmlns:a="http://schemas.openxmlformats.org/drawingml/2006/main" xmlns:r="http://schemas.openxmlformats.org/officeDocument/2006/relationships" xmlns:p="http://schemas.openxmlformats.org/presentationml/2006/main">
  <p:tag name="PLUS_ID" val="detail"/>
</p:tagLst>
</file>

<file path=ppt/tags/tag69.xml><?xml version="1.0" encoding="utf-8"?>
<p:tagLst xmlns:a="http://schemas.openxmlformats.org/drawingml/2006/main" xmlns:r="http://schemas.openxmlformats.org/officeDocument/2006/relationships" xmlns:p="http://schemas.openxmlformats.org/presentationml/2006/main">
  <p:tag name="PLUS_ID" val="logo"/>
</p:tagLst>
</file>

<file path=ppt/tags/tag7.xml><?xml version="1.0" encoding="utf-8"?>
<p:tagLst xmlns:a="http://schemas.openxmlformats.org/drawingml/2006/main" xmlns:r="http://schemas.openxmlformats.org/officeDocument/2006/relationships" xmlns:p="http://schemas.openxmlformats.org/presentationml/2006/main">
  <p:tag name="PLUS_ID" val="detail"/>
</p:tagLst>
</file>

<file path=ppt/tags/tag70.xml><?xml version="1.0" encoding="utf-8"?>
<p:tagLst xmlns:a="http://schemas.openxmlformats.org/drawingml/2006/main" xmlns:r="http://schemas.openxmlformats.org/officeDocument/2006/relationships" xmlns:p="http://schemas.openxmlformats.org/presentationml/2006/main">
  <p:tag name="PLUS_ID" val="title"/>
</p:tagLst>
</file>

<file path=ppt/tags/tag71.xml><?xml version="1.0" encoding="utf-8"?>
<p:tagLst xmlns:a="http://schemas.openxmlformats.org/drawingml/2006/main" xmlns:r="http://schemas.openxmlformats.org/officeDocument/2006/relationships" xmlns:p="http://schemas.openxmlformats.org/presentationml/2006/main">
  <p:tag name="PLUS_ID" val="detail"/>
</p:tagLst>
</file>

<file path=ppt/tags/tag72.xml><?xml version="1.0" encoding="utf-8"?>
<p:tagLst xmlns:a="http://schemas.openxmlformats.org/drawingml/2006/main" xmlns:r="http://schemas.openxmlformats.org/officeDocument/2006/relationships" xmlns:p="http://schemas.openxmlformats.org/presentationml/2006/main">
  <p:tag name="PLUS_ID" val="logo"/>
</p:tagLst>
</file>

<file path=ppt/tags/tag73.xml><?xml version="1.0" encoding="utf-8"?>
<p:tagLst xmlns:a="http://schemas.openxmlformats.org/drawingml/2006/main" xmlns:r="http://schemas.openxmlformats.org/officeDocument/2006/relationships" xmlns:p="http://schemas.openxmlformats.org/presentationml/2006/main">
  <p:tag name="PLUS_ID" val="chapter"/>
</p:tagLst>
</file>

<file path=ppt/tags/tag74.xml><?xml version="1.0" encoding="utf-8"?>
<p:tagLst xmlns:a="http://schemas.openxmlformats.org/drawingml/2006/main" xmlns:r="http://schemas.openxmlformats.org/officeDocument/2006/relationships" xmlns:p="http://schemas.openxmlformats.org/presentationml/2006/main">
  <p:tag name="PLUS_ID" val="title"/>
</p:tagLst>
</file>

<file path=ppt/tags/tag75.xml><?xml version="1.0" encoding="utf-8"?>
<p:tagLst xmlns:a="http://schemas.openxmlformats.org/drawingml/2006/main" xmlns:r="http://schemas.openxmlformats.org/officeDocument/2006/relationships" xmlns:p="http://schemas.openxmlformats.org/presentationml/2006/main">
  <p:tag name="PLUS_ID" val="detail"/>
</p:tagLst>
</file>

<file path=ppt/tags/tag76.xml><?xml version="1.0" encoding="utf-8"?>
<p:tagLst xmlns:a="http://schemas.openxmlformats.org/drawingml/2006/main" xmlns:r="http://schemas.openxmlformats.org/officeDocument/2006/relationships" xmlns:p="http://schemas.openxmlformats.org/presentationml/2006/main">
  <p:tag name="PLUS_ID" val="logo"/>
</p:tagLst>
</file>

<file path=ppt/tags/tag77.xml><?xml version="1.0" encoding="utf-8"?>
<p:tagLst xmlns:a="http://schemas.openxmlformats.org/drawingml/2006/main" xmlns:r="http://schemas.openxmlformats.org/officeDocument/2006/relationships" xmlns:p="http://schemas.openxmlformats.org/presentationml/2006/main">
  <p:tag name="PLUS_ID" val="chapter"/>
</p:tagLst>
</file>

<file path=ppt/tags/tag78.xml><?xml version="1.0" encoding="utf-8"?>
<p:tagLst xmlns:a="http://schemas.openxmlformats.org/drawingml/2006/main" xmlns:r="http://schemas.openxmlformats.org/officeDocument/2006/relationships" xmlns:p="http://schemas.openxmlformats.org/presentationml/2006/main">
  <p:tag name="PLUS_ID" val="title"/>
</p:tagLst>
</file>

<file path=ppt/tags/tag79.xml><?xml version="1.0" encoding="utf-8"?>
<p:tagLst xmlns:a="http://schemas.openxmlformats.org/drawingml/2006/main" xmlns:r="http://schemas.openxmlformats.org/officeDocument/2006/relationships" xmlns:p="http://schemas.openxmlformats.org/presentationml/2006/main">
  <p:tag name="PLUS_ID" val="detail_0"/>
</p:tagLst>
</file>

<file path=ppt/tags/tag8.xml><?xml version="1.0" encoding="utf-8"?>
<p:tagLst xmlns:a="http://schemas.openxmlformats.org/drawingml/2006/main" xmlns:r="http://schemas.openxmlformats.org/officeDocument/2006/relationships" xmlns:p="http://schemas.openxmlformats.org/presentationml/2006/main">
  <p:tag name="PLUS_ID" val="logo"/>
</p:tagLst>
</file>

<file path=ppt/tags/tag80.xml><?xml version="1.0" encoding="utf-8"?>
<p:tagLst xmlns:a="http://schemas.openxmlformats.org/drawingml/2006/main" xmlns:r="http://schemas.openxmlformats.org/officeDocument/2006/relationships" xmlns:p="http://schemas.openxmlformats.org/presentationml/2006/main">
  <p:tag name="PLUS_ID" val="detail_1"/>
</p:tagLst>
</file>

<file path=ppt/tags/tag81.xml><?xml version="1.0" encoding="utf-8"?>
<p:tagLst xmlns:a="http://schemas.openxmlformats.org/drawingml/2006/main" xmlns:r="http://schemas.openxmlformats.org/officeDocument/2006/relationships" xmlns:p="http://schemas.openxmlformats.org/presentationml/2006/main">
  <p:tag name="PLUS_ID" val="detail_2"/>
</p:tagLst>
</file>

<file path=ppt/tags/tag82.xml><?xml version="1.0" encoding="utf-8"?>
<p:tagLst xmlns:a="http://schemas.openxmlformats.org/drawingml/2006/main" xmlns:r="http://schemas.openxmlformats.org/officeDocument/2006/relationships" xmlns:p="http://schemas.openxmlformats.org/presentationml/2006/main">
  <p:tag name="PLUS_ID" val="header_0"/>
</p:tagLst>
</file>

<file path=ppt/tags/tag83.xml><?xml version="1.0" encoding="utf-8"?>
<p:tagLst xmlns:a="http://schemas.openxmlformats.org/drawingml/2006/main" xmlns:r="http://schemas.openxmlformats.org/officeDocument/2006/relationships" xmlns:p="http://schemas.openxmlformats.org/presentationml/2006/main">
  <p:tag name="PLUS_ID" val="header_1"/>
</p:tagLst>
</file>

<file path=ppt/tags/tag84.xml><?xml version="1.0" encoding="utf-8"?>
<p:tagLst xmlns:a="http://schemas.openxmlformats.org/drawingml/2006/main" xmlns:r="http://schemas.openxmlformats.org/officeDocument/2006/relationships" xmlns:p="http://schemas.openxmlformats.org/presentationml/2006/main">
  <p:tag name="PLUS_ID" val="header_2"/>
</p:tagLst>
</file>

<file path=ppt/tags/tag85.xml><?xml version="1.0" encoding="utf-8"?>
<p:tagLst xmlns:a="http://schemas.openxmlformats.org/drawingml/2006/main" xmlns:r="http://schemas.openxmlformats.org/officeDocument/2006/relationships" xmlns:p="http://schemas.openxmlformats.org/presentationml/2006/main">
  <p:tag name="PLUS_ID" val="logo"/>
</p:tagLst>
</file>

<file path=ppt/tags/tag86.xml><?xml version="1.0" encoding="utf-8"?>
<p:tagLst xmlns:a="http://schemas.openxmlformats.org/drawingml/2006/main" xmlns:r="http://schemas.openxmlformats.org/officeDocument/2006/relationships" xmlns:p="http://schemas.openxmlformats.org/presentationml/2006/main">
  <p:tag name="PLUS_ID" val="chapter"/>
</p:tagLst>
</file>

<file path=ppt/tags/tag87.xml><?xml version="1.0" encoding="utf-8"?>
<p:tagLst xmlns:a="http://schemas.openxmlformats.org/drawingml/2006/main" xmlns:r="http://schemas.openxmlformats.org/officeDocument/2006/relationships" xmlns:p="http://schemas.openxmlformats.org/presentationml/2006/main">
  <p:tag name="PLUS_ID" val="title"/>
</p:tagLst>
</file>

<file path=ppt/tags/tag88.xml><?xml version="1.0" encoding="utf-8"?>
<p:tagLst xmlns:a="http://schemas.openxmlformats.org/drawingml/2006/main" xmlns:r="http://schemas.openxmlformats.org/officeDocument/2006/relationships" xmlns:p="http://schemas.openxmlformats.org/presentationml/2006/main">
  <p:tag name="PLUS_ID" val="logo"/>
</p:tagLst>
</file>

<file path=ppt/tags/tag89.xml><?xml version="1.0" encoding="utf-8"?>
<p:tagLst xmlns:a="http://schemas.openxmlformats.org/drawingml/2006/main" xmlns:r="http://schemas.openxmlformats.org/officeDocument/2006/relationships" xmlns:p="http://schemas.openxmlformats.org/presentationml/2006/main">
  <p:tag name="PLUS_ID" val="chapter"/>
</p:tagLst>
</file>

<file path=ppt/tags/tag9.xml><?xml version="1.0" encoding="utf-8"?>
<p:tagLst xmlns:a="http://schemas.openxmlformats.org/drawingml/2006/main" xmlns:r="http://schemas.openxmlformats.org/officeDocument/2006/relationships" xmlns:p="http://schemas.openxmlformats.org/presentationml/2006/main">
  <p:tag name="PLUS_ID" val="image"/>
</p:tagLst>
</file>

<file path=ppt/tags/tag90.xml><?xml version="1.0" encoding="utf-8"?>
<p:tagLst xmlns:a="http://schemas.openxmlformats.org/drawingml/2006/main" xmlns:r="http://schemas.openxmlformats.org/officeDocument/2006/relationships" xmlns:p="http://schemas.openxmlformats.org/presentationml/2006/main">
  <p:tag name="PLUS_ID" val="title"/>
</p:tagLst>
</file>

<file path=ppt/tags/tag91.xml><?xml version="1.0" encoding="utf-8"?>
<p:tagLst xmlns:a="http://schemas.openxmlformats.org/drawingml/2006/main" xmlns:r="http://schemas.openxmlformats.org/officeDocument/2006/relationships" xmlns:p="http://schemas.openxmlformats.org/presentationml/2006/main">
  <p:tag name="PLUS_ID" val="detail_0"/>
</p:tagLst>
</file>

<file path=ppt/tags/tag92.xml><?xml version="1.0" encoding="utf-8"?>
<p:tagLst xmlns:a="http://schemas.openxmlformats.org/drawingml/2006/main" xmlns:r="http://schemas.openxmlformats.org/officeDocument/2006/relationships" xmlns:p="http://schemas.openxmlformats.org/presentationml/2006/main">
  <p:tag name="PLUS_ID" val="detail_1"/>
</p:tagLst>
</file>

<file path=ppt/tags/tag93.xml><?xml version="1.0" encoding="utf-8"?>
<p:tagLst xmlns:a="http://schemas.openxmlformats.org/drawingml/2006/main" xmlns:r="http://schemas.openxmlformats.org/officeDocument/2006/relationships" xmlns:p="http://schemas.openxmlformats.org/presentationml/2006/main">
  <p:tag name="PLUS_ID" val="detail_2"/>
</p:tagLst>
</file>

<file path=ppt/tags/tag94.xml><?xml version="1.0" encoding="utf-8"?>
<p:tagLst xmlns:a="http://schemas.openxmlformats.org/drawingml/2006/main" xmlns:r="http://schemas.openxmlformats.org/officeDocument/2006/relationships" xmlns:p="http://schemas.openxmlformats.org/presentationml/2006/main">
  <p:tag name="PLUS_ID" val="header_0"/>
</p:tagLst>
</file>

<file path=ppt/tags/tag95.xml><?xml version="1.0" encoding="utf-8"?>
<p:tagLst xmlns:a="http://schemas.openxmlformats.org/drawingml/2006/main" xmlns:r="http://schemas.openxmlformats.org/officeDocument/2006/relationships" xmlns:p="http://schemas.openxmlformats.org/presentationml/2006/main">
  <p:tag name="PLUS_ID" val="header_1"/>
</p:tagLst>
</file>

<file path=ppt/tags/tag96.xml><?xml version="1.0" encoding="utf-8"?>
<p:tagLst xmlns:a="http://schemas.openxmlformats.org/drawingml/2006/main" xmlns:r="http://schemas.openxmlformats.org/officeDocument/2006/relationships" xmlns:p="http://schemas.openxmlformats.org/presentationml/2006/main">
  <p:tag name="PLUS_ID" val="header_2"/>
</p:tagLst>
</file>

<file path=ppt/tags/tag97.xml><?xml version="1.0" encoding="utf-8"?>
<p:tagLst xmlns:a="http://schemas.openxmlformats.org/drawingml/2006/main" xmlns:r="http://schemas.openxmlformats.org/officeDocument/2006/relationships" xmlns:p="http://schemas.openxmlformats.org/presentationml/2006/main">
  <p:tag name="PLUS_ID" val="logo"/>
</p:tagLst>
</file>

<file path=ppt/tags/tag98.xml><?xml version="1.0" encoding="utf-8"?>
<p:tagLst xmlns:a="http://schemas.openxmlformats.org/drawingml/2006/main" xmlns:r="http://schemas.openxmlformats.org/officeDocument/2006/relationships" xmlns:p="http://schemas.openxmlformats.org/presentationml/2006/main">
  <p:tag name="PLUS_ID" val="chapter"/>
</p:tagLst>
</file>

<file path=ppt/tags/tag9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Plus Default">
      <a:dk1>
        <a:srgbClr val="201C20"/>
      </a:dk1>
      <a:lt1>
        <a:srgbClr val="FFFFFF"/>
      </a:lt1>
      <a:dk2>
        <a:srgbClr val="7D7991"/>
      </a:dk2>
      <a:lt2>
        <a:srgbClr val="F0F0F0"/>
      </a:lt2>
      <a:accent1>
        <a:srgbClr val="7765E3"/>
      </a:accent1>
      <a:accent2>
        <a:srgbClr val="EF233C"/>
      </a:accent2>
      <a:accent3>
        <a:srgbClr val="A09CAB"/>
      </a:accent3>
      <a:accent4>
        <a:srgbClr val="DBD56E"/>
      </a:accent4>
      <a:accent5>
        <a:srgbClr val="606C38"/>
      </a:accent5>
      <a:accent6>
        <a:srgbClr val="EF233C"/>
      </a:accent6>
      <a:hlink>
        <a:srgbClr val="7765E3"/>
      </a:hlink>
      <a:folHlink>
        <a:srgbClr val="7765E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8D0A02D-6142-534D-99E4-F4672FD90F8E}">
  <we:reference id="wa200007130" version="1.0.0.1" store="en-US" storeType="OMEX"/>
  <we:alternateReferences>
    <we:reference id="wa200007130" version="1.0.0.1" store="wa200007130"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F754B5B21D624588E36FFB9E1DB20C" ma:contentTypeVersion="14" ma:contentTypeDescription="Create a new document." ma:contentTypeScope="" ma:versionID="a7ce80bf56db22f4a64243036e8ef2f9">
  <xsd:schema xmlns:xsd="http://www.w3.org/2001/XMLSchema" xmlns:xs="http://www.w3.org/2001/XMLSchema" xmlns:p="http://schemas.microsoft.com/office/2006/metadata/properties" xmlns:ns2="cc1a8df2-26f5-4e78-8005-130aad222a59" xmlns:ns3="8290901d-4c70-47dd-949d-d78f4d693fbb" targetNamespace="http://schemas.microsoft.com/office/2006/metadata/properties" ma:root="true" ma:fieldsID="f22e1a5147929aff25f13511fc929def" ns2:_="" ns3:_="">
    <xsd:import namespace="cc1a8df2-26f5-4e78-8005-130aad222a59"/>
    <xsd:import namespace="8290901d-4c70-47dd-949d-d78f4d693fb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a8df2-26f5-4e78-8005-130aad222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98ebb3f-e8e5-4b60-b992-d8954be9b21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0901d-4c70-47dd-949d-d78f4d693f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1a8df2-26f5-4e78-8005-130aad222a5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CD0D4C-BD84-44A0-A880-D836448DA107}">
  <ds:schemaRefs>
    <ds:schemaRef ds:uri="http://schemas.microsoft.com/sharepoint/v3/contenttype/forms"/>
  </ds:schemaRefs>
</ds:datastoreItem>
</file>

<file path=customXml/itemProps2.xml><?xml version="1.0" encoding="utf-8"?>
<ds:datastoreItem xmlns:ds="http://schemas.openxmlformats.org/officeDocument/2006/customXml" ds:itemID="{5CE6B449-31F7-4201-A42D-BCB73DCF51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1a8df2-26f5-4e78-8005-130aad222a59"/>
    <ds:schemaRef ds:uri="8290901d-4c70-47dd-949d-d78f4d693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BA4D2-039C-41AA-BC59-5D35DED21E41}">
  <ds:schemaRefs>
    <ds:schemaRef ds:uri="http://www.w3.org/XML/1998/namespace"/>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8290901d-4c70-47dd-949d-d78f4d693fbb"/>
    <ds:schemaRef ds:uri="http://purl.org/dc/dcmitype/"/>
    <ds:schemaRef ds:uri="cc1a8df2-26f5-4e78-8005-130aad222a59"/>
    <ds:schemaRef ds:uri="http://schemas.microsoft.com/office/2006/metadata/properties"/>
  </ds:schemaRefs>
</ds:datastoreItem>
</file>

<file path=docMetadata/LabelInfo.xml><?xml version="1.0" encoding="utf-8"?>
<clbl:labelList xmlns:clbl="http://schemas.microsoft.com/office/2020/mipLabelMetadata">
  <clbl:label id="{8e7dd4cc-8189-4ae4-9e66-27666928a0a2}" enabled="0" method="" siteId="{8e7dd4cc-8189-4ae4-9e66-27666928a0a2}" removed="1"/>
</clbl:labelList>
</file>

<file path=docProps/app.xml><?xml version="1.0" encoding="utf-8"?>
<Properties xmlns="http://schemas.openxmlformats.org/officeDocument/2006/extended-properties" xmlns:vt="http://schemas.openxmlformats.org/officeDocument/2006/docPropsVTypes">
  <TotalTime>2727</TotalTime>
  <Words>4784</Words>
  <Application>Microsoft Office PowerPoint</Application>
  <PresentationFormat>Widescreen</PresentationFormat>
  <Paragraphs>466</Paragraphs>
  <Slides>51</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Adelle Sans Devanagari Thin</vt:lpstr>
      <vt:lpstr>Aptos</vt:lpstr>
      <vt:lpstr>Arial</vt:lpstr>
      <vt:lpstr>Arial Nova</vt:lpstr>
      <vt:lpstr>Arial Nova Light</vt:lpstr>
      <vt:lpstr>Avenir 35 Light</vt:lpstr>
      <vt:lpstr>Avenir Book</vt:lpstr>
      <vt:lpstr>Avenir Heavy</vt:lpstr>
      <vt:lpstr>Calibri</vt:lpstr>
      <vt:lpstr>Franklin Gothic Medium</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Sponsor Promotion</vt:lpstr>
      <vt:lpstr>PowerPoint Presentation</vt:lpstr>
      <vt:lpstr>PowerPoint Presentation</vt:lpstr>
      <vt:lpstr>PowerPoint Presentation</vt:lpstr>
      <vt:lpstr>PowerPoint Presentation</vt:lpstr>
      <vt:lpstr>PowerPoint Presentation</vt:lpstr>
      <vt:lpstr>Introductions  Faith H. Crump, CPA –    Tax Director, Louisville Amelia Higdon, CPA–   Sr. Tax Manager, Louisville</vt:lpstr>
      <vt:lpstr>Agenda   Extended, expanded or eliminated?   Business Tax Provisions  Informational Reporting  Overview of Foreign Tax Changes  Individual Tax Provisions</vt:lpstr>
      <vt:lpstr>Business Provisions Overview</vt:lpstr>
      <vt:lpstr>Depreciation Deductions</vt:lpstr>
      <vt:lpstr>Quantify Depreciation Deduction Impact</vt:lpstr>
      <vt:lpstr>Research &amp; Development</vt:lpstr>
      <vt:lpstr>Business Interest Deduction</vt:lpstr>
      <vt:lpstr>Charitable Contributions &amp; Qualified Opportunity Zones</vt:lpstr>
      <vt:lpstr>Qualified Small Business Stock &amp; Permanent Provisions</vt:lpstr>
      <vt:lpstr>Informational Reporting Changes</vt:lpstr>
      <vt:lpstr>Foreign Provisions Overview</vt:lpstr>
      <vt:lpstr>Foreign Tax Credits and GILTI/FDII Changes</vt:lpstr>
      <vt:lpstr>BEAT Tax and Attribution Rules</vt:lpstr>
      <vt:lpstr>CFC Look-Through and Pro Rata Share Rule Modifications</vt:lpstr>
      <vt:lpstr>PTEP Distributions</vt:lpstr>
      <vt:lpstr>Individual Provisions Overview</vt:lpstr>
      <vt:lpstr>Individual Income Tax </vt:lpstr>
      <vt:lpstr>2025 Tax Brackets</vt:lpstr>
      <vt:lpstr>Standard Deduction and Itemized Deduction Limits</vt:lpstr>
      <vt:lpstr>Comparison  Standard Deduction </vt:lpstr>
      <vt:lpstr>Miscellaneous Itemized Deductions</vt:lpstr>
      <vt:lpstr>AMT</vt:lpstr>
      <vt:lpstr>Child Tax Credit</vt:lpstr>
      <vt:lpstr>Child Tax Credit - Examples</vt:lpstr>
      <vt:lpstr>State &amp; Local Tax (SALT) Deduction</vt:lpstr>
      <vt:lpstr>SALT Deduction Example</vt:lpstr>
      <vt:lpstr>Charitable Contributions and Home Mortgage Interest</vt:lpstr>
      <vt:lpstr>Charitable Contribution Limit - Examples</vt:lpstr>
      <vt:lpstr>529 Plan Expansion and Scholarship Credit</vt:lpstr>
      <vt:lpstr>Trump Accounts</vt:lpstr>
      <vt:lpstr>Student Loans and Casualty Loss Deductions</vt:lpstr>
      <vt:lpstr>Other Individual Provisions</vt:lpstr>
      <vt:lpstr>New Individual Deductions Overview</vt:lpstr>
      <vt:lpstr>Deduction  for Tips &amp; Overtime Pay</vt:lpstr>
      <vt:lpstr>Senior Deduction and Car Loan Interest</vt:lpstr>
      <vt:lpstr>Elimination of Clean Energy Incentives</vt:lpstr>
      <vt:lpstr>Estate &amp; Gift Tax Provisions</vt:lpstr>
      <vt:lpstr>Estate &amp; Gift Tax Planning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Enzweiler, Tyson</dc:creator>
  <cp:lastModifiedBy>Andrews, Teresa A</cp:lastModifiedBy>
  <cp:revision>108</cp:revision>
  <cp:lastPrinted>2025-08-06T16:03:17Z</cp:lastPrinted>
  <dcterms:created xsi:type="dcterms:W3CDTF">2024-04-22T17:22:16Z</dcterms:created>
  <dcterms:modified xsi:type="dcterms:W3CDTF">2025-08-28T18:08:42Z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0x01010061F754B5B21D624588E36FFB9E1DB20C</vt:lpwstr>
  </property>
  <property fmtid="{D5CDD505-2E9C-101B-9397-08002B2CF9AE}" pid="3" name="MediaServiceImageTags">
    <vt:lpwstr/>
  </property>
</Properties>
</file>