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Poppins" panose="020B0502040204020203" pitchFamily="2" charset="0"/>
      <p:regular r:id="rId27"/>
    </p:embeddedFont>
    <p:embeddedFont>
      <p:font typeface="Poppins Bold" panose="020B0604020202020204" charset="0"/>
      <p:regular r:id="rId28"/>
    </p:embeddedFont>
    <p:embeddedFont>
      <p:font typeface="Poppins Italics"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868" y="2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By a show of hands... </a:t>
            </a:r>
          </a:p>
          <a:p>
            <a:endParaRPr lang="en-US"/>
          </a:p>
          <a:p>
            <a:endParaRPr lang="en-US"/>
          </a:p>
          <a:p>
            <a:r>
              <a:rPr lang="en-US"/>
              <a:t>Who feels confident that you are PROACTIVELY managing your medical/benefits spend as much as possible?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employers don’t realize lower-cost options exist outside traditional PBM pricing.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employers don’t realize lower-cost options exist outside traditional PBM pricing.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employers don’t realize lower-cost options exist outside traditional PBM pricing.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employers don’t realize lower-cost options exist outside traditional PBM pricing.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employers don’t realize lower-cost options exist outside traditional PBM pricing.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employers don’t realize lower-cost options exist outside traditional PBM pricing.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employers don’t realize lower-cost options exist outside traditional PBM pricing.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employers don’t realize lower-cost options exist outside traditional PBM pricing.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employers don’t realize lower-cost options exist outside traditional PBM pricing.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This is the most significant federal PBM reform to date.</a:t>
            </a:r>
          </a:p>
          <a:p>
            <a:r>
              <a:rPr lang="en-US"/>
              <a:t>• Transparency alone does not equal savings — governance and oversight matter.</a:t>
            </a:r>
          </a:p>
          <a:p>
            <a:r>
              <a:rPr lang="en-US"/>
              <a:t>• Fully insured groups will still depend on carrier compliance.</a:t>
            </a:r>
          </a:p>
          <a:p>
            <a:r>
              <a:rPr lang="en-US"/>
              <a:t>• Self-funded plans gain leverage — but also fiduciary responsibility.</a:t>
            </a:r>
          </a:p>
          <a:p>
            <a:r>
              <a:rPr lang="en-US"/>
              <a:t>• Now is the time to evaluate rebate structure, spread pricing exposure, and contract alignment before 2028.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CONTROLLABLE EXPENSE... </a:t>
            </a:r>
          </a:p>
          <a:p>
            <a:endParaRPr lang="en-US"/>
          </a:p>
          <a:p>
            <a:r>
              <a:rPr lang="en-US"/>
              <a:t>Do you know what I believe to be the biggest lie we're told in business? That we can't control the cost of healthcare.</a:t>
            </a:r>
          </a:p>
          <a:p>
            <a:r>
              <a:rPr lang="en-US"/>
              <a:t>I heard that on a documentary recently and it hit home.  </a:t>
            </a:r>
          </a:p>
          <a:p>
            <a:endParaRPr lang="en-US"/>
          </a:p>
          <a:p>
            <a:r>
              <a:rPr lang="en-US"/>
              <a:t>It's not that we CAN'T.. it's a matter of not understanding how all the pieces work together, where to start, or just wanting to do the EASY thing and get it off your plate until next year... </a:t>
            </a:r>
          </a:p>
          <a:p>
            <a:endParaRPr lang="en-US"/>
          </a:p>
          <a:p>
            <a:r>
              <a:rPr lang="en-US"/>
              <a:t>but that's not going to work anymore. </a:t>
            </a:r>
          </a:p>
          <a:p>
            <a:endParaRPr lang="en-US"/>
          </a:p>
          <a:p>
            <a:r>
              <a:rPr lang="en-US"/>
              <a:t>Our goal today is to...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employers don’t realize lower-cost options exist outside traditional PBM pricing.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is way too much medical waste and abuse. 21% of medical care is unnecessary. Navigation tools help to cut the waste but also provide more value and peace of mind to members.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Medical cost trend is growing faster than revenue growth, inflation, and wages. </a:t>
            </a:r>
          </a:p>
          <a:p>
            <a:r>
              <a:rPr lang="en-US"/>
              <a:t>Why? </a:t>
            </a:r>
          </a:p>
          <a:p>
            <a:r>
              <a:rPr lang="en-US"/>
              <a:t>- rising pharmacy costs, including biologics, Cell and gene therapies and the high cost and high usage of GLP-1s, </a:t>
            </a:r>
          </a:p>
          <a:p>
            <a:r>
              <a:rPr lang="en-US"/>
              <a:t>-health care labor costs and workforce shortage.</a:t>
            </a:r>
          </a:p>
          <a:p>
            <a:r>
              <a:rPr lang="en-US"/>
              <a:t>- Aging population </a:t>
            </a:r>
          </a:p>
          <a:p>
            <a:r>
              <a:rPr lang="en-US"/>
              <a:t>- Increasing chronic health conditions- accounts for 90% of the country's $5 Trillion healthcare spend.  -- 6 in 10 adults have at least 1 chronic condition. </a:t>
            </a:r>
          </a:p>
          <a:p>
            <a:r>
              <a:rPr lang="en-US"/>
              <a:t> </a:t>
            </a:r>
          </a:p>
          <a:p>
            <a:r>
              <a:rPr lang="en-US"/>
              <a:t> </a:t>
            </a:r>
          </a:p>
          <a:p>
            <a:r>
              <a:rPr lang="en-US"/>
              <a:t>Another important factor to keep in mind is the fiduciary responsibility.  </a:t>
            </a:r>
          </a:p>
          <a:p>
            <a:r>
              <a:rPr lang="en-US"/>
              <a:t>about 10-15 years ago, we started to see more litigation around retirement plan sponsors along with additional compliance requirements and recommendations. We're now seeing this same shift related to employer-sponsored benefits. </a:t>
            </a:r>
          </a:p>
          <a:p>
            <a:r>
              <a:rPr lang="en-US"/>
              <a:t>With so many misaligned incentives built into the systems in place today, we have to be diligent in our practices to ensure we're doing what's best for the employees and members.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dynamics create pricing inefficiencies — and that’s where alternative funding becomes relevant.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I'm not here to get get in the weeds on the differences between fully insured and self-funded medical plans. But i do want to point out a few financial relevent differences to keep in mind. And hopefully, if you're not self-funded, you're having these discussions and evaluations every year or two. </a:t>
            </a:r>
          </a:p>
          <a:p>
            <a:endParaRPr lang="en-US"/>
          </a:p>
          <a:p>
            <a:r>
              <a:rPr lang="en-US"/>
              <a:t>The question isn’t whether risk exists—it’s whether you’re paying to manage it or paying blindly for it.</a:t>
            </a:r>
          </a:p>
          <a:p>
            <a:r>
              <a:rPr lang="en-US"/>
              <a:t>For many years self-funding has been looked at as a financial risk. But when you have the right systems, tools,  partners in place it becomes the best way to manage healthcare/benefits related risk.</a:t>
            </a:r>
          </a:p>
          <a:p>
            <a:endParaRPr lang="en-US"/>
          </a:p>
          <a:p>
            <a:endParaRPr lang="en-US"/>
          </a:p>
          <a:p>
            <a:r>
              <a:rPr lang="en-US"/>
              <a:t>I had a conversation with someone recently who currently isn't getting data outside of renewal time. They said why does it matter, we can't change things mid year any ways... True, when you're fully insured. When you're self funded and you see in February that someone just filled a $6k/mo script.. there are ways to mitigate that the remainder of the year. Stacey will talk more about that shortly. Or maybe it's a diabetes diagnosis and we see they already have hypertension as well. providing health coaches and programming to ensure those employees are being proactive and in compliance with their treatment plan.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endParaRPr/>
          </a:p>
          <a:p>
            <a:r>
              <a:rPr lang="en-US"/>
              <a:t>References: </a:t>
            </a:r>
          </a:p>
          <a:p>
            <a:r>
              <a:rPr lang="en-US"/>
              <a:t>https://www.cdc.gov/obesity/php/about/index.html</a:t>
            </a:r>
          </a:p>
          <a:p>
            <a:r>
              <a:rPr lang="en-US"/>
              <a:t>https://www.cdc.gov/nccdphp/priorities/high-blood-pressure.html</a:t>
            </a:r>
          </a:p>
          <a:p>
            <a:r>
              <a:rPr lang="en-US"/>
              <a:t>https://www.cdc.gov/chronic-disease/data-research/facts-stats/index.html </a:t>
            </a:r>
          </a:p>
          <a:p>
            <a:r>
              <a:rPr lang="en-US"/>
              <a:t>https://www.cdc.gov/nccdphp/priorities/diabetes-interventions.html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more important than ever for individuals to take an active role in understanding how their insurance plans work and how to advocate for themselves. </a:t>
            </a:r>
          </a:p>
          <a:p>
            <a:endParaRPr lang="en-US"/>
          </a:p>
          <a:p>
            <a:endParaRPr lang="en-US"/>
          </a:p>
          <a:p>
            <a:r>
              <a:rPr lang="en-US"/>
              <a:t>https://www.cdc.gov/chronic-disease/data-research/facts-stats/index.html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I'm not trying to say employers are causing this rise in chronic conditions or that they should shoulder the responsibility for reversing it all.. BUT I think Employers have the ability to make a significant impact. </a:t>
            </a:r>
          </a:p>
          <a:p>
            <a:endParaRPr lang="en-US"/>
          </a:p>
          <a:p>
            <a:r>
              <a:rPr lang="en-US"/>
              <a:t>The average person in the US spends 1/3 of their life at work. What can we start doing to shift employee's mindset around their health and wellbeing, and how can we provide them the tools and resources to live healthier lives which will ultimately lower your financial risk. </a:t>
            </a:r>
          </a:p>
          <a:p>
            <a:endParaRPr lang="en-US"/>
          </a:p>
          <a:p>
            <a:r>
              <a:rPr lang="en-US"/>
              <a:t>Switching gears, lets jump into one of the main factors contributing to the rising costs we're seeing in healthcare.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STACEY</a:t>
            </a:r>
          </a:p>
          <a:p>
            <a:endParaRPr lang="en-US"/>
          </a:p>
          <a:p>
            <a:r>
              <a:rPr lang="en-US"/>
              <a:t>Specialty drugs account for over 50% of total U.S. prescription drug spend despite being used by only about 2-3% of the population. In 2024, U.S. specialty drug spending reached approximately $416.8 billion, a 11.9% increase from 2023. Costs are driven by high-cost treatments for complex, chronic conditions such as oncology and immunology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33.png"/><Relationship Id="rId4" Type="http://schemas.openxmlformats.org/officeDocument/2006/relationships/image" Target="../media/image19.sv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34.png"/><Relationship Id="rId4" Type="http://schemas.openxmlformats.org/officeDocument/2006/relationships/image" Target="../media/image19.sv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35.png"/><Relationship Id="rId4" Type="http://schemas.openxmlformats.org/officeDocument/2006/relationships/image" Target="../media/image19.sv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36.png"/><Relationship Id="rId4" Type="http://schemas.openxmlformats.org/officeDocument/2006/relationships/image" Target="../media/image19.sv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37.png"/><Relationship Id="rId4" Type="http://schemas.openxmlformats.org/officeDocument/2006/relationships/image" Target="../media/image19.sv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38.png"/><Relationship Id="rId4" Type="http://schemas.openxmlformats.org/officeDocument/2006/relationships/image" Target="../media/image19.sv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39.png"/><Relationship Id="rId4" Type="http://schemas.openxmlformats.org/officeDocument/2006/relationships/image" Target="../media/image19.sv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2.xml"/><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40.jpeg"/><Relationship Id="rId10" Type="http://schemas.openxmlformats.org/officeDocument/2006/relationships/image" Target="../media/image12.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6.sv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3.png"/><Relationship Id="rId7" Type="http://schemas.openxmlformats.org/officeDocument/2006/relationships/image" Target="../media/image2.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14.sv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svg"/><Relationship Id="rId7" Type="http://schemas.openxmlformats.org/officeDocument/2006/relationships/image" Target="../media/image4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22.png"/><Relationship Id="rId7" Type="http://schemas.openxmlformats.org/officeDocument/2006/relationships/image" Target="../media/image2.sv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image" Target="../media/image12.sv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0.svg"/><Relationship Id="rId1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6.svg"/><Relationship Id="rId10" Type="http://schemas.openxmlformats.org/officeDocument/2006/relationships/image" Target="../media/image4.png"/><Relationship Id="rId4" Type="http://schemas.openxmlformats.org/officeDocument/2006/relationships/image" Target="../media/image25.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7.pn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26.sv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9.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4.png"/><Relationship Id="rId4" Type="http://schemas.openxmlformats.org/officeDocument/2006/relationships/image" Target="../media/image30.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9.xml"/><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32.jpeg"/><Relationship Id="rId10" Type="http://schemas.openxmlformats.org/officeDocument/2006/relationships/image" Target="../media/image12.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34500" y="-443877"/>
            <a:ext cx="13168026" cy="11316273"/>
            <a:chOff x="0" y="0"/>
            <a:chExt cx="812800" cy="698500"/>
          </a:xfrm>
        </p:grpSpPr>
        <p:sp>
          <p:nvSpPr>
            <p:cNvPr id="3" name="Freeform 3"/>
            <p:cNvSpPr/>
            <p:nvPr/>
          </p:nvSpPr>
          <p:spPr>
            <a:xfrm>
              <a:off x="4758" y="0"/>
              <a:ext cx="803285" cy="698500"/>
            </a:xfrm>
            <a:custGeom>
              <a:avLst/>
              <a:gdLst/>
              <a:ahLst/>
              <a:cxnLst/>
              <a:rect l="l" t="t" r="r" b="b"/>
              <a:pathLst>
                <a:path w="803285" h="698500">
                  <a:moveTo>
                    <a:pt x="799172" y="364495"/>
                  </a:moveTo>
                  <a:lnTo>
                    <a:pt x="613712" y="683255"/>
                  </a:lnTo>
                  <a:cubicBezTo>
                    <a:pt x="608220" y="692693"/>
                    <a:pt x="598124" y="698500"/>
                    <a:pt x="587204" y="698500"/>
                  </a:cubicBezTo>
                  <a:lnTo>
                    <a:pt x="216080" y="698500"/>
                  </a:lnTo>
                  <a:cubicBezTo>
                    <a:pt x="205160" y="698500"/>
                    <a:pt x="195064" y="692693"/>
                    <a:pt x="189572" y="683255"/>
                  </a:cubicBezTo>
                  <a:lnTo>
                    <a:pt x="4112" y="364495"/>
                  </a:lnTo>
                  <a:cubicBezTo>
                    <a:pt x="-1371" y="355071"/>
                    <a:pt x="-1371" y="343429"/>
                    <a:pt x="4112" y="334005"/>
                  </a:cubicBezTo>
                  <a:lnTo>
                    <a:pt x="189572" y="15245"/>
                  </a:lnTo>
                  <a:cubicBezTo>
                    <a:pt x="195064" y="5807"/>
                    <a:pt x="205160" y="0"/>
                    <a:pt x="216080" y="0"/>
                  </a:cubicBezTo>
                  <a:lnTo>
                    <a:pt x="587204" y="0"/>
                  </a:lnTo>
                  <a:cubicBezTo>
                    <a:pt x="598124" y="0"/>
                    <a:pt x="608220" y="5807"/>
                    <a:pt x="613712" y="15245"/>
                  </a:cubicBezTo>
                  <a:lnTo>
                    <a:pt x="799172" y="334005"/>
                  </a:lnTo>
                  <a:cubicBezTo>
                    <a:pt x="804655" y="343429"/>
                    <a:pt x="804655" y="355071"/>
                    <a:pt x="799172" y="364495"/>
                  </a:cubicBezTo>
                  <a:close/>
                </a:path>
              </a:pathLst>
            </a:custGeom>
            <a:solidFill>
              <a:srgbClr val="13274B"/>
            </a:solidFill>
          </p:spPr>
          <p:txBody>
            <a:bodyPr/>
            <a:lstStyle/>
            <a:p>
              <a:endParaRPr lang="en-US"/>
            </a:p>
          </p:txBody>
        </p:sp>
        <p:sp>
          <p:nvSpPr>
            <p:cNvPr id="4" name="TextBox 4"/>
            <p:cNvSpPr txBox="1"/>
            <p:nvPr/>
          </p:nvSpPr>
          <p:spPr>
            <a:xfrm>
              <a:off x="114300" y="-66675"/>
              <a:ext cx="584200" cy="765175"/>
            </a:xfrm>
            <a:prstGeom prst="rect">
              <a:avLst/>
            </a:prstGeom>
          </p:spPr>
          <p:txBody>
            <a:bodyPr lIns="50800" tIns="50800" rIns="50800" bIns="50800" rtlCol="0" anchor="ctr"/>
            <a:lstStyle/>
            <a:p>
              <a:pPr algn="ctr">
                <a:lnSpc>
                  <a:spcPts val="3750"/>
                </a:lnSpc>
              </a:pPr>
              <a:endParaRPr/>
            </a:p>
          </p:txBody>
        </p:sp>
      </p:grpSp>
      <p:grpSp>
        <p:nvGrpSpPr>
          <p:cNvPr id="5" name="Group 5"/>
          <p:cNvGrpSpPr/>
          <p:nvPr/>
        </p:nvGrpSpPr>
        <p:grpSpPr>
          <a:xfrm>
            <a:off x="9886950" y="-2642796"/>
            <a:ext cx="13708112" cy="11783448"/>
            <a:chOff x="0" y="0"/>
            <a:chExt cx="812800" cy="698680"/>
          </a:xfrm>
        </p:grpSpPr>
        <p:sp>
          <p:nvSpPr>
            <p:cNvPr id="6" name="Freeform 6"/>
            <p:cNvSpPr/>
            <p:nvPr/>
          </p:nvSpPr>
          <p:spPr>
            <a:xfrm>
              <a:off x="4569" y="0"/>
              <a:ext cx="803661" cy="698680"/>
            </a:xfrm>
            <a:custGeom>
              <a:avLst/>
              <a:gdLst/>
              <a:ahLst/>
              <a:cxnLst/>
              <a:rect l="l" t="t" r="r" b="b"/>
              <a:pathLst>
                <a:path w="803661" h="698680">
                  <a:moveTo>
                    <a:pt x="799712" y="363986"/>
                  </a:moveTo>
                  <a:lnTo>
                    <a:pt x="613550" y="684035"/>
                  </a:lnTo>
                  <a:cubicBezTo>
                    <a:pt x="608276" y="693102"/>
                    <a:pt x="598578" y="698680"/>
                    <a:pt x="588088" y="698680"/>
                  </a:cubicBezTo>
                  <a:lnTo>
                    <a:pt x="215574" y="698680"/>
                  </a:lnTo>
                  <a:cubicBezTo>
                    <a:pt x="205084" y="698680"/>
                    <a:pt x="195386" y="693102"/>
                    <a:pt x="190112" y="684035"/>
                  </a:cubicBezTo>
                  <a:lnTo>
                    <a:pt x="3950" y="363986"/>
                  </a:lnTo>
                  <a:cubicBezTo>
                    <a:pt x="-1316" y="354932"/>
                    <a:pt x="-1316" y="343748"/>
                    <a:pt x="3950" y="334694"/>
                  </a:cubicBezTo>
                  <a:lnTo>
                    <a:pt x="190112" y="14646"/>
                  </a:lnTo>
                  <a:cubicBezTo>
                    <a:pt x="195386" y="5578"/>
                    <a:pt x="205084" y="0"/>
                    <a:pt x="215574" y="0"/>
                  </a:cubicBezTo>
                  <a:lnTo>
                    <a:pt x="588088" y="0"/>
                  </a:lnTo>
                  <a:cubicBezTo>
                    <a:pt x="598578" y="0"/>
                    <a:pt x="608276" y="5578"/>
                    <a:pt x="613550" y="14646"/>
                  </a:cubicBezTo>
                  <a:lnTo>
                    <a:pt x="799712" y="334694"/>
                  </a:lnTo>
                  <a:cubicBezTo>
                    <a:pt x="804978" y="343748"/>
                    <a:pt x="804978" y="354932"/>
                    <a:pt x="799712" y="363986"/>
                  </a:cubicBezTo>
                  <a:close/>
                </a:path>
              </a:pathLst>
            </a:custGeom>
            <a:solidFill>
              <a:srgbClr val="13274B">
                <a:alpha val="82745"/>
              </a:srgbClr>
            </a:solidFill>
          </p:spPr>
          <p:txBody>
            <a:bodyPr/>
            <a:lstStyle/>
            <a:p>
              <a:endParaRPr lang="en-US"/>
            </a:p>
          </p:txBody>
        </p:sp>
        <p:sp>
          <p:nvSpPr>
            <p:cNvPr id="7" name="TextBox 7"/>
            <p:cNvSpPr txBox="1"/>
            <p:nvPr/>
          </p:nvSpPr>
          <p:spPr>
            <a:xfrm>
              <a:off x="114300" y="-66675"/>
              <a:ext cx="584200" cy="765355"/>
            </a:xfrm>
            <a:prstGeom prst="rect">
              <a:avLst/>
            </a:prstGeom>
          </p:spPr>
          <p:txBody>
            <a:bodyPr lIns="50800" tIns="50800" rIns="50800" bIns="50800" rtlCol="0" anchor="ctr"/>
            <a:lstStyle/>
            <a:p>
              <a:pPr algn="ctr">
                <a:lnSpc>
                  <a:spcPts val="3750"/>
                </a:lnSpc>
              </a:pPr>
              <a:endParaRPr/>
            </a:p>
          </p:txBody>
        </p:sp>
      </p:grpSp>
      <p:grpSp>
        <p:nvGrpSpPr>
          <p:cNvPr id="8" name="Group 8"/>
          <p:cNvGrpSpPr/>
          <p:nvPr/>
        </p:nvGrpSpPr>
        <p:grpSpPr>
          <a:xfrm>
            <a:off x="-3440432" y="-3198702"/>
            <a:ext cx="6090704" cy="5234199"/>
            <a:chOff x="0" y="0"/>
            <a:chExt cx="812800" cy="698500"/>
          </a:xfrm>
        </p:grpSpPr>
        <p:sp>
          <p:nvSpPr>
            <p:cNvPr id="9" name="Freeform 9"/>
            <p:cNvSpPr/>
            <p:nvPr/>
          </p:nvSpPr>
          <p:spPr>
            <a:xfrm>
              <a:off x="5143" y="0"/>
              <a:ext cx="802514" cy="698500"/>
            </a:xfrm>
            <a:custGeom>
              <a:avLst/>
              <a:gdLst/>
              <a:ahLst/>
              <a:cxnLst/>
              <a:rect l="l" t="t" r="r" b="b"/>
              <a:pathLst>
                <a:path w="802514" h="698500">
                  <a:moveTo>
                    <a:pt x="798069" y="365730"/>
                  </a:moveTo>
                  <a:lnTo>
                    <a:pt x="614045" y="682020"/>
                  </a:lnTo>
                  <a:cubicBezTo>
                    <a:pt x="608109" y="692223"/>
                    <a:pt x="597195" y="698500"/>
                    <a:pt x="585390" y="698500"/>
                  </a:cubicBezTo>
                  <a:lnTo>
                    <a:pt x="217124" y="698500"/>
                  </a:lnTo>
                  <a:cubicBezTo>
                    <a:pt x="205319" y="698500"/>
                    <a:pt x="194405" y="692223"/>
                    <a:pt x="188469" y="682020"/>
                  </a:cubicBezTo>
                  <a:lnTo>
                    <a:pt x="4445" y="365730"/>
                  </a:lnTo>
                  <a:cubicBezTo>
                    <a:pt x="-1482" y="355543"/>
                    <a:pt x="-1482" y="342957"/>
                    <a:pt x="4445" y="332770"/>
                  </a:cubicBezTo>
                  <a:lnTo>
                    <a:pt x="188469" y="16480"/>
                  </a:lnTo>
                  <a:cubicBezTo>
                    <a:pt x="194405" y="6277"/>
                    <a:pt x="205319" y="0"/>
                    <a:pt x="217124" y="0"/>
                  </a:cubicBezTo>
                  <a:lnTo>
                    <a:pt x="585390" y="0"/>
                  </a:lnTo>
                  <a:cubicBezTo>
                    <a:pt x="597195" y="0"/>
                    <a:pt x="608109" y="6277"/>
                    <a:pt x="614045" y="16480"/>
                  </a:cubicBezTo>
                  <a:lnTo>
                    <a:pt x="798069" y="332770"/>
                  </a:lnTo>
                  <a:cubicBezTo>
                    <a:pt x="803996" y="342957"/>
                    <a:pt x="803996" y="355543"/>
                    <a:pt x="798069" y="365730"/>
                  </a:cubicBezTo>
                  <a:close/>
                </a:path>
              </a:pathLst>
            </a:custGeom>
            <a:solidFill>
              <a:srgbClr val="13274B"/>
            </a:solidFill>
          </p:spPr>
          <p:txBody>
            <a:bodyPr/>
            <a:lstStyle/>
            <a:p>
              <a:endParaRPr lang="en-US"/>
            </a:p>
          </p:txBody>
        </p:sp>
        <p:sp>
          <p:nvSpPr>
            <p:cNvPr id="10" name="TextBox 10"/>
            <p:cNvSpPr txBox="1"/>
            <p:nvPr/>
          </p:nvSpPr>
          <p:spPr>
            <a:xfrm>
              <a:off x="114300" y="-66675"/>
              <a:ext cx="584200" cy="765175"/>
            </a:xfrm>
            <a:prstGeom prst="rect">
              <a:avLst/>
            </a:prstGeom>
          </p:spPr>
          <p:txBody>
            <a:bodyPr lIns="50800" tIns="50800" rIns="50800" bIns="50800" rtlCol="0" anchor="ctr"/>
            <a:lstStyle/>
            <a:p>
              <a:pPr algn="ctr">
                <a:lnSpc>
                  <a:spcPts val="3750"/>
                </a:lnSpc>
              </a:pPr>
              <a:endParaRPr/>
            </a:p>
          </p:txBody>
        </p:sp>
      </p:grpSp>
      <p:grpSp>
        <p:nvGrpSpPr>
          <p:cNvPr id="11" name="Group 11"/>
          <p:cNvGrpSpPr/>
          <p:nvPr/>
        </p:nvGrpSpPr>
        <p:grpSpPr>
          <a:xfrm>
            <a:off x="8781393" y="7918934"/>
            <a:ext cx="4883744" cy="4273276"/>
            <a:chOff x="0" y="0"/>
            <a:chExt cx="812800" cy="711200"/>
          </a:xfrm>
        </p:grpSpPr>
        <p:sp>
          <p:nvSpPr>
            <p:cNvPr id="12" name="Freeform 12"/>
            <p:cNvSpPr/>
            <p:nvPr/>
          </p:nvSpPr>
          <p:spPr>
            <a:xfrm>
              <a:off x="26612" y="36798"/>
              <a:ext cx="759577" cy="674402"/>
            </a:xfrm>
            <a:custGeom>
              <a:avLst/>
              <a:gdLst/>
              <a:ahLst/>
              <a:cxnLst/>
              <a:rect l="l" t="t" r="r" b="b"/>
              <a:pathLst>
                <a:path w="759577" h="674402">
                  <a:moveTo>
                    <a:pt x="411248" y="18257"/>
                  </a:moveTo>
                  <a:lnTo>
                    <a:pt x="754728" y="619347"/>
                  </a:lnTo>
                  <a:cubicBezTo>
                    <a:pt x="761236" y="630736"/>
                    <a:pt x="761189" y="644728"/>
                    <a:pt x="754605" y="656074"/>
                  </a:cubicBezTo>
                  <a:cubicBezTo>
                    <a:pt x="748021" y="667419"/>
                    <a:pt x="735896" y="674402"/>
                    <a:pt x="722778" y="674402"/>
                  </a:cubicBezTo>
                  <a:lnTo>
                    <a:pt x="36798" y="674402"/>
                  </a:lnTo>
                  <a:cubicBezTo>
                    <a:pt x="23680" y="674402"/>
                    <a:pt x="11555" y="667419"/>
                    <a:pt x="4971" y="656074"/>
                  </a:cubicBezTo>
                  <a:cubicBezTo>
                    <a:pt x="-1613" y="644728"/>
                    <a:pt x="-1660" y="630736"/>
                    <a:pt x="4848" y="619347"/>
                  </a:cubicBezTo>
                  <a:lnTo>
                    <a:pt x="348328" y="18257"/>
                  </a:lnTo>
                  <a:cubicBezTo>
                    <a:pt x="354779" y="6967"/>
                    <a:pt x="366785" y="0"/>
                    <a:pt x="379788" y="0"/>
                  </a:cubicBezTo>
                  <a:cubicBezTo>
                    <a:pt x="392791" y="0"/>
                    <a:pt x="404797" y="6967"/>
                    <a:pt x="411248" y="18257"/>
                  </a:cubicBezTo>
                  <a:close/>
                </a:path>
              </a:pathLst>
            </a:custGeom>
            <a:solidFill>
              <a:srgbClr val="009660">
                <a:alpha val="89804"/>
              </a:srgbClr>
            </a:solidFill>
          </p:spPr>
          <p:txBody>
            <a:bodyPr/>
            <a:lstStyle/>
            <a:p>
              <a:endParaRPr lang="en-US"/>
            </a:p>
          </p:txBody>
        </p:sp>
        <p:sp>
          <p:nvSpPr>
            <p:cNvPr id="13" name="TextBox 13"/>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sp>
        <p:nvSpPr>
          <p:cNvPr id="14" name="Freeform 14"/>
          <p:cNvSpPr/>
          <p:nvPr/>
        </p:nvSpPr>
        <p:spPr>
          <a:xfrm>
            <a:off x="15059996" y="9816927"/>
            <a:ext cx="3111500" cy="1221264"/>
          </a:xfrm>
          <a:custGeom>
            <a:avLst/>
            <a:gdLst/>
            <a:ahLst/>
            <a:cxnLst/>
            <a:rect l="l" t="t" r="r" b="b"/>
            <a:pathLst>
              <a:path w="3111500" h="1221264">
                <a:moveTo>
                  <a:pt x="0" y="0"/>
                </a:moveTo>
                <a:lnTo>
                  <a:pt x="3111500" y="0"/>
                </a:lnTo>
                <a:lnTo>
                  <a:pt x="3111500" y="1221264"/>
                </a:lnTo>
                <a:lnTo>
                  <a:pt x="0" y="1221264"/>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5" name="Group 15"/>
          <p:cNvGrpSpPr/>
          <p:nvPr/>
        </p:nvGrpSpPr>
        <p:grpSpPr>
          <a:xfrm rot="-10800000">
            <a:off x="9886950" y="-1372393"/>
            <a:ext cx="3352042" cy="2933037"/>
            <a:chOff x="0" y="0"/>
            <a:chExt cx="812800" cy="711200"/>
          </a:xfrm>
        </p:grpSpPr>
        <p:sp>
          <p:nvSpPr>
            <p:cNvPr id="16" name="Freeform 16"/>
            <p:cNvSpPr/>
            <p:nvPr/>
          </p:nvSpPr>
          <p:spPr>
            <a:xfrm>
              <a:off x="29079" y="40210"/>
              <a:ext cx="754642" cy="670990"/>
            </a:xfrm>
            <a:custGeom>
              <a:avLst/>
              <a:gdLst/>
              <a:ahLst/>
              <a:cxnLst/>
              <a:rect l="l" t="t" r="r" b="b"/>
              <a:pathLst>
                <a:path w="754642" h="670990">
                  <a:moveTo>
                    <a:pt x="411698" y="19949"/>
                  </a:moveTo>
                  <a:lnTo>
                    <a:pt x="749344" y="610831"/>
                  </a:lnTo>
                  <a:cubicBezTo>
                    <a:pt x="756456" y="623276"/>
                    <a:pt x="756405" y="638565"/>
                    <a:pt x="749210" y="650963"/>
                  </a:cubicBezTo>
                  <a:cubicBezTo>
                    <a:pt x="742016" y="663360"/>
                    <a:pt x="728766" y="670990"/>
                    <a:pt x="714433" y="670990"/>
                  </a:cubicBezTo>
                  <a:lnTo>
                    <a:pt x="40209" y="670990"/>
                  </a:lnTo>
                  <a:cubicBezTo>
                    <a:pt x="25876" y="670990"/>
                    <a:pt x="12626" y="663360"/>
                    <a:pt x="5432" y="650963"/>
                  </a:cubicBezTo>
                  <a:cubicBezTo>
                    <a:pt x="-1763" y="638565"/>
                    <a:pt x="-1814" y="623276"/>
                    <a:pt x="5298" y="610831"/>
                  </a:cubicBezTo>
                  <a:lnTo>
                    <a:pt x="342944" y="19949"/>
                  </a:lnTo>
                  <a:cubicBezTo>
                    <a:pt x="349994" y="7613"/>
                    <a:pt x="363113" y="0"/>
                    <a:pt x="377321" y="0"/>
                  </a:cubicBezTo>
                  <a:cubicBezTo>
                    <a:pt x="391529" y="0"/>
                    <a:pt x="404648" y="7613"/>
                    <a:pt x="411698" y="19949"/>
                  </a:cubicBezTo>
                  <a:close/>
                </a:path>
              </a:pathLst>
            </a:custGeom>
            <a:solidFill>
              <a:srgbClr val="009660">
                <a:alpha val="89804"/>
              </a:srgbClr>
            </a:solidFill>
          </p:spPr>
          <p:txBody>
            <a:bodyPr/>
            <a:lstStyle/>
            <a:p>
              <a:endParaRPr lang="en-US"/>
            </a:p>
          </p:txBody>
        </p:sp>
        <p:sp>
          <p:nvSpPr>
            <p:cNvPr id="17" name="TextBox 17"/>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sp>
        <p:nvSpPr>
          <p:cNvPr id="18" name="Freeform 18"/>
          <p:cNvSpPr/>
          <p:nvPr/>
        </p:nvSpPr>
        <p:spPr>
          <a:xfrm>
            <a:off x="15059996" y="-443877"/>
            <a:ext cx="3111500" cy="1221264"/>
          </a:xfrm>
          <a:custGeom>
            <a:avLst/>
            <a:gdLst/>
            <a:ahLst/>
            <a:cxnLst/>
            <a:rect l="l" t="t" r="r" b="b"/>
            <a:pathLst>
              <a:path w="3111500" h="1221264">
                <a:moveTo>
                  <a:pt x="0" y="0"/>
                </a:moveTo>
                <a:lnTo>
                  <a:pt x="3111500" y="0"/>
                </a:lnTo>
                <a:lnTo>
                  <a:pt x="3111500" y="1221264"/>
                </a:lnTo>
                <a:lnTo>
                  <a:pt x="0" y="1221264"/>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9" name="Group 19"/>
          <p:cNvGrpSpPr/>
          <p:nvPr/>
        </p:nvGrpSpPr>
        <p:grpSpPr>
          <a:xfrm>
            <a:off x="10046427" y="1287867"/>
            <a:ext cx="9137786" cy="7852785"/>
            <a:chOff x="0" y="0"/>
            <a:chExt cx="812800" cy="698500"/>
          </a:xfrm>
        </p:grpSpPr>
        <p:sp>
          <p:nvSpPr>
            <p:cNvPr id="20" name="Freeform 20"/>
            <p:cNvSpPr/>
            <p:nvPr/>
          </p:nvSpPr>
          <p:spPr>
            <a:xfrm>
              <a:off x="9141" y="0"/>
              <a:ext cx="794517" cy="698500"/>
            </a:xfrm>
            <a:custGeom>
              <a:avLst/>
              <a:gdLst/>
              <a:ahLst/>
              <a:cxnLst/>
              <a:rect l="l" t="t" r="r" b="b"/>
              <a:pathLst>
                <a:path w="794517" h="698500">
                  <a:moveTo>
                    <a:pt x="786616" y="378542"/>
                  </a:moveTo>
                  <a:lnTo>
                    <a:pt x="617502" y="669208"/>
                  </a:lnTo>
                  <a:cubicBezTo>
                    <a:pt x="606950" y="687343"/>
                    <a:pt x="587551" y="698500"/>
                    <a:pt x="566569" y="698500"/>
                  </a:cubicBezTo>
                  <a:lnTo>
                    <a:pt x="227949" y="698500"/>
                  </a:lnTo>
                  <a:cubicBezTo>
                    <a:pt x="206967" y="698500"/>
                    <a:pt x="187568" y="687343"/>
                    <a:pt x="177016" y="669208"/>
                  </a:cubicBezTo>
                  <a:lnTo>
                    <a:pt x="7902" y="378542"/>
                  </a:lnTo>
                  <a:cubicBezTo>
                    <a:pt x="-2633" y="360435"/>
                    <a:pt x="-2633" y="338065"/>
                    <a:pt x="7902" y="319958"/>
                  </a:cubicBezTo>
                  <a:lnTo>
                    <a:pt x="177016" y="29293"/>
                  </a:lnTo>
                  <a:cubicBezTo>
                    <a:pt x="187568" y="11157"/>
                    <a:pt x="206967" y="0"/>
                    <a:pt x="227949" y="0"/>
                  </a:cubicBezTo>
                  <a:lnTo>
                    <a:pt x="566569" y="0"/>
                  </a:lnTo>
                  <a:cubicBezTo>
                    <a:pt x="587551" y="0"/>
                    <a:pt x="606950" y="11157"/>
                    <a:pt x="617502" y="29293"/>
                  </a:cubicBezTo>
                  <a:lnTo>
                    <a:pt x="786616" y="319958"/>
                  </a:lnTo>
                  <a:cubicBezTo>
                    <a:pt x="797151" y="338065"/>
                    <a:pt x="797151" y="360435"/>
                    <a:pt x="786616" y="378542"/>
                  </a:cubicBezTo>
                  <a:close/>
                </a:path>
              </a:pathLst>
            </a:custGeom>
            <a:solidFill>
              <a:srgbClr val="009660"/>
            </a:solidFill>
          </p:spPr>
          <p:txBody>
            <a:bodyPr/>
            <a:lstStyle/>
            <a:p>
              <a:endParaRPr lang="en-US"/>
            </a:p>
          </p:txBody>
        </p:sp>
        <p:sp>
          <p:nvSpPr>
            <p:cNvPr id="21" name="TextBox 21"/>
            <p:cNvSpPr txBox="1"/>
            <p:nvPr/>
          </p:nvSpPr>
          <p:spPr>
            <a:xfrm>
              <a:off x="114300" y="-66675"/>
              <a:ext cx="584200" cy="765175"/>
            </a:xfrm>
            <a:prstGeom prst="rect">
              <a:avLst/>
            </a:prstGeom>
          </p:spPr>
          <p:txBody>
            <a:bodyPr lIns="61771" tIns="61771" rIns="61771" bIns="61771" rtlCol="0" anchor="ctr"/>
            <a:lstStyle/>
            <a:p>
              <a:pPr algn="ctr">
                <a:lnSpc>
                  <a:spcPts val="3750"/>
                </a:lnSpc>
              </a:pPr>
              <a:endParaRPr/>
            </a:p>
          </p:txBody>
        </p:sp>
      </p:grpSp>
      <p:grpSp>
        <p:nvGrpSpPr>
          <p:cNvPr id="22" name="Group 22"/>
          <p:cNvGrpSpPr/>
          <p:nvPr/>
        </p:nvGrpSpPr>
        <p:grpSpPr>
          <a:xfrm>
            <a:off x="10519368" y="1560644"/>
            <a:ext cx="10502693" cy="7307231"/>
            <a:chOff x="0" y="0"/>
            <a:chExt cx="1003955" cy="698500"/>
          </a:xfrm>
        </p:grpSpPr>
        <p:sp>
          <p:nvSpPr>
            <p:cNvPr id="23" name="Freeform 23"/>
            <p:cNvSpPr/>
            <p:nvPr/>
          </p:nvSpPr>
          <p:spPr>
            <a:xfrm>
              <a:off x="5965" y="0"/>
              <a:ext cx="992025" cy="698500"/>
            </a:xfrm>
            <a:custGeom>
              <a:avLst/>
              <a:gdLst/>
              <a:ahLst/>
              <a:cxnLst/>
              <a:rect l="l" t="t" r="r" b="b"/>
              <a:pathLst>
                <a:path w="992025" h="698500">
                  <a:moveTo>
                    <a:pt x="986869" y="368364"/>
                  </a:moveTo>
                  <a:lnTo>
                    <a:pt x="805911" y="679386"/>
                  </a:lnTo>
                  <a:cubicBezTo>
                    <a:pt x="799026" y="691220"/>
                    <a:pt x="786367" y="698500"/>
                    <a:pt x="772676" y="698500"/>
                  </a:cubicBezTo>
                  <a:lnTo>
                    <a:pt x="219349" y="698500"/>
                  </a:lnTo>
                  <a:cubicBezTo>
                    <a:pt x="205658" y="698500"/>
                    <a:pt x="192999" y="691220"/>
                    <a:pt x="186114" y="679386"/>
                  </a:cubicBezTo>
                  <a:lnTo>
                    <a:pt x="5156" y="368364"/>
                  </a:lnTo>
                  <a:cubicBezTo>
                    <a:pt x="-1719" y="356549"/>
                    <a:pt x="-1719" y="341951"/>
                    <a:pt x="5156" y="330136"/>
                  </a:cubicBezTo>
                  <a:lnTo>
                    <a:pt x="186114" y="19114"/>
                  </a:lnTo>
                  <a:cubicBezTo>
                    <a:pt x="192999" y="7280"/>
                    <a:pt x="205658" y="0"/>
                    <a:pt x="219349" y="0"/>
                  </a:cubicBezTo>
                  <a:lnTo>
                    <a:pt x="772676" y="0"/>
                  </a:lnTo>
                  <a:cubicBezTo>
                    <a:pt x="786367" y="0"/>
                    <a:pt x="799026" y="7280"/>
                    <a:pt x="805911" y="19114"/>
                  </a:cubicBezTo>
                  <a:lnTo>
                    <a:pt x="986869" y="330136"/>
                  </a:lnTo>
                  <a:cubicBezTo>
                    <a:pt x="993744" y="341951"/>
                    <a:pt x="993744" y="356549"/>
                    <a:pt x="986869" y="368364"/>
                  </a:cubicBezTo>
                  <a:close/>
                </a:path>
              </a:pathLst>
            </a:custGeom>
            <a:blipFill>
              <a:blip r:embed="rId5"/>
              <a:stretch>
                <a:fillRect l="-2792" r="-2792"/>
              </a:stretch>
            </a:blipFill>
            <a:ln w="209550" cap="rnd">
              <a:solidFill>
                <a:srgbClr val="FFFFFF"/>
              </a:solidFill>
              <a:prstDash val="solid"/>
              <a:round/>
            </a:ln>
          </p:spPr>
          <p:txBody>
            <a:bodyPr/>
            <a:lstStyle/>
            <a:p>
              <a:endParaRPr lang="en-US"/>
            </a:p>
          </p:txBody>
        </p:sp>
      </p:grpSp>
      <p:sp>
        <p:nvSpPr>
          <p:cNvPr id="24" name="Freeform 24"/>
          <p:cNvSpPr/>
          <p:nvPr/>
        </p:nvSpPr>
        <p:spPr>
          <a:xfrm>
            <a:off x="2272213" y="504239"/>
            <a:ext cx="3243145" cy="1056405"/>
          </a:xfrm>
          <a:custGeom>
            <a:avLst/>
            <a:gdLst/>
            <a:ahLst/>
            <a:cxnLst/>
            <a:rect l="l" t="t" r="r" b="b"/>
            <a:pathLst>
              <a:path w="3243145" h="1056405">
                <a:moveTo>
                  <a:pt x="0" y="0"/>
                </a:moveTo>
                <a:lnTo>
                  <a:pt x="3243144" y="0"/>
                </a:lnTo>
                <a:lnTo>
                  <a:pt x="3243144" y="1056405"/>
                </a:lnTo>
                <a:lnTo>
                  <a:pt x="0" y="1056405"/>
                </a:lnTo>
                <a:lnTo>
                  <a:pt x="0" y="0"/>
                </a:lnTo>
                <a:close/>
              </a:path>
            </a:pathLst>
          </a:custGeom>
          <a:blipFill>
            <a:blip r:embed="rId6"/>
            <a:stretch>
              <a:fillRect l="-7774" t="-128089" r="-8245" b="-128089"/>
            </a:stretch>
          </a:blipFill>
        </p:spPr>
        <p:txBody>
          <a:bodyPr/>
          <a:lstStyle/>
          <a:p>
            <a:endParaRPr lang="en-US"/>
          </a:p>
        </p:txBody>
      </p:sp>
      <p:sp>
        <p:nvSpPr>
          <p:cNvPr id="25" name="TextBox 25"/>
          <p:cNvSpPr txBox="1"/>
          <p:nvPr/>
        </p:nvSpPr>
        <p:spPr>
          <a:xfrm>
            <a:off x="1028700" y="4304288"/>
            <a:ext cx="8115300" cy="2102580"/>
          </a:xfrm>
          <a:prstGeom prst="rect">
            <a:avLst/>
          </a:prstGeom>
        </p:spPr>
        <p:txBody>
          <a:bodyPr lIns="0" tIns="0" rIns="0" bIns="0" rtlCol="0" anchor="t">
            <a:spAutoFit/>
          </a:bodyPr>
          <a:lstStyle/>
          <a:p>
            <a:pPr algn="l">
              <a:lnSpc>
                <a:spcPts val="7829"/>
              </a:lnSpc>
            </a:pPr>
            <a:r>
              <a:rPr lang="en-US" sz="7601" b="1">
                <a:solidFill>
                  <a:srgbClr val="009660"/>
                </a:solidFill>
                <a:latin typeface="Poppins Bold"/>
                <a:ea typeface="Poppins Bold"/>
                <a:cs typeface="Poppins Bold"/>
                <a:sym typeface="Poppins Bold"/>
              </a:rPr>
              <a:t>The Untamed Cost Center</a:t>
            </a:r>
          </a:p>
        </p:txBody>
      </p:sp>
      <p:sp>
        <p:nvSpPr>
          <p:cNvPr id="26" name="TextBox 26"/>
          <p:cNvSpPr txBox="1"/>
          <p:nvPr/>
        </p:nvSpPr>
        <p:spPr>
          <a:xfrm>
            <a:off x="1028700" y="6620594"/>
            <a:ext cx="8305800" cy="516731"/>
          </a:xfrm>
          <a:prstGeom prst="rect">
            <a:avLst/>
          </a:prstGeom>
        </p:spPr>
        <p:txBody>
          <a:bodyPr lIns="0" tIns="0" rIns="0" bIns="0" rtlCol="0" anchor="t">
            <a:spAutoFit/>
          </a:bodyPr>
          <a:lstStyle/>
          <a:p>
            <a:pPr algn="l">
              <a:lnSpc>
                <a:spcPts val="4059"/>
              </a:lnSpc>
            </a:pPr>
            <a:r>
              <a:rPr lang="en-US" sz="2899">
                <a:solidFill>
                  <a:srgbClr val="13274B"/>
                </a:solidFill>
                <a:latin typeface="Poppins"/>
                <a:ea typeface="Poppins"/>
                <a:cs typeface="Poppins"/>
                <a:sym typeface="Poppins"/>
              </a:rPr>
              <a:t>Why CFOs Must Lead Healthcare Strategy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
        <p:nvSpPr>
          <p:cNvPr id="12" name="Freeform 12"/>
          <p:cNvSpPr/>
          <p:nvPr/>
        </p:nvSpPr>
        <p:spPr>
          <a:xfrm>
            <a:off x="7595075" y="3757631"/>
            <a:ext cx="10184747" cy="4834235"/>
          </a:xfrm>
          <a:custGeom>
            <a:avLst/>
            <a:gdLst/>
            <a:ahLst/>
            <a:cxnLst/>
            <a:rect l="l" t="t" r="r" b="b"/>
            <a:pathLst>
              <a:path w="10184747" h="4834235">
                <a:moveTo>
                  <a:pt x="0" y="0"/>
                </a:moveTo>
                <a:lnTo>
                  <a:pt x="10184747" y="0"/>
                </a:lnTo>
                <a:lnTo>
                  <a:pt x="10184747" y="4834235"/>
                </a:lnTo>
                <a:lnTo>
                  <a:pt x="0" y="4834235"/>
                </a:lnTo>
                <a:lnTo>
                  <a:pt x="0" y="0"/>
                </a:lnTo>
                <a:close/>
              </a:path>
            </a:pathLst>
          </a:custGeom>
          <a:blipFill>
            <a:blip r:embed="rId10"/>
            <a:stretch>
              <a:fillRect l="-1324" t="-4083" r="-1205" b="-2031"/>
            </a:stretch>
          </a:blipFill>
        </p:spPr>
        <p:txBody>
          <a:bodyPr/>
          <a:lstStyle/>
          <a:p>
            <a:endParaRPr lang="en-US"/>
          </a:p>
        </p:txBody>
      </p:sp>
      <p:sp>
        <p:nvSpPr>
          <p:cNvPr id="13" name="TextBox 13"/>
          <p:cNvSpPr txBox="1"/>
          <p:nvPr/>
        </p:nvSpPr>
        <p:spPr>
          <a:xfrm>
            <a:off x="948499" y="2544859"/>
            <a:ext cx="16650551" cy="655320"/>
          </a:xfrm>
          <a:prstGeom prst="rect">
            <a:avLst/>
          </a:prstGeom>
        </p:spPr>
        <p:txBody>
          <a:bodyPr lIns="0" tIns="0" rIns="0" bIns="0" rtlCol="0" anchor="t">
            <a:spAutoFit/>
          </a:bodyPr>
          <a:lstStyle/>
          <a:p>
            <a:pPr algn="l">
              <a:lnSpc>
                <a:spcPts val="4830"/>
              </a:lnSpc>
            </a:pPr>
            <a:r>
              <a:rPr lang="en-US" sz="4200" b="1">
                <a:solidFill>
                  <a:srgbClr val="13274B"/>
                </a:solidFill>
                <a:latin typeface="Poppins Bold"/>
                <a:ea typeface="Poppins Bold"/>
                <a:cs typeface="Poppins Bold"/>
                <a:sym typeface="Poppins Bold"/>
              </a:rPr>
              <a:t>Drug Prices Aren’t the Real Problem</a:t>
            </a:r>
          </a:p>
        </p:txBody>
      </p:sp>
      <p:sp>
        <p:nvSpPr>
          <p:cNvPr id="14" name="TextBox 14"/>
          <p:cNvSpPr txBox="1"/>
          <p:nvPr/>
        </p:nvSpPr>
        <p:spPr>
          <a:xfrm>
            <a:off x="948499" y="3576656"/>
            <a:ext cx="6574646" cy="3731453"/>
          </a:xfrm>
          <a:prstGeom prst="rect">
            <a:avLst/>
          </a:prstGeom>
        </p:spPr>
        <p:txBody>
          <a:bodyPr lIns="0" tIns="0" rIns="0" bIns="0" rtlCol="0" anchor="t">
            <a:spAutoFit/>
          </a:bodyPr>
          <a:lstStyle/>
          <a:p>
            <a:pPr marL="597880" lvl="1" indent="-298940" algn="l">
              <a:lnSpc>
                <a:spcPts val="4984"/>
              </a:lnSpc>
              <a:buFont typeface="Arial"/>
              <a:buChar char="•"/>
            </a:pPr>
            <a:r>
              <a:rPr lang="en-US" sz="2769" b="1">
                <a:solidFill>
                  <a:srgbClr val="009660"/>
                </a:solidFill>
                <a:latin typeface="Poppins Bold"/>
                <a:ea typeface="Poppins Bold"/>
                <a:cs typeface="Poppins Bold"/>
                <a:sym typeface="Poppins Bold"/>
              </a:rPr>
              <a:t>What actually drives cost:</a:t>
            </a:r>
          </a:p>
          <a:p>
            <a:pPr marL="1195760" lvl="2" indent="-398587" algn="l">
              <a:lnSpc>
                <a:spcPts val="4984"/>
              </a:lnSpc>
              <a:buFont typeface="Arial"/>
              <a:buChar char="⚬"/>
            </a:pPr>
            <a:r>
              <a:rPr lang="en-US" sz="2769">
                <a:solidFill>
                  <a:srgbClr val="000000"/>
                </a:solidFill>
                <a:latin typeface="Poppins"/>
                <a:ea typeface="Poppins"/>
                <a:cs typeface="Poppins"/>
                <a:sym typeface="Poppins"/>
              </a:rPr>
              <a:t>PBM pricing mechanics</a:t>
            </a:r>
          </a:p>
          <a:p>
            <a:pPr marL="1195760" lvl="2" indent="-398587" algn="l">
              <a:lnSpc>
                <a:spcPts val="4984"/>
              </a:lnSpc>
              <a:buFont typeface="Arial"/>
              <a:buChar char="⚬"/>
            </a:pPr>
            <a:r>
              <a:rPr lang="en-US" sz="2769">
                <a:solidFill>
                  <a:srgbClr val="000000"/>
                </a:solidFill>
                <a:latin typeface="Poppins"/>
                <a:ea typeface="Poppins"/>
                <a:cs typeface="Poppins"/>
                <a:sym typeface="Poppins"/>
              </a:rPr>
              <a:t>Rebate dependency</a:t>
            </a:r>
          </a:p>
          <a:p>
            <a:pPr marL="1195760" lvl="2" indent="-398587" algn="l">
              <a:lnSpc>
                <a:spcPts val="4984"/>
              </a:lnSpc>
              <a:buFont typeface="Arial"/>
              <a:buChar char="⚬"/>
            </a:pPr>
            <a:r>
              <a:rPr lang="en-US" sz="2769">
                <a:solidFill>
                  <a:srgbClr val="000000"/>
                </a:solidFill>
                <a:latin typeface="Poppins"/>
                <a:ea typeface="Poppins"/>
                <a:cs typeface="Poppins"/>
                <a:sym typeface="Poppins"/>
              </a:rPr>
              <a:t>Spread pricing</a:t>
            </a:r>
          </a:p>
          <a:p>
            <a:pPr marL="1195760" lvl="2" indent="-398587" algn="l">
              <a:lnSpc>
                <a:spcPts val="4984"/>
              </a:lnSpc>
              <a:buFont typeface="Arial"/>
              <a:buChar char="⚬"/>
            </a:pPr>
            <a:r>
              <a:rPr lang="en-US" sz="2769">
                <a:solidFill>
                  <a:srgbClr val="000000"/>
                </a:solidFill>
                <a:latin typeface="Poppins"/>
                <a:ea typeface="Poppins"/>
                <a:cs typeface="Poppins"/>
                <a:sym typeface="Poppins"/>
              </a:rPr>
              <a:t>Site-of-care decisions</a:t>
            </a:r>
          </a:p>
          <a:p>
            <a:pPr marL="1195760" lvl="2" indent="-398587" algn="l">
              <a:lnSpc>
                <a:spcPts val="4984"/>
              </a:lnSpc>
              <a:buFont typeface="Arial"/>
              <a:buChar char="⚬"/>
            </a:pPr>
            <a:r>
              <a:rPr lang="en-US" sz="2769">
                <a:solidFill>
                  <a:srgbClr val="000000"/>
                </a:solidFill>
                <a:latin typeface="Poppins"/>
                <a:ea typeface="Poppins"/>
                <a:cs typeface="Poppins"/>
                <a:sym typeface="Poppins"/>
              </a:rPr>
              <a:t>Formulary design incentives</a:t>
            </a:r>
          </a:p>
        </p:txBody>
      </p:sp>
      <p:sp>
        <p:nvSpPr>
          <p:cNvPr id="15" name="TextBox 15"/>
          <p:cNvSpPr txBox="1"/>
          <p:nvPr/>
        </p:nvSpPr>
        <p:spPr>
          <a:xfrm>
            <a:off x="1352754" y="9347772"/>
            <a:ext cx="12647938" cy="541020"/>
          </a:xfrm>
          <a:prstGeom prst="rect">
            <a:avLst/>
          </a:prstGeom>
        </p:spPr>
        <p:txBody>
          <a:bodyPr lIns="0" tIns="0" rIns="0" bIns="0" rtlCol="0" anchor="t">
            <a:spAutoFit/>
          </a:bodyPr>
          <a:lstStyle/>
          <a:p>
            <a:pPr algn="ctr">
              <a:lnSpc>
                <a:spcPts val="4200"/>
              </a:lnSpc>
              <a:spcBef>
                <a:spcPct val="0"/>
              </a:spcBef>
            </a:pPr>
            <a:r>
              <a:rPr lang="en-US" sz="2800">
                <a:solidFill>
                  <a:srgbClr val="FFFFFF"/>
                </a:solidFill>
                <a:latin typeface="Poppins"/>
                <a:ea typeface="Poppins"/>
                <a:cs typeface="Poppins"/>
                <a:sym typeface="Poppins"/>
              </a:rPr>
              <a:t>Two employers with the same drug can have wildly different net costs.</a:t>
            </a:r>
          </a:p>
        </p:txBody>
      </p:sp>
      <p:sp>
        <p:nvSpPr>
          <p:cNvPr id="16" name="TextBox 16"/>
          <p:cNvSpPr txBox="1"/>
          <p:nvPr/>
        </p:nvSpPr>
        <p:spPr>
          <a:xfrm>
            <a:off x="948499" y="567690"/>
            <a:ext cx="11327606" cy="922020"/>
          </a:xfrm>
          <a:prstGeom prst="rect">
            <a:avLst/>
          </a:prstGeom>
        </p:spPr>
        <p:txBody>
          <a:bodyPr lIns="0" tIns="0" rIns="0" bIns="0" rtlCol="0" anchor="t">
            <a:spAutoFit/>
          </a:bodyPr>
          <a:lstStyle/>
          <a:p>
            <a:pPr algn="ctr">
              <a:lnSpc>
                <a:spcPts val="7200"/>
              </a:lnSpc>
              <a:spcBef>
                <a:spcPct val="0"/>
              </a:spcBef>
            </a:pPr>
            <a:r>
              <a:rPr lang="en-US" sz="4800" b="1">
                <a:solidFill>
                  <a:srgbClr val="FFFFFF"/>
                </a:solidFill>
                <a:latin typeface="Poppins Bold"/>
                <a:ea typeface="Poppins Bold"/>
                <a:cs typeface="Poppins Bold"/>
                <a:sym typeface="Poppins Bold"/>
              </a:rPr>
              <a:t>Pharmacy as a Financial Cost Driver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4787" y="0"/>
              <a:ext cx="1663841" cy="354041"/>
            </a:xfrm>
            <a:custGeom>
              <a:avLst/>
              <a:gdLst/>
              <a:ahLst/>
              <a:cxnLst/>
              <a:rect l="l" t="t" r="r" b="b"/>
              <a:pathLst>
                <a:path w="1663841" h="354041">
                  <a:moveTo>
                    <a:pt x="209786" y="0"/>
                  </a:moveTo>
                  <a:lnTo>
                    <a:pt x="1657256" y="0"/>
                  </a:lnTo>
                  <a:cubicBezTo>
                    <a:pt x="1659605" y="0"/>
                    <a:pt x="1661777" y="1252"/>
                    <a:pt x="1662955" y="3286"/>
                  </a:cubicBezTo>
                  <a:cubicBezTo>
                    <a:pt x="1664132" y="5319"/>
                    <a:pt x="1664137" y="7826"/>
                    <a:pt x="1662967" y="9864"/>
                  </a:cubicBezTo>
                  <a:lnTo>
                    <a:pt x="1471090" y="344177"/>
                  </a:lnTo>
                  <a:cubicBezTo>
                    <a:pt x="1467588" y="350279"/>
                    <a:pt x="1461090" y="354041"/>
                    <a:pt x="1454055" y="354041"/>
                  </a:cubicBezTo>
                  <a:lnTo>
                    <a:pt x="6586" y="354041"/>
                  </a:lnTo>
                  <a:cubicBezTo>
                    <a:pt x="4236" y="354041"/>
                    <a:pt x="2064" y="352789"/>
                    <a:pt x="887" y="350755"/>
                  </a:cubicBezTo>
                  <a:cubicBezTo>
                    <a:pt x="-291" y="348722"/>
                    <a:pt x="-295" y="346215"/>
                    <a:pt x="874" y="344177"/>
                  </a:cubicBezTo>
                  <a:lnTo>
                    <a:pt x="192752" y="9864"/>
                  </a:lnTo>
                  <a:cubicBezTo>
                    <a:pt x="196254" y="3762"/>
                    <a:pt x="202751" y="0"/>
                    <a:pt x="209786" y="0"/>
                  </a:cubicBezTo>
                  <a:close/>
                </a:path>
              </a:pathLst>
            </a:custGeom>
            <a:solidFill>
              <a:srgbClr val="00955F"/>
            </a:solidFill>
            <a:ln cap="rnd">
              <a:noFill/>
              <a:prstDash val="solid"/>
              <a:round/>
            </a:ln>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marL="0" lvl="0" indent="0" algn="ctr">
                <a:lnSpc>
                  <a:spcPts val="3750"/>
                </a:lnSpc>
                <a:spcBef>
                  <a:spcPct val="0"/>
                </a:spcBef>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
        <p:nvSpPr>
          <p:cNvPr id="12" name="Freeform 12"/>
          <p:cNvSpPr/>
          <p:nvPr/>
        </p:nvSpPr>
        <p:spPr>
          <a:xfrm>
            <a:off x="12249686" y="3322784"/>
            <a:ext cx="5009614" cy="5621242"/>
          </a:xfrm>
          <a:custGeom>
            <a:avLst/>
            <a:gdLst/>
            <a:ahLst/>
            <a:cxnLst/>
            <a:rect l="l" t="t" r="r" b="b"/>
            <a:pathLst>
              <a:path w="5009614" h="5621242">
                <a:moveTo>
                  <a:pt x="0" y="0"/>
                </a:moveTo>
                <a:lnTo>
                  <a:pt x="5009614" y="0"/>
                </a:lnTo>
                <a:lnTo>
                  <a:pt x="5009614" y="5621242"/>
                </a:lnTo>
                <a:lnTo>
                  <a:pt x="0" y="5621242"/>
                </a:lnTo>
                <a:lnTo>
                  <a:pt x="0" y="0"/>
                </a:lnTo>
                <a:close/>
              </a:path>
            </a:pathLst>
          </a:custGeom>
          <a:blipFill>
            <a:blip r:embed="rId10"/>
            <a:stretch>
              <a:fillRect t="-153942" b="-6259"/>
            </a:stretch>
          </a:blipFill>
        </p:spPr>
        <p:txBody>
          <a:bodyPr/>
          <a:lstStyle/>
          <a:p>
            <a:endParaRPr lang="en-US"/>
          </a:p>
        </p:txBody>
      </p:sp>
      <p:sp>
        <p:nvSpPr>
          <p:cNvPr id="13" name="TextBox 13"/>
          <p:cNvSpPr txBox="1"/>
          <p:nvPr/>
        </p:nvSpPr>
        <p:spPr>
          <a:xfrm>
            <a:off x="948499" y="2518728"/>
            <a:ext cx="6783556" cy="1089660"/>
          </a:xfrm>
          <a:prstGeom prst="rect">
            <a:avLst/>
          </a:prstGeom>
        </p:spPr>
        <p:txBody>
          <a:bodyPr lIns="0" tIns="0" rIns="0" bIns="0" rtlCol="0" anchor="t">
            <a:spAutoFit/>
          </a:bodyPr>
          <a:lstStyle/>
          <a:p>
            <a:pPr algn="l">
              <a:lnSpc>
                <a:spcPts val="4139"/>
              </a:lnSpc>
            </a:pPr>
            <a:r>
              <a:rPr lang="en-US" sz="3599" b="1">
                <a:solidFill>
                  <a:srgbClr val="12284B"/>
                </a:solidFill>
                <a:latin typeface="Poppins Bold"/>
                <a:ea typeface="Poppins Bold"/>
                <a:cs typeface="Poppins Bold"/>
                <a:sym typeface="Poppins Bold"/>
              </a:rPr>
              <a:t>PBM Models: </a:t>
            </a:r>
          </a:p>
          <a:p>
            <a:pPr algn="l">
              <a:lnSpc>
                <a:spcPts val="4139"/>
              </a:lnSpc>
            </a:pPr>
            <a:r>
              <a:rPr lang="en-US" sz="3599">
                <a:solidFill>
                  <a:srgbClr val="12284B"/>
                </a:solidFill>
                <a:latin typeface="Poppins"/>
                <a:ea typeface="Poppins"/>
                <a:cs typeface="Poppins"/>
                <a:sym typeface="Poppins"/>
              </a:rPr>
              <a:t>Where Incentives Break</a:t>
            </a:r>
          </a:p>
        </p:txBody>
      </p:sp>
      <p:sp>
        <p:nvSpPr>
          <p:cNvPr id="14" name="TextBox 14"/>
          <p:cNvSpPr txBox="1"/>
          <p:nvPr/>
        </p:nvSpPr>
        <p:spPr>
          <a:xfrm>
            <a:off x="948499" y="3605150"/>
            <a:ext cx="10858697" cy="1157015"/>
          </a:xfrm>
          <a:prstGeom prst="rect">
            <a:avLst/>
          </a:prstGeom>
        </p:spPr>
        <p:txBody>
          <a:bodyPr lIns="0" tIns="0" rIns="0" bIns="0" rtlCol="0" anchor="t">
            <a:spAutoFit/>
          </a:bodyPr>
          <a:lstStyle/>
          <a:p>
            <a:pPr marL="565032" lvl="1" indent="-282516" algn="l">
              <a:lnSpc>
                <a:spcPts val="4710"/>
              </a:lnSpc>
              <a:buFont typeface="Arial"/>
              <a:buChar char="•"/>
            </a:pPr>
            <a:r>
              <a:rPr lang="en-US" sz="2617">
                <a:solidFill>
                  <a:srgbClr val="000000"/>
                </a:solidFill>
                <a:latin typeface="Poppins"/>
                <a:ea typeface="Poppins"/>
                <a:cs typeface="Poppins"/>
                <a:sym typeface="Poppins"/>
              </a:rPr>
              <a:t>Rebate vs pass-through</a:t>
            </a:r>
          </a:p>
          <a:p>
            <a:pPr algn="l">
              <a:lnSpc>
                <a:spcPts val="4710"/>
              </a:lnSpc>
            </a:pPr>
            <a:endParaRPr lang="en-US" sz="2617">
              <a:solidFill>
                <a:srgbClr val="000000"/>
              </a:solidFill>
              <a:latin typeface="Poppins"/>
              <a:ea typeface="Poppins"/>
              <a:cs typeface="Poppins"/>
              <a:sym typeface="Poppins"/>
            </a:endParaRPr>
          </a:p>
        </p:txBody>
      </p:sp>
      <p:sp>
        <p:nvSpPr>
          <p:cNvPr id="15" name="TextBox 15"/>
          <p:cNvSpPr txBox="1"/>
          <p:nvPr/>
        </p:nvSpPr>
        <p:spPr>
          <a:xfrm>
            <a:off x="1352754" y="9366535"/>
            <a:ext cx="12813863" cy="799992"/>
          </a:xfrm>
          <a:prstGeom prst="rect">
            <a:avLst/>
          </a:prstGeom>
        </p:spPr>
        <p:txBody>
          <a:bodyPr lIns="0" tIns="0" rIns="0" bIns="0" rtlCol="0" anchor="t">
            <a:spAutoFit/>
          </a:bodyPr>
          <a:lstStyle/>
          <a:p>
            <a:pPr algn="l">
              <a:lnSpc>
                <a:spcPts val="3120"/>
              </a:lnSpc>
            </a:pPr>
            <a:r>
              <a:rPr lang="en-US" sz="2600">
                <a:solidFill>
                  <a:srgbClr val="FFFFFF"/>
                </a:solidFill>
                <a:latin typeface="Poppins"/>
                <a:ea typeface="Poppins"/>
                <a:cs typeface="Poppins"/>
                <a:sym typeface="Poppins"/>
              </a:rPr>
              <a:t>“Pharmacy spend is one of the few areas where the buyer often doesn’t know the true net price.”</a:t>
            </a:r>
          </a:p>
        </p:txBody>
      </p:sp>
      <p:sp>
        <p:nvSpPr>
          <p:cNvPr id="16" name="TextBox 16"/>
          <p:cNvSpPr txBox="1"/>
          <p:nvPr/>
        </p:nvSpPr>
        <p:spPr>
          <a:xfrm>
            <a:off x="948499" y="567690"/>
            <a:ext cx="11327606" cy="922020"/>
          </a:xfrm>
          <a:prstGeom prst="rect">
            <a:avLst/>
          </a:prstGeom>
        </p:spPr>
        <p:txBody>
          <a:bodyPr lIns="0" tIns="0" rIns="0" bIns="0" rtlCol="0" anchor="t">
            <a:spAutoFit/>
          </a:bodyPr>
          <a:lstStyle/>
          <a:p>
            <a:pPr algn="ctr">
              <a:lnSpc>
                <a:spcPts val="7200"/>
              </a:lnSpc>
              <a:spcBef>
                <a:spcPct val="0"/>
              </a:spcBef>
            </a:pPr>
            <a:r>
              <a:rPr lang="en-US" sz="4800" b="1">
                <a:solidFill>
                  <a:srgbClr val="FFFFFF"/>
                </a:solidFill>
                <a:latin typeface="Poppins Bold"/>
                <a:ea typeface="Poppins Bold"/>
                <a:cs typeface="Poppins Bold"/>
                <a:sym typeface="Poppins Bold"/>
              </a:rPr>
              <a:t>Pharmacy as a Financial Cost Driver</a:t>
            </a:r>
          </a:p>
        </p:txBody>
      </p:sp>
      <p:sp>
        <p:nvSpPr>
          <p:cNvPr id="17" name="Freeform 17"/>
          <p:cNvSpPr/>
          <p:nvPr/>
        </p:nvSpPr>
        <p:spPr>
          <a:xfrm>
            <a:off x="7095905" y="3322784"/>
            <a:ext cx="4891158" cy="5621242"/>
          </a:xfrm>
          <a:custGeom>
            <a:avLst/>
            <a:gdLst/>
            <a:ahLst/>
            <a:cxnLst/>
            <a:rect l="l" t="t" r="r" b="b"/>
            <a:pathLst>
              <a:path w="4891158" h="5621242">
                <a:moveTo>
                  <a:pt x="0" y="0"/>
                </a:moveTo>
                <a:lnTo>
                  <a:pt x="4891159" y="0"/>
                </a:lnTo>
                <a:lnTo>
                  <a:pt x="4891159" y="5621242"/>
                </a:lnTo>
                <a:lnTo>
                  <a:pt x="0" y="5621242"/>
                </a:lnTo>
                <a:lnTo>
                  <a:pt x="0" y="0"/>
                </a:lnTo>
                <a:close/>
              </a:path>
            </a:pathLst>
          </a:custGeom>
          <a:blipFill>
            <a:blip r:embed="rId10"/>
            <a:stretch>
              <a:fillRect t="-47923" b="-106126"/>
            </a:stretch>
          </a:blipFill>
        </p:spPr>
        <p:txBody>
          <a:bodyPr/>
          <a:lstStyle/>
          <a:p>
            <a:endParaRPr lang="en-US"/>
          </a:p>
        </p:txBody>
      </p:sp>
      <p:sp>
        <p:nvSpPr>
          <p:cNvPr id="18" name="TextBox 18"/>
          <p:cNvSpPr txBox="1"/>
          <p:nvPr/>
        </p:nvSpPr>
        <p:spPr>
          <a:xfrm>
            <a:off x="7095905" y="2518728"/>
            <a:ext cx="9791460" cy="565785"/>
          </a:xfrm>
          <a:prstGeom prst="rect">
            <a:avLst/>
          </a:prstGeom>
        </p:spPr>
        <p:txBody>
          <a:bodyPr lIns="0" tIns="0" rIns="0" bIns="0" rtlCol="0" anchor="t">
            <a:spAutoFit/>
          </a:bodyPr>
          <a:lstStyle/>
          <a:p>
            <a:pPr algn="l">
              <a:lnSpc>
                <a:spcPts val="4139"/>
              </a:lnSpc>
            </a:pPr>
            <a:r>
              <a:rPr lang="en-US" sz="3599" b="1">
                <a:solidFill>
                  <a:srgbClr val="12284B"/>
                </a:solidFill>
                <a:latin typeface="Poppins Bold"/>
                <a:ea typeface="Poppins Bold"/>
                <a:cs typeface="Poppins Bold"/>
                <a:sym typeface="Poppins Bold"/>
              </a:rPr>
              <a:t>How the Rebate System Works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4610" y="0"/>
              <a:ext cx="1664195" cy="354041"/>
            </a:xfrm>
            <a:custGeom>
              <a:avLst/>
              <a:gdLst/>
              <a:ahLst/>
              <a:cxnLst/>
              <a:rect l="l" t="t" r="r" b="b"/>
              <a:pathLst>
                <a:path w="1664195" h="354041">
                  <a:moveTo>
                    <a:pt x="209542" y="0"/>
                  </a:moveTo>
                  <a:lnTo>
                    <a:pt x="1657854" y="0"/>
                  </a:lnTo>
                  <a:cubicBezTo>
                    <a:pt x="1660116" y="0"/>
                    <a:pt x="1662208" y="1206"/>
                    <a:pt x="1663342" y="3164"/>
                  </a:cubicBezTo>
                  <a:cubicBezTo>
                    <a:pt x="1664476" y="5122"/>
                    <a:pt x="1664480" y="7536"/>
                    <a:pt x="1663354" y="9498"/>
                  </a:cubicBezTo>
                  <a:lnTo>
                    <a:pt x="1471057" y="344543"/>
                  </a:lnTo>
                  <a:cubicBezTo>
                    <a:pt x="1467685" y="350418"/>
                    <a:pt x="1461428" y="354041"/>
                    <a:pt x="1454654" y="354041"/>
                  </a:cubicBezTo>
                  <a:lnTo>
                    <a:pt x="6342" y="354041"/>
                  </a:lnTo>
                  <a:cubicBezTo>
                    <a:pt x="4079" y="354041"/>
                    <a:pt x="1988" y="352835"/>
                    <a:pt x="854" y="350877"/>
                  </a:cubicBezTo>
                  <a:cubicBezTo>
                    <a:pt x="-280" y="348919"/>
                    <a:pt x="-285" y="346505"/>
                    <a:pt x="842" y="344543"/>
                  </a:cubicBezTo>
                  <a:lnTo>
                    <a:pt x="193138" y="9498"/>
                  </a:lnTo>
                  <a:cubicBezTo>
                    <a:pt x="196511" y="3623"/>
                    <a:pt x="202767" y="0"/>
                    <a:pt x="209542" y="0"/>
                  </a:cubicBezTo>
                  <a:close/>
                </a:path>
              </a:pathLst>
            </a:custGeom>
            <a:solidFill>
              <a:srgbClr val="00955F"/>
            </a:solidFill>
            <a:ln cap="rnd">
              <a:noFill/>
              <a:prstDash val="solid"/>
              <a:round/>
            </a:ln>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marL="0" lvl="0" indent="0" algn="ctr">
                <a:lnSpc>
                  <a:spcPts val="3750"/>
                </a:lnSpc>
                <a:spcBef>
                  <a:spcPct val="0"/>
                </a:spcBef>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
        <p:nvSpPr>
          <p:cNvPr id="12" name="Freeform 12"/>
          <p:cNvSpPr/>
          <p:nvPr/>
        </p:nvSpPr>
        <p:spPr>
          <a:xfrm>
            <a:off x="6612303" y="2537778"/>
            <a:ext cx="10877158" cy="6118401"/>
          </a:xfrm>
          <a:custGeom>
            <a:avLst/>
            <a:gdLst/>
            <a:ahLst/>
            <a:cxnLst/>
            <a:rect l="l" t="t" r="r" b="b"/>
            <a:pathLst>
              <a:path w="10877158" h="6118401">
                <a:moveTo>
                  <a:pt x="0" y="0"/>
                </a:moveTo>
                <a:lnTo>
                  <a:pt x="10877158" y="0"/>
                </a:lnTo>
                <a:lnTo>
                  <a:pt x="10877158" y="6118401"/>
                </a:lnTo>
                <a:lnTo>
                  <a:pt x="0" y="6118401"/>
                </a:lnTo>
                <a:lnTo>
                  <a:pt x="0" y="0"/>
                </a:lnTo>
                <a:close/>
              </a:path>
            </a:pathLst>
          </a:custGeom>
          <a:blipFill>
            <a:blip r:embed="rId10"/>
            <a:stretch>
              <a:fillRect/>
            </a:stretch>
          </a:blipFill>
        </p:spPr>
        <p:txBody>
          <a:bodyPr/>
          <a:lstStyle/>
          <a:p>
            <a:endParaRPr lang="en-US"/>
          </a:p>
        </p:txBody>
      </p:sp>
      <p:sp>
        <p:nvSpPr>
          <p:cNvPr id="13" name="TextBox 13"/>
          <p:cNvSpPr txBox="1"/>
          <p:nvPr/>
        </p:nvSpPr>
        <p:spPr>
          <a:xfrm>
            <a:off x="948499" y="567690"/>
            <a:ext cx="11327606" cy="922020"/>
          </a:xfrm>
          <a:prstGeom prst="rect">
            <a:avLst/>
          </a:prstGeom>
        </p:spPr>
        <p:txBody>
          <a:bodyPr lIns="0" tIns="0" rIns="0" bIns="0" rtlCol="0" anchor="t">
            <a:spAutoFit/>
          </a:bodyPr>
          <a:lstStyle/>
          <a:p>
            <a:pPr algn="ctr">
              <a:lnSpc>
                <a:spcPts val="7200"/>
              </a:lnSpc>
              <a:spcBef>
                <a:spcPct val="0"/>
              </a:spcBef>
            </a:pPr>
            <a:r>
              <a:rPr lang="en-US" sz="4800" b="1">
                <a:solidFill>
                  <a:srgbClr val="FFFFFF"/>
                </a:solidFill>
                <a:latin typeface="Poppins Bold"/>
                <a:ea typeface="Poppins Bold"/>
                <a:cs typeface="Poppins Bold"/>
                <a:sym typeface="Poppins Bold"/>
              </a:rPr>
              <a:t>Pharmacy as a Financial Cost Driver</a:t>
            </a:r>
          </a:p>
        </p:txBody>
      </p:sp>
      <p:sp>
        <p:nvSpPr>
          <p:cNvPr id="14" name="TextBox 14"/>
          <p:cNvSpPr txBox="1"/>
          <p:nvPr/>
        </p:nvSpPr>
        <p:spPr>
          <a:xfrm>
            <a:off x="948499" y="2518728"/>
            <a:ext cx="6783556" cy="1089660"/>
          </a:xfrm>
          <a:prstGeom prst="rect">
            <a:avLst/>
          </a:prstGeom>
        </p:spPr>
        <p:txBody>
          <a:bodyPr lIns="0" tIns="0" rIns="0" bIns="0" rtlCol="0" anchor="t">
            <a:spAutoFit/>
          </a:bodyPr>
          <a:lstStyle/>
          <a:p>
            <a:pPr algn="l">
              <a:lnSpc>
                <a:spcPts val="4139"/>
              </a:lnSpc>
            </a:pPr>
            <a:r>
              <a:rPr lang="en-US" sz="3599" b="1">
                <a:solidFill>
                  <a:srgbClr val="12284B"/>
                </a:solidFill>
                <a:latin typeface="Poppins Bold"/>
                <a:ea typeface="Poppins Bold"/>
                <a:cs typeface="Poppins Bold"/>
                <a:sym typeface="Poppins Bold"/>
              </a:rPr>
              <a:t>PBM Models: </a:t>
            </a:r>
          </a:p>
          <a:p>
            <a:pPr algn="l">
              <a:lnSpc>
                <a:spcPts val="4139"/>
              </a:lnSpc>
            </a:pPr>
            <a:r>
              <a:rPr lang="en-US" sz="3599">
                <a:solidFill>
                  <a:srgbClr val="12284B"/>
                </a:solidFill>
                <a:latin typeface="Poppins"/>
                <a:ea typeface="Poppins"/>
                <a:cs typeface="Poppins"/>
                <a:sym typeface="Poppins"/>
              </a:rPr>
              <a:t>Where Incentives Break</a:t>
            </a:r>
          </a:p>
        </p:txBody>
      </p:sp>
      <p:sp>
        <p:nvSpPr>
          <p:cNvPr id="15" name="TextBox 15"/>
          <p:cNvSpPr txBox="1"/>
          <p:nvPr/>
        </p:nvSpPr>
        <p:spPr>
          <a:xfrm>
            <a:off x="948499" y="3605150"/>
            <a:ext cx="10858697" cy="1157015"/>
          </a:xfrm>
          <a:prstGeom prst="rect">
            <a:avLst/>
          </a:prstGeom>
        </p:spPr>
        <p:txBody>
          <a:bodyPr lIns="0" tIns="0" rIns="0" bIns="0" rtlCol="0" anchor="t">
            <a:spAutoFit/>
          </a:bodyPr>
          <a:lstStyle/>
          <a:p>
            <a:pPr marL="565032" lvl="1" indent="-282516" algn="l">
              <a:lnSpc>
                <a:spcPts val="4710"/>
              </a:lnSpc>
              <a:buFont typeface="Arial"/>
              <a:buChar char="•"/>
            </a:pPr>
            <a:r>
              <a:rPr lang="en-US" sz="2617">
                <a:solidFill>
                  <a:srgbClr val="000000"/>
                </a:solidFill>
                <a:latin typeface="Poppins"/>
                <a:ea typeface="Poppins"/>
                <a:cs typeface="Poppins"/>
                <a:sym typeface="Poppins"/>
              </a:rPr>
              <a:t>Rebate vs pass-through</a:t>
            </a:r>
          </a:p>
          <a:p>
            <a:pPr algn="l">
              <a:lnSpc>
                <a:spcPts val="4710"/>
              </a:lnSpc>
            </a:pPr>
            <a:endParaRPr lang="en-US" sz="2617">
              <a:solidFill>
                <a:srgbClr val="000000"/>
              </a:solidFill>
              <a:latin typeface="Poppins"/>
              <a:ea typeface="Poppins"/>
              <a:cs typeface="Poppins"/>
              <a:sym typeface="Poppins"/>
            </a:endParaRPr>
          </a:p>
        </p:txBody>
      </p:sp>
      <p:sp>
        <p:nvSpPr>
          <p:cNvPr id="16" name="TextBox 16"/>
          <p:cNvSpPr txBox="1"/>
          <p:nvPr/>
        </p:nvSpPr>
        <p:spPr>
          <a:xfrm>
            <a:off x="1352754" y="9366535"/>
            <a:ext cx="12813863" cy="799992"/>
          </a:xfrm>
          <a:prstGeom prst="rect">
            <a:avLst/>
          </a:prstGeom>
        </p:spPr>
        <p:txBody>
          <a:bodyPr lIns="0" tIns="0" rIns="0" bIns="0" rtlCol="0" anchor="t">
            <a:spAutoFit/>
          </a:bodyPr>
          <a:lstStyle/>
          <a:p>
            <a:pPr algn="l">
              <a:lnSpc>
                <a:spcPts val="3120"/>
              </a:lnSpc>
            </a:pPr>
            <a:r>
              <a:rPr lang="en-US" sz="2600">
                <a:solidFill>
                  <a:srgbClr val="FFFFFF"/>
                </a:solidFill>
                <a:latin typeface="Poppins"/>
                <a:ea typeface="Poppins"/>
                <a:cs typeface="Poppins"/>
                <a:sym typeface="Poppins"/>
              </a:rPr>
              <a:t>“Pharmacy spend is one of the few areas where the buyer often doesn’t know the true net price.”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
        <p:nvSpPr>
          <p:cNvPr id="12" name="Freeform 12"/>
          <p:cNvSpPr/>
          <p:nvPr/>
        </p:nvSpPr>
        <p:spPr>
          <a:xfrm>
            <a:off x="7851103" y="2380989"/>
            <a:ext cx="7117776" cy="6494971"/>
          </a:xfrm>
          <a:custGeom>
            <a:avLst/>
            <a:gdLst/>
            <a:ahLst/>
            <a:cxnLst/>
            <a:rect l="l" t="t" r="r" b="b"/>
            <a:pathLst>
              <a:path w="7117776" h="6494971">
                <a:moveTo>
                  <a:pt x="0" y="0"/>
                </a:moveTo>
                <a:lnTo>
                  <a:pt x="7117777" y="0"/>
                </a:lnTo>
                <a:lnTo>
                  <a:pt x="7117777" y="6494971"/>
                </a:lnTo>
                <a:lnTo>
                  <a:pt x="0" y="6494971"/>
                </a:lnTo>
                <a:lnTo>
                  <a:pt x="0" y="0"/>
                </a:lnTo>
                <a:close/>
              </a:path>
            </a:pathLst>
          </a:custGeom>
          <a:blipFill>
            <a:blip r:embed="rId10"/>
            <a:stretch>
              <a:fillRect/>
            </a:stretch>
          </a:blipFill>
        </p:spPr>
        <p:txBody>
          <a:bodyPr/>
          <a:lstStyle/>
          <a:p>
            <a:endParaRPr lang="en-US"/>
          </a:p>
        </p:txBody>
      </p:sp>
      <p:sp>
        <p:nvSpPr>
          <p:cNvPr id="13" name="TextBox 13"/>
          <p:cNvSpPr txBox="1"/>
          <p:nvPr/>
        </p:nvSpPr>
        <p:spPr>
          <a:xfrm>
            <a:off x="948499" y="3611182"/>
            <a:ext cx="10894810" cy="1754756"/>
          </a:xfrm>
          <a:prstGeom prst="rect">
            <a:avLst/>
          </a:prstGeom>
        </p:spPr>
        <p:txBody>
          <a:bodyPr lIns="0" tIns="0" rIns="0" bIns="0" rtlCol="0" anchor="t">
            <a:spAutoFit/>
          </a:bodyPr>
          <a:lstStyle/>
          <a:p>
            <a:pPr marL="566911" lvl="1" indent="-283455" algn="l">
              <a:lnSpc>
                <a:spcPts val="4726"/>
              </a:lnSpc>
              <a:buFont typeface="Arial"/>
              <a:buChar char="•"/>
            </a:pPr>
            <a:r>
              <a:rPr lang="en-US" sz="2625">
                <a:solidFill>
                  <a:srgbClr val="000000"/>
                </a:solidFill>
                <a:latin typeface="Poppins"/>
                <a:ea typeface="Poppins"/>
                <a:cs typeface="Poppins"/>
                <a:sym typeface="Poppins"/>
              </a:rPr>
              <a:t>Spread vs transparent pricing</a:t>
            </a:r>
          </a:p>
          <a:p>
            <a:pPr algn="l">
              <a:lnSpc>
                <a:spcPts val="4726"/>
              </a:lnSpc>
            </a:pPr>
            <a:endParaRPr lang="en-US" sz="2625">
              <a:solidFill>
                <a:srgbClr val="000000"/>
              </a:solidFill>
              <a:latin typeface="Poppins"/>
              <a:ea typeface="Poppins"/>
              <a:cs typeface="Poppins"/>
              <a:sym typeface="Poppins"/>
            </a:endParaRPr>
          </a:p>
          <a:p>
            <a:pPr algn="l">
              <a:lnSpc>
                <a:spcPts val="4726"/>
              </a:lnSpc>
            </a:pPr>
            <a:endParaRPr lang="en-US" sz="2625">
              <a:solidFill>
                <a:srgbClr val="000000"/>
              </a:solidFill>
              <a:latin typeface="Poppins"/>
              <a:ea typeface="Poppins"/>
              <a:cs typeface="Poppins"/>
              <a:sym typeface="Poppins"/>
            </a:endParaRPr>
          </a:p>
        </p:txBody>
      </p:sp>
      <p:sp>
        <p:nvSpPr>
          <p:cNvPr id="14" name="TextBox 14"/>
          <p:cNvSpPr txBox="1"/>
          <p:nvPr/>
        </p:nvSpPr>
        <p:spPr>
          <a:xfrm>
            <a:off x="948499" y="567690"/>
            <a:ext cx="11327606" cy="922020"/>
          </a:xfrm>
          <a:prstGeom prst="rect">
            <a:avLst/>
          </a:prstGeom>
        </p:spPr>
        <p:txBody>
          <a:bodyPr lIns="0" tIns="0" rIns="0" bIns="0" rtlCol="0" anchor="t">
            <a:spAutoFit/>
          </a:bodyPr>
          <a:lstStyle/>
          <a:p>
            <a:pPr algn="ctr">
              <a:lnSpc>
                <a:spcPts val="7200"/>
              </a:lnSpc>
              <a:spcBef>
                <a:spcPct val="0"/>
              </a:spcBef>
            </a:pPr>
            <a:r>
              <a:rPr lang="en-US" sz="4800" b="1">
                <a:solidFill>
                  <a:srgbClr val="FFFFFF"/>
                </a:solidFill>
                <a:latin typeface="Poppins Bold"/>
                <a:ea typeface="Poppins Bold"/>
                <a:cs typeface="Poppins Bold"/>
                <a:sym typeface="Poppins Bold"/>
              </a:rPr>
              <a:t>Pharmacy as a Financial Cost Driver</a:t>
            </a:r>
          </a:p>
        </p:txBody>
      </p:sp>
      <p:sp>
        <p:nvSpPr>
          <p:cNvPr id="15" name="TextBox 15"/>
          <p:cNvSpPr txBox="1"/>
          <p:nvPr/>
        </p:nvSpPr>
        <p:spPr>
          <a:xfrm>
            <a:off x="948499" y="2518728"/>
            <a:ext cx="6783556" cy="1089660"/>
          </a:xfrm>
          <a:prstGeom prst="rect">
            <a:avLst/>
          </a:prstGeom>
        </p:spPr>
        <p:txBody>
          <a:bodyPr lIns="0" tIns="0" rIns="0" bIns="0" rtlCol="0" anchor="t">
            <a:spAutoFit/>
          </a:bodyPr>
          <a:lstStyle/>
          <a:p>
            <a:pPr algn="l">
              <a:lnSpc>
                <a:spcPts val="4139"/>
              </a:lnSpc>
            </a:pPr>
            <a:r>
              <a:rPr lang="en-US" sz="3599" b="1">
                <a:solidFill>
                  <a:srgbClr val="12284B"/>
                </a:solidFill>
                <a:latin typeface="Poppins Bold"/>
                <a:ea typeface="Poppins Bold"/>
                <a:cs typeface="Poppins Bold"/>
                <a:sym typeface="Poppins Bold"/>
              </a:rPr>
              <a:t>PBM Models: </a:t>
            </a:r>
          </a:p>
          <a:p>
            <a:pPr algn="l">
              <a:lnSpc>
                <a:spcPts val="4139"/>
              </a:lnSpc>
            </a:pPr>
            <a:r>
              <a:rPr lang="en-US" sz="3599">
                <a:solidFill>
                  <a:srgbClr val="12284B"/>
                </a:solidFill>
                <a:latin typeface="Poppins"/>
                <a:ea typeface="Poppins"/>
                <a:cs typeface="Poppins"/>
                <a:sym typeface="Poppins"/>
              </a:rPr>
              <a:t>Where Incentives Break</a:t>
            </a:r>
          </a:p>
        </p:txBody>
      </p:sp>
      <p:sp>
        <p:nvSpPr>
          <p:cNvPr id="16" name="TextBox 16"/>
          <p:cNvSpPr txBox="1"/>
          <p:nvPr/>
        </p:nvSpPr>
        <p:spPr>
          <a:xfrm>
            <a:off x="1352754" y="9366535"/>
            <a:ext cx="12813863" cy="799992"/>
          </a:xfrm>
          <a:prstGeom prst="rect">
            <a:avLst/>
          </a:prstGeom>
        </p:spPr>
        <p:txBody>
          <a:bodyPr lIns="0" tIns="0" rIns="0" bIns="0" rtlCol="0" anchor="t">
            <a:spAutoFit/>
          </a:bodyPr>
          <a:lstStyle/>
          <a:p>
            <a:pPr algn="l">
              <a:lnSpc>
                <a:spcPts val="3120"/>
              </a:lnSpc>
            </a:pPr>
            <a:r>
              <a:rPr lang="en-US" sz="2600">
                <a:solidFill>
                  <a:srgbClr val="FFFFFF"/>
                </a:solidFill>
                <a:latin typeface="Poppins"/>
                <a:ea typeface="Poppins"/>
                <a:cs typeface="Poppins"/>
                <a:sym typeface="Poppins"/>
              </a:rPr>
              <a:t>“Pharmacy spend is one of the few areas where the buyer often doesn’t know the true net price.”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
        <p:nvSpPr>
          <p:cNvPr id="12" name="Freeform 12"/>
          <p:cNvSpPr/>
          <p:nvPr/>
        </p:nvSpPr>
        <p:spPr>
          <a:xfrm>
            <a:off x="3086893" y="3737707"/>
            <a:ext cx="12114214" cy="5390825"/>
          </a:xfrm>
          <a:custGeom>
            <a:avLst/>
            <a:gdLst/>
            <a:ahLst/>
            <a:cxnLst/>
            <a:rect l="l" t="t" r="r" b="b"/>
            <a:pathLst>
              <a:path w="12114214" h="5390825">
                <a:moveTo>
                  <a:pt x="0" y="0"/>
                </a:moveTo>
                <a:lnTo>
                  <a:pt x="12114214" y="0"/>
                </a:lnTo>
                <a:lnTo>
                  <a:pt x="12114214" y="5390825"/>
                </a:lnTo>
                <a:lnTo>
                  <a:pt x="0" y="5390825"/>
                </a:lnTo>
                <a:lnTo>
                  <a:pt x="0" y="0"/>
                </a:lnTo>
                <a:close/>
              </a:path>
            </a:pathLst>
          </a:custGeom>
          <a:blipFill>
            <a:blip r:embed="rId10"/>
            <a:stretch>
              <a:fillRect/>
            </a:stretch>
          </a:blipFill>
        </p:spPr>
        <p:txBody>
          <a:bodyPr/>
          <a:lstStyle/>
          <a:p>
            <a:endParaRPr lang="en-US"/>
          </a:p>
        </p:txBody>
      </p:sp>
      <p:sp>
        <p:nvSpPr>
          <p:cNvPr id="13" name="TextBox 13"/>
          <p:cNvSpPr txBox="1"/>
          <p:nvPr/>
        </p:nvSpPr>
        <p:spPr>
          <a:xfrm>
            <a:off x="948499" y="567690"/>
            <a:ext cx="11327606" cy="922020"/>
          </a:xfrm>
          <a:prstGeom prst="rect">
            <a:avLst/>
          </a:prstGeom>
        </p:spPr>
        <p:txBody>
          <a:bodyPr lIns="0" tIns="0" rIns="0" bIns="0" rtlCol="0" anchor="t">
            <a:spAutoFit/>
          </a:bodyPr>
          <a:lstStyle/>
          <a:p>
            <a:pPr algn="ctr">
              <a:lnSpc>
                <a:spcPts val="7200"/>
              </a:lnSpc>
              <a:spcBef>
                <a:spcPct val="0"/>
              </a:spcBef>
            </a:pPr>
            <a:r>
              <a:rPr lang="en-US" sz="4800" b="1">
                <a:solidFill>
                  <a:srgbClr val="FFFFFF"/>
                </a:solidFill>
                <a:latin typeface="Poppins Bold"/>
                <a:ea typeface="Poppins Bold"/>
                <a:cs typeface="Poppins Bold"/>
                <a:sym typeface="Poppins Bold"/>
              </a:rPr>
              <a:t>Pharmacy as a Financial Cost Driver</a:t>
            </a:r>
          </a:p>
        </p:txBody>
      </p:sp>
      <p:sp>
        <p:nvSpPr>
          <p:cNvPr id="14" name="TextBox 14"/>
          <p:cNvSpPr txBox="1"/>
          <p:nvPr/>
        </p:nvSpPr>
        <p:spPr>
          <a:xfrm>
            <a:off x="948499" y="3009632"/>
            <a:ext cx="6783556" cy="626011"/>
          </a:xfrm>
          <a:prstGeom prst="rect">
            <a:avLst/>
          </a:prstGeom>
        </p:spPr>
        <p:txBody>
          <a:bodyPr lIns="0" tIns="0" rIns="0" bIns="0" rtlCol="0" anchor="t">
            <a:spAutoFit/>
          </a:bodyPr>
          <a:lstStyle/>
          <a:p>
            <a:pPr algn="ctr">
              <a:lnSpc>
                <a:spcPts val="5105"/>
              </a:lnSpc>
              <a:spcBef>
                <a:spcPct val="0"/>
              </a:spcBef>
            </a:pPr>
            <a:r>
              <a:rPr lang="en-US" sz="2836">
                <a:solidFill>
                  <a:srgbClr val="000000"/>
                </a:solidFill>
                <a:latin typeface="Poppins"/>
                <a:ea typeface="Poppins"/>
                <a:cs typeface="Poppins"/>
                <a:sym typeface="Poppins"/>
              </a:rPr>
              <a:t>Why lowest list price ≠ lowest net cost</a:t>
            </a:r>
          </a:p>
        </p:txBody>
      </p:sp>
      <p:sp>
        <p:nvSpPr>
          <p:cNvPr id="15" name="TextBox 15"/>
          <p:cNvSpPr txBox="1"/>
          <p:nvPr/>
        </p:nvSpPr>
        <p:spPr>
          <a:xfrm>
            <a:off x="948499" y="2518728"/>
            <a:ext cx="9919508" cy="565785"/>
          </a:xfrm>
          <a:prstGeom prst="rect">
            <a:avLst/>
          </a:prstGeom>
        </p:spPr>
        <p:txBody>
          <a:bodyPr lIns="0" tIns="0" rIns="0" bIns="0" rtlCol="0" anchor="t">
            <a:spAutoFit/>
          </a:bodyPr>
          <a:lstStyle/>
          <a:p>
            <a:pPr algn="l">
              <a:lnSpc>
                <a:spcPts val="4139"/>
              </a:lnSpc>
            </a:pPr>
            <a:r>
              <a:rPr lang="en-US" sz="3599" b="1">
                <a:solidFill>
                  <a:srgbClr val="12284B"/>
                </a:solidFill>
                <a:latin typeface="Poppins Bold"/>
                <a:ea typeface="Poppins Bold"/>
                <a:cs typeface="Poppins Bold"/>
                <a:sym typeface="Poppins Bold"/>
              </a:rPr>
              <a:t>PBM Models: </a:t>
            </a:r>
            <a:r>
              <a:rPr lang="en-US" sz="3599">
                <a:solidFill>
                  <a:srgbClr val="12284B"/>
                </a:solidFill>
                <a:latin typeface="Poppins"/>
                <a:ea typeface="Poppins"/>
                <a:cs typeface="Poppins"/>
                <a:sym typeface="Poppins"/>
              </a:rPr>
              <a:t>Where Incentives Break</a:t>
            </a:r>
          </a:p>
        </p:txBody>
      </p:sp>
      <p:sp>
        <p:nvSpPr>
          <p:cNvPr id="16" name="TextBox 16"/>
          <p:cNvSpPr txBox="1"/>
          <p:nvPr/>
        </p:nvSpPr>
        <p:spPr>
          <a:xfrm>
            <a:off x="1352754" y="9366535"/>
            <a:ext cx="12813863" cy="799992"/>
          </a:xfrm>
          <a:prstGeom prst="rect">
            <a:avLst/>
          </a:prstGeom>
        </p:spPr>
        <p:txBody>
          <a:bodyPr lIns="0" tIns="0" rIns="0" bIns="0" rtlCol="0" anchor="t">
            <a:spAutoFit/>
          </a:bodyPr>
          <a:lstStyle/>
          <a:p>
            <a:pPr algn="l">
              <a:lnSpc>
                <a:spcPts val="3120"/>
              </a:lnSpc>
            </a:pPr>
            <a:r>
              <a:rPr lang="en-US" sz="2600">
                <a:solidFill>
                  <a:srgbClr val="FFFFFF"/>
                </a:solidFill>
                <a:latin typeface="Poppins"/>
                <a:ea typeface="Poppins"/>
                <a:cs typeface="Poppins"/>
                <a:sym typeface="Poppins"/>
              </a:rPr>
              <a:t>“Pharmacy spend is one of the few areas where the buyer often doesn’t know the true net price.”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
        <p:nvSpPr>
          <p:cNvPr id="12" name="Freeform 12"/>
          <p:cNvSpPr/>
          <p:nvPr/>
        </p:nvSpPr>
        <p:spPr>
          <a:xfrm>
            <a:off x="10091734" y="2380989"/>
            <a:ext cx="5419577" cy="6599180"/>
          </a:xfrm>
          <a:custGeom>
            <a:avLst/>
            <a:gdLst/>
            <a:ahLst/>
            <a:cxnLst/>
            <a:rect l="l" t="t" r="r" b="b"/>
            <a:pathLst>
              <a:path w="5419577" h="6599180">
                <a:moveTo>
                  <a:pt x="0" y="0"/>
                </a:moveTo>
                <a:lnTo>
                  <a:pt x="5419577" y="0"/>
                </a:lnTo>
                <a:lnTo>
                  <a:pt x="5419577" y="6599181"/>
                </a:lnTo>
                <a:lnTo>
                  <a:pt x="0" y="6599181"/>
                </a:lnTo>
                <a:lnTo>
                  <a:pt x="0" y="0"/>
                </a:lnTo>
                <a:close/>
              </a:path>
            </a:pathLst>
          </a:custGeom>
          <a:blipFill>
            <a:blip r:embed="rId10"/>
            <a:stretch>
              <a:fillRect/>
            </a:stretch>
          </a:blipFill>
        </p:spPr>
        <p:txBody>
          <a:bodyPr/>
          <a:lstStyle/>
          <a:p>
            <a:endParaRPr lang="en-US"/>
          </a:p>
        </p:txBody>
      </p:sp>
      <p:sp>
        <p:nvSpPr>
          <p:cNvPr id="13" name="TextBox 13"/>
          <p:cNvSpPr txBox="1"/>
          <p:nvPr/>
        </p:nvSpPr>
        <p:spPr>
          <a:xfrm>
            <a:off x="948499" y="2875290"/>
            <a:ext cx="7595375" cy="1262258"/>
          </a:xfrm>
          <a:prstGeom prst="rect">
            <a:avLst/>
          </a:prstGeom>
        </p:spPr>
        <p:txBody>
          <a:bodyPr lIns="0" tIns="0" rIns="0" bIns="0" rtlCol="0" anchor="t">
            <a:spAutoFit/>
          </a:bodyPr>
          <a:lstStyle/>
          <a:p>
            <a:pPr algn="l">
              <a:lnSpc>
                <a:spcPts val="4976"/>
              </a:lnSpc>
            </a:pPr>
            <a:r>
              <a:rPr lang="en-US" sz="3554" b="1">
                <a:solidFill>
                  <a:srgbClr val="13274B"/>
                </a:solidFill>
                <a:latin typeface="Poppins Bold"/>
                <a:ea typeface="Poppins Bold"/>
                <a:cs typeface="Poppins Bold"/>
                <a:sym typeface="Poppins Bold"/>
              </a:rPr>
              <a:t>Specialty Drugs = Catastrophic Financial Events</a:t>
            </a:r>
          </a:p>
        </p:txBody>
      </p:sp>
      <p:sp>
        <p:nvSpPr>
          <p:cNvPr id="14" name="TextBox 14"/>
          <p:cNvSpPr txBox="1"/>
          <p:nvPr/>
        </p:nvSpPr>
        <p:spPr>
          <a:xfrm>
            <a:off x="945250" y="4355711"/>
            <a:ext cx="7598625" cy="2590290"/>
          </a:xfrm>
          <a:prstGeom prst="rect">
            <a:avLst/>
          </a:prstGeom>
        </p:spPr>
        <p:txBody>
          <a:bodyPr lIns="0" tIns="0" rIns="0" bIns="0" rtlCol="0" anchor="t">
            <a:spAutoFit/>
          </a:bodyPr>
          <a:lstStyle/>
          <a:p>
            <a:pPr marL="622156" lvl="1" indent="-311078" algn="l">
              <a:lnSpc>
                <a:spcPts val="5187"/>
              </a:lnSpc>
              <a:buFont typeface="Arial"/>
              <a:buChar char="•"/>
            </a:pPr>
            <a:r>
              <a:rPr lang="en-US" sz="2881">
                <a:solidFill>
                  <a:srgbClr val="000000"/>
                </a:solidFill>
                <a:latin typeface="Poppins"/>
                <a:ea typeface="Poppins"/>
                <a:cs typeface="Poppins"/>
                <a:sym typeface="Poppins"/>
              </a:rPr>
              <a:t>Oncology, autoimmune, rare disease</a:t>
            </a:r>
          </a:p>
          <a:p>
            <a:pPr marL="622156" lvl="1" indent="-311078" algn="l">
              <a:lnSpc>
                <a:spcPts val="5187"/>
              </a:lnSpc>
              <a:buFont typeface="Arial"/>
              <a:buChar char="•"/>
            </a:pPr>
            <a:r>
              <a:rPr lang="en-US" sz="2881">
                <a:solidFill>
                  <a:srgbClr val="000000"/>
                </a:solidFill>
                <a:latin typeface="Poppins"/>
                <a:ea typeface="Poppins"/>
                <a:cs typeface="Poppins"/>
                <a:sym typeface="Poppins"/>
              </a:rPr>
              <a:t>One claimant = six-figure exposure</a:t>
            </a:r>
          </a:p>
          <a:p>
            <a:pPr marL="622156" lvl="1" indent="-311078" algn="l">
              <a:lnSpc>
                <a:spcPts val="5187"/>
              </a:lnSpc>
              <a:buFont typeface="Arial"/>
              <a:buChar char="•"/>
            </a:pPr>
            <a:r>
              <a:rPr lang="en-US" sz="2881">
                <a:solidFill>
                  <a:srgbClr val="000000"/>
                </a:solidFill>
                <a:latin typeface="Poppins"/>
                <a:ea typeface="Poppins"/>
                <a:cs typeface="Poppins"/>
                <a:sym typeface="Poppins"/>
              </a:rPr>
              <a:t>Poor forecasting without oversight</a:t>
            </a:r>
          </a:p>
          <a:p>
            <a:pPr algn="l">
              <a:lnSpc>
                <a:spcPts val="5187"/>
              </a:lnSpc>
            </a:pPr>
            <a:endParaRPr lang="en-US" sz="2881">
              <a:solidFill>
                <a:srgbClr val="000000"/>
              </a:solidFill>
              <a:latin typeface="Poppins"/>
              <a:ea typeface="Poppins"/>
              <a:cs typeface="Poppins"/>
              <a:sym typeface="Poppins"/>
            </a:endParaRPr>
          </a:p>
        </p:txBody>
      </p:sp>
      <p:sp>
        <p:nvSpPr>
          <p:cNvPr id="15" name="TextBox 15"/>
          <p:cNvSpPr txBox="1"/>
          <p:nvPr/>
        </p:nvSpPr>
        <p:spPr>
          <a:xfrm>
            <a:off x="948499" y="567690"/>
            <a:ext cx="11327606" cy="922020"/>
          </a:xfrm>
          <a:prstGeom prst="rect">
            <a:avLst/>
          </a:prstGeom>
        </p:spPr>
        <p:txBody>
          <a:bodyPr lIns="0" tIns="0" rIns="0" bIns="0" rtlCol="0" anchor="t">
            <a:spAutoFit/>
          </a:bodyPr>
          <a:lstStyle/>
          <a:p>
            <a:pPr algn="ctr">
              <a:lnSpc>
                <a:spcPts val="7200"/>
              </a:lnSpc>
              <a:spcBef>
                <a:spcPct val="0"/>
              </a:spcBef>
            </a:pPr>
            <a:r>
              <a:rPr lang="en-US" sz="4800" b="1">
                <a:solidFill>
                  <a:srgbClr val="FFFFFF"/>
                </a:solidFill>
                <a:latin typeface="Poppins Bold"/>
                <a:ea typeface="Poppins Bold"/>
                <a:cs typeface="Poppins Bold"/>
                <a:sym typeface="Poppins Bold"/>
              </a:rPr>
              <a:t>Pharmacy as a Financial Cost Driver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
        <p:nvSpPr>
          <p:cNvPr id="12" name="Freeform 12"/>
          <p:cNvSpPr/>
          <p:nvPr/>
        </p:nvSpPr>
        <p:spPr>
          <a:xfrm>
            <a:off x="9789718" y="2449800"/>
            <a:ext cx="6479283" cy="6479283"/>
          </a:xfrm>
          <a:custGeom>
            <a:avLst/>
            <a:gdLst/>
            <a:ahLst/>
            <a:cxnLst/>
            <a:rect l="l" t="t" r="r" b="b"/>
            <a:pathLst>
              <a:path w="6479283" h="6479283">
                <a:moveTo>
                  <a:pt x="0" y="0"/>
                </a:moveTo>
                <a:lnTo>
                  <a:pt x="6479283" y="0"/>
                </a:lnTo>
                <a:lnTo>
                  <a:pt x="6479283" y="6479283"/>
                </a:lnTo>
                <a:lnTo>
                  <a:pt x="0" y="6479283"/>
                </a:lnTo>
                <a:lnTo>
                  <a:pt x="0" y="0"/>
                </a:lnTo>
                <a:close/>
              </a:path>
            </a:pathLst>
          </a:custGeom>
          <a:blipFill>
            <a:blip r:embed="rId10"/>
            <a:stretch>
              <a:fillRect/>
            </a:stretch>
          </a:blipFill>
        </p:spPr>
        <p:txBody>
          <a:bodyPr/>
          <a:lstStyle/>
          <a:p>
            <a:endParaRPr lang="en-US"/>
          </a:p>
        </p:txBody>
      </p:sp>
      <p:sp>
        <p:nvSpPr>
          <p:cNvPr id="13" name="TextBox 13"/>
          <p:cNvSpPr txBox="1"/>
          <p:nvPr/>
        </p:nvSpPr>
        <p:spPr>
          <a:xfrm>
            <a:off x="948499" y="567690"/>
            <a:ext cx="11327606" cy="922020"/>
          </a:xfrm>
          <a:prstGeom prst="rect">
            <a:avLst/>
          </a:prstGeom>
        </p:spPr>
        <p:txBody>
          <a:bodyPr lIns="0" tIns="0" rIns="0" bIns="0" rtlCol="0" anchor="t">
            <a:spAutoFit/>
          </a:bodyPr>
          <a:lstStyle/>
          <a:p>
            <a:pPr algn="ctr">
              <a:lnSpc>
                <a:spcPts val="7200"/>
              </a:lnSpc>
              <a:spcBef>
                <a:spcPct val="0"/>
              </a:spcBef>
            </a:pPr>
            <a:r>
              <a:rPr lang="en-US" sz="4800" b="1">
                <a:solidFill>
                  <a:srgbClr val="FFFFFF"/>
                </a:solidFill>
                <a:latin typeface="Poppins Bold"/>
                <a:ea typeface="Poppins Bold"/>
                <a:cs typeface="Poppins Bold"/>
                <a:sym typeface="Poppins Bold"/>
              </a:rPr>
              <a:t>Pharmacy as a Financial Cost Driver</a:t>
            </a:r>
          </a:p>
        </p:txBody>
      </p:sp>
      <p:sp>
        <p:nvSpPr>
          <p:cNvPr id="14" name="TextBox 14"/>
          <p:cNvSpPr txBox="1"/>
          <p:nvPr/>
        </p:nvSpPr>
        <p:spPr>
          <a:xfrm>
            <a:off x="1198825" y="2843583"/>
            <a:ext cx="6635084" cy="546369"/>
          </a:xfrm>
          <a:prstGeom prst="rect">
            <a:avLst/>
          </a:prstGeom>
        </p:spPr>
        <p:txBody>
          <a:bodyPr lIns="0" tIns="0" rIns="0" bIns="0" rtlCol="0" anchor="t">
            <a:spAutoFit/>
          </a:bodyPr>
          <a:lstStyle/>
          <a:p>
            <a:pPr algn="l">
              <a:lnSpc>
                <a:spcPts val="4073"/>
              </a:lnSpc>
            </a:pPr>
            <a:r>
              <a:rPr lang="en-US" sz="3542" b="1">
                <a:solidFill>
                  <a:srgbClr val="12284B"/>
                </a:solidFill>
                <a:latin typeface="Poppins Bold"/>
                <a:ea typeface="Poppins Bold"/>
                <a:cs typeface="Poppins Bold"/>
                <a:sym typeface="Poppins Bold"/>
              </a:rPr>
              <a:t>GLP-1s: Budget Shock </a:t>
            </a:r>
          </a:p>
        </p:txBody>
      </p:sp>
      <p:sp>
        <p:nvSpPr>
          <p:cNvPr id="15" name="TextBox 15"/>
          <p:cNvSpPr txBox="1"/>
          <p:nvPr/>
        </p:nvSpPr>
        <p:spPr>
          <a:xfrm>
            <a:off x="1198825" y="3529151"/>
            <a:ext cx="7673935" cy="3905065"/>
          </a:xfrm>
          <a:prstGeom prst="rect">
            <a:avLst/>
          </a:prstGeom>
        </p:spPr>
        <p:txBody>
          <a:bodyPr lIns="0" tIns="0" rIns="0" bIns="0" rtlCol="0" anchor="t">
            <a:spAutoFit/>
          </a:bodyPr>
          <a:lstStyle/>
          <a:p>
            <a:pPr algn="l">
              <a:lnSpc>
                <a:spcPts val="5187"/>
              </a:lnSpc>
            </a:pPr>
            <a:r>
              <a:rPr lang="en-US" sz="2881" b="1">
                <a:solidFill>
                  <a:srgbClr val="009660"/>
                </a:solidFill>
                <a:latin typeface="Poppins Bold"/>
                <a:ea typeface="Poppins Bold"/>
                <a:cs typeface="Poppins Bold"/>
                <a:sym typeface="Poppins Bold"/>
              </a:rPr>
              <a:t>Balanced, clinical framing:</a:t>
            </a:r>
          </a:p>
          <a:p>
            <a:pPr marL="622156" lvl="1" indent="-311078" algn="l">
              <a:lnSpc>
                <a:spcPts val="5187"/>
              </a:lnSpc>
              <a:buFont typeface="Arial"/>
              <a:buChar char="•"/>
            </a:pPr>
            <a:r>
              <a:rPr lang="en-US" sz="2881">
                <a:solidFill>
                  <a:srgbClr val="000000"/>
                </a:solidFill>
                <a:latin typeface="Poppins"/>
                <a:ea typeface="Poppins"/>
                <a:cs typeface="Poppins"/>
                <a:sym typeface="Poppins"/>
              </a:rPr>
              <a:t>Rapid adoption</a:t>
            </a:r>
          </a:p>
          <a:p>
            <a:pPr marL="622156" lvl="1" indent="-311078" algn="l">
              <a:lnSpc>
                <a:spcPts val="5187"/>
              </a:lnSpc>
              <a:buFont typeface="Arial"/>
              <a:buChar char="•"/>
            </a:pPr>
            <a:r>
              <a:rPr lang="en-US" sz="2881">
                <a:solidFill>
                  <a:srgbClr val="000000"/>
                </a:solidFill>
                <a:latin typeface="Poppins"/>
                <a:ea typeface="Poppins"/>
                <a:cs typeface="Poppins"/>
                <a:sym typeface="Poppins"/>
              </a:rPr>
              <a:t>Multiple indications</a:t>
            </a:r>
          </a:p>
          <a:p>
            <a:pPr marL="622156" lvl="1" indent="-311078" algn="l">
              <a:lnSpc>
                <a:spcPts val="5187"/>
              </a:lnSpc>
              <a:buFont typeface="Arial"/>
              <a:buChar char="•"/>
            </a:pPr>
            <a:r>
              <a:rPr lang="en-US" sz="2881">
                <a:solidFill>
                  <a:srgbClr val="000000"/>
                </a:solidFill>
                <a:latin typeface="Poppins"/>
                <a:ea typeface="Poppins"/>
                <a:cs typeface="Poppins"/>
                <a:sym typeface="Poppins"/>
              </a:rPr>
              <a:t>Long-term utilization uncertainty</a:t>
            </a:r>
          </a:p>
          <a:p>
            <a:pPr marL="622156" lvl="1" indent="-311078" algn="l">
              <a:lnSpc>
                <a:spcPts val="5187"/>
              </a:lnSpc>
              <a:buFont typeface="Arial"/>
              <a:buChar char="•"/>
            </a:pPr>
            <a:r>
              <a:rPr lang="en-US" sz="2881">
                <a:solidFill>
                  <a:srgbClr val="000000"/>
                </a:solidFill>
                <a:latin typeface="Poppins"/>
                <a:ea typeface="Poppins"/>
                <a:cs typeface="Poppins"/>
                <a:sym typeface="Poppins"/>
              </a:rPr>
              <a:t>Requires financial policy, not reaction</a:t>
            </a:r>
          </a:p>
          <a:p>
            <a:pPr algn="l">
              <a:lnSpc>
                <a:spcPts val="5187"/>
              </a:lnSpc>
            </a:pPr>
            <a:endParaRPr lang="en-US" sz="2881">
              <a:solidFill>
                <a:srgbClr val="000000"/>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778514" y="2666838"/>
            <a:ext cx="7114293" cy="1188212"/>
          </a:xfrm>
          <a:prstGeom prst="rect">
            <a:avLst/>
          </a:prstGeom>
        </p:spPr>
        <p:txBody>
          <a:bodyPr lIns="0" tIns="0" rIns="0" bIns="0" rtlCol="0" anchor="t">
            <a:spAutoFit/>
          </a:bodyPr>
          <a:lstStyle/>
          <a:p>
            <a:pPr algn="l">
              <a:lnSpc>
                <a:spcPts val="4623"/>
              </a:lnSpc>
            </a:pPr>
            <a:r>
              <a:rPr lang="en-US" sz="3399" b="1">
                <a:solidFill>
                  <a:srgbClr val="13274B"/>
                </a:solidFill>
                <a:latin typeface="Poppins Bold"/>
                <a:ea typeface="Poppins Bold"/>
                <a:cs typeface="Poppins Bold"/>
                <a:sym typeface="Poppins Bold"/>
              </a:rPr>
              <a:t>Why CFOs Hate the Healthcare Black Box</a:t>
            </a:r>
          </a:p>
        </p:txBody>
      </p:sp>
      <p:sp>
        <p:nvSpPr>
          <p:cNvPr id="12" name="TextBox 12"/>
          <p:cNvSpPr txBox="1"/>
          <p:nvPr/>
        </p:nvSpPr>
        <p:spPr>
          <a:xfrm>
            <a:off x="778514" y="4049124"/>
            <a:ext cx="6595714" cy="3904740"/>
          </a:xfrm>
          <a:prstGeom prst="rect">
            <a:avLst/>
          </a:prstGeom>
        </p:spPr>
        <p:txBody>
          <a:bodyPr lIns="0" tIns="0" rIns="0" bIns="0" rtlCol="0" anchor="t">
            <a:spAutoFit/>
          </a:bodyPr>
          <a:lstStyle/>
          <a:p>
            <a:pPr algn="l">
              <a:lnSpc>
                <a:spcPts val="5187"/>
              </a:lnSpc>
            </a:pPr>
            <a:r>
              <a:rPr lang="en-US" sz="2881" b="1">
                <a:solidFill>
                  <a:srgbClr val="000000"/>
                </a:solidFill>
                <a:latin typeface="Poppins Bold"/>
                <a:ea typeface="Poppins Bold"/>
                <a:cs typeface="Poppins Bold"/>
                <a:sym typeface="Poppins Bold"/>
              </a:rPr>
              <a:t>Common gaps:</a:t>
            </a:r>
          </a:p>
          <a:p>
            <a:pPr marL="622156" lvl="1" indent="-311078" algn="l">
              <a:lnSpc>
                <a:spcPts val="5187"/>
              </a:lnSpc>
              <a:buFont typeface="Arial"/>
              <a:buChar char="•"/>
            </a:pPr>
            <a:r>
              <a:rPr lang="en-US" sz="2881">
                <a:solidFill>
                  <a:srgbClr val="000000"/>
                </a:solidFill>
                <a:latin typeface="Poppins"/>
                <a:ea typeface="Poppins"/>
                <a:cs typeface="Poppins"/>
                <a:sym typeface="Poppins"/>
              </a:rPr>
              <a:t>Incomplete claims data</a:t>
            </a:r>
          </a:p>
          <a:p>
            <a:pPr marL="622156" lvl="1" indent="-311078" algn="l">
              <a:lnSpc>
                <a:spcPts val="5187"/>
              </a:lnSpc>
              <a:buFont typeface="Arial"/>
              <a:buChar char="•"/>
            </a:pPr>
            <a:r>
              <a:rPr lang="en-US" sz="2881">
                <a:solidFill>
                  <a:srgbClr val="000000"/>
                </a:solidFill>
                <a:latin typeface="Poppins"/>
                <a:ea typeface="Poppins"/>
                <a:cs typeface="Poppins"/>
                <a:sym typeface="Poppins"/>
              </a:rPr>
              <a:t>No true net cost visibility</a:t>
            </a:r>
          </a:p>
          <a:p>
            <a:pPr marL="622156" lvl="1" indent="-311078" algn="l">
              <a:lnSpc>
                <a:spcPts val="5187"/>
              </a:lnSpc>
              <a:buFont typeface="Arial"/>
              <a:buChar char="•"/>
            </a:pPr>
            <a:r>
              <a:rPr lang="en-US" sz="2881">
                <a:solidFill>
                  <a:srgbClr val="000000"/>
                </a:solidFill>
                <a:latin typeface="Poppins"/>
                <a:ea typeface="Poppins"/>
                <a:cs typeface="Poppins"/>
                <a:sym typeface="Poppins"/>
              </a:rPr>
              <a:t>Vendor-owned data</a:t>
            </a:r>
          </a:p>
          <a:p>
            <a:pPr marL="622156" lvl="1" indent="-311078" algn="l">
              <a:lnSpc>
                <a:spcPts val="5187"/>
              </a:lnSpc>
              <a:buFont typeface="Arial"/>
              <a:buChar char="•"/>
            </a:pPr>
            <a:r>
              <a:rPr lang="en-US" sz="2881">
                <a:solidFill>
                  <a:srgbClr val="000000"/>
                </a:solidFill>
                <a:latin typeface="Poppins"/>
                <a:ea typeface="Poppins"/>
                <a:cs typeface="Poppins"/>
                <a:sym typeface="Poppins"/>
              </a:rPr>
              <a:t>Limited audit rights</a:t>
            </a:r>
          </a:p>
          <a:p>
            <a:pPr algn="l">
              <a:lnSpc>
                <a:spcPts val="5187"/>
              </a:lnSpc>
            </a:pPr>
            <a:endParaRPr lang="en-US" sz="2881">
              <a:solidFill>
                <a:srgbClr val="000000"/>
              </a:solidFill>
              <a:latin typeface="Poppins"/>
              <a:ea typeface="Poppins"/>
              <a:cs typeface="Poppins"/>
              <a:sym typeface="Poppins"/>
            </a:endParaRPr>
          </a:p>
        </p:txBody>
      </p:sp>
      <p:sp>
        <p:nvSpPr>
          <p:cNvPr id="13" name="TextBox 13"/>
          <p:cNvSpPr txBox="1"/>
          <p:nvPr/>
        </p:nvSpPr>
        <p:spPr>
          <a:xfrm>
            <a:off x="778514" y="529590"/>
            <a:ext cx="11178332" cy="922020"/>
          </a:xfrm>
          <a:prstGeom prst="rect">
            <a:avLst/>
          </a:prstGeom>
        </p:spPr>
        <p:txBody>
          <a:bodyPr lIns="0" tIns="0" rIns="0" bIns="0" rtlCol="0" anchor="t">
            <a:spAutoFit/>
          </a:bodyPr>
          <a:lstStyle/>
          <a:p>
            <a:pPr algn="l">
              <a:lnSpc>
                <a:spcPts val="7200"/>
              </a:lnSpc>
              <a:spcBef>
                <a:spcPct val="0"/>
              </a:spcBef>
            </a:pPr>
            <a:r>
              <a:rPr lang="en-US" sz="4800" b="1">
                <a:solidFill>
                  <a:srgbClr val="FFFFFF"/>
                </a:solidFill>
                <a:latin typeface="Poppins Bold"/>
                <a:ea typeface="Poppins Bold"/>
                <a:cs typeface="Poppins Bold"/>
                <a:sym typeface="Poppins Bold"/>
              </a:rPr>
              <a:t>Data Transparency &amp; Fiduciary Risk</a:t>
            </a:r>
          </a:p>
        </p:txBody>
      </p:sp>
      <p:sp>
        <p:nvSpPr>
          <p:cNvPr id="14" name="TextBox 14"/>
          <p:cNvSpPr txBox="1"/>
          <p:nvPr/>
        </p:nvSpPr>
        <p:spPr>
          <a:xfrm>
            <a:off x="1527413" y="9345413"/>
            <a:ext cx="8034486" cy="541020"/>
          </a:xfrm>
          <a:prstGeom prst="rect">
            <a:avLst/>
          </a:prstGeom>
        </p:spPr>
        <p:txBody>
          <a:bodyPr lIns="0" tIns="0" rIns="0" bIns="0" rtlCol="0" anchor="t">
            <a:spAutoFit/>
          </a:bodyPr>
          <a:lstStyle/>
          <a:p>
            <a:pPr algn="l">
              <a:lnSpc>
                <a:spcPts val="4200"/>
              </a:lnSpc>
              <a:spcBef>
                <a:spcPct val="0"/>
              </a:spcBef>
            </a:pPr>
            <a:r>
              <a:rPr lang="en-US" sz="2800">
                <a:solidFill>
                  <a:srgbClr val="FFFFFF"/>
                </a:solidFill>
                <a:latin typeface="Poppins"/>
                <a:ea typeface="Poppins"/>
                <a:cs typeface="Poppins"/>
                <a:sym typeface="Poppins"/>
              </a:rPr>
              <a:t>“If you can’t measure it, you can’t manage it.”</a:t>
            </a:r>
          </a:p>
        </p:txBody>
      </p:sp>
      <p:sp>
        <p:nvSpPr>
          <p:cNvPr id="15" name="TextBox 15"/>
          <p:cNvSpPr txBox="1"/>
          <p:nvPr/>
        </p:nvSpPr>
        <p:spPr>
          <a:xfrm>
            <a:off x="9191625" y="2685888"/>
            <a:ext cx="7720529" cy="1152652"/>
          </a:xfrm>
          <a:prstGeom prst="rect">
            <a:avLst/>
          </a:prstGeom>
        </p:spPr>
        <p:txBody>
          <a:bodyPr lIns="0" tIns="0" rIns="0" bIns="0" rtlCol="0" anchor="t">
            <a:spAutoFit/>
          </a:bodyPr>
          <a:lstStyle/>
          <a:p>
            <a:pPr algn="l">
              <a:lnSpc>
                <a:spcPts val="4453"/>
              </a:lnSpc>
            </a:pPr>
            <a:r>
              <a:rPr lang="en-US" sz="3399" b="1">
                <a:solidFill>
                  <a:srgbClr val="13274B"/>
                </a:solidFill>
                <a:latin typeface="Poppins Bold"/>
                <a:ea typeface="Poppins Bold"/>
                <a:cs typeface="Poppins Bold"/>
                <a:sym typeface="Poppins Bold"/>
              </a:rPr>
              <a:t>What Employers Should Demand (But Often Don’t)</a:t>
            </a:r>
          </a:p>
        </p:txBody>
      </p:sp>
      <p:sp>
        <p:nvSpPr>
          <p:cNvPr id="16" name="TextBox 16"/>
          <p:cNvSpPr txBox="1"/>
          <p:nvPr/>
        </p:nvSpPr>
        <p:spPr>
          <a:xfrm>
            <a:off x="9191625" y="4049124"/>
            <a:ext cx="6808063" cy="3247515"/>
          </a:xfrm>
          <a:prstGeom prst="rect">
            <a:avLst/>
          </a:prstGeom>
        </p:spPr>
        <p:txBody>
          <a:bodyPr lIns="0" tIns="0" rIns="0" bIns="0" rtlCol="0" anchor="t">
            <a:spAutoFit/>
          </a:bodyPr>
          <a:lstStyle/>
          <a:p>
            <a:pPr marL="622156" lvl="1" indent="-311078" algn="l">
              <a:lnSpc>
                <a:spcPts val="5187"/>
              </a:lnSpc>
              <a:buFont typeface="Arial"/>
              <a:buChar char="•"/>
            </a:pPr>
            <a:r>
              <a:rPr lang="en-US" sz="2881">
                <a:solidFill>
                  <a:srgbClr val="000000"/>
                </a:solidFill>
                <a:latin typeface="Poppins"/>
                <a:ea typeface="Poppins"/>
                <a:cs typeface="Poppins"/>
                <a:sym typeface="Poppins"/>
              </a:rPr>
              <a:t>Data ownership clarity</a:t>
            </a:r>
          </a:p>
          <a:p>
            <a:pPr marL="622156" lvl="1" indent="-311078" algn="l">
              <a:lnSpc>
                <a:spcPts val="5187"/>
              </a:lnSpc>
              <a:buFont typeface="Arial"/>
              <a:buChar char="•"/>
            </a:pPr>
            <a:r>
              <a:rPr lang="en-US" sz="2881">
                <a:solidFill>
                  <a:srgbClr val="000000"/>
                </a:solidFill>
                <a:latin typeface="Poppins"/>
                <a:ea typeface="Poppins"/>
                <a:cs typeface="Poppins"/>
                <a:sym typeface="Poppins"/>
              </a:rPr>
              <a:t>Audit rights (medical + Rx)</a:t>
            </a:r>
          </a:p>
          <a:p>
            <a:pPr marL="622156" lvl="1" indent="-311078" algn="l">
              <a:lnSpc>
                <a:spcPts val="5187"/>
              </a:lnSpc>
              <a:buFont typeface="Arial"/>
              <a:buChar char="•"/>
            </a:pPr>
            <a:r>
              <a:rPr lang="en-US" sz="2881">
                <a:solidFill>
                  <a:srgbClr val="000000"/>
                </a:solidFill>
                <a:latin typeface="Poppins"/>
                <a:ea typeface="Poppins"/>
                <a:cs typeface="Poppins"/>
                <a:sym typeface="Poppins"/>
              </a:rPr>
              <a:t>Transparent contract terms</a:t>
            </a:r>
          </a:p>
          <a:p>
            <a:pPr marL="622156" lvl="1" indent="-311078" algn="l">
              <a:lnSpc>
                <a:spcPts val="5187"/>
              </a:lnSpc>
              <a:buFont typeface="Arial"/>
              <a:buChar char="•"/>
            </a:pPr>
            <a:r>
              <a:rPr lang="en-US" sz="2881">
                <a:solidFill>
                  <a:srgbClr val="000000"/>
                </a:solidFill>
                <a:latin typeface="Poppins"/>
                <a:ea typeface="Poppins"/>
                <a:cs typeface="Poppins"/>
                <a:sym typeface="Poppins"/>
              </a:rPr>
              <a:t>Independent benchmarking</a:t>
            </a:r>
          </a:p>
          <a:p>
            <a:pPr algn="l">
              <a:lnSpc>
                <a:spcPts val="5187"/>
              </a:lnSpc>
            </a:pPr>
            <a:endParaRPr lang="en-US" sz="2881">
              <a:solidFill>
                <a:srgbClr val="000000"/>
              </a:solidFill>
              <a:latin typeface="Poppins"/>
              <a:ea typeface="Poppins"/>
              <a:cs typeface="Poppins"/>
              <a:sym typeface="Poppins"/>
            </a:endParaRPr>
          </a:p>
        </p:txBody>
      </p:sp>
      <p:sp>
        <p:nvSpPr>
          <p:cNvPr id="17" name="Freeform 17"/>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778514" y="2933955"/>
            <a:ext cx="16650551" cy="605790"/>
          </a:xfrm>
          <a:prstGeom prst="rect">
            <a:avLst/>
          </a:prstGeom>
        </p:spPr>
        <p:txBody>
          <a:bodyPr lIns="0" tIns="0" rIns="0" bIns="0" rtlCol="0" anchor="t">
            <a:spAutoFit/>
          </a:bodyPr>
          <a:lstStyle/>
          <a:p>
            <a:pPr algn="l">
              <a:lnSpc>
                <a:spcPts val="4485"/>
              </a:lnSpc>
            </a:pPr>
            <a:r>
              <a:rPr lang="en-US" sz="3900" b="1">
                <a:solidFill>
                  <a:srgbClr val="13274B"/>
                </a:solidFill>
                <a:latin typeface="Poppins Bold"/>
                <a:ea typeface="Poppins Bold"/>
                <a:cs typeface="Poppins Bold"/>
                <a:sym typeface="Poppins Bold"/>
              </a:rPr>
              <a:t>ERISA &amp; Fiduciary Exposure</a:t>
            </a:r>
          </a:p>
        </p:txBody>
      </p:sp>
      <p:sp>
        <p:nvSpPr>
          <p:cNvPr id="12" name="TextBox 12"/>
          <p:cNvSpPr txBox="1"/>
          <p:nvPr/>
        </p:nvSpPr>
        <p:spPr>
          <a:xfrm>
            <a:off x="778514" y="3882645"/>
            <a:ext cx="13616126" cy="3451351"/>
          </a:xfrm>
          <a:prstGeom prst="rect">
            <a:avLst/>
          </a:prstGeom>
        </p:spPr>
        <p:txBody>
          <a:bodyPr lIns="0" tIns="0" rIns="0" bIns="0" rtlCol="0" anchor="t">
            <a:spAutoFit/>
          </a:bodyPr>
          <a:lstStyle/>
          <a:p>
            <a:pPr algn="l">
              <a:lnSpc>
                <a:spcPts val="5547"/>
              </a:lnSpc>
            </a:pPr>
            <a:r>
              <a:rPr lang="en-US" sz="3081" b="1">
                <a:solidFill>
                  <a:srgbClr val="000000"/>
                </a:solidFill>
                <a:latin typeface="Poppins Bold"/>
                <a:ea typeface="Poppins Bold"/>
                <a:cs typeface="Poppins Bold"/>
                <a:sym typeface="Poppins Bold"/>
              </a:rPr>
              <a:t>Why this matters now:</a:t>
            </a:r>
          </a:p>
          <a:p>
            <a:pPr marL="665335" lvl="1" indent="-332668" algn="l">
              <a:lnSpc>
                <a:spcPts val="5547"/>
              </a:lnSpc>
              <a:buFont typeface="Arial"/>
              <a:buChar char="•"/>
            </a:pPr>
            <a:r>
              <a:rPr lang="en-US" sz="3081">
                <a:solidFill>
                  <a:srgbClr val="000000"/>
                </a:solidFill>
                <a:latin typeface="Poppins"/>
                <a:ea typeface="Poppins"/>
                <a:cs typeface="Poppins"/>
                <a:sym typeface="Poppins"/>
              </a:rPr>
              <a:t>Increased litigation</a:t>
            </a:r>
          </a:p>
          <a:p>
            <a:pPr marL="665335" lvl="1" indent="-332668" algn="l">
              <a:lnSpc>
                <a:spcPts val="5547"/>
              </a:lnSpc>
              <a:buFont typeface="Arial"/>
              <a:buChar char="•"/>
            </a:pPr>
            <a:r>
              <a:rPr lang="en-US" sz="3081">
                <a:solidFill>
                  <a:srgbClr val="000000"/>
                </a:solidFill>
                <a:latin typeface="Poppins"/>
                <a:ea typeface="Poppins"/>
                <a:cs typeface="Poppins"/>
                <a:sym typeface="Poppins"/>
              </a:rPr>
              <a:t>PBM fee scrutiny</a:t>
            </a:r>
          </a:p>
          <a:p>
            <a:pPr marL="665335" lvl="1" indent="-332668" algn="l">
              <a:lnSpc>
                <a:spcPts val="5547"/>
              </a:lnSpc>
              <a:buFont typeface="Arial"/>
              <a:buChar char="•"/>
            </a:pPr>
            <a:r>
              <a:rPr lang="en-US" sz="3081">
                <a:solidFill>
                  <a:srgbClr val="000000"/>
                </a:solidFill>
                <a:latin typeface="Poppins"/>
                <a:ea typeface="Poppins"/>
                <a:cs typeface="Poppins"/>
                <a:sym typeface="Poppins"/>
              </a:rPr>
              <a:t>Duty to act in plan participants’ best interest</a:t>
            </a:r>
          </a:p>
          <a:p>
            <a:pPr algn="l">
              <a:lnSpc>
                <a:spcPts val="5547"/>
              </a:lnSpc>
            </a:pPr>
            <a:endParaRPr lang="en-US" sz="3081">
              <a:solidFill>
                <a:srgbClr val="000000"/>
              </a:solidFill>
              <a:latin typeface="Poppins"/>
              <a:ea typeface="Poppins"/>
              <a:cs typeface="Poppins"/>
              <a:sym typeface="Poppins"/>
            </a:endParaRPr>
          </a:p>
        </p:txBody>
      </p:sp>
      <p:sp>
        <p:nvSpPr>
          <p:cNvPr id="13" name="TextBox 13"/>
          <p:cNvSpPr txBox="1"/>
          <p:nvPr/>
        </p:nvSpPr>
        <p:spPr>
          <a:xfrm>
            <a:off x="1418049" y="9347772"/>
            <a:ext cx="12624941" cy="541020"/>
          </a:xfrm>
          <a:prstGeom prst="rect">
            <a:avLst/>
          </a:prstGeom>
        </p:spPr>
        <p:txBody>
          <a:bodyPr lIns="0" tIns="0" rIns="0" bIns="0" rtlCol="0" anchor="t">
            <a:spAutoFit/>
          </a:bodyPr>
          <a:lstStyle/>
          <a:p>
            <a:pPr algn="ctr">
              <a:lnSpc>
                <a:spcPts val="4200"/>
              </a:lnSpc>
              <a:spcBef>
                <a:spcPct val="0"/>
              </a:spcBef>
            </a:pPr>
            <a:r>
              <a:rPr lang="en-US" sz="2800">
                <a:solidFill>
                  <a:srgbClr val="FFFFFF"/>
                </a:solidFill>
                <a:latin typeface="Poppins"/>
                <a:ea typeface="Poppins"/>
                <a:cs typeface="Poppins"/>
                <a:sym typeface="Poppins"/>
              </a:rPr>
              <a:t>Healthcare is no longer just HR’s responsibility—it’s a fiduciary risk issue.</a:t>
            </a:r>
          </a:p>
        </p:txBody>
      </p:sp>
      <p:sp>
        <p:nvSpPr>
          <p:cNvPr id="14" name="TextBox 14"/>
          <p:cNvSpPr txBox="1"/>
          <p:nvPr/>
        </p:nvSpPr>
        <p:spPr>
          <a:xfrm>
            <a:off x="778514" y="529590"/>
            <a:ext cx="11178332" cy="922020"/>
          </a:xfrm>
          <a:prstGeom prst="rect">
            <a:avLst/>
          </a:prstGeom>
        </p:spPr>
        <p:txBody>
          <a:bodyPr lIns="0" tIns="0" rIns="0" bIns="0" rtlCol="0" anchor="t">
            <a:spAutoFit/>
          </a:bodyPr>
          <a:lstStyle/>
          <a:p>
            <a:pPr algn="l">
              <a:lnSpc>
                <a:spcPts val="7200"/>
              </a:lnSpc>
              <a:spcBef>
                <a:spcPct val="0"/>
              </a:spcBef>
            </a:pPr>
            <a:r>
              <a:rPr lang="en-US" sz="4800" b="1">
                <a:solidFill>
                  <a:srgbClr val="FFFFFF"/>
                </a:solidFill>
                <a:latin typeface="Poppins Bold"/>
                <a:ea typeface="Poppins Bold"/>
                <a:cs typeface="Poppins Bold"/>
                <a:sym typeface="Poppins Bold"/>
              </a:rPr>
              <a:t>Data Transparency &amp; Fiduciary Risk</a:t>
            </a:r>
          </a:p>
        </p:txBody>
      </p:sp>
      <p:sp>
        <p:nvSpPr>
          <p:cNvPr id="15" name="Freeform 15"/>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1300021" y="2587739"/>
            <a:ext cx="7185206" cy="2371006"/>
          </a:xfrm>
          <a:prstGeom prst="rect">
            <a:avLst/>
          </a:prstGeom>
        </p:spPr>
        <p:txBody>
          <a:bodyPr lIns="0" tIns="0" rIns="0" bIns="0" rtlCol="0" anchor="t">
            <a:spAutoFit/>
          </a:bodyPr>
          <a:lstStyle/>
          <a:p>
            <a:pPr algn="l">
              <a:lnSpc>
                <a:spcPts val="4739"/>
              </a:lnSpc>
            </a:pPr>
            <a:r>
              <a:rPr lang="en-US" sz="2633" b="1">
                <a:solidFill>
                  <a:srgbClr val="009660"/>
                </a:solidFill>
                <a:latin typeface="Poppins Bold"/>
                <a:ea typeface="Poppins Bold"/>
                <a:cs typeface="Poppins Bold"/>
                <a:sym typeface="Poppins Bold"/>
              </a:rPr>
              <a:t>Mandatory PBM Transparency - Aug 2028</a:t>
            </a:r>
          </a:p>
          <a:p>
            <a:pPr marL="568467" lvl="1" indent="-284233" algn="l">
              <a:lnSpc>
                <a:spcPts val="4739"/>
              </a:lnSpc>
              <a:buFont typeface="Arial"/>
              <a:buChar char="•"/>
            </a:pPr>
            <a:r>
              <a:rPr lang="en-US" sz="2633">
                <a:solidFill>
                  <a:srgbClr val="000000"/>
                </a:solidFill>
                <a:latin typeface="Poppins"/>
                <a:ea typeface="Poppins"/>
                <a:cs typeface="Poppins"/>
                <a:sym typeface="Poppins"/>
              </a:rPr>
              <a:t>PBM detail drug spend reports twice annually</a:t>
            </a:r>
          </a:p>
          <a:p>
            <a:pPr marL="568467" lvl="1" indent="-284233" algn="l">
              <a:lnSpc>
                <a:spcPts val="4739"/>
              </a:lnSpc>
              <a:buFont typeface="Arial"/>
              <a:buChar char="•"/>
            </a:pPr>
            <a:r>
              <a:rPr lang="en-US" sz="2633">
                <a:solidFill>
                  <a:srgbClr val="000000"/>
                </a:solidFill>
                <a:latin typeface="Poppins"/>
                <a:ea typeface="Poppins"/>
                <a:cs typeface="Poppins"/>
                <a:sym typeface="Poppins"/>
              </a:rPr>
              <a:t>Civil penalties for noncompliance</a:t>
            </a:r>
          </a:p>
        </p:txBody>
      </p:sp>
      <p:sp>
        <p:nvSpPr>
          <p:cNvPr id="12" name="TextBox 12"/>
          <p:cNvSpPr txBox="1"/>
          <p:nvPr/>
        </p:nvSpPr>
        <p:spPr>
          <a:xfrm>
            <a:off x="1418049" y="9347772"/>
            <a:ext cx="12624941" cy="541020"/>
          </a:xfrm>
          <a:prstGeom prst="rect">
            <a:avLst/>
          </a:prstGeom>
        </p:spPr>
        <p:txBody>
          <a:bodyPr lIns="0" tIns="0" rIns="0" bIns="0" rtlCol="0" anchor="t">
            <a:spAutoFit/>
          </a:bodyPr>
          <a:lstStyle/>
          <a:p>
            <a:pPr algn="ctr">
              <a:lnSpc>
                <a:spcPts val="4200"/>
              </a:lnSpc>
              <a:spcBef>
                <a:spcPct val="0"/>
              </a:spcBef>
            </a:pPr>
            <a:r>
              <a:rPr lang="en-US" sz="2800">
                <a:solidFill>
                  <a:srgbClr val="FFFFFF"/>
                </a:solidFill>
                <a:latin typeface="Poppins"/>
                <a:ea typeface="Poppins"/>
                <a:cs typeface="Poppins"/>
                <a:sym typeface="Poppins"/>
              </a:rPr>
              <a:t>Healthcare is no longer just HR’s responsibility—it’s a fiduciary risk issue.</a:t>
            </a:r>
          </a:p>
        </p:txBody>
      </p:sp>
      <p:sp>
        <p:nvSpPr>
          <p:cNvPr id="13" name="TextBox 13"/>
          <p:cNvSpPr txBox="1"/>
          <p:nvPr/>
        </p:nvSpPr>
        <p:spPr>
          <a:xfrm>
            <a:off x="778514" y="529590"/>
            <a:ext cx="8215610" cy="922020"/>
          </a:xfrm>
          <a:prstGeom prst="rect">
            <a:avLst/>
          </a:prstGeom>
        </p:spPr>
        <p:txBody>
          <a:bodyPr lIns="0" tIns="0" rIns="0" bIns="0" rtlCol="0" anchor="t">
            <a:spAutoFit/>
          </a:bodyPr>
          <a:lstStyle/>
          <a:p>
            <a:pPr algn="l">
              <a:lnSpc>
                <a:spcPts val="7200"/>
              </a:lnSpc>
              <a:spcBef>
                <a:spcPct val="0"/>
              </a:spcBef>
            </a:pPr>
            <a:r>
              <a:rPr lang="en-US" sz="4800" b="1">
                <a:solidFill>
                  <a:srgbClr val="FFFFFF"/>
                </a:solidFill>
                <a:latin typeface="Poppins Bold"/>
                <a:ea typeface="Poppins Bold"/>
                <a:cs typeface="Poppins Bold"/>
                <a:sym typeface="Poppins Bold"/>
              </a:rPr>
              <a:t>Federal PBM Reform - CAA</a:t>
            </a:r>
          </a:p>
        </p:txBody>
      </p:sp>
      <p:sp>
        <p:nvSpPr>
          <p:cNvPr id="14" name="Freeform 14"/>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
        <p:nvSpPr>
          <p:cNvPr id="15" name="TextBox 15"/>
          <p:cNvSpPr txBox="1"/>
          <p:nvPr/>
        </p:nvSpPr>
        <p:spPr>
          <a:xfrm>
            <a:off x="9153525" y="2587739"/>
            <a:ext cx="8484539" cy="3407438"/>
          </a:xfrm>
          <a:prstGeom prst="rect">
            <a:avLst/>
          </a:prstGeom>
        </p:spPr>
        <p:txBody>
          <a:bodyPr lIns="0" tIns="0" rIns="0" bIns="0" rtlCol="0" anchor="t">
            <a:spAutoFit/>
          </a:bodyPr>
          <a:lstStyle/>
          <a:p>
            <a:pPr algn="l">
              <a:lnSpc>
                <a:spcPts val="4559"/>
              </a:lnSpc>
            </a:pPr>
            <a:r>
              <a:rPr lang="en-US" sz="2532" b="1">
                <a:solidFill>
                  <a:srgbClr val="009660"/>
                </a:solidFill>
                <a:latin typeface="Poppins Bold"/>
                <a:ea typeface="Poppins Bold"/>
                <a:cs typeface="Poppins Bold"/>
                <a:sym typeface="Poppins Bold"/>
              </a:rPr>
              <a:t>100% Rebate &amp; Remuneration Pass Through</a:t>
            </a:r>
          </a:p>
          <a:p>
            <a:pPr marL="546868" lvl="1" indent="-273434" algn="l">
              <a:lnSpc>
                <a:spcPts val="4559"/>
              </a:lnSpc>
              <a:buFont typeface="Arial"/>
              <a:buChar char="•"/>
            </a:pPr>
            <a:r>
              <a:rPr lang="en-US" sz="2532">
                <a:solidFill>
                  <a:srgbClr val="000000"/>
                </a:solidFill>
                <a:latin typeface="Poppins"/>
                <a:ea typeface="Poppins"/>
                <a:cs typeface="Poppins"/>
                <a:sym typeface="Poppins"/>
              </a:rPr>
              <a:t>PBMs must pass through 100% of rebates, fees, and alternative discounts to plans </a:t>
            </a:r>
          </a:p>
          <a:p>
            <a:pPr marL="546868" lvl="1" indent="-273434" algn="l">
              <a:lnSpc>
                <a:spcPts val="4559"/>
              </a:lnSpc>
              <a:buFont typeface="Arial"/>
              <a:buChar char="•"/>
            </a:pPr>
            <a:r>
              <a:rPr lang="en-US" sz="2532">
                <a:solidFill>
                  <a:srgbClr val="000000"/>
                </a:solidFill>
                <a:latin typeface="Poppins"/>
                <a:ea typeface="Poppins"/>
                <a:cs typeface="Poppins"/>
                <a:sym typeface="Poppins"/>
              </a:rPr>
              <a:t>Rebates must be fully disclosed and paid at least quarterly</a:t>
            </a:r>
          </a:p>
          <a:p>
            <a:pPr marL="546868" lvl="1" indent="-273434" algn="l">
              <a:lnSpc>
                <a:spcPts val="4559"/>
              </a:lnSpc>
              <a:buFont typeface="Arial"/>
              <a:buChar char="•"/>
            </a:pPr>
            <a:r>
              <a:rPr lang="en-US" sz="2532">
                <a:solidFill>
                  <a:srgbClr val="000000"/>
                </a:solidFill>
                <a:latin typeface="Poppins"/>
                <a:ea typeface="Poppins"/>
                <a:cs typeface="Poppins"/>
                <a:sym typeface="Poppins"/>
              </a:rPr>
              <a:t>PBMs defined as ERISA covered service providers</a:t>
            </a:r>
          </a:p>
        </p:txBody>
      </p:sp>
      <p:sp>
        <p:nvSpPr>
          <p:cNvPr id="16" name="TextBox 16"/>
          <p:cNvSpPr txBox="1"/>
          <p:nvPr/>
        </p:nvSpPr>
        <p:spPr>
          <a:xfrm>
            <a:off x="1300021" y="6458642"/>
            <a:ext cx="15169147" cy="1770958"/>
          </a:xfrm>
          <a:prstGeom prst="rect">
            <a:avLst/>
          </a:prstGeom>
        </p:spPr>
        <p:txBody>
          <a:bodyPr lIns="0" tIns="0" rIns="0" bIns="0" rtlCol="0" anchor="t">
            <a:spAutoFit/>
          </a:bodyPr>
          <a:lstStyle/>
          <a:p>
            <a:pPr algn="l">
              <a:lnSpc>
                <a:spcPts val="4739"/>
              </a:lnSpc>
            </a:pPr>
            <a:r>
              <a:rPr lang="en-US" sz="2633" b="1">
                <a:solidFill>
                  <a:srgbClr val="009660"/>
                </a:solidFill>
                <a:latin typeface="Poppins Bold"/>
                <a:ea typeface="Poppins Bold"/>
                <a:cs typeface="Poppins Bold"/>
                <a:sym typeface="Poppins Bold"/>
              </a:rPr>
              <a:t>PBM Fee Disclosure Rule (self funded focus)</a:t>
            </a:r>
          </a:p>
          <a:p>
            <a:pPr marL="568467" lvl="1" indent="-284233" algn="l">
              <a:lnSpc>
                <a:spcPts val="4739"/>
              </a:lnSpc>
              <a:buFont typeface="Arial"/>
              <a:buChar char="•"/>
            </a:pPr>
            <a:r>
              <a:rPr lang="en-US" sz="2633">
                <a:solidFill>
                  <a:srgbClr val="000000"/>
                </a:solidFill>
                <a:latin typeface="Poppins"/>
                <a:ea typeface="Poppins"/>
                <a:cs typeface="Poppins"/>
                <a:sym typeface="Poppins"/>
              </a:rPr>
              <a:t>PBMs must disclose rebates, spread compensation, and pharmacy recoupments </a:t>
            </a:r>
          </a:p>
          <a:p>
            <a:pPr marL="568467" lvl="1" indent="-284233" algn="l">
              <a:lnSpc>
                <a:spcPts val="4739"/>
              </a:lnSpc>
              <a:buFont typeface="Arial"/>
              <a:buChar char="•"/>
            </a:pPr>
            <a:r>
              <a:rPr lang="en-US" sz="2633">
                <a:solidFill>
                  <a:srgbClr val="000000"/>
                </a:solidFill>
                <a:latin typeface="Poppins"/>
                <a:ea typeface="Poppins"/>
                <a:cs typeface="Poppins"/>
                <a:sym typeface="Poppins"/>
              </a:rPr>
              <a:t>Fiduciaries granted audit rights over PBM compensation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41420" y="5340992"/>
            <a:ext cx="9221550" cy="2072946"/>
          </a:xfrm>
          <a:prstGeom prst="rect">
            <a:avLst/>
          </a:prstGeom>
        </p:spPr>
        <p:txBody>
          <a:bodyPr lIns="0" tIns="0" rIns="0" bIns="0" rtlCol="0" anchor="t">
            <a:spAutoFit/>
          </a:bodyPr>
          <a:lstStyle/>
          <a:p>
            <a:pPr algn="l">
              <a:lnSpc>
                <a:spcPts val="5492"/>
              </a:lnSpc>
            </a:pPr>
            <a:r>
              <a:rPr lang="en-US" sz="3589">
                <a:solidFill>
                  <a:srgbClr val="000000"/>
                </a:solidFill>
                <a:latin typeface="Poppins"/>
                <a:ea typeface="Poppins"/>
                <a:cs typeface="Poppins"/>
                <a:sym typeface="Poppins"/>
              </a:rPr>
              <a:t>“Healthcare is often the second or third largest </a:t>
            </a:r>
            <a:r>
              <a:rPr lang="en-US" sz="3589" i="1" u="sng">
                <a:solidFill>
                  <a:srgbClr val="000000"/>
                </a:solidFill>
                <a:latin typeface="Poppins Italics"/>
                <a:ea typeface="Poppins Italics"/>
                <a:cs typeface="Poppins Italics"/>
                <a:sym typeface="Poppins Italics"/>
              </a:rPr>
              <a:t>controllable</a:t>
            </a:r>
            <a:r>
              <a:rPr lang="en-US" sz="3589">
                <a:solidFill>
                  <a:srgbClr val="000000"/>
                </a:solidFill>
                <a:latin typeface="Poppins"/>
                <a:ea typeface="Poppins"/>
                <a:cs typeface="Poppins"/>
                <a:sym typeface="Poppins"/>
              </a:rPr>
              <a:t> expense—yet managed with less rigor than revenue.”</a:t>
            </a:r>
          </a:p>
        </p:txBody>
      </p:sp>
      <p:grpSp>
        <p:nvGrpSpPr>
          <p:cNvPr id="3" name="Group 3"/>
          <p:cNvGrpSpPr/>
          <p:nvPr/>
        </p:nvGrpSpPr>
        <p:grpSpPr>
          <a:xfrm rot="-10800000">
            <a:off x="-2620255" y="-103685"/>
            <a:ext cx="10399005" cy="10281761"/>
            <a:chOff x="0" y="0"/>
            <a:chExt cx="406400" cy="401818"/>
          </a:xfrm>
        </p:grpSpPr>
        <p:sp>
          <p:nvSpPr>
            <p:cNvPr id="4" name="Freeform 4"/>
            <p:cNvSpPr/>
            <p:nvPr/>
          </p:nvSpPr>
          <p:spPr>
            <a:xfrm>
              <a:off x="0" y="0"/>
              <a:ext cx="406400" cy="401818"/>
            </a:xfrm>
            <a:custGeom>
              <a:avLst/>
              <a:gdLst/>
              <a:ahLst/>
              <a:cxnLst/>
              <a:rect l="l" t="t" r="r" b="b"/>
              <a:pathLst>
                <a:path w="406400" h="401818">
                  <a:moveTo>
                    <a:pt x="203200" y="0"/>
                  </a:moveTo>
                  <a:lnTo>
                    <a:pt x="406400" y="0"/>
                  </a:lnTo>
                  <a:lnTo>
                    <a:pt x="203200" y="401818"/>
                  </a:lnTo>
                  <a:lnTo>
                    <a:pt x="0" y="401818"/>
                  </a:lnTo>
                  <a:lnTo>
                    <a:pt x="203200" y="0"/>
                  </a:lnTo>
                  <a:close/>
                </a:path>
              </a:pathLst>
            </a:custGeom>
            <a:solidFill>
              <a:srgbClr val="009660"/>
            </a:solidFill>
          </p:spPr>
          <p:txBody>
            <a:bodyPr/>
            <a:lstStyle/>
            <a:p>
              <a:endParaRPr lang="en-US"/>
            </a:p>
          </p:txBody>
        </p:sp>
        <p:sp>
          <p:nvSpPr>
            <p:cNvPr id="5" name="TextBox 5"/>
            <p:cNvSpPr txBox="1"/>
            <p:nvPr/>
          </p:nvSpPr>
          <p:spPr>
            <a:xfrm>
              <a:off x="101600" y="-66675"/>
              <a:ext cx="203200" cy="468493"/>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rot="-10800000">
            <a:off x="-10492175" y="6448902"/>
            <a:ext cx="15839091" cy="8353315"/>
            <a:chOff x="0" y="0"/>
            <a:chExt cx="1324457" cy="698500"/>
          </a:xfrm>
        </p:grpSpPr>
        <p:sp>
          <p:nvSpPr>
            <p:cNvPr id="7" name="Freeform 7"/>
            <p:cNvSpPr/>
            <p:nvPr/>
          </p:nvSpPr>
          <p:spPr>
            <a:xfrm>
              <a:off x="1978" y="0"/>
              <a:ext cx="1320501" cy="698500"/>
            </a:xfrm>
            <a:custGeom>
              <a:avLst/>
              <a:gdLst/>
              <a:ahLst/>
              <a:cxnLst/>
              <a:rect l="l" t="t" r="r" b="b"/>
              <a:pathLst>
                <a:path w="1320501" h="698500">
                  <a:moveTo>
                    <a:pt x="1318792" y="355587"/>
                  </a:moveTo>
                  <a:lnTo>
                    <a:pt x="1122966" y="692163"/>
                  </a:lnTo>
                  <a:cubicBezTo>
                    <a:pt x="1120683" y="696086"/>
                    <a:pt x="1116486" y="698500"/>
                    <a:pt x="1111947" y="698500"/>
                  </a:cubicBezTo>
                  <a:lnTo>
                    <a:pt x="208554" y="698500"/>
                  </a:lnTo>
                  <a:cubicBezTo>
                    <a:pt x="204015" y="698500"/>
                    <a:pt x="199818" y="696086"/>
                    <a:pt x="197535" y="692163"/>
                  </a:cubicBezTo>
                  <a:lnTo>
                    <a:pt x="1709" y="355587"/>
                  </a:lnTo>
                  <a:cubicBezTo>
                    <a:pt x="-570" y="351670"/>
                    <a:pt x="-570" y="346830"/>
                    <a:pt x="1709" y="342913"/>
                  </a:cubicBezTo>
                  <a:lnTo>
                    <a:pt x="197535" y="6337"/>
                  </a:lnTo>
                  <a:cubicBezTo>
                    <a:pt x="199818" y="2414"/>
                    <a:pt x="204015" y="0"/>
                    <a:pt x="208554" y="0"/>
                  </a:cubicBezTo>
                  <a:lnTo>
                    <a:pt x="1111947" y="0"/>
                  </a:lnTo>
                  <a:cubicBezTo>
                    <a:pt x="1116486" y="0"/>
                    <a:pt x="1120683" y="2414"/>
                    <a:pt x="1122966" y="6337"/>
                  </a:cubicBezTo>
                  <a:lnTo>
                    <a:pt x="1318792" y="342913"/>
                  </a:lnTo>
                  <a:cubicBezTo>
                    <a:pt x="1321071" y="346830"/>
                    <a:pt x="1321071" y="351670"/>
                    <a:pt x="1318792" y="355587"/>
                  </a:cubicBezTo>
                  <a:close/>
                </a:path>
              </a:pathLst>
            </a:custGeom>
            <a:solidFill>
              <a:srgbClr val="13274B"/>
            </a:solidFill>
          </p:spPr>
          <p:txBody>
            <a:bodyPr/>
            <a:lstStyle/>
            <a:p>
              <a:endParaRPr lang="en-US"/>
            </a:p>
          </p:txBody>
        </p:sp>
        <p:sp>
          <p:nvSpPr>
            <p:cNvPr id="8" name="TextBox 8"/>
            <p:cNvSpPr txBox="1"/>
            <p:nvPr/>
          </p:nvSpPr>
          <p:spPr>
            <a:xfrm>
              <a:off x="114300" y="-66675"/>
              <a:ext cx="1095857" cy="765175"/>
            </a:xfrm>
            <a:prstGeom prst="rect">
              <a:avLst/>
            </a:prstGeom>
          </p:spPr>
          <p:txBody>
            <a:bodyPr lIns="50800" tIns="50800" rIns="50800" bIns="50800" rtlCol="0" anchor="ctr"/>
            <a:lstStyle/>
            <a:p>
              <a:pPr algn="ctr">
                <a:lnSpc>
                  <a:spcPts val="3750"/>
                </a:lnSpc>
              </a:pPr>
              <a:endParaRPr/>
            </a:p>
          </p:txBody>
        </p:sp>
      </p:grpSp>
      <p:grpSp>
        <p:nvGrpSpPr>
          <p:cNvPr id="9" name="Group 9"/>
          <p:cNvGrpSpPr/>
          <p:nvPr/>
        </p:nvGrpSpPr>
        <p:grpSpPr>
          <a:xfrm rot="-10800000">
            <a:off x="-4456247" y="-589423"/>
            <a:ext cx="11838246" cy="9805715"/>
            <a:chOff x="0" y="0"/>
            <a:chExt cx="485107" cy="401818"/>
          </a:xfrm>
        </p:grpSpPr>
        <p:sp>
          <p:nvSpPr>
            <p:cNvPr id="10" name="Freeform 10"/>
            <p:cNvSpPr/>
            <p:nvPr/>
          </p:nvSpPr>
          <p:spPr>
            <a:xfrm>
              <a:off x="12592" y="0"/>
              <a:ext cx="459922" cy="401818"/>
            </a:xfrm>
            <a:custGeom>
              <a:avLst/>
              <a:gdLst/>
              <a:ahLst/>
              <a:cxnLst/>
              <a:rect l="l" t="t" r="r" b="b"/>
              <a:pathLst>
                <a:path w="459922" h="401818">
                  <a:moveTo>
                    <a:pt x="223307" y="0"/>
                  </a:moveTo>
                  <a:lnTo>
                    <a:pt x="439816" y="0"/>
                  </a:lnTo>
                  <a:cubicBezTo>
                    <a:pt x="446801" y="0"/>
                    <a:pt x="453285" y="3625"/>
                    <a:pt x="456944" y="9575"/>
                  </a:cubicBezTo>
                  <a:cubicBezTo>
                    <a:pt x="460602" y="15525"/>
                    <a:pt x="460911" y="22947"/>
                    <a:pt x="457759" y="29180"/>
                  </a:cubicBezTo>
                  <a:lnTo>
                    <a:pt x="284071" y="372638"/>
                  </a:lnTo>
                  <a:cubicBezTo>
                    <a:pt x="275021" y="390535"/>
                    <a:pt x="256671" y="401818"/>
                    <a:pt x="236616" y="401818"/>
                  </a:cubicBezTo>
                  <a:lnTo>
                    <a:pt x="20107" y="401818"/>
                  </a:lnTo>
                  <a:cubicBezTo>
                    <a:pt x="13122" y="401818"/>
                    <a:pt x="6638" y="398193"/>
                    <a:pt x="2979" y="392243"/>
                  </a:cubicBezTo>
                  <a:cubicBezTo>
                    <a:pt x="-679" y="386293"/>
                    <a:pt x="-988" y="378871"/>
                    <a:pt x="2164" y="372638"/>
                  </a:cubicBezTo>
                  <a:lnTo>
                    <a:pt x="175852" y="29180"/>
                  </a:lnTo>
                  <a:cubicBezTo>
                    <a:pt x="184902" y="11283"/>
                    <a:pt x="203252" y="0"/>
                    <a:pt x="223307" y="0"/>
                  </a:cubicBezTo>
                  <a:close/>
                </a:path>
              </a:pathLst>
            </a:custGeom>
            <a:solidFill>
              <a:srgbClr val="13274B">
                <a:alpha val="77647"/>
              </a:srgbClr>
            </a:solidFill>
          </p:spPr>
          <p:txBody>
            <a:bodyPr/>
            <a:lstStyle/>
            <a:p>
              <a:endParaRPr lang="en-US"/>
            </a:p>
          </p:txBody>
        </p:sp>
        <p:sp>
          <p:nvSpPr>
            <p:cNvPr id="11" name="TextBox 11"/>
            <p:cNvSpPr txBox="1"/>
            <p:nvPr/>
          </p:nvSpPr>
          <p:spPr>
            <a:xfrm>
              <a:off x="101600" y="-66675"/>
              <a:ext cx="281907" cy="468493"/>
            </a:xfrm>
            <a:prstGeom prst="rect">
              <a:avLst/>
            </a:prstGeom>
          </p:spPr>
          <p:txBody>
            <a:bodyPr lIns="50800" tIns="50800" rIns="50800" bIns="50800" rtlCol="0" anchor="ctr"/>
            <a:lstStyle/>
            <a:p>
              <a:pPr algn="ctr">
                <a:lnSpc>
                  <a:spcPts val="3750"/>
                </a:lnSpc>
              </a:pPr>
              <a:endParaRPr/>
            </a:p>
          </p:txBody>
        </p:sp>
      </p:grpSp>
      <p:grpSp>
        <p:nvGrpSpPr>
          <p:cNvPr id="12" name="Group 12"/>
          <p:cNvGrpSpPr/>
          <p:nvPr/>
        </p:nvGrpSpPr>
        <p:grpSpPr>
          <a:xfrm rot="-10800000">
            <a:off x="-1016880" y="9651350"/>
            <a:ext cx="4035505" cy="818745"/>
            <a:chOff x="0" y="0"/>
            <a:chExt cx="5380674" cy="1091660"/>
          </a:xfrm>
        </p:grpSpPr>
        <p:sp>
          <p:nvSpPr>
            <p:cNvPr id="13" name="Freeform 13"/>
            <p:cNvSpPr/>
            <p:nvPr/>
          </p:nvSpPr>
          <p:spPr>
            <a:xfrm>
              <a:off x="2599374" y="0"/>
              <a:ext cx="2781300" cy="1091660"/>
            </a:xfrm>
            <a:custGeom>
              <a:avLst/>
              <a:gdLst/>
              <a:ahLst/>
              <a:cxnLst/>
              <a:rect l="l" t="t" r="r" b="b"/>
              <a:pathLst>
                <a:path w="2781300" h="1091660">
                  <a:moveTo>
                    <a:pt x="0" y="0"/>
                  </a:moveTo>
                  <a:lnTo>
                    <a:pt x="2781300" y="0"/>
                  </a:lnTo>
                  <a:lnTo>
                    <a:pt x="2781300" y="1091660"/>
                  </a:lnTo>
                  <a:lnTo>
                    <a:pt x="0" y="1091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0" y="0"/>
              <a:ext cx="2487304" cy="1091660"/>
            </a:xfrm>
            <a:custGeom>
              <a:avLst/>
              <a:gdLst/>
              <a:ahLst/>
              <a:cxnLst/>
              <a:rect l="l" t="t" r="r" b="b"/>
              <a:pathLst>
                <a:path w="2487304" h="1091660">
                  <a:moveTo>
                    <a:pt x="0" y="0"/>
                  </a:moveTo>
                  <a:lnTo>
                    <a:pt x="2487304" y="0"/>
                  </a:lnTo>
                  <a:lnTo>
                    <a:pt x="2487304" y="1091660"/>
                  </a:lnTo>
                  <a:lnTo>
                    <a:pt x="0" y="1091660"/>
                  </a:lnTo>
                  <a:lnTo>
                    <a:pt x="0" y="0"/>
                  </a:lnTo>
                  <a:close/>
                </a:path>
              </a:pathLst>
            </a:custGeom>
            <a:blipFill>
              <a:blip r:embed="rId3">
                <a:extLst>
                  <a:ext uri="{96DAC541-7B7A-43D3-8B79-37D633B846F1}">
                    <asvg:svgBlip xmlns:asvg="http://schemas.microsoft.com/office/drawing/2016/SVG/main" r:embed="rId4"/>
                  </a:ext>
                </a:extLst>
              </a:blip>
              <a:stretch>
                <a:fillRect r="-11819"/>
              </a:stretch>
            </a:blipFill>
          </p:spPr>
          <p:txBody>
            <a:bodyPr/>
            <a:lstStyle/>
            <a:p>
              <a:endParaRPr lang="en-US"/>
            </a:p>
          </p:txBody>
        </p:sp>
      </p:grpSp>
      <p:grpSp>
        <p:nvGrpSpPr>
          <p:cNvPr id="15" name="Group 15"/>
          <p:cNvGrpSpPr/>
          <p:nvPr/>
        </p:nvGrpSpPr>
        <p:grpSpPr>
          <a:xfrm rot="-10800000">
            <a:off x="-2082884" y="-1416578"/>
            <a:ext cx="4307273" cy="3015761"/>
            <a:chOff x="0" y="0"/>
            <a:chExt cx="505660" cy="354041"/>
          </a:xfrm>
        </p:grpSpPr>
        <p:sp>
          <p:nvSpPr>
            <p:cNvPr id="16" name="Freeform 16"/>
            <p:cNvSpPr/>
            <p:nvPr/>
          </p:nvSpPr>
          <p:spPr>
            <a:xfrm>
              <a:off x="26481" y="0"/>
              <a:ext cx="452698" cy="354041"/>
            </a:xfrm>
            <a:custGeom>
              <a:avLst/>
              <a:gdLst/>
              <a:ahLst/>
              <a:cxnLst/>
              <a:rect l="l" t="t" r="r" b="b"/>
              <a:pathLst>
                <a:path w="452698" h="354041">
                  <a:moveTo>
                    <a:pt x="239628" y="0"/>
                  </a:moveTo>
                  <a:lnTo>
                    <a:pt x="416270" y="0"/>
                  </a:lnTo>
                  <a:cubicBezTo>
                    <a:pt x="429268" y="0"/>
                    <a:pt x="441281" y="6926"/>
                    <a:pt x="447795" y="18174"/>
                  </a:cubicBezTo>
                  <a:cubicBezTo>
                    <a:pt x="454308" y="29422"/>
                    <a:pt x="454334" y="43288"/>
                    <a:pt x="447864" y="54561"/>
                  </a:cubicBezTo>
                  <a:lnTo>
                    <a:pt x="307295" y="299480"/>
                  </a:lnTo>
                  <a:cubicBezTo>
                    <a:pt x="287924" y="333229"/>
                    <a:pt x="251983" y="354041"/>
                    <a:pt x="213070" y="354041"/>
                  </a:cubicBezTo>
                  <a:lnTo>
                    <a:pt x="36428" y="354041"/>
                  </a:lnTo>
                  <a:cubicBezTo>
                    <a:pt x="23430" y="354041"/>
                    <a:pt x="11417" y="347115"/>
                    <a:pt x="4904" y="335867"/>
                  </a:cubicBezTo>
                  <a:cubicBezTo>
                    <a:pt x="-1609" y="324619"/>
                    <a:pt x="-1636" y="310753"/>
                    <a:pt x="4834" y="299480"/>
                  </a:cubicBezTo>
                  <a:lnTo>
                    <a:pt x="145404" y="54561"/>
                  </a:lnTo>
                  <a:cubicBezTo>
                    <a:pt x="164774" y="20812"/>
                    <a:pt x="200715" y="0"/>
                    <a:pt x="239628" y="0"/>
                  </a:cubicBezTo>
                  <a:close/>
                </a:path>
              </a:pathLst>
            </a:custGeom>
            <a:solidFill>
              <a:srgbClr val="1D7363"/>
            </a:solidFill>
          </p:spPr>
          <p:txBody>
            <a:bodyPr/>
            <a:lstStyle/>
            <a:p>
              <a:endParaRPr lang="en-US"/>
            </a:p>
          </p:txBody>
        </p:sp>
        <p:sp>
          <p:nvSpPr>
            <p:cNvPr id="17" name="TextBox 17"/>
            <p:cNvSpPr txBox="1"/>
            <p:nvPr/>
          </p:nvSpPr>
          <p:spPr>
            <a:xfrm>
              <a:off x="101600" y="-66675"/>
              <a:ext cx="302460" cy="420716"/>
            </a:xfrm>
            <a:prstGeom prst="rect">
              <a:avLst/>
            </a:prstGeom>
          </p:spPr>
          <p:txBody>
            <a:bodyPr lIns="50800" tIns="50800" rIns="50800" bIns="50800" rtlCol="0" anchor="ctr"/>
            <a:lstStyle/>
            <a:p>
              <a:pPr algn="ctr">
                <a:lnSpc>
                  <a:spcPts val="3750"/>
                </a:lnSpc>
              </a:pPr>
              <a:endParaRPr/>
            </a:p>
          </p:txBody>
        </p:sp>
      </p:grpSp>
      <p:sp>
        <p:nvSpPr>
          <p:cNvPr id="18" name="Freeform 18"/>
          <p:cNvSpPr/>
          <p:nvPr/>
        </p:nvSpPr>
        <p:spPr>
          <a:xfrm rot="-10800000">
            <a:off x="-378756" y="-275047"/>
            <a:ext cx="1118845" cy="911859"/>
          </a:xfrm>
          <a:custGeom>
            <a:avLst/>
            <a:gdLst/>
            <a:ahLst/>
            <a:cxnLst/>
            <a:rect l="l" t="t" r="r" b="b"/>
            <a:pathLst>
              <a:path w="1118845" h="911859">
                <a:moveTo>
                  <a:pt x="0" y="0"/>
                </a:moveTo>
                <a:lnTo>
                  <a:pt x="1118845" y="0"/>
                </a:lnTo>
                <a:lnTo>
                  <a:pt x="1118845" y="911859"/>
                </a:lnTo>
                <a:lnTo>
                  <a:pt x="0" y="9118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p:cNvSpPr/>
          <p:nvPr/>
        </p:nvSpPr>
        <p:spPr>
          <a:xfrm>
            <a:off x="14051209" y="10009713"/>
            <a:ext cx="7315200" cy="707451"/>
          </a:xfrm>
          <a:custGeom>
            <a:avLst/>
            <a:gdLst/>
            <a:ahLst/>
            <a:cxnLst/>
            <a:rect l="l" t="t" r="r" b="b"/>
            <a:pathLst>
              <a:path w="7315200" h="707451">
                <a:moveTo>
                  <a:pt x="0" y="0"/>
                </a:moveTo>
                <a:lnTo>
                  <a:pt x="7315200" y="0"/>
                </a:lnTo>
                <a:lnTo>
                  <a:pt x="7315200" y="707451"/>
                </a:lnTo>
                <a:lnTo>
                  <a:pt x="0" y="707451"/>
                </a:lnTo>
                <a:lnTo>
                  <a:pt x="0" y="0"/>
                </a:lnTo>
                <a:close/>
              </a:path>
            </a:pathLst>
          </a:custGeom>
          <a:blipFill>
            <a:blip r:embed="rId7">
              <a:extLst>
                <a:ext uri="{96DAC541-7B7A-43D3-8B79-37D633B846F1}">
                  <asvg:svgBlip xmlns:asvg="http://schemas.microsoft.com/office/drawing/2016/SVG/main" r:embed="rId8"/>
                </a:ext>
              </a:extLst>
            </a:blip>
            <a:stretch>
              <a:fillRect t="-419596"/>
            </a:stretch>
          </a:blipFill>
        </p:spPr>
        <p:txBody>
          <a:bodyPr/>
          <a:lstStyle/>
          <a:p>
            <a:endParaRPr lang="en-US"/>
          </a:p>
        </p:txBody>
      </p:sp>
      <p:grpSp>
        <p:nvGrpSpPr>
          <p:cNvPr id="20" name="Group 20"/>
          <p:cNvGrpSpPr/>
          <p:nvPr/>
        </p:nvGrpSpPr>
        <p:grpSpPr>
          <a:xfrm>
            <a:off x="16436483" y="-2840784"/>
            <a:ext cx="5114374" cy="4395165"/>
            <a:chOff x="0" y="0"/>
            <a:chExt cx="812800" cy="698500"/>
          </a:xfrm>
        </p:grpSpPr>
        <p:sp>
          <p:nvSpPr>
            <p:cNvPr id="21" name="Freeform 21"/>
            <p:cNvSpPr/>
            <p:nvPr/>
          </p:nvSpPr>
          <p:spPr>
            <a:xfrm>
              <a:off x="6125" y="0"/>
              <a:ext cx="800550" cy="698500"/>
            </a:xfrm>
            <a:custGeom>
              <a:avLst/>
              <a:gdLst/>
              <a:ahLst/>
              <a:cxnLst/>
              <a:rect l="l" t="t" r="r" b="b"/>
              <a:pathLst>
                <a:path w="800550" h="698500">
                  <a:moveTo>
                    <a:pt x="795256" y="368876"/>
                  </a:moveTo>
                  <a:lnTo>
                    <a:pt x="614894" y="678874"/>
                  </a:lnTo>
                  <a:cubicBezTo>
                    <a:pt x="607824" y="691025"/>
                    <a:pt x="594827" y="698500"/>
                    <a:pt x="580769" y="698500"/>
                  </a:cubicBezTo>
                  <a:lnTo>
                    <a:pt x="219781" y="698500"/>
                  </a:lnTo>
                  <a:cubicBezTo>
                    <a:pt x="205723" y="698500"/>
                    <a:pt x="192726" y="691025"/>
                    <a:pt x="185656" y="678874"/>
                  </a:cubicBezTo>
                  <a:lnTo>
                    <a:pt x="5294" y="368876"/>
                  </a:lnTo>
                  <a:cubicBezTo>
                    <a:pt x="-1765" y="356744"/>
                    <a:pt x="-1765" y="341756"/>
                    <a:pt x="5294" y="329624"/>
                  </a:cubicBezTo>
                  <a:lnTo>
                    <a:pt x="185656" y="19626"/>
                  </a:lnTo>
                  <a:cubicBezTo>
                    <a:pt x="192726" y="7475"/>
                    <a:pt x="205723" y="0"/>
                    <a:pt x="219781" y="0"/>
                  </a:cubicBezTo>
                  <a:lnTo>
                    <a:pt x="580769" y="0"/>
                  </a:lnTo>
                  <a:cubicBezTo>
                    <a:pt x="594827" y="0"/>
                    <a:pt x="607824" y="7475"/>
                    <a:pt x="614894" y="19626"/>
                  </a:cubicBezTo>
                  <a:lnTo>
                    <a:pt x="795256" y="329624"/>
                  </a:lnTo>
                  <a:cubicBezTo>
                    <a:pt x="802315" y="341756"/>
                    <a:pt x="802315" y="356744"/>
                    <a:pt x="795256" y="368876"/>
                  </a:cubicBezTo>
                  <a:close/>
                </a:path>
              </a:pathLst>
            </a:custGeom>
            <a:solidFill>
              <a:srgbClr val="13274B"/>
            </a:solidFill>
          </p:spPr>
          <p:txBody>
            <a:bodyPr/>
            <a:lstStyle/>
            <a:p>
              <a:endParaRPr lang="en-US"/>
            </a:p>
          </p:txBody>
        </p:sp>
        <p:sp>
          <p:nvSpPr>
            <p:cNvPr id="22" name="TextBox 22"/>
            <p:cNvSpPr txBox="1"/>
            <p:nvPr/>
          </p:nvSpPr>
          <p:spPr>
            <a:xfrm>
              <a:off x="114300" y="-66675"/>
              <a:ext cx="584200" cy="765175"/>
            </a:xfrm>
            <a:prstGeom prst="rect">
              <a:avLst/>
            </a:prstGeom>
          </p:spPr>
          <p:txBody>
            <a:bodyPr lIns="50800" tIns="50800" rIns="50800" bIns="50800" rtlCol="0" anchor="ctr"/>
            <a:lstStyle/>
            <a:p>
              <a:pPr algn="ctr">
                <a:lnSpc>
                  <a:spcPts val="3750"/>
                </a:lnSpc>
              </a:pPr>
              <a:endParaRPr/>
            </a:p>
          </p:txBody>
        </p:sp>
      </p:grpSp>
      <p:sp>
        <p:nvSpPr>
          <p:cNvPr id="23" name="Freeform 23"/>
          <p:cNvSpPr/>
          <p:nvPr/>
        </p:nvSpPr>
        <p:spPr>
          <a:xfrm>
            <a:off x="16809791" y="385226"/>
            <a:ext cx="899017" cy="732699"/>
          </a:xfrm>
          <a:custGeom>
            <a:avLst/>
            <a:gdLst/>
            <a:ahLst/>
            <a:cxnLst/>
            <a:rect l="l" t="t" r="r" b="b"/>
            <a:pathLst>
              <a:path w="899017" h="732699">
                <a:moveTo>
                  <a:pt x="0" y="0"/>
                </a:moveTo>
                <a:lnTo>
                  <a:pt x="899018" y="0"/>
                </a:lnTo>
                <a:lnTo>
                  <a:pt x="899018" y="732699"/>
                </a:lnTo>
                <a:lnTo>
                  <a:pt x="0" y="73269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4" name="Freeform 24"/>
          <p:cNvSpPr/>
          <p:nvPr/>
        </p:nvSpPr>
        <p:spPr>
          <a:xfrm rot="-5400000">
            <a:off x="17259300" y="7096804"/>
            <a:ext cx="2057400" cy="807530"/>
          </a:xfrm>
          <a:custGeom>
            <a:avLst/>
            <a:gdLst/>
            <a:ahLst/>
            <a:cxnLst/>
            <a:rect l="l" t="t" r="r" b="b"/>
            <a:pathLst>
              <a:path w="2057400" h="807530">
                <a:moveTo>
                  <a:pt x="0" y="0"/>
                </a:moveTo>
                <a:lnTo>
                  <a:pt x="2057400" y="0"/>
                </a:lnTo>
                <a:lnTo>
                  <a:pt x="2057400" y="807530"/>
                </a:lnTo>
                <a:lnTo>
                  <a:pt x="0" y="80753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5" name="Freeform 25"/>
          <p:cNvSpPr/>
          <p:nvPr/>
        </p:nvSpPr>
        <p:spPr>
          <a:xfrm>
            <a:off x="10193891" y="-3622115"/>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6" name="Freeform 26"/>
          <p:cNvSpPr/>
          <p:nvPr/>
        </p:nvSpPr>
        <p:spPr>
          <a:xfrm>
            <a:off x="-2381563" y="3206674"/>
            <a:ext cx="7107908" cy="6530391"/>
          </a:xfrm>
          <a:custGeom>
            <a:avLst/>
            <a:gdLst/>
            <a:ahLst/>
            <a:cxnLst/>
            <a:rect l="l" t="t" r="r" b="b"/>
            <a:pathLst>
              <a:path w="7107908" h="6530391">
                <a:moveTo>
                  <a:pt x="0" y="0"/>
                </a:moveTo>
                <a:lnTo>
                  <a:pt x="7107908" y="0"/>
                </a:lnTo>
                <a:lnTo>
                  <a:pt x="7107908" y="6530390"/>
                </a:lnTo>
                <a:lnTo>
                  <a:pt x="0" y="6530390"/>
                </a:lnTo>
                <a:lnTo>
                  <a:pt x="0" y="0"/>
                </a:lnTo>
                <a:close/>
              </a:path>
            </a:pathLst>
          </a:custGeom>
          <a:blipFill>
            <a:blip r:embed="rId15">
              <a:alphaModFix amt="60000"/>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grpSp>
        <p:nvGrpSpPr>
          <p:cNvPr id="27" name="Group 27"/>
          <p:cNvGrpSpPr/>
          <p:nvPr/>
        </p:nvGrpSpPr>
        <p:grpSpPr>
          <a:xfrm>
            <a:off x="-4965726" y="-598965"/>
            <a:ext cx="12347725" cy="9544221"/>
            <a:chOff x="0" y="0"/>
            <a:chExt cx="519625" cy="401646"/>
          </a:xfrm>
        </p:grpSpPr>
        <p:sp>
          <p:nvSpPr>
            <p:cNvPr id="28" name="Freeform 28"/>
            <p:cNvSpPr/>
            <p:nvPr/>
          </p:nvSpPr>
          <p:spPr>
            <a:xfrm>
              <a:off x="12077" y="0"/>
              <a:ext cx="495472" cy="401646"/>
            </a:xfrm>
            <a:custGeom>
              <a:avLst/>
              <a:gdLst/>
              <a:ahLst/>
              <a:cxnLst/>
              <a:rect l="l" t="t" r="r" b="b"/>
              <a:pathLst>
                <a:path w="495472" h="401646">
                  <a:moveTo>
                    <a:pt x="222473" y="0"/>
                  </a:moveTo>
                  <a:lnTo>
                    <a:pt x="476198" y="0"/>
                  </a:lnTo>
                  <a:cubicBezTo>
                    <a:pt x="482894" y="0"/>
                    <a:pt x="489110" y="3475"/>
                    <a:pt x="492617" y="9179"/>
                  </a:cubicBezTo>
                  <a:cubicBezTo>
                    <a:pt x="496124" y="14883"/>
                    <a:pt x="496418" y="21999"/>
                    <a:pt x="493396" y="27973"/>
                  </a:cubicBezTo>
                  <a:lnTo>
                    <a:pt x="318500" y="373673"/>
                  </a:lnTo>
                  <a:cubicBezTo>
                    <a:pt x="309820" y="390830"/>
                    <a:pt x="292227" y="401646"/>
                    <a:pt x="272998" y="401646"/>
                  </a:cubicBezTo>
                  <a:lnTo>
                    <a:pt x="19273" y="401646"/>
                  </a:lnTo>
                  <a:cubicBezTo>
                    <a:pt x="12577" y="401646"/>
                    <a:pt x="6361" y="398171"/>
                    <a:pt x="2854" y="392467"/>
                  </a:cubicBezTo>
                  <a:cubicBezTo>
                    <a:pt x="-653" y="386763"/>
                    <a:pt x="-947" y="379647"/>
                    <a:pt x="2075" y="373673"/>
                  </a:cubicBezTo>
                  <a:lnTo>
                    <a:pt x="176971" y="27973"/>
                  </a:lnTo>
                  <a:cubicBezTo>
                    <a:pt x="185651" y="10816"/>
                    <a:pt x="203244" y="0"/>
                    <a:pt x="222473" y="0"/>
                  </a:cubicBezTo>
                  <a:close/>
                </a:path>
              </a:pathLst>
            </a:custGeom>
            <a:blipFill>
              <a:blip r:embed="rId17"/>
              <a:stretch>
                <a:fillRect l="-14653" r="-6789"/>
              </a:stretch>
            </a:blipFill>
            <a:ln w="209550" cap="rnd">
              <a:solidFill>
                <a:srgbClr val="FFFFFF"/>
              </a:solidFill>
              <a:prstDash val="solid"/>
              <a:round/>
            </a:ln>
          </p:spPr>
          <p:txBody>
            <a:bodyPr/>
            <a:lstStyle/>
            <a:p>
              <a:endParaRPr lang="en-US"/>
            </a:p>
          </p:txBody>
        </p:sp>
      </p:grpSp>
      <p:sp>
        <p:nvSpPr>
          <p:cNvPr id="29" name="TextBox 29"/>
          <p:cNvSpPr txBox="1"/>
          <p:nvPr/>
        </p:nvSpPr>
        <p:spPr>
          <a:xfrm>
            <a:off x="6841420" y="2945784"/>
            <a:ext cx="10107549" cy="1693119"/>
          </a:xfrm>
          <a:prstGeom prst="rect">
            <a:avLst/>
          </a:prstGeom>
        </p:spPr>
        <p:txBody>
          <a:bodyPr lIns="0" tIns="0" rIns="0" bIns="0" rtlCol="0" anchor="t">
            <a:spAutoFit/>
          </a:bodyPr>
          <a:lstStyle/>
          <a:p>
            <a:pPr algn="l">
              <a:lnSpc>
                <a:spcPts val="6497"/>
              </a:lnSpc>
            </a:pPr>
            <a:r>
              <a:rPr lang="en-US" sz="5649" b="1">
                <a:solidFill>
                  <a:srgbClr val="13274B"/>
                </a:solidFill>
                <a:latin typeface="Poppins Bold"/>
                <a:ea typeface="Poppins Bold"/>
                <a:cs typeface="Poppins Bold"/>
                <a:sym typeface="Poppins Bold"/>
              </a:rPr>
              <a:t>Healthcare is not a Benefit. It’s a </a:t>
            </a:r>
            <a:r>
              <a:rPr lang="en-US" sz="5649" b="1">
                <a:solidFill>
                  <a:srgbClr val="009660"/>
                </a:solidFill>
                <a:latin typeface="Poppins Bold"/>
                <a:ea typeface="Poppins Bold"/>
                <a:cs typeface="Poppins Bold"/>
                <a:sym typeface="Poppins Bold"/>
              </a:rPr>
              <a:t>Financial System.</a:t>
            </a:r>
          </a:p>
        </p:txBody>
      </p:sp>
      <p:sp>
        <p:nvSpPr>
          <p:cNvPr id="30" name="Freeform 30"/>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18"/>
            <a:stretch>
              <a:fillRect l="-7774" t="-128089" r="-8245" b="-128089"/>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606449" y="427843"/>
            <a:ext cx="12235728" cy="1576470"/>
          </a:xfrm>
          <a:prstGeom prst="rect">
            <a:avLst/>
          </a:prstGeom>
        </p:spPr>
        <p:txBody>
          <a:bodyPr lIns="0" tIns="0" rIns="0" bIns="0" rtlCol="0" anchor="t">
            <a:spAutoFit/>
          </a:bodyPr>
          <a:lstStyle/>
          <a:p>
            <a:pPr algn="l">
              <a:lnSpc>
                <a:spcPts val="6096"/>
              </a:lnSpc>
            </a:pPr>
            <a:r>
              <a:rPr lang="en-US" sz="4800" b="1">
                <a:solidFill>
                  <a:srgbClr val="FFFFFF"/>
                </a:solidFill>
                <a:latin typeface="Poppins Bold"/>
                <a:ea typeface="Poppins Bold"/>
                <a:cs typeface="Poppins Bold"/>
                <a:sym typeface="Poppins Bold"/>
              </a:rPr>
              <a:t>What High-Performing Employers Do Differently</a:t>
            </a:r>
          </a:p>
        </p:txBody>
      </p:sp>
      <p:sp>
        <p:nvSpPr>
          <p:cNvPr id="12" name="TextBox 12"/>
          <p:cNvSpPr txBox="1"/>
          <p:nvPr/>
        </p:nvSpPr>
        <p:spPr>
          <a:xfrm>
            <a:off x="608749" y="2791363"/>
            <a:ext cx="16650551" cy="565785"/>
          </a:xfrm>
          <a:prstGeom prst="rect">
            <a:avLst/>
          </a:prstGeom>
        </p:spPr>
        <p:txBody>
          <a:bodyPr lIns="0" tIns="0" rIns="0" bIns="0" rtlCol="0" anchor="t">
            <a:spAutoFit/>
          </a:bodyPr>
          <a:lstStyle/>
          <a:p>
            <a:pPr algn="l">
              <a:lnSpc>
                <a:spcPts val="4140"/>
              </a:lnSpc>
            </a:pPr>
            <a:r>
              <a:rPr lang="en-US" sz="3600" b="1">
                <a:solidFill>
                  <a:srgbClr val="13274B"/>
                </a:solidFill>
                <a:latin typeface="Poppins Bold"/>
                <a:ea typeface="Poppins Bold"/>
                <a:cs typeface="Poppins Bold"/>
                <a:sym typeface="Poppins Bold"/>
              </a:rPr>
              <a:t>Finance + HR Collaboration Wins</a:t>
            </a:r>
          </a:p>
        </p:txBody>
      </p:sp>
      <p:sp>
        <p:nvSpPr>
          <p:cNvPr id="13" name="TextBox 13"/>
          <p:cNvSpPr txBox="1"/>
          <p:nvPr/>
        </p:nvSpPr>
        <p:spPr>
          <a:xfrm>
            <a:off x="1028700" y="3590910"/>
            <a:ext cx="9039680" cy="2590507"/>
          </a:xfrm>
          <a:prstGeom prst="rect">
            <a:avLst/>
          </a:prstGeom>
        </p:spPr>
        <p:txBody>
          <a:bodyPr lIns="0" tIns="0" rIns="0" bIns="0" rtlCol="0" anchor="t">
            <a:spAutoFit/>
          </a:bodyPr>
          <a:lstStyle/>
          <a:p>
            <a:pPr algn="l">
              <a:lnSpc>
                <a:spcPts val="5187"/>
              </a:lnSpc>
            </a:pPr>
            <a:r>
              <a:rPr lang="en-US" sz="2881" b="1">
                <a:solidFill>
                  <a:srgbClr val="009660"/>
                </a:solidFill>
                <a:latin typeface="Poppins Bold"/>
                <a:ea typeface="Poppins Bold"/>
                <a:cs typeface="Poppins Bold"/>
                <a:sym typeface="Poppins Bold"/>
              </a:rPr>
              <a:t>Clear ownership:</a:t>
            </a:r>
          </a:p>
          <a:p>
            <a:pPr marL="622156" lvl="1" indent="-311078" algn="l">
              <a:lnSpc>
                <a:spcPts val="5187"/>
              </a:lnSpc>
              <a:buFont typeface="Arial"/>
              <a:buChar char="•"/>
            </a:pPr>
            <a:r>
              <a:rPr lang="en-US" sz="2881">
                <a:solidFill>
                  <a:srgbClr val="000000"/>
                </a:solidFill>
                <a:latin typeface="Poppins"/>
                <a:ea typeface="Poppins"/>
                <a:cs typeface="Poppins"/>
                <a:sym typeface="Poppins"/>
              </a:rPr>
              <a:t>Finance: strategy, risk, modeling</a:t>
            </a:r>
          </a:p>
          <a:p>
            <a:pPr marL="622156" lvl="1" indent="-311078" algn="l">
              <a:lnSpc>
                <a:spcPts val="5187"/>
              </a:lnSpc>
              <a:buFont typeface="Arial"/>
              <a:buChar char="•"/>
            </a:pPr>
            <a:r>
              <a:rPr lang="en-US" sz="2881">
                <a:solidFill>
                  <a:srgbClr val="000000"/>
                </a:solidFill>
                <a:latin typeface="Poppins"/>
                <a:ea typeface="Poppins"/>
                <a:cs typeface="Poppins"/>
                <a:sym typeface="Poppins"/>
              </a:rPr>
              <a:t>HR: engagement, adoption, communication</a:t>
            </a:r>
          </a:p>
          <a:p>
            <a:pPr algn="l">
              <a:lnSpc>
                <a:spcPts val="5187"/>
              </a:lnSpc>
            </a:pPr>
            <a:endParaRPr lang="en-US" sz="2881">
              <a:solidFill>
                <a:srgbClr val="000000"/>
              </a:solidFill>
              <a:latin typeface="Poppins"/>
              <a:ea typeface="Poppins"/>
              <a:cs typeface="Poppins"/>
              <a:sym typeface="Poppins"/>
            </a:endParaRPr>
          </a:p>
        </p:txBody>
      </p:sp>
      <p:sp>
        <p:nvSpPr>
          <p:cNvPr id="14" name="TextBox 14"/>
          <p:cNvSpPr txBox="1"/>
          <p:nvPr/>
        </p:nvSpPr>
        <p:spPr>
          <a:xfrm>
            <a:off x="8354981" y="6524927"/>
            <a:ext cx="9273558" cy="1903088"/>
          </a:xfrm>
          <a:prstGeom prst="rect">
            <a:avLst/>
          </a:prstGeom>
        </p:spPr>
        <p:txBody>
          <a:bodyPr lIns="0" tIns="0" rIns="0" bIns="0" rtlCol="0" anchor="t">
            <a:spAutoFit/>
          </a:bodyPr>
          <a:lstStyle/>
          <a:p>
            <a:pPr algn="r">
              <a:lnSpc>
                <a:spcPts val="7574"/>
              </a:lnSpc>
              <a:spcBef>
                <a:spcPct val="0"/>
              </a:spcBef>
            </a:pPr>
            <a:r>
              <a:rPr lang="en-US" sz="5049">
                <a:solidFill>
                  <a:srgbClr val="009660"/>
                </a:solidFill>
                <a:latin typeface="Poppins"/>
                <a:ea typeface="Poppins"/>
                <a:cs typeface="Poppins"/>
                <a:sym typeface="Poppins"/>
              </a:rPr>
              <a:t>Finance sets the guardrails. HR drives the outcomes.</a:t>
            </a:r>
          </a:p>
        </p:txBody>
      </p:sp>
      <p:sp>
        <p:nvSpPr>
          <p:cNvPr id="15" name="Freeform 15"/>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9353790" y="3646584"/>
            <a:ext cx="5758894" cy="3905065"/>
          </a:xfrm>
          <a:prstGeom prst="rect">
            <a:avLst/>
          </a:prstGeom>
        </p:spPr>
        <p:txBody>
          <a:bodyPr lIns="0" tIns="0" rIns="0" bIns="0" rtlCol="0" anchor="t">
            <a:spAutoFit/>
          </a:bodyPr>
          <a:lstStyle/>
          <a:p>
            <a:pPr algn="l">
              <a:lnSpc>
                <a:spcPts val="5187"/>
              </a:lnSpc>
            </a:pPr>
            <a:r>
              <a:rPr lang="en-US" sz="2881" b="1">
                <a:solidFill>
                  <a:srgbClr val="009660"/>
                </a:solidFill>
                <a:latin typeface="Poppins Bold"/>
                <a:ea typeface="Poppins Bold"/>
                <a:cs typeface="Poppins Bold"/>
                <a:sym typeface="Poppins Bold"/>
              </a:rPr>
              <a:t>And they do this consistently:</a:t>
            </a:r>
          </a:p>
          <a:p>
            <a:pPr marL="622156" lvl="1" indent="-311078" algn="l">
              <a:lnSpc>
                <a:spcPts val="5187"/>
              </a:lnSpc>
              <a:buFont typeface="Arial"/>
              <a:buChar char="•"/>
            </a:pPr>
            <a:r>
              <a:rPr lang="en-US" sz="2881">
                <a:solidFill>
                  <a:srgbClr val="000000"/>
                </a:solidFill>
                <a:latin typeface="Poppins"/>
                <a:ea typeface="Poppins"/>
                <a:cs typeface="Poppins"/>
                <a:sym typeface="Poppins"/>
              </a:rPr>
              <a:t>Quarterly claims reviews</a:t>
            </a:r>
          </a:p>
          <a:p>
            <a:pPr marL="622156" lvl="1" indent="-311078" algn="l">
              <a:lnSpc>
                <a:spcPts val="5187"/>
              </a:lnSpc>
              <a:buFont typeface="Arial"/>
              <a:buChar char="•"/>
            </a:pPr>
            <a:r>
              <a:rPr lang="en-US" sz="2881">
                <a:solidFill>
                  <a:srgbClr val="000000"/>
                </a:solidFill>
                <a:latin typeface="Poppins"/>
                <a:ea typeface="Poppins"/>
                <a:cs typeface="Poppins"/>
                <a:sym typeface="Poppins"/>
              </a:rPr>
              <a:t>Multi-year forecasting</a:t>
            </a:r>
          </a:p>
          <a:p>
            <a:pPr marL="622156" lvl="1" indent="-311078" algn="l">
              <a:lnSpc>
                <a:spcPts val="5187"/>
              </a:lnSpc>
              <a:buFont typeface="Arial"/>
              <a:buChar char="•"/>
            </a:pPr>
            <a:r>
              <a:rPr lang="en-US" sz="2881">
                <a:solidFill>
                  <a:srgbClr val="000000"/>
                </a:solidFill>
                <a:latin typeface="Poppins"/>
                <a:ea typeface="Poppins"/>
                <a:cs typeface="Poppins"/>
                <a:sym typeface="Poppins"/>
              </a:rPr>
              <a:t>Active Rx strategy</a:t>
            </a:r>
          </a:p>
          <a:p>
            <a:pPr marL="622156" lvl="1" indent="-311078" algn="l">
              <a:lnSpc>
                <a:spcPts val="5187"/>
              </a:lnSpc>
              <a:buFont typeface="Arial"/>
              <a:buChar char="•"/>
            </a:pPr>
            <a:r>
              <a:rPr lang="en-US" sz="2881">
                <a:solidFill>
                  <a:srgbClr val="000000"/>
                </a:solidFill>
                <a:latin typeface="Poppins"/>
                <a:ea typeface="Poppins"/>
                <a:cs typeface="Poppins"/>
                <a:sym typeface="Poppins"/>
              </a:rPr>
              <a:t>Vendor accountability</a:t>
            </a:r>
          </a:p>
          <a:p>
            <a:pPr marL="622156" lvl="1" indent="-311078" algn="l">
              <a:lnSpc>
                <a:spcPts val="5187"/>
              </a:lnSpc>
              <a:buFont typeface="Arial"/>
              <a:buChar char="•"/>
            </a:pPr>
            <a:r>
              <a:rPr lang="en-US" sz="2881">
                <a:solidFill>
                  <a:srgbClr val="000000"/>
                </a:solidFill>
                <a:latin typeface="Poppins"/>
                <a:ea typeface="Poppins"/>
                <a:cs typeface="Poppins"/>
                <a:sym typeface="Poppins"/>
              </a:rPr>
              <a:t>Defined decision rights</a:t>
            </a:r>
          </a:p>
        </p:txBody>
      </p:sp>
      <p:sp>
        <p:nvSpPr>
          <p:cNvPr id="12" name="Freeform 12"/>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
        <p:nvSpPr>
          <p:cNvPr id="13" name="TextBox 13"/>
          <p:cNvSpPr txBox="1"/>
          <p:nvPr/>
        </p:nvSpPr>
        <p:spPr>
          <a:xfrm>
            <a:off x="565794" y="2696417"/>
            <a:ext cx="16650551" cy="605790"/>
          </a:xfrm>
          <a:prstGeom prst="rect">
            <a:avLst/>
          </a:prstGeom>
        </p:spPr>
        <p:txBody>
          <a:bodyPr lIns="0" tIns="0" rIns="0" bIns="0" rtlCol="0" anchor="t">
            <a:spAutoFit/>
          </a:bodyPr>
          <a:lstStyle/>
          <a:p>
            <a:pPr algn="l">
              <a:lnSpc>
                <a:spcPts val="4485"/>
              </a:lnSpc>
            </a:pPr>
            <a:r>
              <a:rPr lang="en-US" sz="3900" b="1">
                <a:solidFill>
                  <a:srgbClr val="13274B"/>
                </a:solidFill>
                <a:latin typeface="Poppins Bold"/>
                <a:ea typeface="Poppins Bold"/>
                <a:cs typeface="Poppins Bold"/>
                <a:sym typeface="Poppins Bold"/>
              </a:rPr>
              <a:t>Benefits Design Drives Claims</a:t>
            </a:r>
          </a:p>
        </p:txBody>
      </p:sp>
      <p:sp>
        <p:nvSpPr>
          <p:cNvPr id="14" name="TextBox 14"/>
          <p:cNvSpPr txBox="1"/>
          <p:nvPr/>
        </p:nvSpPr>
        <p:spPr>
          <a:xfrm>
            <a:off x="606449" y="3646584"/>
            <a:ext cx="7201543" cy="3905065"/>
          </a:xfrm>
          <a:prstGeom prst="rect">
            <a:avLst/>
          </a:prstGeom>
        </p:spPr>
        <p:txBody>
          <a:bodyPr lIns="0" tIns="0" rIns="0" bIns="0" rtlCol="0" anchor="t">
            <a:spAutoFit/>
          </a:bodyPr>
          <a:lstStyle/>
          <a:p>
            <a:pPr algn="l">
              <a:lnSpc>
                <a:spcPts val="5187"/>
              </a:lnSpc>
            </a:pPr>
            <a:r>
              <a:rPr lang="en-US" sz="2881" b="1">
                <a:solidFill>
                  <a:srgbClr val="009660"/>
                </a:solidFill>
                <a:latin typeface="Poppins Bold"/>
                <a:ea typeface="Poppins Bold"/>
                <a:cs typeface="Poppins Bold"/>
                <a:sym typeface="Poppins Bold"/>
              </a:rPr>
              <a:t>What works (and what doesn’t):</a:t>
            </a:r>
          </a:p>
          <a:p>
            <a:pPr marL="622156" lvl="1" indent="-311078" algn="l">
              <a:lnSpc>
                <a:spcPts val="5187"/>
              </a:lnSpc>
              <a:buFont typeface="Arial"/>
              <a:buChar char="•"/>
            </a:pPr>
            <a:r>
              <a:rPr lang="en-US" sz="2881">
                <a:solidFill>
                  <a:srgbClr val="000000"/>
                </a:solidFill>
                <a:latin typeface="Poppins"/>
                <a:ea typeface="Poppins"/>
                <a:cs typeface="Poppins"/>
                <a:sym typeface="Poppins"/>
              </a:rPr>
              <a:t>Incentives vs confusion</a:t>
            </a:r>
          </a:p>
          <a:p>
            <a:pPr marL="622156" lvl="1" indent="-311078" algn="l">
              <a:lnSpc>
                <a:spcPts val="5187"/>
              </a:lnSpc>
              <a:buFont typeface="Arial"/>
              <a:buChar char="•"/>
            </a:pPr>
            <a:r>
              <a:rPr lang="en-US" sz="2881">
                <a:solidFill>
                  <a:srgbClr val="000000"/>
                </a:solidFill>
                <a:latin typeface="Poppins"/>
                <a:ea typeface="Poppins"/>
                <a:cs typeface="Poppins"/>
                <a:sym typeface="Poppins"/>
              </a:rPr>
              <a:t>HDHPs: when they help vs backfire</a:t>
            </a:r>
          </a:p>
          <a:p>
            <a:pPr marL="622156" lvl="1" indent="-311078" algn="l">
              <a:lnSpc>
                <a:spcPts val="5187"/>
              </a:lnSpc>
              <a:buFont typeface="Arial"/>
              <a:buChar char="•"/>
            </a:pPr>
            <a:r>
              <a:rPr lang="en-US" sz="2881">
                <a:solidFill>
                  <a:srgbClr val="000000"/>
                </a:solidFill>
                <a:latin typeface="Poppins"/>
                <a:ea typeface="Poppins"/>
                <a:cs typeface="Poppins"/>
                <a:sym typeface="Poppins"/>
              </a:rPr>
              <a:t>Navigation tools that reduce waste</a:t>
            </a:r>
          </a:p>
          <a:p>
            <a:pPr marL="622156" lvl="1" indent="-311078" algn="l">
              <a:lnSpc>
                <a:spcPts val="5187"/>
              </a:lnSpc>
              <a:buFont typeface="Arial"/>
              <a:buChar char="•"/>
            </a:pPr>
            <a:r>
              <a:rPr lang="en-US" sz="2881">
                <a:solidFill>
                  <a:srgbClr val="000000"/>
                </a:solidFill>
                <a:latin typeface="Poppins"/>
                <a:ea typeface="Poppins"/>
                <a:cs typeface="Poppins"/>
                <a:sym typeface="Poppins"/>
              </a:rPr>
              <a:t>Mental health access &amp; productivity</a:t>
            </a:r>
          </a:p>
          <a:p>
            <a:pPr algn="l">
              <a:lnSpc>
                <a:spcPts val="5187"/>
              </a:lnSpc>
            </a:pPr>
            <a:endParaRPr lang="en-US" sz="2881">
              <a:solidFill>
                <a:srgbClr val="000000"/>
              </a:solidFill>
              <a:latin typeface="Poppins"/>
              <a:ea typeface="Poppins"/>
              <a:cs typeface="Poppins"/>
              <a:sym typeface="Poppins"/>
            </a:endParaRPr>
          </a:p>
        </p:txBody>
      </p:sp>
      <p:sp>
        <p:nvSpPr>
          <p:cNvPr id="15" name="TextBox 15"/>
          <p:cNvSpPr txBox="1"/>
          <p:nvPr/>
        </p:nvSpPr>
        <p:spPr>
          <a:xfrm>
            <a:off x="1273349" y="9307795"/>
            <a:ext cx="12775286" cy="722306"/>
          </a:xfrm>
          <a:prstGeom prst="rect">
            <a:avLst/>
          </a:prstGeom>
        </p:spPr>
        <p:txBody>
          <a:bodyPr lIns="0" tIns="0" rIns="0" bIns="0" rtlCol="0" anchor="t">
            <a:spAutoFit/>
          </a:bodyPr>
          <a:lstStyle/>
          <a:p>
            <a:pPr algn="l">
              <a:lnSpc>
                <a:spcPts val="5568"/>
              </a:lnSpc>
            </a:pPr>
            <a:r>
              <a:rPr lang="en-US" sz="4155">
                <a:solidFill>
                  <a:srgbClr val="FFFFFF"/>
                </a:solidFill>
                <a:latin typeface="Poppins"/>
                <a:ea typeface="Poppins"/>
                <a:cs typeface="Poppins"/>
                <a:sym typeface="Poppins"/>
              </a:rPr>
              <a:t>Employee Behavior = Financial Outcomes</a:t>
            </a:r>
          </a:p>
        </p:txBody>
      </p:sp>
      <p:sp>
        <p:nvSpPr>
          <p:cNvPr id="16" name="TextBox 16"/>
          <p:cNvSpPr txBox="1"/>
          <p:nvPr/>
        </p:nvSpPr>
        <p:spPr>
          <a:xfrm>
            <a:off x="606449" y="427843"/>
            <a:ext cx="12235728" cy="1576470"/>
          </a:xfrm>
          <a:prstGeom prst="rect">
            <a:avLst/>
          </a:prstGeom>
        </p:spPr>
        <p:txBody>
          <a:bodyPr lIns="0" tIns="0" rIns="0" bIns="0" rtlCol="0" anchor="t">
            <a:spAutoFit/>
          </a:bodyPr>
          <a:lstStyle/>
          <a:p>
            <a:pPr algn="l">
              <a:lnSpc>
                <a:spcPts val="6096"/>
              </a:lnSpc>
            </a:pPr>
            <a:r>
              <a:rPr lang="en-US" sz="4800" b="1">
                <a:solidFill>
                  <a:srgbClr val="FFFFFF"/>
                </a:solidFill>
                <a:latin typeface="Poppins Bold"/>
                <a:ea typeface="Poppins Bold"/>
                <a:cs typeface="Poppins Bold"/>
                <a:sym typeface="Poppins Bold"/>
              </a:rPr>
              <a:t>What High-Performing Employers Do Differently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94937" y="3698692"/>
            <a:ext cx="16650551" cy="605790"/>
          </a:xfrm>
          <a:prstGeom prst="rect">
            <a:avLst/>
          </a:prstGeom>
        </p:spPr>
        <p:txBody>
          <a:bodyPr lIns="0" tIns="0" rIns="0" bIns="0" rtlCol="0" anchor="t">
            <a:spAutoFit/>
          </a:bodyPr>
          <a:lstStyle/>
          <a:p>
            <a:pPr algn="l">
              <a:lnSpc>
                <a:spcPts val="4485"/>
              </a:lnSpc>
            </a:pPr>
            <a:r>
              <a:rPr lang="en-US" sz="3900" b="1">
                <a:solidFill>
                  <a:srgbClr val="13274B"/>
                </a:solidFill>
                <a:latin typeface="Poppins Bold"/>
                <a:ea typeface="Poppins Bold"/>
                <a:cs typeface="Poppins Bold"/>
                <a:sym typeface="Poppins Bold"/>
              </a:rPr>
              <a:t>The Levers CFOs Can Actually Control</a:t>
            </a:r>
          </a:p>
        </p:txBody>
      </p:sp>
      <p:sp>
        <p:nvSpPr>
          <p:cNvPr id="3" name="TextBox 3"/>
          <p:cNvSpPr txBox="1"/>
          <p:nvPr/>
        </p:nvSpPr>
        <p:spPr>
          <a:xfrm>
            <a:off x="6994937" y="4518544"/>
            <a:ext cx="13616126" cy="4426711"/>
          </a:xfrm>
          <a:prstGeom prst="rect">
            <a:avLst/>
          </a:prstGeom>
        </p:spPr>
        <p:txBody>
          <a:bodyPr lIns="0" tIns="0" rIns="0" bIns="0" rtlCol="0" anchor="t">
            <a:spAutoFit/>
          </a:bodyPr>
          <a:lstStyle/>
          <a:p>
            <a:pPr marL="708514" lvl="1" indent="-354257" algn="l">
              <a:lnSpc>
                <a:spcPts val="5907"/>
              </a:lnSpc>
              <a:buFont typeface="Arial"/>
              <a:buChar char="•"/>
            </a:pPr>
            <a:r>
              <a:rPr lang="en-US" sz="3281">
                <a:solidFill>
                  <a:srgbClr val="000000"/>
                </a:solidFill>
                <a:latin typeface="Poppins"/>
                <a:ea typeface="Poppins"/>
                <a:cs typeface="Poppins"/>
                <a:sym typeface="Poppins"/>
              </a:rPr>
              <a:t>Funding strategy</a:t>
            </a:r>
          </a:p>
          <a:p>
            <a:pPr marL="708514" lvl="1" indent="-354257" algn="l">
              <a:lnSpc>
                <a:spcPts val="5907"/>
              </a:lnSpc>
              <a:buFont typeface="Arial"/>
              <a:buChar char="•"/>
            </a:pPr>
            <a:r>
              <a:rPr lang="en-US" sz="3281">
                <a:solidFill>
                  <a:srgbClr val="000000"/>
                </a:solidFill>
                <a:latin typeface="Poppins"/>
                <a:ea typeface="Poppins"/>
                <a:cs typeface="Poppins"/>
                <a:sym typeface="Poppins"/>
              </a:rPr>
              <a:t>Pharmacy oversight</a:t>
            </a:r>
          </a:p>
          <a:p>
            <a:pPr marL="708514" lvl="1" indent="-354257" algn="l">
              <a:lnSpc>
                <a:spcPts val="5907"/>
              </a:lnSpc>
              <a:buFont typeface="Arial"/>
              <a:buChar char="•"/>
            </a:pPr>
            <a:r>
              <a:rPr lang="en-US" sz="3281">
                <a:solidFill>
                  <a:srgbClr val="000000"/>
                </a:solidFill>
                <a:latin typeface="Poppins"/>
                <a:ea typeface="Poppins"/>
                <a:cs typeface="Poppins"/>
                <a:sym typeface="Poppins"/>
              </a:rPr>
              <a:t>Vendor contracts</a:t>
            </a:r>
          </a:p>
          <a:p>
            <a:pPr marL="708514" lvl="1" indent="-354257" algn="l">
              <a:lnSpc>
                <a:spcPts val="5907"/>
              </a:lnSpc>
              <a:buFont typeface="Arial"/>
              <a:buChar char="•"/>
            </a:pPr>
            <a:r>
              <a:rPr lang="en-US" sz="3281">
                <a:solidFill>
                  <a:srgbClr val="000000"/>
                </a:solidFill>
                <a:latin typeface="Poppins"/>
                <a:ea typeface="Poppins"/>
                <a:cs typeface="Poppins"/>
                <a:sym typeface="Poppins"/>
              </a:rPr>
              <a:t>Data transparency</a:t>
            </a:r>
          </a:p>
          <a:p>
            <a:pPr marL="708514" lvl="1" indent="-354257" algn="l">
              <a:lnSpc>
                <a:spcPts val="5907"/>
              </a:lnSpc>
              <a:buFont typeface="Arial"/>
              <a:buChar char="•"/>
            </a:pPr>
            <a:r>
              <a:rPr lang="en-US" sz="3281">
                <a:solidFill>
                  <a:srgbClr val="000000"/>
                </a:solidFill>
                <a:latin typeface="Poppins"/>
                <a:ea typeface="Poppins"/>
                <a:cs typeface="Poppins"/>
                <a:sym typeface="Poppins"/>
              </a:rPr>
              <a:t>Employee behavior levers</a:t>
            </a:r>
          </a:p>
          <a:p>
            <a:pPr algn="l">
              <a:lnSpc>
                <a:spcPts val="5907"/>
              </a:lnSpc>
            </a:pPr>
            <a:endParaRPr lang="en-US" sz="3281">
              <a:solidFill>
                <a:srgbClr val="000000"/>
              </a:solidFill>
              <a:latin typeface="Poppins"/>
              <a:ea typeface="Poppins"/>
              <a:cs typeface="Poppins"/>
              <a:sym typeface="Poppins"/>
            </a:endParaRPr>
          </a:p>
        </p:txBody>
      </p:sp>
      <p:sp>
        <p:nvSpPr>
          <p:cNvPr id="4" name="TextBox 4"/>
          <p:cNvSpPr txBox="1"/>
          <p:nvPr/>
        </p:nvSpPr>
        <p:spPr>
          <a:xfrm>
            <a:off x="6994937" y="2249778"/>
            <a:ext cx="11497597" cy="1284375"/>
          </a:xfrm>
          <a:prstGeom prst="rect">
            <a:avLst/>
          </a:prstGeom>
        </p:spPr>
        <p:txBody>
          <a:bodyPr lIns="0" tIns="0" rIns="0" bIns="0" rtlCol="0" anchor="t">
            <a:spAutoFit/>
          </a:bodyPr>
          <a:lstStyle/>
          <a:p>
            <a:pPr algn="l">
              <a:lnSpc>
                <a:spcPts val="10184"/>
              </a:lnSpc>
              <a:spcBef>
                <a:spcPct val="0"/>
              </a:spcBef>
            </a:pPr>
            <a:r>
              <a:rPr lang="en-US" sz="6789" b="1">
                <a:solidFill>
                  <a:srgbClr val="009660"/>
                </a:solidFill>
                <a:latin typeface="Poppins Bold"/>
                <a:ea typeface="Poppins Bold"/>
                <a:cs typeface="Poppins Bold"/>
                <a:sym typeface="Poppins Bold"/>
              </a:rPr>
              <a:t>Bringing It Together</a:t>
            </a:r>
          </a:p>
        </p:txBody>
      </p:sp>
      <p:grpSp>
        <p:nvGrpSpPr>
          <p:cNvPr id="5" name="Group 5"/>
          <p:cNvGrpSpPr/>
          <p:nvPr/>
        </p:nvGrpSpPr>
        <p:grpSpPr>
          <a:xfrm rot="-10800000">
            <a:off x="-2620255" y="-103685"/>
            <a:ext cx="10399005" cy="10281761"/>
            <a:chOff x="0" y="0"/>
            <a:chExt cx="406400" cy="401818"/>
          </a:xfrm>
        </p:grpSpPr>
        <p:sp>
          <p:nvSpPr>
            <p:cNvPr id="6" name="Freeform 6"/>
            <p:cNvSpPr/>
            <p:nvPr/>
          </p:nvSpPr>
          <p:spPr>
            <a:xfrm>
              <a:off x="0" y="0"/>
              <a:ext cx="406400" cy="401818"/>
            </a:xfrm>
            <a:custGeom>
              <a:avLst/>
              <a:gdLst/>
              <a:ahLst/>
              <a:cxnLst/>
              <a:rect l="l" t="t" r="r" b="b"/>
              <a:pathLst>
                <a:path w="406400" h="401818">
                  <a:moveTo>
                    <a:pt x="203200" y="0"/>
                  </a:moveTo>
                  <a:lnTo>
                    <a:pt x="406400" y="0"/>
                  </a:lnTo>
                  <a:lnTo>
                    <a:pt x="203200" y="401818"/>
                  </a:lnTo>
                  <a:lnTo>
                    <a:pt x="0" y="401818"/>
                  </a:lnTo>
                  <a:lnTo>
                    <a:pt x="203200" y="0"/>
                  </a:lnTo>
                  <a:close/>
                </a:path>
              </a:pathLst>
            </a:custGeom>
            <a:solidFill>
              <a:srgbClr val="009660"/>
            </a:solidFill>
          </p:spPr>
          <p:txBody>
            <a:bodyPr/>
            <a:lstStyle/>
            <a:p>
              <a:endParaRPr lang="en-US"/>
            </a:p>
          </p:txBody>
        </p:sp>
        <p:sp>
          <p:nvSpPr>
            <p:cNvPr id="7" name="TextBox 7"/>
            <p:cNvSpPr txBox="1"/>
            <p:nvPr/>
          </p:nvSpPr>
          <p:spPr>
            <a:xfrm>
              <a:off x="101600" y="-66675"/>
              <a:ext cx="203200" cy="468493"/>
            </a:xfrm>
            <a:prstGeom prst="rect">
              <a:avLst/>
            </a:prstGeom>
          </p:spPr>
          <p:txBody>
            <a:bodyPr lIns="50800" tIns="50800" rIns="50800" bIns="50800" rtlCol="0" anchor="ctr"/>
            <a:lstStyle/>
            <a:p>
              <a:pPr algn="ctr">
                <a:lnSpc>
                  <a:spcPts val="3750"/>
                </a:lnSpc>
              </a:pPr>
              <a:endParaRPr/>
            </a:p>
          </p:txBody>
        </p:sp>
      </p:grpSp>
      <p:grpSp>
        <p:nvGrpSpPr>
          <p:cNvPr id="8" name="Group 8"/>
          <p:cNvGrpSpPr/>
          <p:nvPr/>
        </p:nvGrpSpPr>
        <p:grpSpPr>
          <a:xfrm rot="-10800000">
            <a:off x="-10492175" y="6448902"/>
            <a:ext cx="15839091" cy="8353315"/>
            <a:chOff x="0" y="0"/>
            <a:chExt cx="1324457" cy="698500"/>
          </a:xfrm>
        </p:grpSpPr>
        <p:sp>
          <p:nvSpPr>
            <p:cNvPr id="9" name="Freeform 9"/>
            <p:cNvSpPr/>
            <p:nvPr/>
          </p:nvSpPr>
          <p:spPr>
            <a:xfrm>
              <a:off x="1978" y="0"/>
              <a:ext cx="1320501" cy="698500"/>
            </a:xfrm>
            <a:custGeom>
              <a:avLst/>
              <a:gdLst/>
              <a:ahLst/>
              <a:cxnLst/>
              <a:rect l="l" t="t" r="r" b="b"/>
              <a:pathLst>
                <a:path w="1320501" h="698500">
                  <a:moveTo>
                    <a:pt x="1318792" y="355587"/>
                  </a:moveTo>
                  <a:lnTo>
                    <a:pt x="1122966" y="692163"/>
                  </a:lnTo>
                  <a:cubicBezTo>
                    <a:pt x="1120683" y="696086"/>
                    <a:pt x="1116486" y="698500"/>
                    <a:pt x="1111947" y="698500"/>
                  </a:cubicBezTo>
                  <a:lnTo>
                    <a:pt x="208554" y="698500"/>
                  </a:lnTo>
                  <a:cubicBezTo>
                    <a:pt x="204015" y="698500"/>
                    <a:pt x="199818" y="696086"/>
                    <a:pt x="197535" y="692163"/>
                  </a:cubicBezTo>
                  <a:lnTo>
                    <a:pt x="1709" y="355587"/>
                  </a:lnTo>
                  <a:cubicBezTo>
                    <a:pt x="-570" y="351670"/>
                    <a:pt x="-570" y="346830"/>
                    <a:pt x="1709" y="342913"/>
                  </a:cubicBezTo>
                  <a:lnTo>
                    <a:pt x="197535" y="6337"/>
                  </a:lnTo>
                  <a:cubicBezTo>
                    <a:pt x="199818" y="2414"/>
                    <a:pt x="204015" y="0"/>
                    <a:pt x="208554" y="0"/>
                  </a:cubicBezTo>
                  <a:lnTo>
                    <a:pt x="1111947" y="0"/>
                  </a:lnTo>
                  <a:cubicBezTo>
                    <a:pt x="1116486" y="0"/>
                    <a:pt x="1120683" y="2414"/>
                    <a:pt x="1122966" y="6337"/>
                  </a:cubicBezTo>
                  <a:lnTo>
                    <a:pt x="1318792" y="342913"/>
                  </a:lnTo>
                  <a:cubicBezTo>
                    <a:pt x="1321071" y="346830"/>
                    <a:pt x="1321071" y="351670"/>
                    <a:pt x="1318792" y="355587"/>
                  </a:cubicBezTo>
                  <a:close/>
                </a:path>
              </a:pathLst>
            </a:custGeom>
            <a:solidFill>
              <a:srgbClr val="13274B"/>
            </a:solidFill>
          </p:spPr>
          <p:txBody>
            <a:bodyPr/>
            <a:lstStyle/>
            <a:p>
              <a:endParaRPr lang="en-US"/>
            </a:p>
          </p:txBody>
        </p:sp>
        <p:sp>
          <p:nvSpPr>
            <p:cNvPr id="10" name="TextBox 10"/>
            <p:cNvSpPr txBox="1"/>
            <p:nvPr/>
          </p:nvSpPr>
          <p:spPr>
            <a:xfrm>
              <a:off x="114300" y="-66675"/>
              <a:ext cx="1095857" cy="765175"/>
            </a:xfrm>
            <a:prstGeom prst="rect">
              <a:avLst/>
            </a:prstGeom>
          </p:spPr>
          <p:txBody>
            <a:bodyPr lIns="50800" tIns="50800" rIns="50800" bIns="50800" rtlCol="0" anchor="ctr"/>
            <a:lstStyle/>
            <a:p>
              <a:pPr algn="ctr">
                <a:lnSpc>
                  <a:spcPts val="3750"/>
                </a:lnSpc>
              </a:pPr>
              <a:endParaRPr/>
            </a:p>
          </p:txBody>
        </p:sp>
      </p:grpSp>
      <p:grpSp>
        <p:nvGrpSpPr>
          <p:cNvPr id="11" name="Group 11"/>
          <p:cNvGrpSpPr/>
          <p:nvPr/>
        </p:nvGrpSpPr>
        <p:grpSpPr>
          <a:xfrm rot="-10800000">
            <a:off x="-4456247" y="-589423"/>
            <a:ext cx="11838246" cy="9805715"/>
            <a:chOff x="0" y="0"/>
            <a:chExt cx="485107" cy="401818"/>
          </a:xfrm>
        </p:grpSpPr>
        <p:sp>
          <p:nvSpPr>
            <p:cNvPr id="12" name="Freeform 12"/>
            <p:cNvSpPr/>
            <p:nvPr/>
          </p:nvSpPr>
          <p:spPr>
            <a:xfrm>
              <a:off x="12592" y="0"/>
              <a:ext cx="459922" cy="401818"/>
            </a:xfrm>
            <a:custGeom>
              <a:avLst/>
              <a:gdLst/>
              <a:ahLst/>
              <a:cxnLst/>
              <a:rect l="l" t="t" r="r" b="b"/>
              <a:pathLst>
                <a:path w="459922" h="401818">
                  <a:moveTo>
                    <a:pt x="223307" y="0"/>
                  </a:moveTo>
                  <a:lnTo>
                    <a:pt x="439816" y="0"/>
                  </a:lnTo>
                  <a:cubicBezTo>
                    <a:pt x="446801" y="0"/>
                    <a:pt x="453285" y="3625"/>
                    <a:pt x="456944" y="9575"/>
                  </a:cubicBezTo>
                  <a:cubicBezTo>
                    <a:pt x="460602" y="15525"/>
                    <a:pt x="460911" y="22947"/>
                    <a:pt x="457759" y="29180"/>
                  </a:cubicBezTo>
                  <a:lnTo>
                    <a:pt x="284071" y="372638"/>
                  </a:lnTo>
                  <a:cubicBezTo>
                    <a:pt x="275021" y="390535"/>
                    <a:pt x="256671" y="401818"/>
                    <a:pt x="236616" y="401818"/>
                  </a:cubicBezTo>
                  <a:lnTo>
                    <a:pt x="20107" y="401818"/>
                  </a:lnTo>
                  <a:cubicBezTo>
                    <a:pt x="13122" y="401818"/>
                    <a:pt x="6638" y="398193"/>
                    <a:pt x="2979" y="392243"/>
                  </a:cubicBezTo>
                  <a:cubicBezTo>
                    <a:pt x="-679" y="386293"/>
                    <a:pt x="-988" y="378871"/>
                    <a:pt x="2164" y="372638"/>
                  </a:cubicBezTo>
                  <a:lnTo>
                    <a:pt x="175852" y="29180"/>
                  </a:lnTo>
                  <a:cubicBezTo>
                    <a:pt x="184902" y="11283"/>
                    <a:pt x="203252" y="0"/>
                    <a:pt x="223307" y="0"/>
                  </a:cubicBezTo>
                  <a:close/>
                </a:path>
              </a:pathLst>
            </a:custGeom>
            <a:solidFill>
              <a:srgbClr val="13274B">
                <a:alpha val="77647"/>
              </a:srgbClr>
            </a:solidFill>
          </p:spPr>
          <p:txBody>
            <a:bodyPr/>
            <a:lstStyle/>
            <a:p>
              <a:endParaRPr lang="en-US"/>
            </a:p>
          </p:txBody>
        </p:sp>
        <p:sp>
          <p:nvSpPr>
            <p:cNvPr id="13" name="TextBox 13"/>
            <p:cNvSpPr txBox="1"/>
            <p:nvPr/>
          </p:nvSpPr>
          <p:spPr>
            <a:xfrm>
              <a:off x="101600" y="-66675"/>
              <a:ext cx="281907" cy="468493"/>
            </a:xfrm>
            <a:prstGeom prst="rect">
              <a:avLst/>
            </a:prstGeom>
          </p:spPr>
          <p:txBody>
            <a:bodyPr lIns="50800" tIns="50800" rIns="50800" bIns="50800" rtlCol="0" anchor="ctr"/>
            <a:lstStyle/>
            <a:p>
              <a:pPr algn="ctr">
                <a:lnSpc>
                  <a:spcPts val="3750"/>
                </a:lnSpc>
              </a:pPr>
              <a:endParaRPr/>
            </a:p>
          </p:txBody>
        </p:sp>
      </p:grpSp>
      <p:grpSp>
        <p:nvGrpSpPr>
          <p:cNvPr id="14" name="Group 14"/>
          <p:cNvGrpSpPr/>
          <p:nvPr/>
        </p:nvGrpSpPr>
        <p:grpSpPr>
          <a:xfrm rot="-10800000">
            <a:off x="-1016880" y="9651350"/>
            <a:ext cx="4035505" cy="818745"/>
            <a:chOff x="0" y="0"/>
            <a:chExt cx="5380674" cy="1091660"/>
          </a:xfrm>
        </p:grpSpPr>
        <p:sp>
          <p:nvSpPr>
            <p:cNvPr id="15" name="Freeform 15"/>
            <p:cNvSpPr/>
            <p:nvPr/>
          </p:nvSpPr>
          <p:spPr>
            <a:xfrm>
              <a:off x="2599374" y="0"/>
              <a:ext cx="2781300" cy="1091660"/>
            </a:xfrm>
            <a:custGeom>
              <a:avLst/>
              <a:gdLst/>
              <a:ahLst/>
              <a:cxnLst/>
              <a:rect l="l" t="t" r="r" b="b"/>
              <a:pathLst>
                <a:path w="2781300" h="1091660">
                  <a:moveTo>
                    <a:pt x="0" y="0"/>
                  </a:moveTo>
                  <a:lnTo>
                    <a:pt x="2781300" y="0"/>
                  </a:lnTo>
                  <a:lnTo>
                    <a:pt x="2781300" y="1091660"/>
                  </a:lnTo>
                  <a:lnTo>
                    <a:pt x="0" y="1091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0" y="0"/>
              <a:ext cx="2487304" cy="1091660"/>
            </a:xfrm>
            <a:custGeom>
              <a:avLst/>
              <a:gdLst/>
              <a:ahLst/>
              <a:cxnLst/>
              <a:rect l="l" t="t" r="r" b="b"/>
              <a:pathLst>
                <a:path w="2487304" h="1091660">
                  <a:moveTo>
                    <a:pt x="0" y="0"/>
                  </a:moveTo>
                  <a:lnTo>
                    <a:pt x="2487304" y="0"/>
                  </a:lnTo>
                  <a:lnTo>
                    <a:pt x="2487304" y="1091660"/>
                  </a:lnTo>
                  <a:lnTo>
                    <a:pt x="0" y="1091660"/>
                  </a:lnTo>
                  <a:lnTo>
                    <a:pt x="0" y="0"/>
                  </a:lnTo>
                  <a:close/>
                </a:path>
              </a:pathLst>
            </a:custGeom>
            <a:blipFill>
              <a:blip r:embed="rId3">
                <a:extLst>
                  <a:ext uri="{96DAC541-7B7A-43D3-8B79-37D633B846F1}">
                    <asvg:svgBlip xmlns:asvg="http://schemas.microsoft.com/office/drawing/2016/SVG/main" r:embed="rId4"/>
                  </a:ext>
                </a:extLst>
              </a:blip>
              <a:stretch>
                <a:fillRect r="-11819"/>
              </a:stretch>
            </a:blipFill>
          </p:spPr>
          <p:txBody>
            <a:bodyPr/>
            <a:lstStyle/>
            <a:p>
              <a:endParaRPr lang="en-US"/>
            </a:p>
          </p:txBody>
        </p:sp>
      </p:grpSp>
      <p:grpSp>
        <p:nvGrpSpPr>
          <p:cNvPr id="17" name="Group 17"/>
          <p:cNvGrpSpPr/>
          <p:nvPr/>
        </p:nvGrpSpPr>
        <p:grpSpPr>
          <a:xfrm rot="-10800000">
            <a:off x="-2082884" y="-1416578"/>
            <a:ext cx="4307273" cy="3015761"/>
            <a:chOff x="0" y="0"/>
            <a:chExt cx="505660" cy="354041"/>
          </a:xfrm>
        </p:grpSpPr>
        <p:sp>
          <p:nvSpPr>
            <p:cNvPr id="18" name="Freeform 18"/>
            <p:cNvSpPr/>
            <p:nvPr/>
          </p:nvSpPr>
          <p:spPr>
            <a:xfrm>
              <a:off x="26481" y="0"/>
              <a:ext cx="452698" cy="354041"/>
            </a:xfrm>
            <a:custGeom>
              <a:avLst/>
              <a:gdLst/>
              <a:ahLst/>
              <a:cxnLst/>
              <a:rect l="l" t="t" r="r" b="b"/>
              <a:pathLst>
                <a:path w="452698" h="354041">
                  <a:moveTo>
                    <a:pt x="239628" y="0"/>
                  </a:moveTo>
                  <a:lnTo>
                    <a:pt x="416270" y="0"/>
                  </a:lnTo>
                  <a:cubicBezTo>
                    <a:pt x="429268" y="0"/>
                    <a:pt x="441281" y="6926"/>
                    <a:pt x="447795" y="18174"/>
                  </a:cubicBezTo>
                  <a:cubicBezTo>
                    <a:pt x="454308" y="29422"/>
                    <a:pt x="454334" y="43288"/>
                    <a:pt x="447864" y="54561"/>
                  </a:cubicBezTo>
                  <a:lnTo>
                    <a:pt x="307295" y="299480"/>
                  </a:lnTo>
                  <a:cubicBezTo>
                    <a:pt x="287924" y="333229"/>
                    <a:pt x="251983" y="354041"/>
                    <a:pt x="213070" y="354041"/>
                  </a:cubicBezTo>
                  <a:lnTo>
                    <a:pt x="36428" y="354041"/>
                  </a:lnTo>
                  <a:cubicBezTo>
                    <a:pt x="23430" y="354041"/>
                    <a:pt x="11417" y="347115"/>
                    <a:pt x="4904" y="335867"/>
                  </a:cubicBezTo>
                  <a:cubicBezTo>
                    <a:pt x="-1609" y="324619"/>
                    <a:pt x="-1636" y="310753"/>
                    <a:pt x="4834" y="299480"/>
                  </a:cubicBezTo>
                  <a:lnTo>
                    <a:pt x="145404" y="54561"/>
                  </a:lnTo>
                  <a:cubicBezTo>
                    <a:pt x="164774" y="20812"/>
                    <a:pt x="200715" y="0"/>
                    <a:pt x="239628" y="0"/>
                  </a:cubicBezTo>
                  <a:close/>
                </a:path>
              </a:pathLst>
            </a:custGeom>
            <a:solidFill>
              <a:srgbClr val="1D7363"/>
            </a:solidFill>
          </p:spPr>
          <p:txBody>
            <a:bodyPr/>
            <a:lstStyle/>
            <a:p>
              <a:endParaRPr lang="en-US"/>
            </a:p>
          </p:txBody>
        </p:sp>
        <p:sp>
          <p:nvSpPr>
            <p:cNvPr id="19" name="TextBox 19"/>
            <p:cNvSpPr txBox="1"/>
            <p:nvPr/>
          </p:nvSpPr>
          <p:spPr>
            <a:xfrm>
              <a:off x="101600" y="-66675"/>
              <a:ext cx="302460" cy="420716"/>
            </a:xfrm>
            <a:prstGeom prst="rect">
              <a:avLst/>
            </a:prstGeom>
          </p:spPr>
          <p:txBody>
            <a:bodyPr lIns="50800" tIns="50800" rIns="50800" bIns="50800" rtlCol="0" anchor="ctr"/>
            <a:lstStyle/>
            <a:p>
              <a:pPr algn="ctr">
                <a:lnSpc>
                  <a:spcPts val="3750"/>
                </a:lnSpc>
              </a:pPr>
              <a:endParaRPr/>
            </a:p>
          </p:txBody>
        </p:sp>
      </p:grpSp>
      <p:sp>
        <p:nvSpPr>
          <p:cNvPr id="20" name="Freeform 20"/>
          <p:cNvSpPr/>
          <p:nvPr/>
        </p:nvSpPr>
        <p:spPr>
          <a:xfrm>
            <a:off x="14051209" y="10009713"/>
            <a:ext cx="7315200" cy="707451"/>
          </a:xfrm>
          <a:custGeom>
            <a:avLst/>
            <a:gdLst/>
            <a:ahLst/>
            <a:cxnLst/>
            <a:rect l="l" t="t" r="r" b="b"/>
            <a:pathLst>
              <a:path w="7315200" h="707451">
                <a:moveTo>
                  <a:pt x="0" y="0"/>
                </a:moveTo>
                <a:lnTo>
                  <a:pt x="7315200" y="0"/>
                </a:lnTo>
                <a:lnTo>
                  <a:pt x="7315200" y="707451"/>
                </a:lnTo>
                <a:lnTo>
                  <a:pt x="0" y="707451"/>
                </a:lnTo>
                <a:lnTo>
                  <a:pt x="0" y="0"/>
                </a:lnTo>
                <a:close/>
              </a:path>
            </a:pathLst>
          </a:custGeom>
          <a:blipFill>
            <a:blip r:embed="rId5">
              <a:extLst>
                <a:ext uri="{96DAC541-7B7A-43D3-8B79-37D633B846F1}">
                  <asvg:svgBlip xmlns:asvg="http://schemas.microsoft.com/office/drawing/2016/SVG/main" r:embed="rId6"/>
                </a:ext>
              </a:extLst>
            </a:blip>
            <a:stretch>
              <a:fillRect t="-419596"/>
            </a:stretch>
          </a:blipFill>
        </p:spPr>
        <p:txBody>
          <a:bodyPr/>
          <a:lstStyle/>
          <a:p>
            <a:endParaRPr lang="en-US"/>
          </a:p>
        </p:txBody>
      </p:sp>
      <p:grpSp>
        <p:nvGrpSpPr>
          <p:cNvPr id="21" name="Group 21"/>
          <p:cNvGrpSpPr/>
          <p:nvPr/>
        </p:nvGrpSpPr>
        <p:grpSpPr>
          <a:xfrm>
            <a:off x="16436483" y="-2840784"/>
            <a:ext cx="5114374" cy="4395165"/>
            <a:chOff x="0" y="0"/>
            <a:chExt cx="812800" cy="698500"/>
          </a:xfrm>
        </p:grpSpPr>
        <p:sp>
          <p:nvSpPr>
            <p:cNvPr id="22" name="Freeform 22"/>
            <p:cNvSpPr/>
            <p:nvPr/>
          </p:nvSpPr>
          <p:spPr>
            <a:xfrm>
              <a:off x="6125" y="0"/>
              <a:ext cx="800550" cy="698500"/>
            </a:xfrm>
            <a:custGeom>
              <a:avLst/>
              <a:gdLst/>
              <a:ahLst/>
              <a:cxnLst/>
              <a:rect l="l" t="t" r="r" b="b"/>
              <a:pathLst>
                <a:path w="800550" h="698500">
                  <a:moveTo>
                    <a:pt x="795256" y="368876"/>
                  </a:moveTo>
                  <a:lnTo>
                    <a:pt x="614894" y="678874"/>
                  </a:lnTo>
                  <a:cubicBezTo>
                    <a:pt x="607824" y="691025"/>
                    <a:pt x="594827" y="698500"/>
                    <a:pt x="580769" y="698500"/>
                  </a:cubicBezTo>
                  <a:lnTo>
                    <a:pt x="219781" y="698500"/>
                  </a:lnTo>
                  <a:cubicBezTo>
                    <a:pt x="205723" y="698500"/>
                    <a:pt x="192726" y="691025"/>
                    <a:pt x="185656" y="678874"/>
                  </a:cubicBezTo>
                  <a:lnTo>
                    <a:pt x="5294" y="368876"/>
                  </a:lnTo>
                  <a:cubicBezTo>
                    <a:pt x="-1765" y="356744"/>
                    <a:pt x="-1765" y="341756"/>
                    <a:pt x="5294" y="329624"/>
                  </a:cubicBezTo>
                  <a:lnTo>
                    <a:pt x="185656" y="19626"/>
                  </a:lnTo>
                  <a:cubicBezTo>
                    <a:pt x="192726" y="7475"/>
                    <a:pt x="205723" y="0"/>
                    <a:pt x="219781" y="0"/>
                  </a:cubicBezTo>
                  <a:lnTo>
                    <a:pt x="580769" y="0"/>
                  </a:lnTo>
                  <a:cubicBezTo>
                    <a:pt x="594827" y="0"/>
                    <a:pt x="607824" y="7475"/>
                    <a:pt x="614894" y="19626"/>
                  </a:cubicBezTo>
                  <a:lnTo>
                    <a:pt x="795256" y="329624"/>
                  </a:lnTo>
                  <a:cubicBezTo>
                    <a:pt x="802315" y="341756"/>
                    <a:pt x="802315" y="356744"/>
                    <a:pt x="795256" y="368876"/>
                  </a:cubicBezTo>
                  <a:close/>
                </a:path>
              </a:pathLst>
            </a:custGeom>
            <a:solidFill>
              <a:srgbClr val="13274B"/>
            </a:solidFill>
          </p:spPr>
          <p:txBody>
            <a:bodyPr/>
            <a:lstStyle/>
            <a:p>
              <a:endParaRPr lang="en-US"/>
            </a:p>
          </p:txBody>
        </p:sp>
        <p:sp>
          <p:nvSpPr>
            <p:cNvPr id="23" name="TextBox 23"/>
            <p:cNvSpPr txBox="1"/>
            <p:nvPr/>
          </p:nvSpPr>
          <p:spPr>
            <a:xfrm>
              <a:off x="114300" y="-66675"/>
              <a:ext cx="584200" cy="765175"/>
            </a:xfrm>
            <a:prstGeom prst="rect">
              <a:avLst/>
            </a:prstGeom>
          </p:spPr>
          <p:txBody>
            <a:bodyPr lIns="50800" tIns="50800" rIns="50800" bIns="50800" rtlCol="0" anchor="ctr"/>
            <a:lstStyle/>
            <a:p>
              <a:pPr algn="ctr">
                <a:lnSpc>
                  <a:spcPts val="3750"/>
                </a:lnSpc>
              </a:pPr>
              <a:endParaRPr/>
            </a:p>
          </p:txBody>
        </p:sp>
      </p:grpSp>
      <p:sp>
        <p:nvSpPr>
          <p:cNvPr id="24" name="Freeform 24"/>
          <p:cNvSpPr/>
          <p:nvPr/>
        </p:nvSpPr>
        <p:spPr>
          <a:xfrm>
            <a:off x="16809791" y="385226"/>
            <a:ext cx="899017" cy="732699"/>
          </a:xfrm>
          <a:custGeom>
            <a:avLst/>
            <a:gdLst/>
            <a:ahLst/>
            <a:cxnLst/>
            <a:rect l="l" t="t" r="r" b="b"/>
            <a:pathLst>
              <a:path w="899017" h="732699">
                <a:moveTo>
                  <a:pt x="0" y="0"/>
                </a:moveTo>
                <a:lnTo>
                  <a:pt x="899018" y="0"/>
                </a:lnTo>
                <a:lnTo>
                  <a:pt x="899018" y="732699"/>
                </a:lnTo>
                <a:lnTo>
                  <a:pt x="0" y="7326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5" name="Freeform 25"/>
          <p:cNvSpPr/>
          <p:nvPr/>
        </p:nvSpPr>
        <p:spPr>
          <a:xfrm rot="-5400000">
            <a:off x="17259300" y="7096804"/>
            <a:ext cx="2057400" cy="807530"/>
          </a:xfrm>
          <a:custGeom>
            <a:avLst/>
            <a:gdLst/>
            <a:ahLst/>
            <a:cxnLst/>
            <a:rect l="l" t="t" r="r" b="b"/>
            <a:pathLst>
              <a:path w="2057400" h="807530">
                <a:moveTo>
                  <a:pt x="0" y="0"/>
                </a:moveTo>
                <a:lnTo>
                  <a:pt x="2057400" y="0"/>
                </a:lnTo>
                <a:lnTo>
                  <a:pt x="2057400" y="807530"/>
                </a:lnTo>
                <a:lnTo>
                  <a:pt x="0" y="8075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6" name="Freeform 26"/>
          <p:cNvSpPr/>
          <p:nvPr/>
        </p:nvSpPr>
        <p:spPr>
          <a:xfrm>
            <a:off x="10193891" y="-3622115"/>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7" name="Freeform 27"/>
          <p:cNvSpPr/>
          <p:nvPr/>
        </p:nvSpPr>
        <p:spPr>
          <a:xfrm>
            <a:off x="-2381563" y="3206674"/>
            <a:ext cx="7107908" cy="6530391"/>
          </a:xfrm>
          <a:custGeom>
            <a:avLst/>
            <a:gdLst/>
            <a:ahLst/>
            <a:cxnLst/>
            <a:rect l="l" t="t" r="r" b="b"/>
            <a:pathLst>
              <a:path w="7107908" h="6530391">
                <a:moveTo>
                  <a:pt x="0" y="0"/>
                </a:moveTo>
                <a:lnTo>
                  <a:pt x="7107908" y="0"/>
                </a:lnTo>
                <a:lnTo>
                  <a:pt x="7107908" y="6530390"/>
                </a:lnTo>
                <a:lnTo>
                  <a:pt x="0" y="6530390"/>
                </a:lnTo>
                <a:lnTo>
                  <a:pt x="0" y="0"/>
                </a:lnTo>
                <a:close/>
              </a:path>
            </a:pathLst>
          </a:custGeom>
          <a:blipFill>
            <a:blip r:embed="rId13">
              <a:alphaModFix amt="60000"/>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grpSp>
        <p:nvGrpSpPr>
          <p:cNvPr id="28" name="Group 28"/>
          <p:cNvGrpSpPr/>
          <p:nvPr/>
        </p:nvGrpSpPr>
        <p:grpSpPr>
          <a:xfrm>
            <a:off x="-4965726" y="-598965"/>
            <a:ext cx="12347725" cy="9544221"/>
            <a:chOff x="0" y="0"/>
            <a:chExt cx="519625" cy="401646"/>
          </a:xfrm>
        </p:grpSpPr>
        <p:sp>
          <p:nvSpPr>
            <p:cNvPr id="29" name="Freeform 29"/>
            <p:cNvSpPr/>
            <p:nvPr/>
          </p:nvSpPr>
          <p:spPr>
            <a:xfrm>
              <a:off x="12077" y="0"/>
              <a:ext cx="495472" cy="401646"/>
            </a:xfrm>
            <a:custGeom>
              <a:avLst/>
              <a:gdLst/>
              <a:ahLst/>
              <a:cxnLst/>
              <a:rect l="l" t="t" r="r" b="b"/>
              <a:pathLst>
                <a:path w="495472" h="401646">
                  <a:moveTo>
                    <a:pt x="222473" y="0"/>
                  </a:moveTo>
                  <a:lnTo>
                    <a:pt x="476198" y="0"/>
                  </a:lnTo>
                  <a:cubicBezTo>
                    <a:pt x="482894" y="0"/>
                    <a:pt x="489110" y="3475"/>
                    <a:pt x="492617" y="9179"/>
                  </a:cubicBezTo>
                  <a:cubicBezTo>
                    <a:pt x="496124" y="14883"/>
                    <a:pt x="496418" y="21999"/>
                    <a:pt x="493396" y="27973"/>
                  </a:cubicBezTo>
                  <a:lnTo>
                    <a:pt x="318500" y="373673"/>
                  </a:lnTo>
                  <a:cubicBezTo>
                    <a:pt x="309820" y="390830"/>
                    <a:pt x="292227" y="401646"/>
                    <a:pt x="272998" y="401646"/>
                  </a:cubicBezTo>
                  <a:lnTo>
                    <a:pt x="19273" y="401646"/>
                  </a:lnTo>
                  <a:cubicBezTo>
                    <a:pt x="12577" y="401646"/>
                    <a:pt x="6361" y="398171"/>
                    <a:pt x="2854" y="392467"/>
                  </a:cubicBezTo>
                  <a:cubicBezTo>
                    <a:pt x="-653" y="386763"/>
                    <a:pt x="-947" y="379647"/>
                    <a:pt x="2075" y="373673"/>
                  </a:cubicBezTo>
                  <a:lnTo>
                    <a:pt x="176971" y="27973"/>
                  </a:lnTo>
                  <a:cubicBezTo>
                    <a:pt x="185651" y="10816"/>
                    <a:pt x="203244" y="0"/>
                    <a:pt x="222473" y="0"/>
                  </a:cubicBezTo>
                  <a:close/>
                </a:path>
              </a:pathLst>
            </a:custGeom>
            <a:blipFill>
              <a:blip r:embed="rId15"/>
              <a:stretch>
                <a:fillRect l="-10346" r="-2437"/>
              </a:stretch>
            </a:blipFill>
            <a:ln w="209550" cap="rnd">
              <a:solidFill>
                <a:srgbClr val="FFFFFF"/>
              </a:solidFill>
              <a:prstDash val="solid"/>
              <a:round/>
            </a:ln>
          </p:spPr>
          <p:txBody>
            <a:bodyPr/>
            <a:lstStyle/>
            <a:p>
              <a:endParaRPr lang="en-US"/>
            </a:p>
          </p:txBody>
        </p:sp>
      </p:grpSp>
      <p:sp>
        <p:nvSpPr>
          <p:cNvPr id="30" name="Freeform 30"/>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16"/>
            <a:stretch>
              <a:fillRect l="-7774" t="-128089" r="-8245" b="-128089"/>
            </a:stretch>
          </a:blipFill>
        </p:spPr>
        <p:txBody>
          <a:bodyPr/>
          <a:lstStyle/>
          <a:p>
            <a:endParaRPr lang="en-US"/>
          </a:p>
        </p:txBody>
      </p:sp>
      <p:sp>
        <p:nvSpPr>
          <p:cNvPr id="31" name="TextBox 31"/>
          <p:cNvSpPr txBox="1"/>
          <p:nvPr/>
        </p:nvSpPr>
        <p:spPr>
          <a:xfrm>
            <a:off x="5057903" y="9251052"/>
            <a:ext cx="9750772" cy="552450"/>
          </a:xfrm>
          <a:prstGeom prst="rect">
            <a:avLst/>
          </a:prstGeom>
        </p:spPr>
        <p:txBody>
          <a:bodyPr lIns="0" tIns="0" rIns="0" bIns="0" rtlCol="0" anchor="t">
            <a:spAutoFit/>
          </a:bodyPr>
          <a:lstStyle/>
          <a:p>
            <a:pPr algn="ctr">
              <a:lnSpc>
                <a:spcPts val="4500"/>
              </a:lnSpc>
              <a:spcBef>
                <a:spcPct val="0"/>
              </a:spcBef>
            </a:pPr>
            <a:r>
              <a:rPr lang="en-US" sz="2500">
                <a:solidFill>
                  <a:srgbClr val="14284A"/>
                </a:solidFill>
                <a:latin typeface="Poppins"/>
                <a:ea typeface="Poppins"/>
                <a:cs typeface="Poppins"/>
                <a:sym typeface="Poppins"/>
              </a:rPr>
              <a:t>Doing nothing is still a decision—with financial consequences.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5573" y="8363045"/>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a:grpSpLocks noChangeAspect="1"/>
          </p:cNvGrpSpPr>
          <p:nvPr/>
        </p:nvGrpSpPr>
        <p:grpSpPr>
          <a:xfrm>
            <a:off x="14292508" y="3177592"/>
            <a:ext cx="3657108" cy="1255425"/>
            <a:chOff x="0" y="0"/>
            <a:chExt cx="4876144" cy="1673900"/>
          </a:xfrm>
        </p:grpSpPr>
        <p:sp>
          <p:nvSpPr>
            <p:cNvPr id="4" name="Freeform 4"/>
            <p:cNvSpPr/>
            <p:nvPr/>
          </p:nvSpPr>
          <p:spPr>
            <a:xfrm>
              <a:off x="0" y="0"/>
              <a:ext cx="4876165" cy="1673860"/>
            </a:xfrm>
            <a:custGeom>
              <a:avLst/>
              <a:gdLst/>
              <a:ahLst/>
              <a:cxnLst/>
              <a:rect l="l" t="t" r="r" b="b"/>
              <a:pathLst>
                <a:path w="4876165" h="1673860">
                  <a:moveTo>
                    <a:pt x="0" y="0"/>
                  </a:moveTo>
                  <a:lnTo>
                    <a:pt x="4876165" y="0"/>
                  </a:lnTo>
                  <a:lnTo>
                    <a:pt x="4876165" y="1673860"/>
                  </a:lnTo>
                  <a:lnTo>
                    <a:pt x="0" y="1673860"/>
                  </a:lnTo>
                  <a:lnTo>
                    <a:pt x="0" y="0"/>
                  </a:lnTo>
                  <a:close/>
                </a:path>
              </a:pathLst>
            </a:custGeom>
            <a:blipFill>
              <a:blip r:embed="rId5"/>
              <a:stretch>
                <a:fillRect b="-2"/>
              </a:stretch>
            </a:blipFill>
          </p:spPr>
          <p:txBody>
            <a:bodyPr/>
            <a:lstStyle/>
            <a:p>
              <a:endParaRPr lang="en-US"/>
            </a:p>
          </p:txBody>
        </p:sp>
      </p:grpSp>
      <p:grpSp>
        <p:nvGrpSpPr>
          <p:cNvPr id="5" name="Group 5"/>
          <p:cNvGrpSpPr/>
          <p:nvPr/>
        </p:nvGrpSpPr>
        <p:grpSpPr>
          <a:xfrm>
            <a:off x="8860626" y="0"/>
            <a:ext cx="10399005" cy="10281761"/>
            <a:chOff x="0" y="0"/>
            <a:chExt cx="406400" cy="401818"/>
          </a:xfrm>
        </p:grpSpPr>
        <p:sp>
          <p:nvSpPr>
            <p:cNvPr id="6" name="Freeform 6"/>
            <p:cNvSpPr/>
            <p:nvPr/>
          </p:nvSpPr>
          <p:spPr>
            <a:xfrm>
              <a:off x="0" y="0"/>
              <a:ext cx="406400" cy="401818"/>
            </a:xfrm>
            <a:custGeom>
              <a:avLst/>
              <a:gdLst/>
              <a:ahLst/>
              <a:cxnLst/>
              <a:rect l="l" t="t" r="r" b="b"/>
              <a:pathLst>
                <a:path w="406400" h="401818">
                  <a:moveTo>
                    <a:pt x="203200" y="0"/>
                  </a:moveTo>
                  <a:lnTo>
                    <a:pt x="406400" y="0"/>
                  </a:lnTo>
                  <a:lnTo>
                    <a:pt x="203200" y="401818"/>
                  </a:lnTo>
                  <a:lnTo>
                    <a:pt x="0" y="401818"/>
                  </a:lnTo>
                  <a:lnTo>
                    <a:pt x="203200" y="0"/>
                  </a:lnTo>
                  <a:close/>
                </a:path>
              </a:pathLst>
            </a:custGeom>
            <a:solidFill>
              <a:srgbClr val="13274B"/>
            </a:solidFill>
          </p:spPr>
          <p:txBody>
            <a:bodyPr/>
            <a:lstStyle/>
            <a:p>
              <a:endParaRPr lang="en-US"/>
            </a:p>
          </p:txBody>
        </p:sp>
        <p:sp>
          <p:nvSpPr>
            <p:cNvPr id="7" name="TextBox 7"/>
            <p:cNvSpPr txBox="1"/>
            <p:nvPr/>
          </p:nvSpPr>
          <p:spPr>
            <a:xfrm>
              <a:off x="101600" y="-66675"/>
              <a:ext cx="203200" cy="468493"/>
            </a:xfrm>
            <a:prstGeom prst="rect">
              <a:avLst/>
            </a:prstGeom>
          </p:spPr>
          <p:txBody>
            <a:bodyPr lIns="50800" tIns="50800" rIns="50800" bIns="50800" rtlCol="0" anchor="ctr"/>
            <a:lstStyle/>
            <a:p>
              <a:pPr algn="ctr">
                <a:lnSpc>
                  <a:spcPts val="3750"/>
                </a:lnSpc>
              </a:pPr>
              <a:endParaRPr/>
            </a:p>
          </p:txBody>
        </p:sp>
      </p:grpSp>
      <p:grpSp>
        <p:nvGrpSpPr>
          <p:cNvPr id="8" name="Group 8"/>
          <p:cNvGrpSpPr/>
          <p:nvPr/>
        </p:nvGrpSpPr>
        <p:grpSpPr>
          <a:xfrm>
            <a:off x="11292460" y="-4624142"/>
            <a:ext cx="15839091" cy="8353315"/>
            <a:chOff x="0" y="0"/>
            <a:chExt cx="1324457" cy="698500"/>
          </a:xfrm>
        </p:grpSpPr>
        <p:sp>
          <p:nvSpPr>
            <p:cNvPr id="9" name="Freeform 9"/>
            <p:cNvSpPr/>
            <p:nvPr/>
          </p:nvSpPr>
          <p:spPr>
            <a:xfrm>
              <a:off x="1978" y="0"/>
              <a:ext cx="1320501" cy="698500"/>
            </a:xfrm>
            <a:custGeom>
              <a:avLst/>
              <a:gdLst/>
              <a:ahLst/>
              <a:cxnLst/>
              <a:rect l="l" t="t" r="r" b="b"/>
              <a:pathLst>
                <a:path w="1320501" h="698500">
                  <a:moveTo>
                    <a:pt x="1318792" y="355587"/>
                  </a:moveTo>
                  <a:lnTo>
                    <a:pt x="1122966" y="692163"/>
                  </a:lnTo>
                  <a:cubicBezTo>
                    <a:pt x="1120683" y="696086"/>
                    <a:pt x="1116486" y="698500"/>
                    <a:pt x="1111947" y="698500"/>
                  </a:cubicBezTo>
                  <a:lnTo>
                    <a:pt x="208554" y="698500"/>
                  </a:lnTo>
                  <a:cubicBezTo>
                    <a:pt x="204015" y="698500"/>
                    <a:pt x="199818" y="696086"/>
                    <a:pt x="197535" y="692163"/>
                  </a:cubicBezTo>
                  <a:lnTo>
                    <a:pt x="1709" y="355587"/>
                  </a:lnTo>
                  <a:cubicBezTo>
                    <a:pt x="-570" y="351670"/>
                    <a:pt x="-570" y="346830"/>
                    <a:pt x="1709" y="342913"/>
                  </a:cubicBezTo>
                  <a:lnTo>
                    <a:pt x="197535" y="6337"/>
                  </a:lnTo>
                  <a:cubicBezTo>
                    <a:pt x="199818" y="2414"/>
                    <a:pt x="204015" y="0"/>
                    <a:pt x="208554" y="0"/>
                  </a:cubicBezTo>
                  <a:lnTo>
                    <a:pt x="1111947" y="0"/>
                  </a:lnTo>
                  <a:cubicBezTo>
                    <a:pt x="1116486" y="0"/>
                    <a:pt x="1120683" y="2414"/>
                    <a:pt x="1122966" y="6337"/>
                  </a:cubicBezTo>
                  <a:lnTo>
                    <a:pt x="1318792" y="342913"/>
                  </a:lnTo>
                  <a:cubicBezTo>
                    <a:pt x="1321071" y="346830"/>
                    <a:pt x="1321071" y="351670"/>
                    <a:pt x="1318792" y="355587"/>
                  </a:cubicBezTo>
                  <a:close/>
                </a:path>
              </a:pathLst>
            </a:custGeom>
            <a:solidFill>
              <a:srgbClr val="13274B"/>
            </a:solidFill>
          </p:spPr>
          <p:txBody>
            <a:bodyPr/>
            <a:lstStyle/>
            <a:p>
              <a:endParaRPr lang="en-US"/>
            </a:p>
          </p:txBody>
        </p:sp>
        <p:sp>
          <p:nvSpPr>
            <p:cNvPr id="10" name="TextBox 10"/>
            <p:cNvSpPr txBox="1"/>
            <p:nvPr/>
          </p:nvSpPr>
          <p:spPr>
            <a:xfrm>
              <a:off x="114300" y="-66675"/>
              <a:ext cx="1095857" cy="765175"/>
            </a:xfrm>
            <a:prstGeom prst="rect">
              <a:avLst/>
            </a:prstGeom>
          </p:spPr>
          <p:txBody>
            <a:bodyPr lIns="50800" tIns="50800" rIns="50800" bIns="50800" rtlCol="0" anchor="ctr"/>
            <a:lstStyle/>
            <a:p>
              <a:pPr algn="ctr">
                <a:lnSpc>
                  <a:spcPts val="3750"/>
                </a:lnSpc>
              </a:pPr>
              <a:endParaRPr/>
            </a:p>
          </p:txBody>
        </p:sp>
      </p:grpSp>
      <p:grpSp>
        <p:nvGrpSpPr>
          <p:cNvPr id="11" name="Group 11"/>
          <p:cNvGrpSpPr/>
          <p:nvPr/>
        </p:nvGrpSpPr>
        <p:grpSpPr>
          <a:xfrm>
            <a:off x="9257377" y="961785"/>
            <a:ext cx="14040085" cy="9805715"/>
            <a:chOff x="0" y="0"/>
            <a:chExt cx="575334" cy="401818"/>
          </a:xfrm>
        </p:grpSpPr>
        <p:sp>
          <p:nvSpPr>
            <p:cNvPr id="12" name="Freeform 12"/>
            <p:cNvSpPr/>
            <p:nvPr/>
          </p:nvSpPr>
          <p:spPr>
            <a:xfrm>
              <a:off x="10618" y="0"/>
              <a:ext cx="554099" cy="401818"/>
            </a:xfrm>
            <a:custGeom>
              <a:avLst/>
              <a:gdLst/>
              <a:ahLst/>
              <a:cxnLst/>
              <a:rect l="l" t="t" r="r" b="b"/>
              <a:pathLst>
                <a:path w="554099" h="401818">
                  <a:moveTo>
                    <a:pt x="220153" y="0"/>
                  </a:moveTo>
                  <a:lnTo>
                    <a:pt x="537145" y="0"/>
                  </a:lnTo>
                  <a:cubicBezTo>
                    <a:pt x="543034" y="0"/>
                    <a:pt x="548502" y="3056"/>
                    <a:pt x="551586" y="8073"/>
                  </a:cubicBezTo>
                  <a:cubicBezTo>
                    <a:pt x="554671" y="13090"/>
                    <a:pt x="554931" y="19348"/>
                    <a:pt x="552274" y="24604"/>
                  </a:cubicBezTo>
                  <a:lnTo>
                    <a:pt x="373958" y="377214"/>
                  </a:lnTo>
                  <a:cubicBezTo>
                    <a:pt x="366327" y="392305"/>
                    <a:pt x="350855" y="401818"/>
                    <a:pt x="333945" y="401818"/>
                  </a:cubicBezTo>
                  <a:lnTo>
                    <a:pt x="16953" y="401818"/>
                  </a:lnTo>
                  <a:cubicBezTo>
                    <a:pt x="11063" y="401818"/>
                    <a:pt x="5596" y="398762"/>
                    <a:pt x="2511" y="393745"/>
                  </a:cubicBezTo>
                  <a:cubicBezTo>
                    <a:pt x="-573" y="388728"/>
                    <a:pt x="-834" y="382470"/>
                    <a:pt x="1824" y="377214"/>
                  </a:cubicBezTo>
                  <a:lnTo>
                    <a:pt x="180140" y="24604"/>
                  </a:lnTo>
                  <a:cubicBezTo>
                    <a:pt x="187771" y="9513"/>
                    <a:pt x="203243" y="0"/>
                    <a:pt x="220153" y="0"/>
                  </a:cubicBezTo>
                  <a:close/>
                </a:path>
              </a:pathLst>
            </a:custGeom>
            <a:solidFill>
              <a:srgbClr val="009660"/>
            </a:solidFill>
          </p:spPr>
          <p:txBody>
            <a:bodyPr/>
            <a:lstStyle/>
            <a:p>
              <a:endParaRPr lang="en-US"/>
            </a:p>
          </p:txBody>
        </p:sp>
        <p:sp>
          <p:nvSpPr>
            <p:cNvPr id="13" name="TextBox 13"/>
            <p:cNvSpPr txBox="1"/>
            <p:nvPr/>
          </p:nvSpPr>
          <p:spPr>
            <a:xfrm>
              <a:off x="101600" y="-66675"/>
              <a:ext cx="372134" cy="468493"/>
            </a:xfrm>
            <a:prstGeom prst="rect">
              <a:avLst/>
            </a:prstGeom>
          </p:spPr>
          <p:txBody>
            <a:bodyPr lIns="50800" tIns="50800" rIns="50800" bIns="50800" rtlCol="0" anchor="ctr"/>
            <a:lstStyle/>
            <a:p>
              <a:pPr algn="ctr">
                <a:lnSpc>
                  <a:spcPts val="3750"/>
                </a:lnSpc>
              </a:pPr>
              <a:endParaRPr/>
            </a:p>
          </p:txBody>
        </p:sp>
      </p:grpSp>
      <p:grpSp>
        <p:nvGrpSpPr>
          <p:cNvPr id="14" name="Group 14"/>
          <p:cNvGrpSpPr/>
          <p:nvPr/>
        </p:nvGrpSpPr>
        <p:grpSpPr>
          <a:xfrm>
            <a:off x="15176500" y="-292020"/>
            <a:ext cx="4035505" cy="818745"/>
            <a:chOff x="0" y="0"/>
            <a:chExt cx="5380674" cy="1091660"/>
          </a:xfrm>
        </p:grpSpPr>
        <p:sp>
          <p:nvSpPr>
            <p:cNvPr id="15" name="Freeform 15"/>
            <p:cNvSpPr/>
            <p:nvPr/>
          </p:nvSpPr>
          <p:spPr>
            <a:xfrm>
              <a:off x="2599374" y="0"/>
              <a:ext cx="2781300" cy="1091660"/>
            </a:xfrm>
            <a:custGeom>
              <a:avLst/>
              <a:gdLst/>
              <a:ahLst/>
              <a:cxnLst/>
              <a:rect l="l" t="t" r="r" b="b"/>
              <a:pathLst>
                <a:path w="2781300" h="1091660">
                  <a:moveTo>
                    <a:pt x="0" y="0"/>
                  </a:moveTo>
                  <a:lnTo>
                    <a:pt x="2781300" y="0"/>
                  </a:lnTo>
                  <a:lnTo>
                    <a:pt x="2781300" y="1091660"/>
                  </a:lnTo>
                  <a:lnTo>
                    <a:pt x="0" y="10916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0" y="0"/>
              <a:ext cx="2487304" cy="1091660"/>
            </a:xfrm>
            <a:custGeom>
              <a:avLst/>
              <a:gdLst/>
              <a:ahLst/>
              <a:cxnLst/>
              <a:rect l="l" t="t" r="r" b="b"/>
              <a:pathLst>
                <a:path w="2487304" h="1091660">
                  <a:moveTo>
                    <a:pt x="0" y="0"/>
                  </a:moveTo>
                  <a:lnTo>
                    <a:pt x="2487304" y="0"/>
                  </a:lnTo>
                  <a:lnTo>
                    <a:pt x="2487304" y="1091660"/>
                  </a:lnTo>
                  <a:lnTo>
                    <a:pt x="0" y="1091660"/>
                  </a:lnTo>
                  <a:lnTo>
                    <a:pt x="0" y="0"/>
                  </a:lnTo>
                  <a:close/>
                </a:path>
              </a:pathLst>
            </a:custGeom>
            <a:blipFill>
              <a:blip r:embed="rId6">
                <a:extLst>
                  <a:ext uri="{96DAC541-7B7A-43D3-8B79-37D633B846F1}">
                    <asvg:svgBlip xmlns:asvg="http://schemas.microsoft.com/office/drawing/2016/SVG/main" r:embed="rId7"/>
                  </a:ext>
                </a:extLst>
              </a:blip>
              <a:stretch>
                <a:fillRect r="-11819"/>
              </a:stretch>
            </a:blipFill>
          </p:spPr>
          <p:txBody>
            <a:bodyPr/>
            <a:lstStyle/>
            <a:p>
              <a:endParaRPr lang="en-US"/>
            </a:p>
          </p:txBody>
        </p:sp>
      </p:grpSp>
      <p:grpSp>
        <p:nvGrpSpPr>
          <p:cNvPr id="17" name="Group 17"/>
          <p:cNvGrpSpPr/>
          <p:nvPr/>
        </p:nvGrpSpPr>
        <p:grpSpPr>
          <a:xfrm>
            <a:off x="-3349299" y="-2840784"/>
            <a:ext cx="5114374" cy="4395165"/>
            <a:chOff x="0" y="0"/>
            <a:chExt cx="812800" cy="698500"/>
          </a:xfrm>
        </p:grpSpPr>
        <p:sp>
          <p:nvSpPr>
            <p:cNvPr id="18" name="Freeform 18"/>
            <p:cNvSpPr/>
            <p:nvPr/>
          </p:nvSpPr>
          <p:spPr>
            <a:xfrm>
              <a:off x="6125" y="0"/>
              <a:ext cx="800550" cy="698500"/>
            </a:xfrm>
            <a:custGeom>
              <a:avLst/>
              <a:gdLst/>
              <a:ahLst/>
              <a:cxnLst/>
              <a:rect l="l" t="t" r="r" b="b"/>
              <a:pathLst>
                <a:path w="800550" h="698500">
                  <a:moveTo>
                    <a:pt x="795256" y="368876"/>
                  </a:moveTo>
                  <a:lnTo>
                    <a:pt x="614894" y="678874"/>
                  </a:lnTo>
                  <a:cubicBezTo>
                    <a:pt x="607824" y="691025"/>
                    <a:pt x="594827" y="698500"/>
                    <a:pt x="580769" y="698500"/>
                  </a:cubicBezTo>
                  <a:lnTo>
                    <a:pt x="219781" y="698500"/>
                  </a:lnTo>
                  <a:cubicBezTo>
                    <a:pt x="205723" y="698500"/>
                    <a:pt x="192726" y="691025"/>
                    <a:pt x="185656" y="678874"/>
                  </a:cubicBezTo>
                  <a:lnTo>
                    <a:pt x="5294" y="368876"/>
                  </a:lnTo>
                  <a:cubicBezTo>
                    <a:pt x="-1765" y="356744"/>
                    <a:pt x="-1765" y="341756"/>
                    <a:pt x="5294" y="329624"/>
                  </a:cubicBezTo>
                  <a:lnTo>
                    <a:pt x="185656" y="19626"/>
                  </a:lnTo>
                  <a:cubicBezTo>
                    <a:pt x="192726" y="7475"/>
                    <a:pt x="205723" y="0"/>
                    <a:pt x="219781" y="0"/>
                  </a:cubicBezTo>
                  <a:lnTo>
                    <a:pt x="580769" y="0"/>
                  </a:lnTo>
                  <a:cubicBezTo>
                    <a:pt x="594827" y="0"/>
                    <a:pt x="607824" y="7475"/>
                    <a:pt x="614894" y="19626"/>
                  </a:cubicBezTo>
                  <a:lnTo>
                    <a:pt x="795256" y="329624"/>
                  </a:lnTo>
                  <a:cubicBezTo>
                    <a:pt x="802315" y="341756"/>
                    <a:pt x="802315" y="356744"/>
                    <a:pt x="795256" y="368876"/>
                  </a:cubicBezTo>
                  <a:close/>
                </a:path>
              </a:pathLst>
            </a:custGeom>
            <a:solidFill>
              <a:srgbClr val="13274B"/>
            </a:solidFill>
          </p:spPr>
          <p:txBody>
            <a:bodyPr/>
            <a:lstStyle/>
            <a:p>
              <a:endParaRPr lang="en-US"/>
            </a:p>
          </p:txBody>
        </p:sp>
        <p:sp>
          <p:nvSpPr>
            <p:cNvPr id="19" name="TextBox 19"/>
            <p:cNvSpPr txBox="1"/>
            <p:nvPr/>
          </p:nvSpPr>
          <p:spPr>
            <a:xfrm>
              <a:off x="114300" y="-66675"/>
              <a:ext cx="584200" cy="765175"/>
            </a:xfrm>
            <a:prstGeom prst="rect">
              <a:avLst/>
            </a:prstGeom>
          </p:spPr>
          <p:txBody>
            <a:bodyPr lIns="50800" tIns="50800" rIns="50800" bIns="50800" rtlCol="0" anchor="ctr"/>
            <a:lstStyle/>
            <a:p>
              <a:pPr algn="ctr">
                <a:lnSpc>
                  <a:spcPts val="3750"/>
                </a:lnSpc>
              </a:pPr>
              <a:endParaRPr/>
            </a:p>
          </p:txBody>
        </p:sp>
      </p:grpSp>
      <p:sp>
        <p:nvSpPr>
          <p:cNvPr id="20" name="Freeform 20"/>
          <p:cNvSpPr/>
          <p:nvPr/>
        </p:nvSpPr>
        <p:spPr>
          <a:xfrm>
            <a:off x="1267251" y="3729174"/>
            <a:ext cx="6831519" cy="6160493"/>
          </a:xfrm>
          <a:custGeom>
            <a:avLst/>
            <a:gdLst/>
            <a:ahLst/>
            <a:cxnLst/>
            <a:rect l="l" t="t" r="r" b="b"/>
            <a:pathLst>
              <a:path w="6831519" h="6160493">
                <a:moveTo>
                  <a:pt x="0" y="0"/>
                </a:moveTo>
                <a:lnTo>
                  <a:pt x="6831519" y="0"/>
                </a:lnTo>
                <a:lnTo>
                  <a:pt x="6831519" y="6160493"/>
                </a:lnTo>
                <a:lnTo>
                  <a:pt x="0" y="6160493"/>
                </a:lnTo>
                <a:lnTo>
                  <a:pt x="0" y="0"/>
                </a:lnTo>
                <a:close/>
              </a:path>
            </a:pathLst>
          </a:custGeom>
          <a:blipFill>
            <a:blip r:embed="rId8"/>
            <a:stretch>
              <a:fillRect t="-4526"/>
            </a:stretch>
          </a:blipFill>
        </p:spPr>
        <p:txBody>
          <a:bodyPr/>
          <a:lstStyle/>
          <a:p>
            <a:endParaRPr lang="en-US"/>
          </a:p>
        </p:txBody>
      </p:sp>
      <p:sp>
        <p:nvSpPr>
          <p:cNvPr id="21" name="TextBox 21"/>
          <p:cNvSpPr txBox="1"/>
          <p:nvPr/>
        </p:nvSpPr>
        <p:spPr>
          <a:xfrm>
            <a:off x="996124" y="1245518"/>
            <a:ext cx="11497597" cy="1133879"/>
          </a:xfrm>
          <a:prstGeom prst="rect">
            <a:avLst/>
          </a:prstGeom>
        </p:spPr>
        <p:txBody>
          <a:bodyPr lIns="0" tIns="0" rIns="0" bIns="0" rtlCol="0" anchor="t">
            <a:spAutoFit/>
          </a:bodyPr>
          <a:lstStyle/>
          <a:p>
            <a:pPr algn="l">
              <a:lnSpc>
                <a:spcPts val="8984"/>
              </a:lnSpc>
              <a:spcBef>
                <a:spcPct val="0"/>
              </a:spcBef>
            </a:pPr>
            <a:r>
              <a:rPr lang="en-US" sz="5989" b="1">
                <a:solidFill>
                  <a:srgbClr val="009660"/>
                </a:solidFill>
                <a:latin typeface="Poppins Bold"/>
                <a:ea typeface="Poppins Bold"/>
                <a:cs typeface="Poppins Bold"/>
                <a:sym typeface="Poppins Bold"/>
              </a:rPr>
              <a:t>Building a Fiduciary Process</a:t>
            </a:r>
          </a:p>
        </p:txBody>
      </p:sp>
      <p:sp>
        <p:nvSpPr>
          <p:cNvPr id="22" name="TextBox 22"/>
          <p:cNvSpPr txBox="1"/>
          <p:nvPr/>
        </p:nvSpPr>
        <p:spPr>
          <a:xfrm>
            <a:off x="1028700" y="2522971"/>
            <a:ext cx="11538593" cy="817245"/>
          </a:xfrm>
          <a:prstGeom prst="rect">
            <a:avLst/>
          </a:prstGeom>
        </p:spPr>
        <p:txBody>
          <a:bodyPr lIns="0" tIns="0" rIns="0" bIns="0" rtlCol="0" anchor="t">
            <a:spAutoFit/>
          </a:bodyPr>
          <a:lstStyle/>
          <a:p>
            <a:pPr algn="l">
              <a:lnSpc>
                <a:spcPts val="3105"/>
              </a:lnSpc>
            </a:pPr>
            <a:r>
              <a:rPr lang="en-US" sz="2700">
                <a:solidFill>
                  <a:srgbClr val="13274B"/>
                </a:solidFill>
                <a:latin typeface="Poppins"/>
                <a:ea typeface="Poppins"/>
                <a:cs typeface="Poppins"/>
                <a:sym typeface="Poppins"/>
              </a:rPr>
              <a:t>HIG is offering FEI members a complimentary 4-week educational series. Please reach out to Jamie Johnson for the link to register. </a:t>
            </a:r>
          </a:p>
        </p:txBody>
      </p:sp>
      <p:pic>
        <p:nvPicPr>
          <p:cNvPr id="23" name="Picture 23"/>
          <p:cNvPicPr>
            <a:picLocks noChangeAspect="1"/>
          </p:cNvPicPr>
          <p:nvPr/>
        </p:nvPicPr>
        <p:blipFill>
          <a:blip r:embed="rId9"/>
          <a:stretch>
            <a:fillRect/>
          </a:stretch>
        </p:blipFill>
        <p:spPr>
          <a:xfrm>
            <a:off x="12733020" y="4729400"/>
            <a:ext cx="4937760" cy="49377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26137" y="3553436"/>
            <a:ext cx="10731051" cy="1535927"/>
            <a:chOff x="0" y="0"/>
            <a:chExt cx="2323913" cy="332620"/>
          </a:xfrm>
        </p:grpSpPr>
        <p:sp>
          <p:nvSpPr>
            <p:cNvPr id="3" name="Freeform 3"/>
            <p:cNvSpPr/>
            <p:nvPr/>
          </p:nvSpPr>
          <p:spPr>
            <a:xfrm>
              <a:off x="4751" y="0"/>
              <a:ext cx="2314410" cy="332620"/>
            </a:xfrm>
            <a:custGeom>
              <a:avLst/>
              <a:gdLst/>
              <a:ahLst/>
              <a:cxnLst/>
              <a:rect l="l" t="t" r="r" b="b"/>
              <a:pathLst>
                <a:path w="2314410" h="332620">
                  <a:moveTo>
                    <a:pt x="209271" y="0"/>
                  </a:moveTo>
                  <a:lnTo>
                    <a:pt x="2308340" y="0"/>
                  </a:lnTo>
                  <a:cubicBezTo>
                    <a:pt x="2310536" y="0"/>
                    <a:pt x="2312560" y="1186"/>
                    <a:pt x="2313635" y="3101"/>
                  </a:cubicBezTo>
                  <a:cubicBezTo>
                    <a:pt x="2314709" y="5015"/>
                    <a:pt x="2314665" y="7361"/>
                    <a:pt x="2313520" y="9235"/>
                  </a:cubicBezTo>
                  <a:lnTo>
                    <a:pt x="2121604" y="323385"/>
                  </a:lnTo>
                  <a:cubicBezTo>
                    <a:pt x="2118100" y="329121"/>
                    <a:pt x="2111862" y="332620"/>
                    <a:pt x="2105140" y="332620"/>
                  </a:cubicBezTo>
                  <a:lnTo>
                    <a:pt x="6071" y="332620"/>
                  </a:lnTo>
                  <a:cubicBezTo>
                    <a:pt x="3875" y="332620"/>
                    <a:pt x="1851" y="331434"/>
                    <a:pt x="777" y="329519"/>
                  </a:cubicBezTo>
                  <a:cubicBezTo>
                    <a:pt x="-298" y="327604"/>
                    <a:pt x="-254" y="325259"/>
                    <a:pt x="891" y="323385"/>
                  </a:cubicBezTo>
                  <a:lnTo>
                    <a:pt x="192807" y="9235"/>
                  </a:lnTo>
                  <a:cubicBezTo>
                    <a:pt x="196312" y="3499"/>
                    <a:pt x="202549" y="0"/>
                    <a:pt x="209271" y="0"/>
                  </a:cubicBezTo>
                  <a:close/>
                </a:path>
              </a:pathLst>
            </a:custGeom>
            <a:solidFill>
              <a:srgbClr val="13274B"/>
            </a:solidFill>
          </p:spPr>
          <p:txBody>
            <a:bodyPr/>
            <a:lstStyle/>
            <a:p>
              <a:endParaRPr lang="en-US"/>
            </a:p>
          </p:txBody>
        </p:sp>
        <p:sp>
          <p:nvSpPr>
            <p:cNvPr id="4" name="TextBox 4"/>
            <p:cNvSpPr txBox="1"/>
            <p:nvPr/>
          </p:nvSpPr>
          <p:spPr>
            <a:xfrm>
              <a:off x="101600" y="-66675"/>
              <a:ext cx="2120713" cy="399295"/>
            </a:xfrm>
            <a:prstGeom prst="rect">
              <a:avLst/>
            </a:prstGeom>
          </p:spPr>
          <p:txBody>
            <a:bodyPr lIns="50800" tIns="50800" rIns="50800" bIns="50800" rtlCol="0" anchor="ctr"/>
            <a:lstStyle/>
            <a:p>
              <a:pPr algn="ctr">
                <a:lnSpc>
                  <a:spcPts val="3750"/>
                </a:lnSpc>
              </a:pPr>
              <a:endParaRPr/>
            </a:p>
          </p:txBody>
        </p:sp>
      </p:grpSp>
      <p:grpSp>
        <p:nvGrpSpPr>
          <p:cNvPr id="5" name="Group 5"/>
          <p:cNvGrpSpPr/>
          <p:nvPr/>
        </p:nvGrpSpPr>
        <p:grpSpPr>
          <a:xfrm>
            <a:off x="9354522" y="-443877"/>
            <a:ext cx="13148004" cy="11316273"/>
            <a:chOff x="0" y="0"/>
            <a:chExt cx="811564" cy="698500"/>
          </a:xfrm>
        </p:grpSpPr>
        <p:sp>
          <p:nvSpPr>
            <p:cNvPr id="6" name="Freeform 6"/>
            <p:cNvSpPr/>
            <p:nvPr/>
          </p:nvSpPr>
          <p:spPr>
            <a:xfrm>
              <a:off x="4765" y="0"/>
              <a:ext cx="802034" cy="698500"/>
            </a:xfrm>
            <a:custGeom>
              <a:avLst/>
              <a:gdLst/>
              <a:ahLst/>
              <a:cxnLst/>
              <a:rect l="l" t="t" r="r" b="b"/>
              <a:pathLst>
                <a:path w="802034" h="698500">
                  <a:moveTo>
                    <a:pt x="797916" y="364519"/>
                  </a:moveTo>
                  <a:lnTo>
                    <a:pt x="612483" y="683231"/>
                  </a:lnTo>
                  <a:cubicBezTo>
                    <a:pt x="606983" y="692685"/>
                    <a:pt x="596871" y="698500"/>
                    <a:pt x="585934" y="698500"/>
                  </a:cubicBezTo>
                  <a:lnTo>
                    <a:pt x="216100" y="698500"/>
                  </a:lnTo>
                  <a:cubicBezTo>
                    <a:pt x="205163" y="698500"/>
                    <a:pt x="195051" y="692685"/>
                    <a:pt x="189551" y="683231"/>
                  </a:cubicBezTo>
                  <a:lnTo>
                    <a:pt x="4119" y="364519"/>
                  </a:lnTo>
                  <a:cubicBezTo>
                    <a:pt x="-1373" y="355080"/>
                    <a:pt x="-1373" y="343420"/>
                    <a:pt x="4119" y="333981"/>
                  </a:cubicBezTo>
                  <a:lnTo>
                    <a:pt x="189551" y="15269"/>
                  </a:lnTo>
                  <a:cubicBezTo>
                    <a:pt x="195051" y="5815"/>
                    <a:pt x="205163" y="0"/>
                    <a:pt x="216100" y="0"/>
                  </a:cubicBezTo>
                  <a:lnTo>
                    <a:pt x="585934" y="0"/>
                  </a:lnTo>
                  <a:cubicBezTo>
                    <a:pt x="596871" y="0"/>
                    <a:pt x="606983" y="5815"/>
                    <a:pt x="612483" y="15269"/>
                  </a:cubicBezTo>
                  <a:lnTo>
                    <a:pt x="797916" y="333981"/>
                  </a:lnTo>
                  <a:cubicBezTo>
                    <a:pt x="803407" y="343420"/>
                    <a:pt x="803407" y="355080"/>
                    <a:pt x="797916" y="364519"/>
                  </a:cubicBezTo>
                  <a:close/>
                </a:path>
              </a:pathLst>
            </a:custGeom>
            <a:solidFill>
              <a:srgbClr val="13274B"/>
            </a:solidFill>
          </p:spPr>
          <p:txBody>
            <a:bodyPr/>
            <a:lstStyle/>
            <a:p>
              <a:endParaRPr lang="en-US"/>
            </a:p>
          </p:txBody>
        </p:sp>
        <p:sp>
          <p:nvSpPr>
            <p:cNvPr id="7" name="TextBox 7"/>
            <p:cNvSpPr txBox="1"/>
            <p:nvPr/>
          </p:nvSpPr>
          <p:spPr>
            <a:xfrm>
              <a:off x="114300" y="-66675"/>
              <a:ext cx="582964" cy="765175"/>
            </a:xfrm>
            <a:prstGeom prst="rect">
              <a:avLst/>
            </a:prstGeom>
          </p:spPr>
          <p:txBody>
            <a:bodyPr lIns="50800" tIns="50800" rIns="50800" bIns="50800" rtlCol="0" anchor="ctr"/>
            <a:lstStyle/>
            <a:p>
              <a:pPr algn="ctr">
                <a:lnSpc>
                  <a:spcPts val="3750"/>
                </a:lnSpc>
              </a:pPr>
              <a:endParaRPr/>
            </a:p>
          </p:txBody>
        </p:sp>
      </p:grpSp>
      <p:grpSp>
        <p:nvGrpSpPr>
          <p:cNvPr id="8" name="Group 8"/>
          <p:cNvGrpSpPr/>
          <p:nvPr/>
        </p:nvGrpSpPr>
        <p:grpSpPr>
          <a:xfrm>
            <a:off x="9886950" y="-2642796"/>
            <a:ext cx="13708112" cy="11783448"/>
            <a:chOff x="0" y="0"/>
            <a:chExt cx="812800" cy="698680"/>
          </a:xfrm>
        </p:grpSpPr>
        <p:sp>
          <p:nvSpPr>
            <p:cNvPr id="9" name="Freeform 9"/>
            <p:cNvSpPr/>
            <p:nvPr/>
          </p:nvSpPr>
          <p:spPr>
            <a:xfrm>
              <a:off x="4569" y="0"/>
              <a:ext cx="803661" cy="698680"/>
            </a:xfrm>
            <a:custGeom>
              <a:avLst/>
              <a:gdLst/>
              <a:ahLst/>
              <a:cxnLst/>
              <a:rect l="l" t="t" r="r" b="b"/>
              <a:pathLst>
                <a:path w="803661" h="698680">
                  <a:moveTo>
                    <a:pt x="799712" y="363986"/>
                  </a:moveTo>
                  <a:lnTo>
                    <a:pt x="613550" y="684035"/>
                  </a:lnTo>
                  <a:cubicBezTo>
                    <a:pt x="608276" y="693102"/>
                    <a:pt x="598578" y="698680"/>
                    <a:pt x="588088" y="698680"/>
                  </a:cubicBezTo>
                  <a:lnTo>
                    <a:pt x="215574" y="698680"/>
                  </a:lnTo>
                  <a:cubicBezTo>
                    <a:pt x="205084" y="698680"/>
                    <a:pt x="195386" y="693102"/>
                    <a:pt x="190112" y="684035"/>
                  </a:cubicBezTo>
                  <a:lnTo>
                    <a:pt x="3950" y="363986"/>
                  </a:lnTo>
                  <a:cubicBezTo>
                    <a:pt x="-1316" y="354932"/>
                    <a:pt x="-1316" y="343748"/>
                    <a:pt x="3950" y="334694"/>
                  </a:cubicBezTo>
                  <a:lnTo>
                    <a:pt x="190112" y="14646"/>
                  </a:lnTo>
                  <a:cubicBezTo>
                    <a:pt x="195386" y="5578"/>
                    <a:pt x="205084" y="0"/>
                    <a:pt x="215574" y="0"/>
                  </a:cubicBezTo>
                  <a:lnTo>
                    <a:pt x="588088" y="0"/>
                  </a:lnTo>
                  <a:cubicBezTo>
                    <a:pt x="598578" y="0"/>
                    <a:pt x="608276" y="5578"/>
                    <a:pt x="613550" y="14646"/>
                  </a:cubicBezTo>
                  <a:lnTo>
                    <a:pt x="799712" y="334694"/>
                  </a:lnTo>
                  <a:cubicBezTo>
                    <a:pt x="804978" y="343748"/>
                    <a:pt x="804978" y="354932"/>
                    <a:pt x="799712" y="363986"/>
                  </a:cubicBezTo>
                  <a:close/>
                </a:path>
              </a:pathLst>
            </a:custGeom>
            <a:solidFill>
              <a:srgbClr val="13274B"/>
            </a:solidFill>
          </p:spPr>
          <p:txBody>
            <a:bodyPr/>
            <a:lstStyle/>
            <a:p>
              <a:endParaRPr lang="en-US"/>
            </a:p>
          </p:txBody>
        </p:sp>
        <p:sp>
          <p:nvSpPr>
            <p:cNvPr id="10" name="TextBox 10"/>
            <p:cNvSpPr txBox="1"/>
            <p:nvPr/>
          </p:nvSpPr>
          <p:spPr>
            <a:xfrm>
              <a:off x="114300" y="-66675"/>
              <a:ext cx="584200" cy="765355"/>
            </a:xfrm>
            <a:prstGeom prst="rect">
              <a:avLst/>
            </a:prstGeom>
          </p:spPr>
          <p:txBody>
            <a:bodyPr lIns="50800" tIns="50800" rIns="50800" bIns="50800" rtlCol="0" anchor="ctr"/>
            <a:lstStyle/>
            <a:p>
              <a:pPr algn="ctr">
                <a:lnSpc>
                  <a:spcPts val="3750"/>
                </a:lnSpc>
              </a:pPr>
              <a:endParaRPr/>
            </a:p>
          </p:txBody>
        </p:sp>
      </p:grpSp>
      <p:grpSp>
        <p:nvGrpSpPr>
          <p:cNvPr id="11" name="Group 11"/>
          <p:cNvGrpSpPr/>
          <p:nvPr/>
        </p:nvGrpSpPr>
        <p:grpSpPr>
          <a:xfrm>
            <a:off x="8781393" y="7918934"/>
            <a:ext cx="4883744" cy="4273276"/>
            <a:chOff x="0" y="0"/>
            <a:chExt cx="812800" cy="711200"/>
          </a:xfrm>
        </p:grpSpPr>
        <p:sp>
          <p:nvSpPr>
            <p:cNvPr id="12" name="Freeform 12"/>
            <p:cNvSpPr/>
            <p:nvPr/>
          </p:nvSpPr>
          <p:spPr>
            <a:xfrm>
              <a:off x="26612" y="36798"/>
              <a:ext cx="759577" cy="674402"/>
            </a:xfrm>
            <a:custGeom>
              <a:avLst/>
              <a:gdLst/>
              <a:ahLst/>
              <a:cxnLst/>
              <a:rect l="l" t="t" r="r" b="b"/>
              <a:pathLst>
                <a:path w="759577" h="674402">
                  <a:moveTo>
                    <a:pt x="411248" y="18257"/>
                  </a:moveTo>
                  <a:lnTo>
                    <a:pt x="754728" y="619347"/>
                  </a:lnTo>
                  <a:cubicBezTo>
                    <a:pt x="761236" y="630736"/>
                    <a:pt x="761189" y="644728"/>
                    <a:pt x="754605" y="656074"/>
                  </a:cubicBezTo>
                  <a:cubicBezTo>
                    <a:pt x="748021" y="667419"/>
                    <a:pt x="735896" y="674402"/>
                    <a:pt x="722778" y="674402"/>
                  </a:cubicBezTo>
                  <a:lnTo>
                    <a:pt x="36798" y="674402"/>
                  </a:lnTo>
                  <a:cubicBezTo>
                    <a:pt x="23680" y="674402"/>
                    <a:pt x="11555" y="667419"/>
                    <a:pt x="4971" y="656074"/>
                  </a:cubicBezTo>
                  <a:cubicBezTo>
                    <a:pt x="-1613" y="644728"/>
                    <a:pt x="-1660" y="630736"/>
                    <a:pt x="4848" y="619347"/>
                  </a:cubicBezTo>
                  <a:lnTo>
                    <a:pt x="348328" y="18257"/>
                  </a:lnTo>
                  <a:cubicBezTo>
                    <a:pt x="354779" y="6967"/>
                    <a:pt x="366785" y="0"/>
                    <a:pt x="379788" y="0"/>
                  </a:cubicBezTo>
                  <a:cubicBezTo>
                    <a:pt x="392791" y="0"/>
                    <a:pt x="404797" y="6967"/>
                    <a:pt x="411248" y="18257"/>
                  </a:cubicBezTo>
                  <a:close/>
                </a:path>
              </a:pathLst>
            </a:custGeom>
            <a:solidFill>
              <a:srgbClr val="009660">
                <a:alpha val="89804"/>
              </a:srgbClr>
            </a:solidFill>
          </p:spPr>
          <p:txBody>
            <a:bodyPr/>
            <a:lstStyle/>
            <a:p>
              <a:endParaRPr lang="en-US"/>
            </a:p>
          </p:txBody>
        </p:sp>
        <p:sp>
          <p:nvSpPr>
            <p:cNvPr id="13" name="TextBox 13"/>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sp>
        <p:nvSpPr>
          <p:cNvPr id="14" name="Freeform 14"/>
          <p:cNvSpPr/>
          <p:nvPr/>
        </p:nvSpPr>
        <p:spPr>
          <a:xfrm>
            <a:off x="15185256" y="-339102"/>
            <a:ext cx="3111500" cy="1221264"/>
          </a:xfrm>
          <a:custGeom>
            <a:avLst/>
            <a:gdLst/>
            <a:ahLst/>
            <a:cxnLst/>
            <a:rect l="l" t="t" r="r" b="b"/>
            <a:pathLst>
              <a:path w="3111500" h="1221264">
                <a:moveTo>
                  <a:pt x="0" y="0"/>
                </a:moveTo>
                <a:lnTo>
                  <a:pt x="3111500" y="0"/>
                </a:lnTo>
                <a:lnTo>
                  <a:pt x="3111500" y="1221264"/>
                </a:lnTo>
                <a:lnTo>
                  <a:pt x="0" y="12212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5185256" y="9686925"/>
            <a:ext cx="3111500" cy="1221264"/>
          </a:xfrm>
          <a:custGeom>
            <a:avLst/>
            <a:gdLst/>
            <a:ahLst/>
            <a:cxnLst/>
            <a:rect l="l" t="t" r="r" b="b"/>
            <a:pathLst>
              <a:path w="3111500" h="1221264">
                <a:moveTo>
                  <a:pt x="0" y="0"/>
                </a:moveTo>
                <a:lnTo>
                  <a:pt x="3111500" y="0"/>
                </a:lnTo>
                <a:lnTo>
                  <a:pt x="3111500" y="1221263"/>
                </a:lnTo>
                <a:lnTo>
                  <a:pt x="0" y="12212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6" name="Group 16"/>
          <p:cNvGrpSpPr/>
          <p:nvPr/>
        </p:nvGrpSpPr>
        <p:grpSpPr>
          <a:xfrm rot="-10800000">
            <a:off x="9733712" y="-1378656"/>
            <a:ext cx="3352042" cy="2933037"/>
            <a:chOff x="0" y="0"/>
            <a:chExt cx="812800" cy="711200"/>
          </a:xfrm>
        </p:grpSpPr>
        <p:sp>
          <p:nvSpPr>
            <p:cNvPr id="17" name="Freeform 17"/>
            <p:cNvSpPr/>
            <p:nvPr/>
          </p:nvSpPr>
          <p:spPr>
            <a:xfrm>
              <a:off x="29079" y="40210"/>
              <a:ext cx="754642" cy="670990"/>
            </a:xfrm>
            <a:custGeom>
              <a:avLst/>
              <a:gdLst/>
              <a:ahLst/>
              <a:cxnLst/>
              <a:rect l="l" t="t" r="r" b="b"/>
              <a:pathLst>
                <a:path w="754642" h="670990">
                  <a:moveTo>
                    <a:pt x="411698" y="19949"/>
                  </a:moveTo>
                  <a:lnTo>
                    <a:pt x="749344" y="610831"/>
                  </a:lnTo>
                  <a:cubicBezTo>
                    <a:pt x="756456" y="623276"/>
                    <a:pt x="756405" y="638565"/>
                    <a:pt x="749210" y="650963"/>
                  </a:cubicBezTo>
                  <a:cubicBezTo>
                    <a:pt x="742016" y="663360"/>
                    <a:pt x="728766" y="670990"/>
                    <a:pt x="714433" y="670990"/>
                  </a:cubicBezTo>
                  <a:lnTo>
                    <a:pt x="40209" y="670990"/>
                  </a:lnTo>
                  <a:cubicBezTo>
                    <a:pt x="25876" y="670990"/>
                    <a:pt x="12626" y="663360"/>
                    <a:pt x="5432" y="650963"/>
                  </a:cubicBezTo>
                  <a:cubicBezTo>
                    <a:pt x="-1763" y="638565"/>
                    <a:pt x="-1814" y="623276"/>
                    <a:pt x="5298" y="610831"/>
                  </a:cubicBezTo>
                  <a:lnTo>
                    <a:pt x="342944" y="19949"/>
                  </a:lnTo>
                  <a:cubicBezTo>
                    <a:pt x="349994" y="7613"/>
                    <a:pt x="363113" y="0"/>
                    <a:pt x="377321" y="0"/>
                  </a:cubicBezTo>
                  <a:cubicBezTo>
                    <a:pt x="391529" y="0"/>
                    <a:pt x="404648" y="7613"/>
                    <a:pt x="411698" y="19949"/>
                  </a:cubicBezTo>
                  <a:close/>
                </a:path>
              </a:pathLst>
            </a:custGeom>
            <a:solidFill>
              <a:srgbClr val="009660">
                <a:alpha val="89804"/>
              </a:srgbClr>
            </a:solidFill>
          </p:spPr>
          <p:txBody>
            <a:bodyPr/>
            <a:lstStyle/>
            <a:p>
              <a:endParaRPr lang="en-US"/>
            </a:p>
          </p:txBody>
        </p:sp>
        <p:sp>
          <p:nvSpPr>
            <p:cNvPr id="18" name="TextBox 18"/>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a:p>
          </p:txBody>
        </p:sp>
      </p:grpSp>
      <p:sp>
        <p:nvSpPr>
          <p:cNvPr id="19" name="Freeform 19"/>
          <p:cNvSpPr/>
          <p:nvPr/>
        </p:nvSpPr>
        <p:spPr>
          <a:xfrm>
            <a:off x="-1252761" y="9515475"/>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9778522" y="882162"/>
            <a:ext cx="7486775" cy="6878475"/>
          </a:xfrm>
          <a:custGeom>
            <a:avLst/>
            <a:gdLst/>
            <a:ahLst/>
            <a:cxnLst/>
            <a:rect l="l" t="t" r="r" b="b"/>
            <a:pathLst>
              <a:path w="7486775" h="6878475">
                <a:moveTo>
                  <a:pt x="0" y="0"/>
                </a:moveTo>
                <a:lnTo>
                  <a:pt x="7486775" y="0"/>
                </a:lnTo>
                <a:lnTo>
                  <a:pt x="7486775" y="6878474"/>
                </a:lnTo>
                <a:lnTo>
                  <a:pt x="0" y="68784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10046427" y="1287867"/>
            <a:ext cx="9137786" cy="7852785"/>
            <a:chOff x="0" y="0"/>
            <a:chExt cx="812800" cy="698500"/>
          </a:xfrm>
        </p:grpSpPr>
        <p:sp>
          <p:nvSpPr>
            <p:cNvPr id="22" name="Freeform 22"/>
            <p:cNvSpPr/>
            <p:nvPr/>
          </p:nvSpPr>
          <p:spPr>
            <a:xfrm>
              <a:off x="9141" y="0"/>
              <a:ext cx="794517" cy="698500"/>
            </a:xfrm>
            <a:custGeom>
              <a:avLst/>
              <a:gdLst/>
              <a:ahLst/>
              <a:cxnLst/>
              <a:rect l="l" t="t" r="r" b="b"/>
              <a:pathLst>
                <a:path w="794517" h="698500">
                  <a:moveTo>
                    <a:pt x="786616" y="378542"/>
                  </a:moveTo>
                  <a:lnTo>
                    <a:pt x="617502" y="669208"/>
                  </a:lnTo>
                  <a:cubicBezTo>
                    <a:pt x="606950" y="687343"/>
                    <a:pt x="587551" y="698500"/>
                    <a:pt x="566569" y="698500"/>
                  </a:cubicBezTo>
                  <a:lnTo>
                    <a:pt x="227949" y="698500"/>
                  </a:lnTo>
                  <a:cubicBezTo>
                    <a:pt x="206967" y="698500"/>
                    <a:pt x="187568" y="687343"/>
                    <a:pt x="177016" y="669208"/>
                  </a:cubicBezTo>
                  <a:lnTo>
                    <a:pt x="7902" y="378542"/>
                  </a:lnTo>
                  <a:cubicBezTo>
                    <a:pt x="-2633" y="360435"/>
                    <a:pt x="-2633" y="338065"/>
                    <a:pt x="7902" y="319958"/>
                  </a:cubicBezTo>
                  <a:lnTo>
                    <a:pt x="177016" y="29293"/>
                  </a:lnTo>
                  <a:cubicBezTo>
                    <a:pt x="187568" y="11157"/>
                    <a:pt x="206967" y="0"/>
                    <a:pt x="227949" y="0"/>
                  </a:cubicBezTo>
                  <a:lnTo>
                    <a:pt x="566569" y="0"/>
                  </a:lnTo>
                  <a:cubicBezTo>
                    <a:pt x="587551" y="0"/>
                    <a:pt x="606950" y="11157"/>
                    <a:pt x="617502" y="29293"/>
                  </a:cubicBezTo>
                  <a:lnTo>
                    <a:pt x="786616" y="319958"/>
                  </a:lnTo>
                  <a:cubicBezTo>
                    <a:pt x="797151" y="338065"/>
                    <a:pt x="797151" y="360435"/>
                    <a:pt x="786616" y="378542"/>
                  </a:cubicBezTo>
                  <a:close/>
                </a:path>
              </a:pathLst>
            </a:custGeom>
            <a:solidFill>
              <a:srgbClr val="009660"/>
            </a:solidFill>
          </p:spPr>
          <p:txBody>
            <a:bodyPr/>
            <a:lstStyle/>
            <a:p>
              <a:endParaRPr lang="en-US"/>
            </a:p>
          </p:txBody>
        </p:sp>
        <p:sp>
          <p:nvSpPr>
            <p:cNvPr id="23" name="TextBox 23"/>
            <p:cNvSpPr txBox="1"/>
            <p:nvPr/>
          </p:nvSpPr>
          <p:spPr>
            <a:xfrm>
              <a:off x="114300" y="-66675"/>
              <a:ext cx="584200" cy="765175"/>
            </a:xfrm>
            <a:prstGeom prst="rect">
              <a:avLst/>
            </a:prstGeom>
          </p:spPr>
          <p:txBody>
            <a:bodyPr lIns="61771" tIns="61771" rIns="61771" bIns="61771" rtlCol="0" anchor="ctr"/>
            <a:lstStyle/>
            <a:p>
              <a:pPr algn="ctr">
                <a:lnSpc>
                  <a:spcPts val="3750"/>
                </a:lnSpc>
              </a:pPr>
              <a:endParaRPr/>
            </a:p>
          </p:txBody>
        </p:sp>
      </p:grpSp>
      <p:grpSp>
        <p:nvGrpSpPr>
          <p:cNvPr id="24" name="Group 24"/>
          <p:cNvGrpSpPr/>
          <p:nvPr/>
        </p:nvGrpSpPr>
        <p:grpSpPr>
          <a:xfrm>
            <a:off x="10404487" y="1630928"/>
            <a:ext cx="9043737" cy="7307231"/>
            <a:chOff x="0" y="0"/>
            <a:chExt cx="864493" cy="698500"/>
          </a:xfrm>
        </p:grpSpPr>
        <p:sp>
          <p:nvSpPr>
            <p:cNvPr id="25" name="Freeform 25"/>
            <p:cNvSpPr/>
            <p:nvPr/>
          </p:nvSpPr>
          <p:spPr>
            <a:xfrm>
              <a:off x="6927" y="0"/>
              <a:ext cx="850638" cy="698500"/>
            </a:xfrm>
            <a:custGeom>
              <a:avLst/>
              <a:gdLst/>
              <a:ahLst/>
              <a:cxnLst/>
              <a:rect l="l" t="t" r="r" b="b"/>
              <a:pathLst>
                <a:path w="850638" h="698500">
                  <a:moveTo>
                    <a:pt x="844651" y="371448"/>
                  </a:moveTo>
                  <a:lnTo>
                    <a:pt x="667281" y="676302"/>
                  </a:lnTo>
                  <a:cubicBezTo>
                    <a:pt x="659285" y="690045"/>
                    <a:pt x="644584" y="698500"/>
                    <a:pt x="628684" y="698500"/>
                  </a:cubicBezTo>
                  <a:lnTo>
                    <a:pt x="221955" y="698500"/>
                  </a:lnTo>
                  <a:cubicBezTo>
                    <a:pt x="206055" y="698500"/>
                    <a:pt x="191354" y="690045"/>
                    <a:pt x="183358" y="676302"/>
                  </a:cubicBezTo>
                  <a:lnTo>
                    <a:pt x="5988" y="371448"/>
                  </a:lnTo>
                  <a:cubicBezTo>
                    <a:pt x="-1995" y="357726"/>
                    <a:pt x="-1995" y="340774"/>
                    <a:pt x="5988" y="327052"/>
                  </a:cubicBezTo>
                  <a:lnTo>
                    <a:pt x="183358" y="22198"/>
                  </a:lnTo>
                  <a:cubicBezTo>
                    <a:pt x="191354" y="8455"/>
                    <a:pt x="206055" y="0"/>
                    <a:pt x="221955" y="0"/>
                  </a:cubicBezTo>
                  <a:lnTo>
                    <a:pt x="628684" y="0"/>
                  </a:lnTo>
                  <a:cubicBezTo>
                    <a:pt x="644584" y="0"/>
                    <a:pt x="659285" y="8455"/>
                    <a:pt x="667281" y="22198"/>
                  </a:cubicBezTo>
                  <a:lnTo>
                    <a:pt x="844651" y="327052"/>
                  </a:lnTo>
                  <a:cubicBezTo>
                    <a:pt x="852634" y="340774"/>
                    <a:pt x="852634" y="357726"/>
                    <a:pt x="844651" y="371448"/>
                  </a:cubicBezTo>
                  <a:close/>
                </a:path>
              </a:pathLst>
            </a:custGeom>
            <a:blipFill>
              <a:blip r:embed="rId8"/>
              <a:stretch>
                <a:fillRect l="-8879" r="-3993"/>
              </a:stretch>
            </a:blipFill>
            <a:ln w="209550" cap="rnd">
              <a:solidFill>
                <a:srgbClr val="FFFFFF"/>
              </a:solidFill>
              <a:prstDash val="solid"/>
              <a:round/>
            </a:ln>
          </p:spPr>
          <p:txBody>
            <a:bodyPr/>
            <a:lstStyle/>
            <a:p>
              <a:endParaRPr lang="en-US"/>
            </a:p>
          </p:txBody>
        </p:sp>
      </p:grpSp>
      <p:sp>
        <p:nvSpPr>
          <p:cNvPr id="26" name="TextBox 26"/>
          <p:cNvSpPr txBox="1"/>
          <p:nvPr/>
        </p:nvSpPr>
        <p:spPr>
          <a:xfrm>
            <a:off x="2309744" y="4564335"/>
            <a:ext cx="6074372" cy="1186841"/>
          </a:xfrm>
          <a:prstGeom prst="rect">
            <a:avLst/>
          </a:prstGeom>
        </p:spPr>
        <p:txBody>
          <a:bodyPr lIns="0" tIns="0" rIns="0" bIns="0" rtlCol="0" anchor="t">
            <a:spAutoFit/>
          </a:bodyPr>
          <a:lstStyle/>
          <a:p>
            <a:pPr algn="l">
              <a:lnSpc>
                <a:spcPts val="8508"/>
              </a:lnSpc>
            </a:pPr>
            <a:r>
              <a:rPr lang="en-US" sz="8027" b="1">
                <a:solidFill>
                  <a:srgbClr val="12284B"/>
                </a:solidFill>
                <a:latin typeface="Poppins Bold"/>
                <a:ea typeface="Poppins Bold"/>
                <a:cs typeface="Poppins Bold"/>
                <a:sym typeface="Poppins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1383500" y="8480836"/>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1028700" y="827787"/>
            <a:ext cx="15410967" cy="754380"/>
          </a:xfrm>
          <a:prstGeom prst="rect">
            <a:avLst/>
          </a:prstGeom>
        </p:spPr>
        <p:txBody>
          <a:bodyPr lIns="0" tIns="0" rIns="0" bIns="0" rtlCol="0" anchor="t">
            <a:spAutoFit/>
          </a:bodyPr>
          <a:lstStyle/>
          <a:p>
            <a:pPr algn="l">
              <a:lnSpc>
                <a:spcPts val="5520"/>
              </a:lnSpc>
            </a:pPr>
            <a:r>
              <a:rPr lang="en-US" sz="4800" b="1">
                <a:solidFill>
                  <a:srgbClr val="FFFFFF"/>
                </a:solidFill>
                <a:latin typeface="Poppins Bold"/>
                <a:ea typeface="Poppins Bold"/>
                <a:cs typeface="Poppins Bold"/>
                <a:sym typeface="Poppins Bold"/>
              </a:rPr>
              <a:t>Why This Matters to Finance Now</a:t>
            </a:r>
          </a:p>
        </p:txBody>
      </p:sp>
      <p:sp>
        <p:nvSpPr>
          <p:cNvPr id="12" name="TextBox 12"/>
          <p:cNvSpPr txBox="1"/>
          <p:nvPr/>
        </p:nvSpPr>
        <p:spPr>
          <a:xfrm>
            <a:off x="1028700" y="3168967"/>
            <a:ext cx="13692102" cy="3730261"/>
          </a:xfrm>
          <a:prstGeom prst="rect">
            <a:avLst/>
          </a:prstGeom>
        </p:spPr>
        <p:txBody>
          <a:bodyPr lIns="0" tIns="0" rIns="0" bIns="0" rtlCol="0" anchor="t">
            <a:spAutoFit/>
          </a:bodyPr>
          <a:lstStyle/>
          <a:p>
            <a:pPr algn="l">
              <a:lnSpc>
                <a:spcPts val="5939"/>
              </a:lnSpc>
            </a:pPr>
            <a:r>
              <a:rPr lang="en-US" sz="3299" b="1">
                <a:solidFill>
                  <a:srgbClr val="12284B"/>
                </a:solidFill>
                <a:latin typeface="Poppins Bold"/>
                <a:ea typeface="Poppins Bold"/>
                <a:cs typeface="Poppins Bold"/>
                <a:sym typeface="Poppins Bold"/>
              </a:rPr>
              <a:t>What’s changed:</a:t>
            </a:r>
          </a:p>
          <a:p>
            <a:pPr marL="712467" lvl="1" indent="-356233" algn="l">
              <a:lnSpc>
                <a:spcPts val="5939"/>
              </a:lnSpc>
              <a:buFont typeface="Arial"/>
              <a:buChar char="•"/>
            </a:pPr>
            <a:r>
              <a:rPr lang="en-US" sz="3299">
                <a:solidFill>
                  <a:srgbClr val="000000"/>
                </a:solidFill>
                <a:latin typeface="Poppins"/>
                <a:ea typeface="Poppins"/>
                <a:cs typeface="Poppins"/>
                <a:sym typeface="Poppins"/>
              </a:rPr>
              <a:t>Healthcare trend &gt; revenue growth</a:t>
            </a:r>
          </a:p>
          <a:p>
            <a:pPr marL="712467" lvl="1" indent="-356233" algn="l">
              <a:lnSpc>
                <a:spcPts val="5939"/>
              </a:lnSpc>
              <a:buFont typeface="Arial"/>
              <a:buChar char="•"/>
            </a:pPr>
            <a:r>
              <a:rPr lang="en-US" sz="3299">
                <a:solidFill>
                  <a:srgbClr val="000000"/>
                </a:solidFill>
                <a:latin typeface="Poppins"/>
                <a:ea typeface="Poppins"/>
                <a:cs typeface="Poppins"/>
                <a:sym typeface="Poppins"/>
              </a:rPr>
              <a:t>Pharmacy now the fastest-growing cost driver</a:t>
            </a:r>
          </a:p>
          <a:p>
            <a:pPr marL="712467" lvl="1" indent="-356233" algn="l">
              <a:lnSpc>
                <a:spcPts val="5939"/>
              </a:lnSpc>
              <a:buFont typeface="Arial"/>
              <a:buChar char="•"/>
            </a:pPr>
            <a:r>
              <a:rPr lang="en-US" sz="3299">
                <a:solidFill>
                  <a:srgbClr val="000000"/>
                </a:solidFill>
                <a:latin typeface="Poppins"/>
                <a:ea typeface="Poppins"/>
                <a:cs typeface="Poppins"/>
                <a:sym typeface="Poppins"/>
              </a:rPr>
              <a:t>Specialty &amp; GLP-1s introduce budget shock</a:t>
            </a:r>
          </a:p>
          <a:p>
            <a:pPr marL="712467" lvl="1" indent="-356233" algn="l">
              <a:lnSpc>
                <a:spcPts val="5939"/>
              </a:lnSpc>
              <a:buFont typeface="Arial"/>
              <a:buChar char="•"/>
            </a:pPr>
            <a:r>
              <a:rPr lang="en-US" sz="3299">
                <a:solidFill>
                  <a:srgbClr val="000000"/>
                </a:solidFill>
                <a:latin typeface="Poppins"/>
                <a:ea typeface="Poppins"/>
                <a:cs typeface="Poppins"/>
                <a:sym typeface="Poppins"/>
              </a:rPr>
              <a:t>Fiduciary scrutiny is increasing</a:t>
            </a:r>
          </a:p>
        </p:txBody>
      </p:sp>
      <p:sp>
        <p:nvSpPr>
          <p:cNvPr id="13" name="TextBox 13"/>
          <p:cNvSpPr txBox="1"/>
          <p:nvPr/>
        </p:nvSpPr>
        <p:spPr>
          <a:xfrm>
            <a:off x="1202547" y="9381041"/>
            <a:ext cx="13071074" cy="541020"/>
          </a:xfrm>
          <a:prstGeom prst="rect">
            <a:avLst/>
          </a:prstGeom>
        </p:spPr>
        <p:txBody>
          <a:bodyPr lIns="0" tIns="0" rIns="0" bIns="0" rtlCol="0" anchor="t">
            <a:spAutoFit/>
          </a:bodyPr>
          <a:lstStyle/>
          <a:p>
            <a:pPr algn="ctr">
              <a:lnSpc>
                <a:spcPts val="4200"/>
              </a:lnSpc>
              <a:spcBef>
                <a:spcPct val="0"/>
              </a:spcBef>
            </a:pPr>
            <a:r>
              <a:rPr lang="en-US" sz="2800">
                <a:solidFill>
                  <a:srgbClr val="FFFFFF"/>
                </a:solidFill>
                <a:latin typeface="Poppins"/>
                <a:ea typeface="Poppins"/>
                <a:cs typeface="Poppins"/>
                <a:sym typeface="Poppins"/>
              </a:rPr>
              <a:t>This is no longer a renewal problem—it’s a forecasting and risk problem.</a:t>
            </a:r>
          </a:p>
        </p:txBody>
      </p:sp>
      <p:sp>
        <p:nvSpPr>
          <p:cNvPr id="14" name="Freeform 14"/>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885932"/>
            <a:ext cx="12736757" cy="865107"/>
          </a:xfrm>
          <a:prstGeom prst="rect">
            <a:avLst/>
          </a:prstGeom>
        </p:spPr>
        <p:txBody>
          <a:bodyPr lIns="0" tIns="0" rIns="0" bIns="0" rtlCol="0" anchor="t">
            <a:spAutoFit/>
          </a:bodyPr>
          <a:lstStyle/>
          <a:p>
            <a:pPr algn="l">
              <a:lnSpc>
                <a:spcPts val="6312"/>
              </a:lnSpc>
            </a:pPr>
            <a:r>
              <a:rPr lang="en-US" sz="5489" b="1">
                <a:solidFill>
                  <a:srgbClr val="009660"/>
                </a:solidFill>
                <a:latin typeface="Poppins Bold"/>
                <a:ea typeface="Poppins Bold"/>
                <a:cs typeface="Poppins Bold"/>
                <a:sym typeface="Poppins Bold"/>
              </a:rPr>
              <a:t>The Real Cost of Healthcare</a:t>
            </a:r>
          </a:p>
        </p:txBody>
      </p:sp>
      <p:sp>
        <p:nvSpPr>
          <p:cNvPr id="3" name="TextBox 3"/>
          <p:cNvSpPr txBox="1"/>
          <p:nvPr/>
        </p:nvSpPr>
        <p:spPr>
          <a:xfrm>
            <a:off x="1049353" y="2996617"/>
            <a:ext cx="9103531" cy="5786026"/>
          </a:xfrm>
          <a:prstGeom prst="rect">
            <a:avLst/>
          </a:prstGeom>
        </p:spPr>
        <p:txBody>
          <a:bodyPr lIns="0" tIns="0" rIns="0" bIns="0" rtlCol="0" anchor="t">
            <a:spAutoFit/>
          </a:bodyPr>
          <a:lstStyle/>
          <a:p>
            <a:pPr algn="l">
              <a:lnSpc>
                <a:spcPts val="4860"/>
              </a:lnSpc>
            </a:pPr>
            <a:r>
              <a:rPr lang="en-US" sz="2700">
                <a:solidFill>
                  <a:srgbClr val="000000"/>
                </a:solidFill>
                <a:latin typeface="Poppins"/>
                <a:ea typeface="Poppins"/>
                <a:cs typeface="Poppins"/>
                <a:sym typeface="Poppins"/>
              </a:rPr>
              <a:t>Move beyond premiums.</a:t>
            </a:r>
          </a:p>
          <a:p>
            <a:pPr algn="l">
              <a:lnSpc>
                <a:spcPts val="2619"/>
              </a:lnSpc>
            </a:pPr>
            <a:endParaRPr lang="en-US" sz="2700">
              <a:solidFill>
                <a:srgbClr val="000000"/>
              </a:solidFill>
              <a:latin typeface="Poppins"/>
              <a:ea typeface="Poppins"/>
              <a:cs typeface="Poppins"/>
              <a:sym typeface="Poppins"/>
            </a:endParaRPr>
          </a:p>
          <a:p>
            <a:pPr algn="l">
              <a:lnSpc>
                <a:spcPts val="4860"/>
              </a:lnSpc>
            </a:pPr>
            <a:r>
              <a:rPr lang="en-US" sz="2700" b="1">
                <a:solidFill>
                  <a:srgbClr val="12284B"/>
                </a:solidFill>
                <a:latin typeface="Poppins Bold"/>
                <a:ea typeface="Poppins Bold"/>
                <a:cs typeface="Poppins Bold"/>
                <a:sym typeface="Poppins Bold"/>
              </a:rPr>
              <a:t>Total Cost of Risk Includes:</a:t>
            </a:r>
          </a:p>
          <a:p>
            <a:pPr marL="1165860" lvl="2" indent="-388620" algn="l">
              <a:lnSpc>
                <a:spcPts val="4860"/>
              </a:lnSpc>
              <a:buFont typeface="Arial"/>
              <a:buChar char="⚬"/>
            </a:pPr>
            <a:r>
              <a:rPr lang="en-US" sz="2700">
                <a:solidFill>
                  <a:srgbClr val="000000"/>
                </a:solidFill>
                <a:latin typeface="Poppins"/>
                <a:ea typeface="Poppins"/>
                <a:cs typeface="Poppins"/>
                <a:sym typeface="Poppins"/>
              </a:rPr>
              <a:t>Medical + pharmacy claims</a:t>
            </a:r>
          </a:p>
          <a:p>
            <a:pPr marL="1165860" lvl="2" indent="-388620" algn="l">
              <a:lnSpc>
                <a:spcPts val="4860"/>
              </a:lnSpc>
              <a:buFont typeface="Arial"/>
              <a:buChar char="⚬"/>
            </a:pPr>
            <a:r>
              <a:rPr lang="en-US" sz="2700">
                <a:solidFill>
                  <a:srgbClr val="000000"/>
                </a:solidFill>
                <a:latin typeface="Poppins"/>
                <a:ea typeface="Poppins"/>
                <a:cs typeface="Poppins"/>
                <a:sym typeface="Poppins"/>
              </a:rPr>
              <a:t>Employer HSA/FSA contributions</a:t>
            </a:r>
          </a:p>
          <a:p>
            <a:pPr marL="1165860" lvl="2" indent="-388620" algn="l">
              <a:lnSpc>
                <a:spcPts val="4860"/>
              </a:lnSpc>
              <a:buFont typeface="Arial"/>
              <a:buChar char="⚬"/>
            </a:pPr>
            <a:r>
              <a:rPr lang="en-US" sz="2700">
                <a:solidFill>
                  <a:srgbClr val="000000"/>
                </a:solidFill>
                <a:latin typeface="Poppins"/>
                <a:ea typeface="Poppins"/>
                <a:cs typeface="Poppins"/>
                <a:sym typeface="Poppins"/>
              </a:rPr>
              <a:t>Payroll tax implications</a:t>
            </a:r>
          </a:p>
          <a:p>
            <a:pPr marL="1165860" lvl="2" indent="-388620" algn="l">
              <a:lnSpc>
                <a:spcPts val="4860"/>
              </a:lnSpc>
              <a:buFont typeface="Arial"/>
              <a:buChar char="⚬"/>
            </a:pPr>
            <a:r>
              <a:rPr lang="en-US" sz="2700">
                <a:solidFill>
                  <a:srgbClr val="000000"/>
                </a:solidFill>
                <a:latin typeface="Poppins"/>
                <a:ea typeface="Poppins"/>
                <a:cs typeface="Poppins"/>
                <a:sym typeface="Poppins"/>
              </a:rPr>
              <a:t>Absenteeism &amp; presenteeism</a:t>
            </a:r>
          </a:p>
          <a:p>
            <a:pPr marL="1165860" lvl="2" indent="-388620" algn="l">
              <a:lnSpc>
                <a:spcPts val="4860"/>
              </a:lnSpc>
              <a:buFont typeface="Arial"/>
              <a:buChar char="⚬"/>
            </a:pPr>
            <a:r>
              <a:rPr lang="en-US" sz="2700">
                <a:solidFill>
                  <a:srgbClr val="000000"/>
                </a:solidFill>
                <a:latin typeface="Poppins"/>
                <a:ea typeface="Poppins"/>
                <a:cs typeface="Poppins"/>
                <a:sym typeface="Poppins"/>
              </a:rPr>
              <a:t>Turnover &amp; replacement costs</a:t>
            </a:r>
          </a:p>
          <a:p>
            <a:pPr marL="1165860" lvl="2" indent="-388620" algn="l">
              <a:lnSpc>
                <a:spcPts val="4860"/>
              </a:lnSpc>
              <a:buFont typeface="Arial"/>
              <a:buChar char="⚬"/>
            </a:pPr>
            <a:r>
              <a:rPr lang="en-US" sz="2700">
                <a:solidFill>
                  <a:srgbClr val="000000"/>
                </a:solidFill>
                <a:latin typeface="Poppins"/>
                <a:ea typeface="Poppins"/>
                <a:cs typeface="Poppins"/>
                <a:sym typeface="Poppins"/>
              </a:rPr>
              <a:t>Disability &amp; workers’ comp overlap</a:t>
            </a:r>
          </a:p>
          <a:p>
            <a:pPr marL="1165860" lvl="2" indent="-388620" algn="l">
              <a:lnSpc>
                <a:spcPts val="4860"/>
              </a:lnSpc>
              <a:buFont typeface="Arial"/>
              <a:buChar char="⚬"/>
            </a:pPr>
            <a:r>
              <a:rPr lang="en-US" sz="2700">
                <a:solidFill>
                  <a:srgbClr val="000000"/>
                </a:solidFill>
                <a:latin typeface="Poppins"/>
                <a:ea typeface="Poppins"/>
                <a:cs typeface="Poppins"/>
                <a:sym typeface="Poppins"/>
              </a:rPr>
              <a:t>Administrative + compliance costs</a:t>
            </a:r>
          </a:p>
        </p:txBody>
      </p:sp>
      <p:grpSp>
        <p:nvGrpSpPr>
          <p:cNvPr id="4" name="Group 4"/>
          <p:cNvGrpSpPr>
            <a:grpSpLocks noChangeAspect="1"/>
          </p:cNvGrpSpPr>
          <p:nvPr/>
        </p:nvGrpSpPr>
        <p:grpSpPr>
          <a:xfrm>
            <a:off x="14292508" y="3177592"/>
            <a:ext cx="3657108" cy="1255425"/>
            <a:chOff x="0" y="0"/>
            <a:chExt cx="4876144" cy="1673900"/>
          </a:xfrm>
        </p:grpSpPr>
        <p:sp>
          <p:nvSpPr>
            <p:cNvPr id="5" name="Freeform 5"/>
            <p:cNvSpPr/>
            <p:nvPr/>
          </p:nvSpPr>
          <p:spPr>
            <a:xfrm>
              <a:off x="0" y="0"/>
              <a:ext cx="4876165" cy="1673860"/>
            </a:xfrm>
            <a:custGeom>
              <a:avLst/>
              <a:gdLst/>
              <a:ahLst/>
              <a:cxnLst/>
              <a:rect l="l" t="t" r="r" b="b"/>
              <a:pathLst>
                <a:path w="4876165" h="1673860">
                  <a:moveTo>
                    <a:pt x="0" y="0"/>
                  </a:moveTo>
                  <a:lnTo>
                    <a:pt x="4876165" y="0"/>
                  </a:lnTo>
                  <a:lnTo>
                    <a:pt x="4876165" y="1673860"/>
                  </a:lnTo>
                  <a:lnTo>
                    <a:pt x="0" y="1673860"/>
                  </a:lnTo>
                  <a:lnTo>
                    <a:pt x="0" y="0"/>
                  </a:lnTo>
                  <a:close/>
                </a:path>
              </a:pathLst>
            </a:custGeom>
            <a:blipFill>
              <a:blip r:embed="rId3"/>
              <a:stretch>
                <a:fillRect b="-2"/>
              </a:stretch>
            </a:blipFill>
          </p:spPr>
          <p:txBody>
            <a:bodyPr/>
            <a:lstStyle/>
            <a:p>
              <a:endParaRPr lang="en-US"/>
            </a:p>
          </p:txBody>
        </p:sp>
      </p:grpSp>
      <p:grpSp>
        <p:nvGrpSpPr>
          <p:cNvPr id="6" name="Group 6"/>
          <p:cNvGrpSpPr/>
          <p:nvPr/>
        </p:nvGrpSpPr>
        <p:grpSpPr>
          <a:xfrm>
            <a:off x="8860626" y="0"/>
            <a:ext cx="10399005" cy="10281761"/>
            <a:chOff x="0" y="0"/>
            <a:chExt cx="406400" cy="401818"/>
          </a:xfrm>
        </p:grpSpPr>
        <p:sp>
          <p:nvSpPr>
            <p:cNvPr id="7" name="Freeform 7"/>
            <p:cNvSpPr/>
            <p:nvPr/>
          </p:nvSpPr>
          <p:spPr>
            <a:xfrm>
              <a:off x="0" y="0"/>
              <a:ext cx="406400" cy="401818"/>
            </a:xfrm>
            <a:custGeom>
              <a:avLst/>
              <a:gdLst/>
              <a:ahLst/>
              <a:cxnLst/>
              <a:rect l="l" t="t" r="r" b="b"/>
              <a:pathLst>
                <a:path w="406400" h="401818">
                  <a:moveTo>
                    <a:pt x="203200" y="0"/>
                  </a:moveTo>
                  <a:lnTo>
                    <a:pt x="406400" y="0"/>
                  </a:lnTo>
                  <a:lnTo>
                    <a:pt x="203200" y="401818"/>
                  </a:lnTo>
                  <a:lnTo>
                    <a:pt x="0" y="401818"/>
                  </a:lnTo>
                  <a:lnTo>
                    <a:pt x="203200" y="0"/>
                  </a:lnTo>
                  <a:close/>
                </a:path>
              </a:pathLst>
            </a:custGeom>
            <a:solidFill>
              <a:srgbClr val="13274B"/>
            </a:solidFill>
          </p:spPr>
          <p:txBody>
            <a:bodyPr/>
            <a:lstStyle/>
            <a:p>
              <a:endParaRPr lang="en-US"/>
            </a:p>
          </p:txBody>
        </p:sp>
        <p:sp>
          <p:nvSpPr>
            <p:cNvPr id="8" name="TextBox 8"/>
            <p:cNvSpPr txBox="1"/>
            <p:nvPr/>
          </p:nvSpPr>
          <p:spPr>
            <a:xfrm>
              <a:off x="101600" y="-66675"/>
              <a:ext cx="203200" cy="468493"/>
            </a:xfrm>
            <a:prstGeom prst="rect">
              <a:avLst/>
            </a:prstGeom>
          </p:spPr>
          <p:txBody>
            <a:bodyPr lIns="50800" tIns="50800" rIns="50800" bIns="50800" rtlCol="0" anchor="ctr"/>
            <a:lstStyle/>
            <a:p>
              <a:pPr algn="ctr">
                <a:lnSpc>
                  <a:spcPts val="3750"/>
                </a:lnSpc>
              </a:pPr>
              <a:endParaRPr/>
            </a:p>
          </p:txBody>
        </p:sp>
      </p:grpSp>
      <p:grpSp>
        <p:nvGrpSpPr>
          <p:cNvPr id="9" name="Group 9"/>
          <p:cNvGrpSpPr/>
          <p:nvPr/>
        </p:nvGrpSpPr>
        <p:grpSpPr>
          <a:xfrm>
            <a:off x="11292460" y="-4624142"/>
            <a:ext cx="15839091" cy="8353315"/>
            <a:chOff x="0" y="0"/>
            <a:chExt cx="1324457" cy="698500"/>
          </a:xfrm>
        </p:grpSpPr>
        <p:sp>
          <p:nvSpPr>
            <p:cNvPr id="10" name="Freeform 10"/>
            <p:cNvSpPr/>
            <p:nvPr/>
          </p:nvSpPr>
          <p:spPr>
            <a:xfrm>
              <a:off x="1978" y="0"/>
              <a:ext cx="1320501" cy="698500"/>
            </a:xfrm>
            <a:custGeom>
              <a:avLst/>
              <a:gdLst/>
              <a:ahLst/>
              <a:cxnLst/>
              <a:rect l="l" t="t" r="r" b="b"/>
              <a:pathLst>
                <a:path w="1320501" h="698500">
                  <a:moveTo>
                    <a:pt x="1318792" y="355587"/>
                  </a:moveTo>
                  <a:lnTo>
                    <a:pt x="1122966" y="692163"/>
                  </a:lnTo>
                  <a:cubicBezTo>
                    <a:pt x="1120683" y="696086"/>
                    <a:pt x="1116486" y="698500"/>
                    <a:pt x="1111947" y="698500"/>
                  </a:cubicBezTo>
                  <a:lnTo>
                    <a:pt x="208554" y="698500"/>
                  </a:lnTo>
                  <a:cubicBezTo>
                    <a:pt x="204015" y="698500"/>
                    <a:pt x="199818" y="696086"/>
                    <a:pt x="197535" y="692163"/>
                  </a:cubicBezTo>
                  <a:lnTo>
                    <a:pt x="1709" y="355587"/>
                  </a:lnTo>
                  <a:cubicBezTo>
                    <a:pt x="-570" y="351670"/>
                    <a:pt x="-570" y="346830"/>
                    <a:pt x="1709" y="342913"/>
                  </a:cubicBezTo>
                  <a:lnTo>
                    <a:pt x="197535" y="6337"/>
                  </a:lnTo>
                  <a:cubicBezTo>
                    <a:pt x="199818" y="2414"/>
                    <a:pt x="204015" y="0"/>
                    <a:pt x="208554" y="0"/>
                  </a:cubicBezTo>
                  <a:lnTo>
                    <a:pt x="1111947" y="0"/>
                  </a:lnTo>
                  <a:cubicBezTo>
                    <a:pt x="1116486" y="0"/>
                    <a:pt x="1120683" y="2414"/>
                    <a:pt x="1122966" y="6337"/>
                  </a:cubicBezTo>
                  <a:lnTo>
                    <a:pt x="1318792" y="342913"/>
                  </a:lnTo>
                  <a:cubicBezTo>
                    <a:pt x="1321071" y="346830"/>
                    <a:pt x="1321071" y="351670"/>
                    <a:pt x="1318792" y="355587"/>
                  </a:cubicBezTo>
                  <a:close/>
                </a:path>
              </a:pathLst>
            </a:custGeom>
            <a:solidFill>
              <a:srgbClr val="13274B"/>
            </a:solidFill>
          </p:spPr>
          <p:txBody>
            <a:bodyPr/>
            <a:lstStyle/>
            <a:p>
              <a:endParaRPr lang="en-US"/>
            </a:p>
          </p:txBody>
        </p:sp>
        <p:sp>
          <p:nvSpPr>
            <p:cNvPr id="11" name="TextBox 11"/>
            <p:cNvSpPr txBox="1"/>
            <p:nvPr/>
          </p:nvSpPr>
          <p:spPr>
            <a:xfrm>
              <a:off x="114300" y="-66675"/>
              <a:ext cx="1095857" cy="765175"/>
            </a:xfrm>
            <a:prstGeom prst="rect">
              <a:avLst/>
            </a:prstGeom>
          </p:spPr>
          <p:txBody>
            <a:bodyPr lIns="50800" tIns="50800" rIns="50800" bIns="50800" rtlCol="0" anchor="ctr"/>
            <a:lstStyle/>
            <a:p>
              <a:pPr algn="ctr">
                <a:lnSpc>
                  <a:spcPts val="3750"/>
                </a:lnSpc>
              </a:pPr>
              <a:endParaRPr/>
            </a:p>
          </p:txBody>
        </p:sp>
      </p:grpSp>
      <p:grpSp>
        <p:nvGrpSpPr>
          <p:cNvPr id="12" name="Group 12"/>
          <p:cNvGrpSpPr/>
          <p:nvPr/>
        </p:nvGrpSpPr>
        <p:grpSpPr>
          <a:xfrm>
            <a:off x="9257377" y="961785"/>
            <a:ext cx="11838246" cy="9805715"/>
            <a:chOff x="0" y="0"/>
            <a:chExt cx="485107" cy="401818"/>
          </a:xfrm>
        </p:grpSpPr>
        <p:sp>
          <p:nvSpPr>
            <p:cNvPr id="13" name="Freeform 13"/>
            <p:cNvSpPr/>
            <p:nvPr/>
          </p:nvSpPr>
          <p:spPr>
            <a:xfrm>
              <a:off x="12592" y="0"/>
              <a:ext cx="459922" cy="401818"/>
            </a:xfrm>
            <a:custGeom>
              <a:avLst/>
              <a:gdLst/>
              <a:ahLst/>
              <a:cxnLst/>
              <a:rect l="l" t="t" r="r" b="b"/>
              <a:pathLst>
                <a:path w="459922" h="401818">
                  <a:moveTo>
                    <a:pt x="223307" y="0"/>
                  </a:moveTo>
                  <a:lnTo>
                    <a:pt x="439816" y="0"/>
                  </a:lnTo>
                  <a:cubicBezTo>
                    <a:pt x="446801" y="0"/>
                    <a:pt x="453285" y="3625"/>
                    <a:pt x="456944" y="9575"/>
                  </a:cubicBezTo>
                  <a:cubicBezTo>
                    <a:pt x="460602" y="15525"/>
                    <a:pt x="460911" y="22947"/>
                    <a:pt x="457759" y="29180"/>
                  </a:cubicBezTo>
                  <a:lnTo>
                    <a:pt x="284071" y="372638"/>
                  </a:lnTo>
                  <a:cubicBezTo>
                    <a:pt x="275021" y="390535"/>
                    <a:pt x="256671" y="401818"/>
                    <a:pt x="236616" y="401818"/>
                  </a:cubicBezTo>
                  <a:lnTo>
                    <a:pt x="20107" y="401818"/>
                  </a:lnTo>
                  <a:cubicBezTo>
                    <a:pt x="13122" y="401818"/>
                    <a:pt x="6638" y="398193"/>
                    <a:pt x="2979" y="392243"/>
                  </a:cubicBezTo>
                  <a:cubicBezTo>
                    <a:pt x="-679" y="386293"/>
                    <a:pt x="-988" y="378871"/>
                    <a:pt x="2164" y="372638"/>
                  </a:cubicBezTo>
                  <a:lnTo>
                    <a:pt x="175852" y="29180"/>
                  </a:lnTo>
                  <a:cubicBezTo>
                    <a:pt x="184902" y="11283"/>
                    <a:pt x="203252" y="0"/>
                    <a:pt x="223307" y="0"/>
                  </a:cubicBezTo>
                  <a:close/>
                </a:path>
              </a:pathLst>
            </a:custGeom>
            <a:solidFill>
              <a:srgbClr val="009660"/>
            </a:solidFill>
          </p:spPr>
          <p:txBody>
            <a:bodyPr/>
            <a:lstStyle/>
            <a:p>
              <a:endParaRPr lang="en-US"/>
            </a:p>
          </p:txBody>
        </p:sp>
        <p:sp>
          <p:nvSpPr>
            <p:cNvPr id="14" name="TextBox 14"/>
            <p:cNvSpPr txBox="1"/>
            <p:nvPr/>
          </p:nvSpPr>
          <p:spPr>
            <a:xfrm>
              <a:off x="101600" y="-66675"/>
              <a:ext cx="281907" cy="468493"/>
            </a:xfrm>
            <a:prstGeom prst="rect">
              <a:avLst/>
            </a:prstGeom>
          </p:spPr>
          <p:txBody>
            <a:bodyPr lIns="50800" tIns="50800" rIns="50800" bIns="50800" rtlCol="0" anchor="ctr"/>
            <a:lstStyle/>
            <a:p>
              <a:pPr algn="ctr">
                <a:lnSpc>
                  <a:spcPts val="3750"/>
                </a:lnSpc>
              </a:pPr>
              <a:endParaRPr/>
            </a:p>
          </p:txBody>
        </p:sp>
      </p:grpSp>
      <p:sp>
        <p:nvSpPr>
          <p:cNvPr id="15" name="Freeform 15"/>
          <p:cNvSpPr/>
          <p:nvPr/>
        </p:nvSpPr>
        <p:spPr>
          <a:xfrm>
            <a:off x="-465592" y="9677400"/>
            <a:ext cx="2085975" cy="818745"/>
          </a:xfrm>
          <a:custGeom>
            <a:avLst/>
            <a:gdLst/>
            <a:ahLst/>
            <a:cxnLst/>
            <a:rect l="l" t="t" r="r" b="b"/>
            <a:pathLst>
              <a:path w="2085975" h="818745">
                <a:moveTo>
                  <a:pt x="0" y="0"/>
                </a:moveTo>
                <a:lnTo>
                  <a:pt x="2085975" y="0"/>
                </a:lnTo>
                <a:lnTo>
                  <a:pt x="2085975" y="818745"/>
                </a:lnTo>
                <a:lnTo>
                  <a:pt x="0" y="8187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p:nvPr/>
        </p:nvGrpSpPr>
        <p:grpSpPr>
          <a:xfrm>
            <a:off x="15176500" y="-292020"/>
            <a:ext cx="4035505" cy="818745"/>
            <a:chOff x="0" y="0"/>
            <a:chExt cx="5380674" cy="1091660"/>
          </a:xfrm>
        </p:grpSpPr>
        <p:sp>
          <p:nvSpPr>
            <p:cNvPr id="17" name="Freeform 17"/>
            <p:cNvSpPr/>
            <p:nvPr/>
          </p:nvSpPr>
          <p:spPr>
            <a:xfrm>
              <a:off x="2599374" y="0"/>
              <a:ext cx="2781300" cy="1091660"/>
            </a:xfrm>
            <a:custGeom>
              <a:avLst/>
              <a:gdLst/>
              <a:ahLst/>
              <a:cxnLst/>
              <a:rect l="l" t="t" r="r" b="b"/>
              <a:pathLst>
                <a:path w="2781300" h="1091660">
                  <a:moveTo>
                    <a:pt x="0" y="0"/>
                  </a:moveTo>
                  <a:lnTo>
                    <a:pt x="2781300" y="0"/>
                  </a:lnTo>
                  <a:lnTo>
                    <a:pt x="2781300" y="1091660"/>
                  </a:lnTo>
                  <a:lnTo>
                    <a:pt x="0" y="10916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0" y="0"/>
              <a:ext cx="2487304" cy="1091660"/>
            </a:xfrm>
            <a:custGeom>
              <a:avLst/>
              <a:gdLst/>
              <a:ahLst/>
              <a:cxnLst/>
              <a:rect l="l" t="t" r="r" b="b"/>
              <a:pathLst>
                <a:path w="2487304" h="1091660">
                  <a:moveTo>
                    <a:pt x="0" y="0"/>
                  </a:moveTo>
                  <a:lnTo>
                    <a:pt x="2487304" y="0"/>
                  </a:lnTo>
                  <a:lnTo>
                    <a:pt x="2487304" y="1091660"/>
                  </a:lnTo>
                  <a:lnTo>
                    <a:pt x="0" y="1091660"/>
                  </a:lnTo>
                  <a:lnTo>
                    <a:pt x="0" y="0"/>
                  </a:lnTo>
                  <a:close/>
                </a:path>
              </a:pathLst>
            </a:custGeom>
            <a:blipFill>
              <a:blip r:embed="rId6">
                <a:extLst>
                  <a:ext uri="{96DAC541-7B7A-43D3-8B79-37D633B846F1}">
                    <asvg:svgBlip xmlns:asvg="http://schemas.microsoft.com/office/drawing/2016/SVG/main" r:embed="rId7"/>
                  </a:ext>
                </a:extLst>
              </a:blip>
              <a:stretch>
                <a:fillRect r="-11819"/>
              </a:stretch>
            </a:blipFill>
          </p:spPr>
          <p:txBody>
            <a:bodyPr/>
            <a:lstStyle/>
            <a:p>
              <a:endParaRPr lang="en-US"/>
            </a:p>
          </p:txBody>
        </p:sp>
      </p:grpSp>
      <p:grpSp>
        <p:nvGrpSpPr>
          <p:cNvPr id="19" name="Group 19"/>
          <p:cNvGrpSpPr/>
          <p:nvPr/>
        </p:nvGrpSpPr>
        <p:grpSpPr>
          <a:xfrm>
            <a:off x="15970737" y="8184681"/>
            <a:ext cx="4307273" cy="3409972"/>
            <a:chOff x="0" y="0"/>
            <a:chExt cx="505660" cy="400320"/>
          </a:xfrm>
        </p:grpSpPr>
        <p:sp>
          <p:nvSpPr>
            <p:cNvPr id="20" name="Freeform 20"/>
            <p:cNvSpPr/>
            <p:nvPr/>
          </p:nvSpPr>
          <p:spPr>
            <a:xfrm>
              <a:off x="24292" y="0"/>
              <a:ext cx="457077" cy="400320"/>
            </a:xfrm>
            <a:custGeom>
              <a:avLst/>
              <a:gdLst/>
              <a:ahLst/>
              <a:cxnLst/>
              <a:rect l="l" t="t" r="r" b="b"/>
              <a:pathLst>
                <a:path w="457077" h="400320">
                  <a:moveTo>
                    <a:pt x="241817" y="0"/>
                  </a:moveTo>
                  <a:lnTo>
                    <a:pt x="418459" y="0"/>
                  </a:lnTo>
                  <a:cubicBezTo>
                    <a:pt x="431885" y="0"/>
                    <a:pt x="444347" y="6973"/>
                    <a:pt x="451370" y="18415"/>
                  </a:cubicBezTo>
                  <a:cubicBezTo>
                    <a:pt x="458394" y="29856"/>
                    <a:pt x="458971" y="44125"/>
                    <a:pt x="452894" y="56096"/>
                  </a:cubicBezTo>
                  <a:lnTo>
                    <a:pt x="306643" y="344224"/>
                  </a:lnTo>
                  <a:cubicBezTo>
                    <a:pt x="289174" y="378638"/>
                    <a:pt x="253853" y="400320"/>
                    <a:pt x="215259" y="400320"/>
                  </a:cubicBezTo>
                  <a:lnTo>
                    <a:pt x="38617" y="400320"/>
                  </a:lnTo>
                  <a:cubicBezTo>
                    <a:pt x="25192" y="400320"/>
                    <a:pt x="12730" y="393347"/>
                    <a:pt x="5706" y="381906"/>
                  </a:cubicBezTo>
                  <a:cubicBezTo>
                    <a:pt x="-1317" y="370464"/>
                    <a:pt x="-1895" y="356195"/>
                    <a:pt x="4182" y="344224"/>
                  </a:cubicBezTo>
                  <a:lnTo>
                    <a:pt x="150434" y="56096"/>
                  </a:lnTo>
                  <a:cubicBezTo>
                    <a:pt x="167902" y="21682"/>
                    <a:pt x="203223" y="0"/>
                    <a:pt x="241817" y="0"/>
                  </a:cubicBezTo>
                  <a:close/>
                </a:path>
              </a:pathLst>
            </a:custGeom>
            <a:solidFill>
              <a:srgbClr val="13274B"/>
            </a:solidFill>
          </p:spPr>
          <p:txBody>
            <a:bodyPr/>
            <a:lstStyle/>
            <a:p>
              <a:endParaRPr lang="en-US"/>
            </a:p>
          </p:txBody>
        </p:sp>
        <p:sp>
          <p:nvSpPr>
            <p:cNvPr id="21" name="TextBox 21"/>
            <p:cNvSpPr txBox="1"/>
            <p:nvPr/>
          </p:nvSpPr>
          <p:spPr>
            <a:xfrm>
              <a:off x="101600" y="-66675"/>
              <a:ext cx="302460" cy="466995"/>
            </a:xfrm>
            <a:prstGeom prst="rect">
              <a:avLst/>
            </a:prstGeom>
          </p:spPr>
          <p:txBody>
            <a:bodyPr lIns="50800" tIns="50800" rIns="50800" bIns="50800" rtlCol="0" anchor="ctr"/>
            <a:lstStyle/>
            <a:p>
              <a:pPr algn="ctr">
                <a:lnSpc>
                  <a:spcPts val="3750"/>
                </a:lnSpc>
              </a:pPr>
              <a:endParaRPr/>
            </a:p>
          </p:txBody>
        </p:sp>
      </p:grpSp>
      <p:grpSp>
        <p:nvGrpSpPr>
          <p:cNvPr id="22" name="Group 22"/>
          <p:cNvGrpSpPr/>
          <p:nvPr/>
        </p:nvGrpSpPr>
        <p:grpSpPr>
          <a:xfrm>
            <a:off x="-3349299" y="-2840784"/>
            <a:ext cx="5114374" cy="4395165"/>
            <a:chOff x="0" y="0"/>
            <a:chExt cx="812800" cy="698500"/>
          </a:xfrm>
        </p:grpSpPr>
        <p:sp>
          <p:nvSpPr>
            <p:cNvPr id="23" name="Freeform 23"/>
            <p:cNvSpPr/>
            <p:nvPr/>
          </p:nvSpPr>
          <p:spPr>
            <a:xfrm>
              <a:off x="6125" y="0"/>
              <a:ext cx="800550" cy="698500"/>
            </a:xfrm>
            <a:custGeom>
              <a:avLst/>
              <a:gdLst/>
              <a:ahLst/>
              <a:cxnLst/>
              <a:rect l="l" t="t" r="r" b="b"/>
              <a:pathLst>
                <a:path w="800550" h="698500">
                  <a:moveTo>
                    <a:pt x="795256" y="368876"/>
                  </a:moveTo>
                  <a:lnTo>
                    <a:pt x="614894" y="678874"/>
                  </a:lnTo>
                  <a:cubicBezTo>
                    <a:pt x="607824" y="691025"/>
                    <a:pt x="594827" y="698500"/>
                    <a:pt x="580769" y="698500"/>
                  </a:cubicBezTo>
                  <a:lnTo>
                    <a:pt x="219781" y="698500"/>
                  </a:lnTo>
                  <a:cubicBezTo>
                    <a:pt x="205723" y="698500"/>
                    <a:pt x="192726" y="691025"/>
                    <a:pt x="185656" y="678874"/>
                  </a:cubicBezTo>
                  <a:lnTo>
                    <a:pt x="5294" y="368876"/>
                  </a:lnTo>
                  <a:cubicBezTo>
                    <a:pt x="-1765" y="356744"/>
                    <a:pt x="-1765" y="341756"/>
                    <a:pt x="5294" y="329624"/>
                  </a:cubicBezTo>
                  <a:lnTo>
                    <a:pt x="185656" y="19626"/>
                  </a:lnTo>
                  <a:cubicBezTo>
                    <a:pt x="192726" y="7475"/>
                    <a:pt x="205723" y="0"/>
                    <a:pt x="219781" y="0"/>
                  </a:cubicBezTo>
                  <a:lnTo>
                    <a:pt x="580769" y="0"/>
                  </a:lnTo>
                  <a:cubicBezTo>
                    <a:pt x="594827" y="0"/>
                    <a:pt x="607824" y="7475"/>
                    <a:pt x="614894" y="19626"/>
                  </a:cubicBezTo>
                  <a:lnTo>
                    <a:pt x="795256" y="329624"/>
                  </a:lnTo>
                  <a:cubicBezTo>
                    <a:pt x="802315" y="341756"/>
                    <a:pt x="802315" y="356744"/>
                    <a:pt x="795256" y="368876"/>
                  </a:cubicBezTo>
                  <a:close/>
                </a:path>
              </a:pathLst>
            </a:custGeom>
            <a:solidFill>
              <a:srgbClr val="13274B"/>
            </a:solidFill>
          </p:spPr>
          <p:txBody>
            <a:bodyPr/>
            <a:lstStyle/>
            <a:p>
              <a:endParaRPr lang="en-US"/>
            </a:p>
          </p:txBody>
        </p:sp>
        <p:sp>
          <p:nvSpPr>
            <p:cNvPr id="24" name="TextBox 24"/>
            <p:cNvSpPr txBox="1"/>
            <p:nvPr/>
          </p:nvSpPr>
          <p:spPr>
            <a:xfrm>
              <a:off x="114300" y="-66675"/>
              <a:ext cx="584200" cy="765175"/>
            </a:xfrm>
            <a:prstGeom prst="rect">
              <a:avLst/>
            </a:prstGeom>
          </p:spPr>
          <p:txBody>
            <a:bodyPr lIns="50800" tIns="50800" rIns="50800" bIns="50800" rtlCol="0" anchor="ctr"/>
            <a:lstStyle/>
            <a:p>
              <a:pPr algn="ctr">
                <a:lnSpc>
                  <a:spcPts val="3750"/>
                </a:lnSpc>
              </a:pPr>
              <a:endParaRPr/>
            </a:p>
          </p:txBody>
        </p:sp>
      </p:grpSp>
      <p:sp>
        <p:nvSpPr>
          <p:cNvPr id="25" name="Freeform 25"/>
          <p:cNvSpPr/>
          <p:nvPr/>
        </p:nvSpPr>
        <p:spPr>
          <a:xfrm>
            <a:off x="368234" y="385226"/>
            <a:ext cx="899017" cy="732699"/>
          </a:xfrm>
          <a:custGeom>
            <a:avLst/>
            <a:gdLst/>
            <a:ahLst/>
            <a:cxnLst/>
            <a:rect l="l" t="t" r="r" b="b"/>
            <a:pathLst>
              <a:path w="899017" h="732699">
                <a:moveTo>
                  <a:pt x="0" y="0"/>
                </a:moveTo>
                <a:lnTo>
                  <a:pt x="899017" y="0"/>
                </a:lnTo>
                <a:lnTo>
                  <a:pt x="899017" y="732699"/>
                </a:lnTo>
                <a:lnTo>
                  <a:pt x="0" y="7326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6" name="Freeform 26"/>
          <p:cNvSpPr/>
          <p:nvPr/>
        </p:nvSpPr>
        <p:spPr>
          <a:xfrm>
            <a:off x="17674864" y="9720423"/>
            <a:ext cx="899017" cy="732699"/>
          </a:xfrm>
          <a:custGeom>
            <a:avLst/>
            <a:gdLst/>
            <a:ahLst/>
            <a:cxnLst/>
            <a:rect l="l" t="t" r="r" b="b"/>
            <a:pathLst>
              <a:path w="899017" h="732699">
                <a:moveTo>
                  <a:pt x="0" y="0"/>
                </a:moveTo>
                <a:lnTo>
                  <a:pt x="899018" y="0"/>
                </a:lnTo>
                <a:lnTo>
                  <a:pt x="899018" y="732699"/>
                </a:lnTo>
                <a:lnTo>
                  <a:pt x="0" y="7326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7" name="Freeform 27"/>
          <p:cNvSpPr/>
          <p:nvPr/>
        </p:nvSpPr>
        <p:spPr>
          <a:xfrm>
            <a:off x="10732730" y="-3588075"/>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28" name="Group 28"/>
          <p:cNvGrpSpPr/>
          <p:nvPr/>
        </p:nvGrpSpPr>
        <p:grpSpPr>
          <a:xfrm>
            <a:off x="8743950" y="1714116"/>
            <a:ext cx="12952146" cy="9544221"/>
            <a:chOff x="0" y="0"/>
            <a:chExt cx="545061" cy="401646"/>
          </a:xfrm>
        </p:grpSpPr>
        <p:sp>
          <p:nvSpPr>
            <p:cNvPr id="29" name="Freeform 29"/>
            <p:cNvSpPr/>
            <p:nvPr/>
          </p:nvSpPr>
          <p:spPr>
            <a:xfrm>
              <a:off x="11513" y="0"/>
              <a:ext cx="522035" cy="401646"/>
            </a:xfrm>
            <a:custGeom>
              <a:avLst/>
              <a:gdLst/>
              <a:ahLst/>
              <a:cxnLst/>
              <a:rect l="l" t="t" r="r" b="b"/>
              <a:pathLst>
                <a:path w="522035" h="401646">
                  <a:moveTo>
                    <a:pt x="221574" y="0"/>
                  </a:moveTo>
                  <a:lnTo>
                    <a:pt x="503661" y="0"/>
                  </a:lnTo>
                  <a:cubicBezTo>
                    <a:pt x="510044" y="0"/>
                    <a:pt x="515970" y="3313"/>
                    <a:pt x="519313" y="8751"/>
                  </a:cubicBezTo>
                  <a:cubicBezTo>
                    <a:pt x="522656" y="14189"/>
                    <a:pt x="522938" y="20972"/>
                    <a:pt x="520056" y="26668"/>
                  </a:cubicBezTo>
                  <a:lnTo>
                    <a:pt x="343839" y="374978"/>
                  </a:lnTo>
                  <a:cubicBezTo>
                    <a:pt x="335564" y="391335"/>
                    <a:pt x="318792" y="401646"/>
                    <a:pt x="300461" y="401646"/>
                  </a:cubicBezTo>
                  <a:lnTo>
                    <a:pt x="18374" y="401646"/>
                  </a:lnTo>
                  <a:cubicBezTo>
                    <a:pt x="11990" y="401646"/>
                    <a:pt x="6064" y="398333"/>
                    <a:pt x="2721" y="392895"/>
                  </a:cubicBezTo>
                  <a:cubicBezTo>
                    <a:pt x="-622" y="387457"/>
                    <a:pt x="-903" y="380674"/>
                    <a:pt x="1979" y="374978"/>
                  </a:cubicBezTo>
                  <a:lnTo>
                    <a:pt x="178195" y="26668"/>
                  </a:lnTo>
                  <a:cubicBezTo>
                    <a:pt x="186470" y="10311"/>
                    <a:pt x="203243" y="0"/>
                    <a:pt x="221574" y="0"/>
                  </a:cubicBezTo>
                  <a:close/>
                </a:path>
              </a:pathLst>
            </a:custGeom>
            <a:blipFill>
              <a:blip r:embed="rId14"/>
              <a:stretch>
                <a:fillRect l="-32298" t="-15433" r="-2205" b="-1112"/>
              </a:stretch>
            </a:blipFill>
            <a:ln w="209550" cap="rnd">
              <a:solidFill>
                <a:srgbClr val="FFFFFF"/>
              </a:solidFill>
              <a:prstDash val="solid"/>
              <a:round/>
            </a:ln>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77796" y="9230595"/>
            <a:ext cx="17646676" cy="1656163"/>
          </a:xfrm>
          <a:custGeom>
            <a:avLst/>
            <a:gdLst/>
            <a:ahLst/>
            <a:cxnLst/>
            <a:rect l="l" t="t" r="r" b="b"/>
            <a:pathLst>
              <a:path w="17646676" h="1656163">
                <a:moveTo>
                  <a:pt x="0" y="0"/>
                </a:moveTo>
                <a:lnTo>
                  <a:pt x="17646676" y="0"/>
                </a:lnTo>
                <a:lnTo>
                  <a:pt x="17646676" y="1656163"/>
                </a:lnTo>
                <a:lnTo>
                  <a:pt x="0" y="1656163"/>
                </a:lnTo>
                <a:lnTo>
                  <a:pt x="0" y="0"/>
                </a:lnTo>
                <a:close/>
              </a:path>
            </a:pathLst>
          </a:custGeom>
          <a:blipFill>
            <a:blip r:embed="rId3">
              <a:extLst>
                <a:ext uri="{96DAC541-7B7A-43D3-8B79-37D633B846F1}">
                  <asvg:svgBlip xmlns:asvg="http://schemas.microsoft.com/office/drawing/2016/SVG/main" r:embed="rId4"/>
                </a:ext>
              </a:extLst>
            </a:blip>
            <a:stretch>
              <a:fillRect t="-290245"/>
            </a:stretch>
          </a:blipFill>
        </p:spPr>
        <p:txBody>
          <a:bodyPr/>
          <a:lstStyle/>
          <a:p>
            <a:endParaRPr lang="en-US"/>
          </a:p>
        </p:txBody>
      </p:sp>
      <p:grpSp>
        <p:nvGrpSpPr>
          <p:cNvPr id="3" name="Group 3"/>
          <p:cNvGrpSpPr/>
          <p:nvPr/>
        </p:nvGrpSpPr>
        <p:grpSpPr>
          <a:xfrm>
            <a:off x="12801522" y="-1114950"/>
            <a:ext cx="7335291" cy="2801892"/>
            <a:chOff x="0" y="0"/>
            <a:chExt cx="930920" cy="355587"/>
          </a:xfrm>
        </p:grpSpPr>
        <p:sp>
          <p:nvSpPr>
            <p:cNvPr id="4" name="Freeform 4"/>
            <p:cNvSpPr/>
            <p:nvPr/>
          </p:nvSpPr>
          <p:spPr>
            <a:xfrm>
              <a:off x="13289" y="0"/>
              <a:ext cx="904343" cy="355587"/>
            </a:xfrm>
            <a:custGeom>
              <a:avLst/>
              <a:gdLst/>
              <a:ahLst/>
              <a:cxnLst/>
              <a:rect l="l" t="t" r="r" b="b"/>
              <a:pathLst>
                <a:path w="904343" h="355587">
                  <a:moveTo>
                    <a:pt x="682768" y="0"/>
                  </a:moveTo>
                  <a:lnTo>
                    <a:pt x="18374" y="0"/>
                  </a:lnTo>
                  <a:cubicBezTo>
                    <a:pt x="11824" y="0"/>
                    <a:pt x="5769" y="3487"/>
                    <a:pt x="2482" y="9152"/>
                  </a:cubicBezTo>
                  <a:cubicBezTo>
                    <a:pt x="-806" y="14817"/>
                    <a:pt x="-829" y="21804"/>
                    <a:pt x="2421" y="27491"/>
                  </a:cubicBezTo>
                  <a:lnTo>
                    <a:pt x="174201" y="328096"/>
                  </a:lnTo>
                  <a:cubicBezTo>
                    <a:pt x="183916" y="345096"/>
                    <a:pt x="201994" y="355587"/>
                    <a:pt x="221574" y="355587"/>
                  </a:cubicBezTo>
                  <a:lnTo>
                    <a:pt x="885968" y="355587"/>
                  </a:lnTo>
                  <a:cubicBezTo>
                    <a:pt x="892518" y="355587"/>
                    <a:pt x="898573" y="352101"/>
                    <a:pt x="901860" y="346435"/>
                  </a:cubicBezTo>
                  <a:cubicBezTo>
                    <a:pt x="905148" y="340770"/>
                    <a:pt x="905171" y="333783"/>
                    <a:pt x="901921" y="328096"/>
                  </a:cubicBezTo>
                  <a:lnTo>
                    <a:pt x="730141" y="27491"/>
                  </a:lnTo>
                  <a:cubicBezTo>
                    <a:pt x="720426" y="10491"/>
                    <a:pt x="702348" y="0"/>
                    <a:pt x="682768" y="0"/>
                  </a:cubicBezTo>
                  <a:close/>
                </a:path>
              </a:pathLst>
            </a:custGeom>
            <a:solidFill>
              <a:srgbClr val="14274B"/>
            </a:solidFill>
          </p:spPr>
          <p:txBody>
            <a:bodyPr/>
            <a:lstStyle/>
            <a:p>
              <a:endParaRPr lang="en-US"/>
            </a:p>
          </p:txBody>
        </p:sp>
        <p:sp>
          <p:nvSpPr>
            <p:cNvPr id="5" name="TextBox 5"/>
            <p:cNvSpPr txBox="1"/>
            <p:nvPr/>
          </p:nvSpPr>
          <p:spPr>
            <a:xfrm>
              <a:off x="101600" y="-66675"/>
              <a:ext cx="727720" cy="422262"/>
            </a:xfrm>
            <a:prstGeom prst="rect">
              <a:avLst/>
            </a:prstGeom>
          </p:spPr>
          <p:txBody>
            <a:bodyPr lIns="50800" tIns="50800" rIns="50800" bIns="50800" rtlCol="0" anchor="ctr"/>
            <a:lstStyle/>
            <a:p>
              <a:pPr algn="ctr">
                <a:lnSpc>
                  <a:spcPts val="3750"/>
                </a:lnSpc>
              </a:pPr>
              <a:endParaRPr/>
            </a:p>
          </p:txBody>
        </p:sp>
      </p:grpSp>
      <p:grpSp>
        <p:nvGrpSpPr>
          <p:cNvPr id="6" name="Group 6"/>
          <p:cNvGrpSpPr/>
          <p:nvPr/>
        </p:nvGrpSpPr>
        <p:grpSpPr>
          <a:xfrm>
            <a:off x="-2822215" y="-1659968"/>
            <a:ext cx="18379715" cy="3888558"/>
            <a:chOff x="0" y="0"/>
            <a:chExt cx="1673415" cy="354041"/>
          </a:xfrm>
        </p:grpSpPr>
        <p:sp>
          <p:nvSpPr>
            <p:cNvPr id="7" name="Freeform 7"/>
            <p:cNvSpPr/>
            <p:nvPr/>
          </p:nvSpPr>
          <p:spPr>
            <a:xfrm>
              <a:off x="6206" y="0"/>
              <a:ext cx="1661004" cy="354041"/>
            </a:xfrm>
            <a:custGeom>
              <a:avLst/>
              <a:gdLst/>
              <a:ahLst/>
              <a:cxnLst/>
              <a:rect l="l" t="t" r="r" b="b"/>
              <a:pathLst>
                <a:path w="1661004" h="354041">
                  <a:moveTo>
                    <a:pt x="211737" y="0"/>
                  </a:moveTo>
                  <a:lnTo>
                    <a:pt x="1652467" y="0"/>
                  </a:lnTo>
                  <a:cubicBezTo>
                    <a:pt x="1655513" y="0"/>
                    <a:pt x="1658328" y="1623"/>
                    <a:pt x="1659855" y="4259"/>
                  </a:cubicBezTo>
                  <a:cubicBezTo>
                    <a:pt x="1661381" y="6895"/>
                    <a:pt x="1661387" y="10145"/>
                    <a:pt x="1659871" y="12786"/>
                  </a:cubicBezTo>
                  <a:lnTo>
                    <a:pt x="1471348" y="341255"/>
                  </a:lnTo>
                  <a:cubicBezTo>
                    <a:pt x="1466809" y="349164"/>
                    <a:pt x="1458386" y="354041"/>
                    <a:pt x="1449267" y="354041"/>
                  </a:cubicBezTo>
                  <a:lnTo>
                    <a:pt x="8537" y="354041"/>
                  </a:lnTo>
                  <a:cubicBezTo>
                    <a:pt x="5491" y="354041"/>
                    <a:pt x="2675" y="352418"/>
                    <a:pt x="1149" y="349782"/>
                  </a:cubicBezTo>
                  <a:cubicBezTo>
                    <a:pt x="-377" y="347146"/>
                    <a:pt x="-384" y="343896"/>
                    <a:pt x="1133" y="341255"/>
                  </a:cubicBezTo>
                  <a:lnTo>
                    <a:pt x="189655" y="12786"/>
                  </a:lnTo>
                  <a:cubicBezTo>
                    <a:pt x="194195" y="4877"/>
                    <a:pt x="202618" y="0"/>
                    <a:pt x="211737" y="0"/>
                  </a:cubicBezTo>
                  <a:close/>
                </a:path>
              </a:pathLst>
            </a:custGeom>
            <a:solidFill>
              <a:srgbClr val="00955F"/>
            </a:solidFill>
          </p:spPr>
          <p:txBody>
            <a:bodyPr/>
            <a:lstStyle/>
            <a:p>
              <a:endParaRPr lang="en-US"/>
            </a:p>
          </p:txBody>
        </p:sp>
        <p:sp>
          <p:nvSpPr>
            <p:cNvPr id="8" name="TextBox 8"/>
            <p:cNvSpPr txBox="1"/>
            <p:nvPr/>
          </p:nvSpPr>
          <p:spPr>
            <a:xfrm>
              <a:off x="101600" y="-66675"/>
              <a:ext cx="1470215" cy="420716"/>
            </a:xfrm>
            <a:prstGeom prst="rect">
              <a:avLst/>
            </a:prstGeom>
          </p:spPr>
          <p:txBody>
            <a:bodyPr lIns="50800" tIns="50800" rIns="50800" bIns="50800" rtlCol="0" anchor="ctr"/>
            <a:lstStyle/>
            <a:p>
              <a:pPr algn="ctr">
                <a:lnSpc>
                  <a:spcPts val="3750"/>
                </a:lnSpc>
              </a:pPr>
              <a:endParaRPr/>
            </a:p>
          </p:txBody>
        </p:sp>
      </p:grpSp>
      <p:sp>
        <p:nvSpPr>
          <p:cNvPr id="9" name="Freeform 9"/>
          <p:cNvSpPr/>
          <p:nvPr/>
        </p:nvSpPr>
        <p:spPr>
          <a:xfrm>
            <a:off x="13565251" y="-3510381"/>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996124" y="8229600"/>
            <a:ext cx="1992249" cy="4114800"/>
          </a:xfrm>
          <a:custGeom>
            <a:avLst/>
            <a:gdLst/>
            <a:ahLst/>
            <a:cxnLst/>
            <a:rect l="l" t="t" r="r" b="b"/>
            <a:pathLst>
              <a:path w="1992249" h="4114800">
                <a:moveTo>
                  <a:pt x="0" y="0"/>
                </a:moveTo>
                <a:lnTo>
                  <a:pt x="1992248" y="0"/>
                </a:lnTo>
                <a:lnTo>
                  <a:pt x="199224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757116" y="2648010"/>
            <a:ext cx="14948751" cy="661148"/>
          </a:xfrm>
          <a:prstGeom prst="rect">
            <a:avLst/>
          </a:prstGeom>
        </p:spPr>
        <p:txBody>
          <a:bodyPr lIns="0" tIns="0" rIns="0" bIns="0" rtlCol="0" anchor="t">
            <a:spAutoFit/>
          </a:bodyPr>
          <a:lstStyle/>
          <a:p>
            <a:pPr algn="l">
              <a:lnSpc>
                <a:spcPts val="4955"/>
              </a:lnSpc>
            </a:pPr>
            <a:r>
              <a:rPr lang="en-US" sz="4309" b="1">
                <a:solidFill>
                  <a:srgbClr val="13274B"/>
                </a:solidFill>
                <a:latin typeface="Poppins Bold"/>
                <a:ea typeface="Poppins Bold"/>
                <a:cs typeface="Poppins Bold"/>
                <a:sym typeface="Poppins Bold"/>
              </a:rPr>
              <a:t>Fully Insured vs Self-Funded: When the Math Works</a:t>
            </a:r>
          </a:p>
        </p:txBody>
      </p:sp>
      <p:sp>
        <p:nvSpPr>
          <p:cNvPr id="12" name="TextBox 12"/>
          <p:cNvSpPr txBox="1"/>
          <p:nvPr/>
        </p:nvSpPr>
        <p:spPr>
          <a:xfrm>
            <a:off x="757116" y="3656491"/>
            <a:ext cx="13616126" cy="4426549"/>
          </a:xfrm>
          <a:prstGeom prst="rect">
            <a:avLst/>
          </a:prstGeom>
        </p:spPr>
        <p:txBody>
          <a:bodyPr lIns="0" tIns="0" rIns="0" bIns="0" rtlCol="0" anchor="t">
            <a:spAutoFit/>
          </a:bodyPr>
          <a:lstStyle/>
          <a:p>
            <a:pPr algn="l">
              <a:lnSpc>
                <a:spcPts val="5907"/>
              </a:lnSpc>
            </a:pPr>
            <a:r>
              <a:rPr lang="en-US" sz="3281" b="1">
                <a:solidFill>
                  <a:srgbClr val="009660"/>
                </a:solidFill>
                <a:latin typeface="Poppins Bold"/>
                <a:ea typeface="Poppins Bold"/>
                <a:cs typeface="Poppins Bold"/>
                <a:sym typeface="Poppins Bold"/>
              </a:rPr>
              <a:t>Finance-relevant differences:</a:t>
            </a:r>
          </a:p>
          <a:p>
            <a:pPr marL="1417028" lvl="2" indent="-472343" algn="l">
              <a:lnSpc>
                <a:spcPts val="5907"/>
              </a:lnSpc>
              <a:buFont typeface="Arial"/>
              <a:buChar char="⚬"/>
            </a:pPr>
            <a:r>
              <a:rPr lang="en-US" sz="3281">
                <a:solidFill>
                  <a:srgbClr val="000000"/>
                </a:solidFill>
                <a:latin typeface="Poppins"/>
                <a:ea typeface="Poppins"/>
                <a:cs typeface="Poppins"/>
                <a:sym typeface="Poppins"/>
              </a:rPr>
              <a:t>Cash flow timing</a:t>
            </a:r>
          </a:p>
          <a:p>
            <a:pPr marL="1417028" lvl="2" indent="-472343" algn="l">
              <a:lnSpc>
                <a:spcPts val="5907"/>
              </a:lnSpc>
              <a:buFont typeface="Arial"/>
              <a:buChar char="⚬"/>
            </a:pPr>
            <a:r>
              <a:rPr lang="en-US" sz="3281">
                <a:solidFill>
                  <a:srgbClr val="000000"/>
                </a:solidFill>
                <a:latin typeface="Poppins"/>
                <a:ea typeface="Poppins"/>
                <a:cs typeface="Poppins"/>
                <a:sym typeface="Poppins"/>
              </a:rPr>
              <a:t>Balance-sheet predictability</a:t>
            </a:r>
          </a:p>
          <a:p>
            <a:pPr marL="1417028" lvl="2" indent="-472343" algn="l">
              <a:lnSpc>
                <a:spcPts val="5907"/>
              </a:lnSpc>
              <a:buFont typeface="Arial"/>
              <a:buChar char="⚬"/>
            </a:pPr>
            <a:r>
              <a:rPr lang="en-US" sz="3281">
                <a:solidFill>
                  <a:srgbClr val="000000"/>
                </a:solidFill>
                <a:latin typeface="Poppins"/>
                <a:ea typeface="Poppins"/>
                <a:cs typeface="Poppins"/>
                <a:sym typeface="Poppins"/>
              </a:rPr>
              <a:t>Risk corridors &amp; stop-loss</a:t>
            </a:r>
          </a:p>
          <a:p>
            <a:pPr marL="1417028" lvl="2" indent="-472343" algn="l">
              <a:lnSpc>
                <a:spcPts val="5907"/>
              </a:lnSpc>
              <a:buFont typeface="Arial"/>
              <a:buChar char="⚬"/>
            </a:pPr>
            <a:r>
              <a:rPr lang="en-US" sz="3281">
                <a:solidFill>
                  <a:srgbClr val="000000"/>
                </a:solidFill>
                <a:latin typeface="Poppins"/>
                <a:ea typeface="Poppins"/>
                <a:cs typeface="Poppins"/>
                <a:sym typeface="Poppins"/>
              </a:rPr>
              <a:t>Data access &amp; transparency</a:t>
            </a:r>
          </a:p>
          <a:p>
            <a:pPr marL="1417028" lvl="2" indent="-472343" algn="l">
              <a:lnSpc>
                <a:spcPts val="5907"/>
              </a:lnSpc>
              <a:buFont typeface="Arial"/>
              <a:buChar char="⚬"/>
            </a:pPr>
            <a:r>
              <a:rPr lang="en-US" sz="3281">
                <a:solidFill>
                  <a:srgbClr val="000000"/>
                </a:solidFill>
                <a:latin typeface="Poppins"/>
                <a:ea typeface="Poppins"/>
                <a:cs typeface="Poppins"/>
                <a:sym typeface="Poppins"/>
              </a:rPr>
              <a:t>Long-term cost control optionality</a:t>
            </a:r>
          </a:p>
        </p:txBody>
      </p:sp>
      <p:sp>
        <p:nvSpPr>
          <p:cNvPr id="13" name="TextBox 13"/>
          <p:cNvSpPr txBox="1"/>
          <p:nvPr/>
        </p:nvSpPr>
        <p:spPr>
          <a:xfrm>
            <a:off x="757116" y="472440"/>
            <a:ext cx="13804259" cy="922020"/>
          </a:xfrm>
          <a:prstGeom prst="rect">
            <a:avLst/>
          </a:prstGeom>
        </p:spPr>
        <p:txBody>
          <a:bodyPr lIns="0" tIns="0" rIns="0" bIns="0" rtlCol="0" anchor="t">
            <a:spAutoFit/>
          </a:bodyPr>
          <a:lstStyle/>
          <a:p>
            <a:pPr algn="l">
              <a:lnSpc>
                <a:spcPts val="7200"/>
              </a:lnSpc>
              <a:spcBef>
                <a:spcPct val="0"/>
              </a:spcBef>
            </a:pPr>
            <a:r>
              <a:rPr lang="en-US" sz="4800" b="1">
                <a:solidFill>
                  <a:srgbClr val="FFFFFF"/>
                </a:solidFill>
                <a:latin typeface="Poppins Bold"/>
                <a:ea typeface="Poppins Bold"/>
                <a:cs typeface="Poppins Bold"/>
                <a:sym typeface="Poppins Bold"/>
              </a:rPr>
              <a:t>Funding Strategy &amp; Financial Levers</a:t>
            </a:r>
          </a:p>
        </p:txBody>
      </p:sp>
      <p:sp>
        <p:nvSpPr>
          <p:cNvPr id="14" name="TextBox 14"/>
          <p:cNvSpPr txBox="1"/>
          <p:nvPr/>
        </p:nvSpPr>
        <p:spPr>
          <a:xfrm>
            <a:off x="1923511" y="9372600"/>
            <a:ext cx="8444061" cy="541020"/>
          </a:xfrm>
          <a:prstGeom prst="rect">
            <a:avLst/>
          </a:prstGeom>
        </p:spPr>
        <p:txBody>
          <a:bodyPr lIns="0" tIns="0" rIns="0" bIns="0" rtlCol="0" anchor="t">
            <a:spAutoFit/>
          </a:bodyPr>
          <a:lstStyle/>
          <a:p>
            <a:pPr algn="ctr">
              <a:lnSpc>
                <a:spcPts val="4200"/>
              </a:lnSpc>
              <a:spcBef>
                <a:spcPct val="0"/>
              </a:spcBef>
            </a:pPr>
            <a:r>
              <a:rPr lang="en-US" sz="2800">
                <a:solidFill>
                  <a:srgbClr val="FFFFFF"/>
                </a:solidFill>
                <a:latin typeface="Poppins"/>
                <a:ea typeface="Poppins"/>
                <a:cs typeface="Poppins"/>
                <a:sym typeface="Poppins"/>
              </a:rPr>
              <a:t>Self-funding = risk management, not risk taking</a:t>
            </a:r>
          </a:p>
        </p:txBody>
      </p:sp>
      <p:sp>
        <p:nvSpPr>
          <p:cNvPr id="15" name="Freeform 15"/>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9"/>
            <a:stretch>
              <a:fillRect l="-7774" t="-128089" r="-8245" b="-128089"/>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53862" y="2017668"/>
            <a:ext cx="11566397" cy="4156856"/>
          </a:xfrm>
          <a:custGeom>
            <a:avLst/>
            <a:gdLst/>
            <a:ahLst/>
            <a:cxnLst/>
            <a:rect l="l" t="t" r="r" b="b"/>
            <a:pathLst>
              <a:path w="11566397" h="4156856">
                <a:moveTo>
                  <a:pt x="0" y="0"/>
                </a:moveTo>
                <a:lnTo>
                  <a:pt x="11566398" y="0"/>
                </a:lnTo>
                <a:lnTo>
                  <a:pt x="11566398" y="4156855"/>
                </a:lnTo>
                <a:lnTo>
                  <a:pt x="0" y="4156855"/>
                </a:lnTo>
                <a:lnTo>
                  <a:pt x="0" y="0"/>
                </a:lnTo>
                <a:close/>
              </a:path>
            </a:pathLst>
          </a:custGeom>
          <a:blipFill>
            <a:blip r:embed="rId3"/>
            <a:stretch>
              <a:fillRect t="-21733"/>
            </a:stretch>
          </a:blipFill>
        </p:spPr>
        <p:txBody>
          <a:bodyPr/>
          <a:lstStyle/>
          <a:p>
            <a:endParaRPr lang="en-US"/>
          </a:p>
        </p:txBody>
      </p:sp>
      <p:grpSp>
        <p:nvGrpSpPr>
          <p:cNvPr id="3" name="Group 3"/>
          <p:cNvGrpSpPr/>
          <p:nvPr/>
        </p:nvGrpSpPr>
        <p:grpSpPr>
          <a:xfrm>
            <a:off x="13620750" y="-1533177"/>
            <a:ext cx="5555395" cy="2218077"/>
            <a:chOff x="0" y="0"/>
            <a:chExt cx="890604" cy="355587"/>
          </a:xfrm>
        </p:grpSpPr>
        <p:sp>
          <p:nvSpPr>
            <p:cNvPr id="4" name="Freeform 4"/>
            <p:cNvSpPr/>
            <p:nvPr/>
          </p:nvSpPr>
          <p:spPr>
            <a:xfrm>
              <a:off x="11697" y="0"/>
              <a:ext cx="867209" cy="355587"/>
            </a:xfrm>
            <a:custGeom>
              <a:avLst/>
              <a:gdLst/>
              <a:ahLst/>
              <a:cxnLst/>
              <a:rect l="l" t="t" r="r" b="b"/>
              <a:pathLst>
                <a:path w="867209" h="355587">
                  <a:moveTo>
                    <a:pt x="647835" y="0"/>
                  </a:moveTo>
                  <a:lnTo>
                    <a:pt x="16175" y="0"/>
                  </a:lnTo>
                  <a:cubicBezTo>
                    <a:pt x="10409" y="0"/>
                    <a:pt x="5079" y="3069"/>
                    <a:pt x="2185" y="8056"/>
                  </a:cubicBezTo>
                  <a:cubicBezTo>
                    <a:pt x="-709" y="13043"/>
                    <a:pt x="-729" y="19193"/>
                    <a:pt x="2132" y="24199"/>
                  </a:cubicBezTo>
                  <a:lnTo>
                    <a:pt x="177674" y="331388"/>
                  </a:lnTo>
                  <a:cubicBezTo>
                    <a:pt x="186226" y="346352"/>
                    <a:pt x="202140" y="355587"/>
                    <a:pt x="219375" y="355587"/>
                  </a:cubicBezTo>
                  <a:lnTo>
                    <a:pt x="851035" y="355587"/>
                  </a:lnTo>
                  <a:cubicBezTo>
                    <a:pt x="856801" y="355587"/>
                    <a:pt x="862131" y="352518"/>
                    <a:pt x="865025" y="347531"/>
                  </a:cubicBezTo>
                  <a:cubicBezTo>
                    <a:pt x="867918" y="342544"/>
                    <a:pt x="867939" y="336394"/>
                    <a:pt x="865078" y="331388"/>
                  </a:cubicBezTo>
                  <a:lnTo>
                    <a:pt x="689536" y="24199"/>
                  </a:lnTo>
                  <a:cubicBezTo>
                    <a:pt x="680984" y="9235"/>
                    <a:pt x="665070" y="0"/>
                    <a:pt x="647835" y="0"/>
                  </a:cubicBezTo>
                  <a:close/>
                </a:path>
              </a:pathLst>
            </a:custGeom>
            <a:solidFill>
              <a:srgbClr val="13274B"/>
            </a:solidFill>
          </p:spPr>
          <p:txBody>
            <a:bodyPr/>
            <a:lstStyle/>
            <a:p>
              <a:endParaRPr lang="en-US"/>
            </a:p>
          </p:txBody>
        </p:sp>
        <p:sp>
          <p:nvSpPr>
            <p:cNvPr id="5" name="TextBox 5"/>
            <p:cNvSpPr txBox="1"/>
            <p:nvPr/>
          </p:nvSpPr>
          <p:spPr>
            <a:xfrm>
              <a:off x="101600" y="-66675"/>
              <a:ext cx="687404" cy="422262"/>
            </a:xfrm>
            <a:prstGeom prst="rect">
              <a:avLst/>
            </a:prstGeom>
          </p:spPr>
          <p:txBody>
            <a:bodyPr lIns="50800" tIns="50800" rIns="50800" bIns="50800" rtlCol="0" anchor="ctr"/>
            <a:lstStyle/>
            <a:p>
              <a:pPr algn="ctr">
                <a:lnSpc>
                  <a:spcPts val="3750"/>
                </a:lnSpc>
              </a:pPr>
              <a:endParaRPr/>
            </a:p>
          </p:txBody>
        </p:sp>
      </p:grpSp>
      <p:sp>
        <p:nvSpPr>
          <p:cNvPr id="6" name="Freeform 6"/>
          <p:cNvSpPr/>
          <p:nvPr/>
        </p:nvSpPr>
        <p:spPr>
          <a:xfrm>
            <a:off x="-792112" y="9973203"/>
            <a:ext cx="17956546" cy="2418629"/>
          </a:xfrm>
          <a:custGeom>
            <a:avLst/>
            <a:gdLst/>
            <a:ahLst/>
            <a:cxnLst/>
            <a:rect l="l" t="t" r="r" b="b"/>
            <a:pathLst>
              <a:path w="17956546" h="2418629">
                <a:moveTo>
                  <a:pt x="0" y="0"/>
                </a:moveTo>
                <a:lnTo>
                  <a:pt x="17956546" y="0"/>
                </a:lnTo>
                <a:lnTo>
                  <a:pt x="17956546" y="2418629"/>
                </a:lnTo>
                <a:lnTo>
                  <a:pt x="0" y="2418629"/>
                </a:lnTo>
                <a:lnTo>
                  <a:pt x="0" y="0"/>
                </a:lnTo>
                <a:close/>
              </a:path>
            </a:pathLst>
          </a:custGeom>
          <a:blipFill>
            <a:blip r:embed="rId4">
              <a:extLst>
                <a:ext uri="{96DAC541-7B7A-43D3-8B79-37D633B846F1}">
                  <asvg:svgBlip xmlns:asvg="http://schemas.microsoft.com/office/drawing/2016/SVG/main" r:embed="rId5"/>
                </a:ext>
              </a:extLst>
            </a:blip>
            <a:stretch>
              <a:fillRect t="-483732"/>
            </a:stretch>
          </a:blipFill>
        </p:spPr>
        <p:txBody>
          <a:bodyPr/>
          <a:lstStyle/>
          <a:p>
            <a:endParaRPr lang="en-US"/>
          </a:p>
        </p:txBody>
      </p:sp>
      <p:grpSp>
        <p:nvGrpSpPr>
          <p:cNvPr id="7" name="Group 7"/>
          <p:cNvGrpSpPr/>
          <p:nvPr/>
        </p:nvGrpSpPr>
        <p:grpSpPr>
          <a:xfrm>
            <a:off x="-3349299" y="-2840784"/>
            <a:ext cx="5114374" cy="4395165"/>
            <a:chOff x="0" y="0"/>
            <a:chExt cx="812800" cy="698500"/>
          </a:xfrm>
        </p:grpSpPr>
        <p:sp>
          <p:nvSpPr>
            <p:cNvPr id="8" name="Freeform 8"/>
            <p:cNvSpPr/>
            <p:nvPr/>
          </p:nvSpPr>
          <p:spPr>
            <a:xfrm>
              <a:off x="6125" y="0"/>
              <a:ext cx="800550" cy="698500"/>
            </a:xfrm>
            <a:custGeom>
              <a:avLst/>
              <a:gdLst/>
              <a:ahLst/>
              <a:cxnLst/>
              <a:rect l="l" t="t" r="r" b="b"/>
              <a:pathLst>
                <a:path w="800550" h="698500">
                  <a:moveTo>
                    <a:pt x="795256" y="368876"/>
                  </a:moveTo>
                  <a:lnTo>
                    <a:pt x="614894" y="678874"/>
                  </a:lnTo>
                  <a:cubicBezTo>
                    <a:pt x="607824" y="691025"/>
                    <a:pt x="594827" y="698500"/>
                    <a:pt x="580769" y="698500"/>
                  </a:cubicBezTo>
                  <a:lnTo>
                    <a:pt x="219781" y="698500"/>
                  </a:lnTo>
                  <a:cubicBezTo>
                    <a:pt x="205723" y="698500"/>
                    <a:pt x="192726" y="691025"/>
                    <a:pt x="185656" y="678874"/>
                  </a:cubicBezTo>
                  <a:lnTo>
                    <a:pt x="5294" y="368876"/>
                  </a:lnTo>
                  <a:cubicBezTo>
                    <a:pt x="-1765" y="356744"/>
                    <a:pt x="-1765" y="341756"/>
                    <a:pt x="5294" y="329624"/>
                  </a:cubicBezTo>
                  <a:lnTo>
                    <a:pt x="185656" y="19626"/>
                  </a:lnTo>
                  <a:cubicBezTo>
                    <a:pt x="192726" y="7475"/>
                    <a:pt x="205723" y="0"/>
                    <a:pt x="219781" y="0"/>
                  </a:cubicBezTo>
                  <a:lnTo>
                    <a:pt x="580769" y="0"/>
                  </a:lnTo>
                  <a:cubicBezTo>
                    <a:pt x="594827" y="0"/>
                    <a:pt x="607824" y="7475"/>
                    <a:pt x="614894" y="19626"/>
                  </a:cubicBezTo>
                  <a:lnTo>
                    <a:pt x="795256" y="329624"/>
                  </a:lnTo>
                  <a:cubicBezTo>
                    <a:pt x="802315" y="341756"/>
                    <a:pt x="802315" y="356744"/>
                    <a:pt x="795256" y="368876"/>
                  </a:cubicBezTo>
                  <a:close/>
                </a:path>
              </a:pathLst>
            </a:custGeom>
            <a:solidFill>
              <a:srgbClr val="13274B"/>
            </a:solidFill>
          </p:spPr>
          <p:txBody>
            <a:bodyPr/>
            <a:lstStyle/>
            <a:p>
              <a:endParaRPr lang="en-US"/>
            </a:p>
          </p:txBody>
        </p:sp>
        <p:sp>
          <p:nvSpPr>
            <p:cNvPr id="9" name="TextBox 9"/>
            <p:cNvSpPr txBox="1"/>
            <p:nvPr/>
          </p:nvSpPr>
          <p:spPr>
            <a:xfrm>
              <a:off x="114300" y="-66675"/>
              <a:ext cx="584200" cy="765175"/>
            </a:xfrm>
            <a:prstGeom prst="rect">
              <a:avLst/>
            </a:prstGeom>
          </p:spPr>
          <p:txBody>
            <a:bodyPr lIns="50800" tIns="50800" rIns="50800" bIns="50800" rtlCol="0" anchor="ctr"/>
            <a:lstStyle/>
            <a:p>
              <a:pPr algn="ctr">
                <a:lnSpc>
                  <a:spcPts val="3750"/>
                </a:lnSpc>
              </a:pPr>
              <a:endParaRPr/>
            </a:p>
          </p:txBody>
        </p:sp>
      </p:grpSp>
      <p:sp>
        <p:nvSpPr>
          <p:cNvPr id="10" name="Freeform 10"/>
          <p:cNvSpPr/>
          <p:nvPr/>
        </p:nvSpPr>
        <p:spPr>
          <a:xfrm>
            <a:off x="368234" y="385226"/>
            <a:ext cx="899017" cy="732699"/>
          </a:xfrm>
          <a:custGeom>
            <a:avLst/>
            <a:gdLst/>
            <a:ahLst/>
            <a:cxnLst/>
            <a:rect l="l" t="t" r="r" b="b"/>
            <a:pathLst>
              <a:path w="899017" h="732699">
                <a:moveTo>
                  <a:pt x="0" y="0"/>
                </a:moveTo>
                <a:lnTo>
                  <a:pt x="899017" y="0"/>
                </a:lnTo>
                <a:lnTo>
                  <a:pt x="899017" y="732699"/>
                </a:lnTo>
                <a:lnTo>
                  <a:pt x="0" y="7326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8186161" y="-3719540"/>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1765075" y="613457"/>
            <a:ext cx="15399359" cy="718292"/>
          </a:xfrm>
          <a:prstGeom prst="rect">
            <a:avLst/>
          </a:prstGeom>
        </p:spPr>
        <p:txBody>
          <a:bodyPr lIns="0" tIns="0" rIns="0" bIns="0" rtlCol="0" anchor="t">
            <a:spAutoFit/>
          </a:bodyPr>
          <a:lstStyle/>
          <a:p>
            <a:pPr algn="l">
              <a:lnSpc>
                <a:spcPts val="5562"/>
              </a:lnSpc>
            </a:pPr>
            <a:r>
              <a:rPr lang="en-US" sz="3972" b="1">
                <a:solidFill>
                  <a:srgbClr val="009660"/>
                </a:solidFill>
                <a:latin typeface="Poppins Bold"/>
                <a:ea typeface="Poppins Bold"/>
                <a:cs typeface="Poppins Bold"/>
                <a:sym typeface="Poppins Bold"/>
              </a:rPr>
              <a:t>US Healthcare Spending by Health Condition</a:t>
            </a:r>
          </a:p>
        </p:txBody>
      </p:sp>
      <p:sp>
        <p:nvSpPr>
          <p:cNvPr id="13" name="Freeform 13"/>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10"/>
            <a:stretch>
              <a:fillRect l="-7774" t="-128089" r="-8245" b="-128089"/>
            </a:stretch>
          </a:blipFill>
        </p:spPr>
        <p:txBody>
          <a:bodyPr/>
          <a:lstStyle/>
          <a:p>
            <a:endParaRPr lang="en-US"/>
          </a:p>
        </p:txBody>
      </p:sp>
      <p:sp>
        <p:nvSpPr>
          <p:cNvPr id="14" name="TextBox 14"/>
          <p:cNvSpPr txBox="1"/>
          <p:nvPr/>
        </p:nvSpPr>
        <p:spPr>
          <a:xfrm>
            <a:off x="1765075" y="6380182"/>
            <a:ext cx="15399359" cy="2396651"/>
          </a:xfrm>
          <a:prstGeom prst="rect">
            <a:avLst/>
          </a:prstGeom>
        </p:spPr>
        <p:txBody>
          <a:bodyPr lIns="0" tIns="0" rIns="0" bIns="0" rtlCol="0" anchor="t">
            <a:spAutoFit/>
          </a:bodyPr>
          <a:lstStyle/>
          <a:p>
            <a:pPr marL="453396" lvl="1" indent="-226698" algn="l">
              <a:lnSpc>
                <a:spcPts val="3150"/>
              </a:lnSpc>
              <a:buFont typeface="Arial"/>
              <a:buChar char="•"/>
            </a:pPr>
            <a:r>
              <a:rPr lang="en-US" sz="2100">
                <a:solidFill>
                  <a:srgbClr val="000000"/>
                </a:solidFill>
                <a:latin typeface="Poppins"/>
                <a:ea typeface="Poppins"/>
                <a:cs typeface="Poppins"/>
                <a:sym typeface="Poppins"/>
              </a:rPr>
              <a:t>More than 40% of adults—more than 100 million people—are obese. </a:t>
            </a:r>
          </a:p>
          <a:p>
            <a:pPr marL="453396" lvl="1" indent="-226698" algn="l">
              <a:lnSpc>
                <a:spcPts val="3150"/>
              </a:lnSpc>
              <a:buFont typeface="Arial"/>
              <a:buChar char="•"/>
            </a:pPr>
            <a:r>
              <a:rPr lang="en-US" sz="2100">
                <a:solidFill>
                  <a:srgbClr val="000000"/>
                </a:solidFill>
                <a:latin typeface="Poppins"/>
                <a:ea typeface="Poppins"/>
                <a:cs typeface="Poppins"/>
                <a:sym typeface="Poppins"/>
              </a:rPr>
              <a:t>Obesity costs the US healthcare system almost </a:t>
            </a:r>
            <a:r>
              <a:rPr lang="en-US" sz="2100" b="1">
                <a:solidFill>
                  <a:srgbClr val="000000"/>
                </a:solidFill>
                <a:latin typeface="Poppins Bold"/>
                <a:ea typeface="Poppins Bold"/>
                <a:cs typeface="Poppins Bold"/>
                <a:sym typeface="Poppins Bold"/>
              </a:rPr>
              <a:t>$173 billion</a:t>
            </a:r>
            <a:r>
              <a:rPr lang="en-US" sz="2100">
                <a:solidFill>
                  <a:srgbClr val="000000"/>
                </a:solidFill>
                <a:latin typeface="Poppins"/>
                <a:ea typeface="Poppins"/>
                <a:cs typeface="Poppins"/>
                <a:sym typeface="Poppins"/>
              </a:rPr>
              <a:t> a year.</a:t>
            </a:r>
          </a:p>
          <a:p>
            <a:pPr marL="453396" lvl="1" indent="-226698" algn="l">
              <a:lnSpc>
                <a:spcPts val="3150"/>
              </a:lnSpc>
              <a:buFont typeface="Arial"/>
              <a:buChar char="•"/>
            </a:pPr>
            <a:r>
              <a:rPr lang="en-US" sz="2100">
                <a:solidFill>
                  <a:srgbClr val="000000"/>
                </a:solidFill>
                <a:latin typeface="Poppins"/>
                <a:ea typeface="Poppins"/>
                <a:cs typeface="Poppins"/>
                <a:sym typeface="Poppins"/>
              </a:rPr>
              <a:t>Nearly half of U.S. adults (119.9 million) have high blood pressure.</a:t>
            </a:r>
          </a:p>
          <a:p>
            <a:pPr marL="453396" lvl="1" indent="-226698" algn="l">
              <a:lnSpc>
                <a:spcPts val="3150"/>
              </a:lnSpc>
              <a:buFont typeface="Arial"/>
              <a:buChar char="•"/>
            </a:pPr>
            <a:r>
              <a:rPr lang="en-US" sz="2100">
                <a:solidFill>
                  <a:srgbClr val="000000"/>
                </a:solidFill>
                <a:latin typeface="Poppins"/>
                <a:ea typeface="Poppins"/>
                <a:cs typeface="Poppins"/>
                <a:sym typeface="Poppins"/>
              </a:rPr>
              <a:t>Annual costs associated with high blood pressure were an estimated </a:t>
            </a:r>
            <a:r>
              <a:rPr lang="en-US" sz="2100" b="1">
                <a:solidFill>
                  <a:srgbClr val="000000"/>
                </a:solidFill>
                <a:latin typeface="Poppins Bold"/>
                <a:ea typeface="Poppins Bold"/>
                <a:cs typeface="Poppins Bold"/>
                <a:sym typeface="Poppins Bold"/>
              </a:rPr>
              <a:t>$219 billion</a:t>
            </a:r>
            <a:r>
              <a:rPr lang="en-US" sz="2100">
                <a:solidFill>
                  <a:srgbClr val="000000"/>
                </a:solidFill>
                <a:latin typeface="Poppins"/>
                <a:ea typeface="Poppins"/>
                <a:cs typeface="Poppins"/>
                <a:sym typeface="Poppins"/>
              </a:rPr>
              <a:t> in the United States in 2019.</a:t>
            </a:r>
          </a:p>
          <a:p>
            <a:pPr marL="453396" lvl="1" indent="-226698" algn="l">
              <a:lnSpc>
                <a:spcPts val="3150"/>
              </a:lnSpc>
              <a:buFont typeface="Arial"/>
              <a:buChar char="•"/>
            </a:pPr>
            <a:r>
              <a:rPr lang="en-US" sz="2100">
                <a:solidFill>
                  <a:srgbClr val="000000"/>
                </a:solidFill>
                <a:latin typeface="Poppins"/>
                <a:ea typeface="Poppins"/>
                <a:cs typeface="Poppins"/>
                <a:sym typeface="Poppins"/>
              </a:rPr>
              <a:t>More than 38 million Americans of all ages have diabetes, and 98 million adults are at high risk. </a:t>
            </a:r>
          </a:p>
          <a:p>
            <a:pPr marL="453396" lvl="1" indent="-226698" algn="l">
              <a:lnSpc>
                <a:spcPts val="3150"/>
              </a:lnSpc>
              <a:buFont typeface="Arial"/>
              <a:buChar char="•"/>
            </a:pPr>
            <a:r>
              <a:rPr lang="en-US" sz="2100" b="1">
                <a:solidFill>
                  <a:srgbClr val="000000"/>
                </a:solidFill>
                <a:latin typeface="Poppins Bold"/>
                <a:ea typeface="Poppins Bold"/>
                <a:cs typeface="Poppins Bold"/>
                <a:sym typeface="Poppins Bold"/>
              </a:rPr>
              <a:t>$307 billion</a:t>
            </a:r>
            <a:r>
              <a:rPr lang="en-US" sz="2100">
                <a:solidFill>
                  <a:srgbClr val="000000"/>
                </a:solidFill>
                <a:latin typeface="Poppins"/>
                <a:ea typeface="Poppins"/>
                <a:cs typeface="Poppins"/>
                <a:sym typeface="Poppins"/>
              </a:rPr>
              <a:t> is spent each year on direct medical costs and another $106 billion on reduced productivity.</a:t>
            </a:r>
          </a:p>
        </p:txBody>
      </p:sp>
      <p:sp>
        <p:nvSpPr>
          <p:cNvPr id="15" name="TextBox 15"/>
          <p:cNvSpPr txBox="1"/>
          <p:nvPr/>
        </p:nvSpPr>
        <p:spPr>
          <a:xfrm>
            <a:off x="3237132" y="1598449"/>
            <a:ext cx="11897006" cy="407435"/>
          </a:xfrm>
          <a:prstGeom prst="rect">
            <a:avLst/>
          </a:prstGeom>
        </p:spPr>
        <p:txBody>
          <a:bodyPr lIns="0" tIns="0" rIns="0" bIns="0" rtlCol="0" anchor="t">
            <a:spAutoFit/>
          </a:bodyPr>
          <a:lstStyle/>
          <a:p>
            <a:pPr algn="l">
              <a:lnSpc>
                <a:spcPts val="3169"/>
              </a:lnSpc>
            </a:pPr>
            <a:r>
              <a:rPr lang="en-US" sz="2263">
                <a:solidFill>
                  <a:srgbClr val="12284B"/>
                </a:solidFill>
                <a:latin typeface="Poppins"/>
                <a:ea typeface="Poppins"/>
                <a:cs typeface="Poppins"/>
                <a:sym typeface="Poppins"/>
              </a:rPr>
              <a:t>Many people in the U.S. have a chronic illness, with obesity as the most common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69045" y="5062865"/>
            <a:ext cx="6529402" cy="3869111"/>
          </a:xfrm>
          <a:custGeom>
            <a:avLst/>
            <a:gdLst/>
            <a:ahLst/>
            <a:cxnLst/>
            <a:rect l="l" t="t" r="r" b="b"/>
            <a:pathLst>
              <a:path w="6529402" h="3869111">
                <a:moveTo>
                  <a:pt x="0" y="0"/>
                </a:moveTo>
                <a:lnTo>
                  <a:pt x="6529402" y="0"/>
                </a:lnTo>
                <a:lnTo>
                  <a:pt x="6529402" y="3869111"/>
                </a:lnTo>
                <a:lnTo>
                  <a:pt x="0" y="3869111"/>
                </a:lnTo>
                <a:lnTo>
                  <a:pt x="0" y="0"/>
                </a:lnTo>
                <a:close/>
              </a:path>
            </a:pathLst>
          </a:custGeom>
          <a:blipFill>
            <a:blip r:embed="rId3"/>
            <a:stretch>
              <a:fillRect l="-4143" t="-2638" r="-4898" b="-6030"/>
            </a:stretch>
          </a:blipFill>
        </p:spPr>
        <p:txBody>
          <a:bodyPr/>
          <a:lstStyle/>
          <a:p>
            <a:endParaRPr lang="en-US"/>
          </a:p>
        </p:txBody>
      </p:sp>
      <p:grpSp>
        <p:nvGrpSpPr>
          <p:cNvPr id="3" name="Group 3"/>
          <p:cNvGrpSpPr/>
          <p:nvPr/>
        </p:nvGrpSpPr>
        <p:grpSpPr>
          <a:xfrm>
            <a:off x="13620750" y="-1533177"/>
            <a:ext cx="5555395" cy="2218077"/>
            <a:chOff x="0" y="0"/>
            <a:chExt cx="890604" cy="355587"/>
          </a:xfrm>
        </p:grpSpPr>
        <p:sp>
          <p:nvSpPr>
            <p:cNvPr id="4" name="Freeform 4"/>
            <p:cNvSpPr/>
            <p:nvPr/>
          </p:nvSpPr>
          <p:spPr>
            <a:xfrm>
              <a:off x="11697" y="0"/>
              <a:ext cx="867209" cy="355587"/>
            </a:xfrm>
            <a:custGeom>
              <a:avLst/>
              <a:gdLst/>
              <a:ahLst/>
              <a:cxnLst/>
              <a:rect l="l" t="t" r="r" b="b"/>
              <a:pathLst>
                <a:path w="867209" h="355587">
                  <a:moveTo>
                    <a:pt x="647835" y="0"/>
                  </a:moveTo>
                  <a:lnTo>
                    <a:pt x="16175" y="0"/>
                  </a:lnTo>
                  <a:cubicBezTo>
                    <a:pt x="10409" y="0"/>
                    <a:pt x="5079" y="3069"/>
                    <a:pt x="2185" y="8056"/>
                  </a:cubicBezTo>
                  <a:cubicBezTo>
                    <a:pt x="-709" y="13043"/>
                    <a:pt x="-729" y="19193"/>
                    <a:pt x="2132" y="24199"/>
                  </a:cubicBezTo>
                  <a:lnTo>
                    <a:pt x="177674" y="331388"/>
                  </a:lnTo>
                  <a:cubicBezTo>
                    <a:pt x="186226" y="346352"/>
                    <a:pt x="202140" y="355587"/>
                    <a:pt x="219375" y="355587"/>
                  </a:cubicBezTo>
                  <a:lnTo>
                    <a:pt x="851035" y="355587"/>
                  </a:lnTo>
                  <a:cubicBezTo>
                    <a:pt x="856801" y="355587"/>
                    <a:pt x="862131" y="352518"/>
                    <a:pt x="865025" y="347531"/>
                  </a:cubicBezTo>
                  <a:cubicBezTo>
                    <a:pt x="867918" y="342544"/>
                    <a:pt x="867939" y="336394"/>
                    <a:pt x="865078" y="331388"/>
                  </a:cubicBezTo>
                  <a:lnTo>
                    <a:pt x="689536" y="24199"/>
                  </a:lnTo>
                  <a:cubicBezTo>
                    <a:pt x="680984" y="9235"/>
                    <a:pt x="665070" y="0"/>
                    <a:pt x="647835" y="0"/>
                  </a:cubicBezTo>
                  <a:close/>
                </a:path>
              </a:pathLst>
            </a:custGeom>
            <a:solidFill>
              <a:srgbClr val="13274B"/>
            </a:solidFill>
          </p:spPr>
          <p:txBody>
            <a:bodyPr/>
            <a:lstStyle/>
            <a:p>
              <a:endParaRPr lang="en-US"/>
            </a:p>
          </p:txBody>
        </p:sp>
        <p:sp>
          <p:nvSpPr>
            <p:cNvPr id="5" name="TextBox 5"/>
            <p:cNvSpPr txBox="1"/>
            <p:nvPr/>
          </p:nvSpPr>
          <p:spPr>
            <a:xfrm>
              <a:off x="101600" y="-66675"/>
              <a:ext cx="687404" cy="422262"/>
            </a:xfrm>
            <a:prstGeom prst="rect">
              <a:avLst/>
            </a:prstGeom>
          </p:spPr>
          <p:txBody>
            <a:bodyPr lIns="50800" tIns="50800" rIns="50800" bIns="50800" rtlCol="0" anchor="ctr"/>
            <a:lstStyle/>
            <a:p>
              <a:pPr algn="ctr">
                <a:lnSpc>
                  <a:spcPts val="3750"/>
                </a:lnSpc>
              </a:pPr>
              <a:endParaRPr/>
            </a:p>
          </p:txBody>
        </p:sp>
      </p:grpSp>
      <p:sp>
        <p:nvSpPr>
          <p:cNvPr id="6" name="Freeform 6"/>
          <p:cNvSpPr/>
          <p:nvPr/>
        </p:nvSpPr>
        <p:spPr>
          <a:xfrm>
            <a:off x="-792112" y="9973203"/>
            <a:ext cx="17956546" cy="2418629"/>
          </a:xfrm>
          <a:custGeom>
            <a:avLst/>
            <a:gdLst/>
            <a:ahLst/>
            <a:cxnLst/>
            <a:rect l="l" t="t" r="r" b="b"/>
            <a:pathLst>
              <a:path w="17956546" h="2418629">
                <a:moveTo>
                  <a:pt x="0" y="0"/>
                </a:moveTo>
                <a:lnTo>
                  <a:pt x="17956546" y="0"/>
                </a:lnTo>
                <a:lnTo>
                  <a:pt x="17956546" y="2418629"/>
                </a:lnTo>
                <a:lnTo>
                  <a:pt x="0" y="2418629"/>
                </a:lnTo>
                <a:lnTo>
                  <a:pt x="0" y="0"/>
                </a:lnTo>
                <a:close/>
              </a:path>
            </a:pathLst>
          </a:custGeom>
          <a:blipFill>
            <a:blip r:embed="rId4">
              <a:extLst>
                <a:ext uri="{96DAC541-7B7A-43D3-8B79-37D633B846F1}">
                  <asvg:svgBlip xmlns:asvg="http://schemas.microsoft.com/office/drawing/2016/SVG/main" r:embed="rId5"/>
                </a:ext>
              </a:extLst>
            </a:blip>
            <a:stretch>
              <a:fillRect t="-483732"/>
            </a:stretch>
          </a:blipFill>
        </p:spPr>
        <p:txBody>
          <a:bodyPr/>
          <a:lstStyle/>
          <a:p>
            <a:endParaRPr lang="en-US"/>
          </a:p>
        </p:txBody>
      </p:sp>
      <p:grpSp>
        <p:nvGrpSpPr>
          <p:cNvPr id="7" name="Group 7"/>
          <p:cNvGrpSpPr/>
          <p:nvPr/>
        </p:nvGrpSpPr>
        <p:grpSpPr>
          <a:xfrm>
            <a:off x="-3349299" y="-2840784"/>
            <a:ext cx="5114374" cy="4395165"/>
            <a:chOff x="0" y="0"/>
            <a:chExt cx="812800" cy="698500"/>
          </a:xfrm>
        </p:grpSpPr>
        <p:sp>
          <p:nvSpPr>
            <p:cNvPr id="8" name="Freeform 8"/>
            <p:cNvSpPr/>
            <p:nvPr/>
          </p:nvSpPr>
          <p:spPr>
            <a:xfrm>
              <a:off x="6125" y="0"/>
              <a:ext cx="800550" cy="698500"/>
            </a:xfrm>
            <a:custGeom>
              <a:avLst/>
              <a:gdLst/>
              <a:ahLst/>
              <a:cxnLst/>
              <a:rect l="l" t="t" r="r" b="b"/>
              <a:pathLst>
                <a:path w="800550" h="698500">
                  <a:moveTo>
                    <a:pt x="795256" y="368876"/>
                  </a:moveTo>
                  <a:lnTo>
                    <a:pt x="614894" y="678874"/>
                  </a:lnTo>
                  <a:cubicBezTo>
                    <a:pt x="607824" y="691025"/>
                    <a:pt x="594827" y="698500"/>
                    <a:pt x="580769" y="698500"/>
                  </a:cubicBezTo>
                  <a:lnTo>
                    <a:pt x="219781" y="698500"/>
                  </a:lnTo>
                  <a:cubicBezTo>
                    <a:pt x="205723" y="698500"/>
                    <a:pt x="192726" y="691025"/>
                    <a:pt x="185656" y="678874"/>
                  </a:cubicBezTo>
                  <a:lnTo>
                    <a:pt x="5294" y="368876"/>
                  </a:lnTo>
                  <a:cubicBezTo>
                    <a:pt x="-1765" y="356744"/>
                    <a:pt x="-1765" y="341756"/>
                    <a:pt x="5294" y="329624"/>
                  </a:cubicBezTo>
                  <a:lnTo>
                    <a:pt x="185656" y="19626"/>
                  </a:lnTo>
                  <a:cubicBezTo>
                    <a:pt x="192726" y="7475"/>
                    <a:pt x="205723" y="0"/>
                    <a:pt x="219781" y="0"/>
                  </a:cubicBezTo>
                  <a:lnTo>
                    <a:pt x="580769" y="0"/>
                  </a:lnTo>
                  <a:cubicBezTo>
                    <a:pt x="594827" y="0"/>
                    <a:pt x="607824" y="7475"/>
                    <a:pt x="614894" y="19626"/>
                  </a:cubicBezTo>
                  <a:lnTo>
                    <a:pt x="795256" y="329624"/>
                  </a:lnTo>
                  <a:cubicBezTo>
                    <a:pt x="802315" y="341756"/>
                    <a:pt x="802315" y="356744"/>
                    <a:pt x="795256" y="368876"/>
                  </a:cubicBezTo>
                  <a:close/>
                </a:path>
              </a:pathLst>
            </a:custGeom>
            <a:solidFill>
              <a:srgbClr val="13274B"/>
            </a:solidFill>
          </p:spPr>
          <p:txBody>
            <a:bodyPr/>
            <a:lstStyle/>
            <a:p>
              <a:endParaRPr lang="en-US"/>
            </a:p>
          </p:txBody>
        </p:sp>
        <p:sp>
          <p:nvSpPr>
            <p:cNvPr id="9" name="TextBox 9"/>
            <p:cNvSpPr txBox="1"/>
            <p:nvPr/>
          </p:nvSpPr>
          <p:spPr>
            <a:xfrm>
              <a:off x="114300" y="-66675"/>
              <a:ext cx="584200" cy="765175"/>
            </a:xfrm>
            <a:prstGeom prst="rect">
              <a:avLst/>
            </a:prstGeom>
          </p:spPr>
          <p:txBody>
            <a:bodyPr lIns="50800" tIns="50800" rIns="50800" bIns="50800" rtlCol="0" anchor="ctr"/>
            <a:lstStyle/>
            <a:p>
              <a:pPr algn="ctr">
                <a:lnSpc>
                  <a:spcPts val="3750"/>
                </a:lnSpc>
              </a:pPr>
              <a:endParaRPr/>
            </a:p>
          </p:txBody>
        </p:sp>
      </p:grpSp>
      <p:sp>
        <p:nvSpPr>
          <p:cNvPr id="10" name="Freeform 10"/>
          <p:cNvSpPr/>
          <p:nvPr/>
        </p:nvSpPr>
        <p:spPr>
          <a:xfrm>
            <a:off x="368234" y="385226"/>
            <a:ext cx="899017" cy="732699"/>
          </a:xfrm>
          <a:custGeom>
            <a:avLst/>
            <a:gdLst/>
            <a:ahLst/>
            <a:cxnLst/>
            <a:rect l="l" t="t" r="r" b="b"/>
            <a:pathLst>
              <a:path w="899017" h="732699">
                <a:moveTo>
                  <a:pt x="0" y="0"/>
                </a:moveTo>
                <a:lnTo>
                  <a:pt x="899017" y="0"/>
                </a:lnTo>
                <a:lnTo>
                  <a:pt x="899017" y="732699"/>
                </a:lnTo>
                <a:lnTo>
                  <a:pt x="0" y="7326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8186161" y="-3719540"/>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1267251" y="5062865"/>
            <a:ext cx="8000631" cy="3869111"/>
          </a:xfrm>
          <a:custGeom>
            <a:avLst/>
            <a:gdLst/>
            <a:ahLst/>
            <a:cxnLst/>
            <a:rect l="l" t="t" r="r" b="b"/>
            <a:pathLst>
              <a:path w="8000631" h="3869111">
                <a:moveTo>
                  <a:pt x="0" y="0"/>
                </a:moveTo>
                <a:lnTo>
                  <a:pt x="8000631" y="0"/>
                </a:lnTo>
                <a:lnTo>
                  <a:pt x="8000631" y="3869111"/>
                </a:lnTo>
                <a:lnTo>
                  <a:pt x="0" y="3869111"/>
                </a:lnTo>
                <a:lnTo>
                  <a:pt x="0" y="0"/>
                </a:lnTo>
                <a:close/>
              </a:path>
            </a:pathLst>
          </a:custGeom>
          <a:blipFill>
            <a:blip r:embed="rId10"/>
            <a:stretch>
              <a:fillRect l="-11351" t="-139553" r="-11637" b="-13009"/>
            </a:stretch>
          </a:blipFill>
        </p:spPr>
        <p:txBody>
          <a:bodyPr/>
          <a:lstStyle/>
          <a:p>
            <a:endParaRPr lang="en-US"/>
          </a:p>
        </p:txBody>
      </p:sp>
      <p:sp>
        <p:nvSpPr>
          <p:cNvPr id="13" name="TextBox 13"/>
          <p:cNvSpPr txBox="1"/>
          <p:nvPr/>
        </p:nvSpPr>
        <p:spPr>
          <a:xfrm>
            <a:off x="1457726" y="2632004"/>
            <a:ext cx="14389209" cy="1992711"/>
          </a:xfrm>
          <a:prstGeom prst="rect">
            <a:avLst/>
          </a:prstGeom>
        </p:spPr>
        <p:txBody>
          <a:bodyPr lIns="0" tIns="0" rIns="0" bIns="0" rtlCol="0" anchor="t">
            <a:spAutoFit/>
          </a:bodyPr>
          <a:lstStyle/>
          <a:p>
            <a:pPr algn="l">
              <a:lnSpc>
                <a:spcPts val="4480"/>
              </a:lnSpc>
            </a:pPr>
            <a:r>
              <a:rPr lang="en-US" sz="3200" b="1">
                <a:solidFill>
                  <a:srgbClr val="12284B"/>
                </a:solidFill>
                <a:latin typeface="Poppins Bold"/>
                <a:ea typeface="Poppins Bold"/>
                <a:cs typeface="Poppins Bold"/>
                <a:sym typeface="Poppins Bold"/>
              </a:rPr>
              <a:t>Preventive care helps</a:t>
            </a:r>
          </a:p>
          <a:p>
            <a:pPr marL="496575" lvl="1" indent="-248288" algn="l">
              <a:lnSpc>
                <a:spcPts val="3887"/>
              </a:lnSpc>
              <a:buFont typeface="Arial"/>
              <a:buChar char="•"/>
            </a:pPr>
            <a:r>
              <a:rPr lang="en-US" sz="2300">
                <a:solidFill>
                  <a:srgbClr val="000000"/>
                </a:solidFill>
                <a:latin typeface="Poppins"/>
                <a:ea typeface="Poppins"/>
                <a:cs typeface="Poppins"/>
                <a:sym typeface="Poppins"/>
              </a:rPr>
              <a:t>Detect conditions early (e.g., identifying high cholesterol before it leads to heart disease)</a:t>
            </a:r>
          </a:p>
          <a:p>
            <a:pPr marL="496575" lvl="1" indent="-248288" algn="l">
              <a:lnSpc>
                <a:spcPts val="3887"/>
              </a:lnSpc>
              <a:buFont typeface="Arial"/>
              <a:buChar char="•"/>
            </a:pPr>
            <a:r>
              <a:rPr lang="en-US" sz="2300">
                <a:solidFill>
                  <a:srgbClr val="000000"/>
                </a:solidFill>
                <a:latin typeface="Poppins"/>
                <a:ea typeface="Poppins"/>
                <a:cs typeface="Poppins"/>
                <a:sym typeface="Poppins"/>
              </a:rPr>
              <a:t>Manage risk factors such as obesity, smoking, and high blood pressure </a:t>
            </a:r>
          </a:p>
          <a:p>
            <a:pPr marL="496575" lvl="1" indent="-248288" algn="l">
              <a:lnSpc>
                <a:spcPts val="3887"/>
              </a:lnSpc>
              <a:buFont typeface="Arial"/>
              <a:buChar char="•"/>
            </a:pPr>
            <a:r>
              <a:rPr lang="en-US" sz="2300">
                <a:solidFill>
                  <a:srgbClr val="000000"/>
                </a:solidFill>
                <a:latin typeface="Poppins"/>
                <a:ea typeface="Poppins"/>
                <a:cs typeface="Poppins"/>
                <a:sym typeface="Poppins"/>
              </a:rPr>
              <a:t>Prevent complications in individuals already diagnosed with chronic illness</a:t>
            </a:r>
          </a:p>
        </p:txBody>
      </p:sp>
      <p:sp>
        <p:nvSpPr>
          <p:cNvPr id="14" name="TextBox 14"/>
          <p:cNvSpPr txBox="1"/>
          <p:nvPr/>
        </p:nvSpPr>
        <p:spPr>
          <a:xfrm>
            <a:off x="1457726" y="705359"/>
            <a:ext cx="13792117" cy="1574220"/>
          </a:xfrm>
          <a:prstGeom prst="rect">
            <a:avLst/>
          </a:prstGeom>
        </p:spPr>
        <p:txBody>
          <a:bodyPr lIns="0" tIns="0" rIns="0" bIns="0" rtlCol="0" anchor="t">
            <a:spAutoFit/>
          </a:bodyPr>
          <a:lstStyle/>
          <a:p>
            <a:pPr algn="l">
              <a:lnSpc>
                <a:spcPts val="6159"/>
              </a:lnSpc>
            </a:pPr>
            <a:r>
              <a:rPr lang="en-US" sz="4399" b="1">
                <a:solidFill>
                  <a:srgbClr val="009660"/>
                </a:solidFill>
                <a:latin typeface="Poppins Bold"/>
                <a:ea typeface="Poppins Bold"/>
                <a:cs typeface="Poppins Bold"/>
                <a:sym typeface="Poppins Bold"/>
              </a:rPr>
              <a:t>Why is preventive care important for chronic disease prevention?</a:t>
            </a:r>
          </a:p>
        </p:txBody>
      </p:sp>
      <p:sp>
        <p:nvSpPr>
          <p:cNvPr id="15" name="Freeform 15"/>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11"/>
            <a:stretch>
              <a:fillRect l="-7774" t="-128089" r="-8245" b="-128089"/>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820764"/>
            <a:ext cx="9140965" cy="5245182"/>
          </a:xfrm>
          <a:custGeom>
            <a:avLst/>
            <a:gdLst/>
            <a:ahLst/>
            <a:cxnLst/>
            <a:rect l="l" t="t" r="r" b="b"/>
            <a:pathLst>
              <a:path w="9140965" h="5245182">
                <a:moveTo>
                  <a:pt x="0" y="0"/>
                </a:moveTo>
                <a:lnTo>
                  <a:pt x="9140965" y="0"/>
                </a:lnTo>
                <a:lnTo>
                  <a:pt x="9140965" y="5245182"/>
                </a:lnTo>
                <a:lnTo>
                  <a:pt x="0" y="5245182"/>
                </a:lnTo>
                <a:lnTo>
                  <a:pt x="0" y="0"/>
                </a:lnTo>
                <a:close/>
              </a:path>
            </a:pathLst>
          </a:custGeom>
          <a:blipFill>
            <a:blip r:embed="rId3"/>
            <a:stretch>
              <a:fillRect l="-19776" t="-31841" r="-22435" b="-5398"/>
            </a:stretch>
          </a:blipFill>
        </p:spPr>
        <p:txBody>
          <a:bodyPr/>
          <a:lstStyle/>
          <a:p>
            <a:endParaRPr lang="en-US"/>
          </a:p>
        </p:txBody>
      </p:sp>
      <p:sp>
        <p:nvSpPr>
          <p:cNvPr id="3" name="Freeform 3"/>
          <p:cNvSpPr/>
          <p:nvPr/>
        </p:nvSpPr>
        <p:spPr>
          <a:xfrm>
            <a:off x="10865037" y="2724454"/>
            <a:ext cx="6763501" cy="458481"/>
          </a:xfrm>
          <a:custGeom>
            <a:avLst/>
            <a:gdLst/>
            <a:ahLst/>
            <a:cxnLst/>
            <a:rect l="l" t="t" r="r" b="b"/>
            <a:pathLst>
              <a:path w="6763501" h="458481">
                <a:moveTo>
                  <a:pt x="0" y="0"/>
                </a:moveTo>
                <a:lnTo>
                  <a:pt x="6763502" y="0"/>
                </a:lnTo>
                <a:lnTo>
                  <a:pt x="6763502" y="458481"/>
                </a:lnTo>
                <a:lnTo>
                  <a:pt x="0" y="458481"/>
                </a:lnTo>
                <a:lnTo>
                  <a:pt x="0" y="0"/>
                </a:lnTo>
                <a:close/>
              </a:path>
            </a:pathLst>
          </a:custGeom>
          <a:blipFill>
            <a:blip r:embed="rId4"/>
            <a:stretch>
              <a:fillRect t="-161937" b="-542044"/>
            </a:stretch>
          </a:blipFill>
        </p:spPr>
        <p:txBody>
          <a:bodyPr/>
          <a:lstStyle/>
          <a:p>
            <a:endParaRPr lang="en-US"/>
          </a:p>
        </p:txBody>
      </p:sp>
      <p:grpSp>
        <p:nvGrpSpPr>
          <p:cNvPr id="4" name="Group 4"/>
          <p:cNvGrpSpPr/>
          <p:nvPr/>
        </p:nvGrpSpPr>
        <p:grpSpPr>
          <a:xfrm>
            <a:off x="13620750" y="-1533177"/>
            <a:ext cx="5555395" cy="2218077"/>
            <a:chOff x="0" y="0"/>
            <a:chExt cx="890604" cy="355587"/>
          </a:xfrm>
        </p:grpSpPr>
        <p:sp>
          <p:nvSpPr>
            <p:cNvPr id="5" name="Freeform 5"/>
            <p:cNvSpPr/>
            <p:nvPr/>
          </p:nvSpPr>
          <p:spPr>
            <a:xfrm>
              <a:off x="11697" y="0"/>
              <a:ext cx="867209" cy="355587"/>
            </a:xfrm>
            <a:custGeom>
              <a:avLst/>
              <a:gdLst/>
              <a:ahLst/>
              <a:cxnLst/>
              <a:rect l="l" t="t" r="r" b="b"/>
              <a:pathLst>
                <a:path w="867209" h="355587">
                  <a:moveTo>
                    <a:pt x="647835" y="0"/>
                  </a:moveTo>
                  <a:lnTo>
                    <a:pt x="16175" y="0"/>
                  </a:lnTo>
                  <a:cubicBezTo>
                    <a:pt x="10409" y="0"/>
                    <a:pt x="5079" y="3069"/>
                    <a:pt x="2185" y="8056"/>
                  </a:cubicBezTo>
                  <a:cubicBezTo>
                    <a:pt x="-709" y="13043"/>
                    <a:pt x="-729" y="19193"/>
                    <a:pt x="2132" y="24199"/>
                  </a:cubicBezTo>
                  <a:lnTo>
                    <a:pt x="177674" y="331388"/>
                  </a:lnTo>
                  <a:cubicBezTo>
                    <a:pt x="186226" y="346352"/>
                    <a:pt x="202140" y="355587"/>
                    <a:pt x="219375" y="355587"/>
                  </a:cubicBezTo>
                  <a:lnTo>
                    <a:pt x="851035" y="355587"/>
                  </a:lnTo>
                  <a:cubicBezTo>
                    <a:pt x="856801" y="355587"/>
                    <a:pt x="862131" y="352518"/>
                    <a:pt x="865025" y="347531"/>
                  </a:cubicBezTo>
                  <a:cubicBezTo>
                    <a:pt x="867918" y="342544"/>
                    <a:pt x="867939" y="336394"/>
                    <a:pt x="865078" y="331388"/>
                  </a:cubicBezTo>
                  <a:lnTo>
                    <a:pt x="689536" y="24199"/>
                  </a:lnTo>
                  <a:cubicBezTo>
                    <a:pt x="680984" y="9235"/>
                    <a:pt x="665070" y="0"/>
                    <a:pt x="647835" y="0"/>
                  </a:cubicBezTo>
                  <a:close/>
                </a:path>
              </a:pathLst>
            </a:custGeom>
            <a:solidFill>
              <a:srgbClr val="13274B"/>
            </a:solidFill>
          </p:spPr>
          <p:txBody>
            <a:bodyPr/>
            <a:lstStyle/>
            <a:p>
              <a:endParaRPr lang="en-US"/>
            </a:p>
          </p:txBody>
        </p:sp>
        <p:sp>
          <p:nvSpPr>
            <p:cNvPr id="6" name="TextBox 6"/>
            <p:cNvSpPr txBox="1"/>
            <p:nvPr/>
          </p:nvSpPr>
          <p:spPr>
            <a:xfrm>
              <a:off x="101600" y="-66675"/>
              <a:ext cx="687404" cy="422262"/>
            </a:xfrm>
            <a:prstGeom prst="rect">
              <a:avLst/>
            </a:prstGeom>
          </p:spPr>
          <p:txBody>
            <a:bodyPr lIns="50800" tIns="50800" rIns="50800" bIns="50800" rtlCol="0" anchor="ctr"/>
            <a:lstStyle/>
            <a:p>
              <a:pPr algn="ctr">
                <a:lnSpc>
                  <a:spcPts val="3750"/>
                </a:lnSpc>
              </a:pPr>
              <a:endParaRPr/>
            </a:p>
          </p:txBody>
        </p:sp>
      </p:grpSp>
      <p:sp>
        <p:nvSpPr>
          <p:cNvPr id="7" name="Freeform 7"/>
          <p:cNvSpPr/>
          <p:nvPr/>
        </p:nvSpPr>
        <p:spPr>
          <a:xfrm>
            <a:off x="-792112" y="9973203"/>
            <a:ext cx="17956546" cy="2418629"/>
          </a:xfrm>
          <a:custGeom>
            <a:avLst/>
            <a:gdLst/>
            <a:ahLst/>
            <a:cxnLst/>
            <a:rect l="l" t="t" r="r" b="b"/>
            <a:pathLst>
              <a:path w="17956546" h="2418629">
                <a:moveTo>
                  <a:pt x="0" y="0"/>
                </a:moveTo>
                <a:lnTo>
                  <a:pt x="17956546" y="0"/>
                </a:lnTo>
                <a:lnTo>
                  <a:pt x="17956546" y="2418629"/>
                </a:lnTo>
                <a:lnTo>
                  <a:pt x="0" y="2418629"/>
                </a:lnTo>
                <a:lnTo>
                  <a:pt x="0" y="0"/>
                </a:lnTo>
                <a:close/>
              </a:path>
            </a:pathLst>
          </a:custGeom>
          <a:blipFill>
            <a:blip r:embed="rId5">
              <a:extLst>
                <a:ext uri="{96DAC541-7B7A-43D3-8B79-37D633B846F1}">
                  <asvg:svgBlip xmlns:asvg="http://schemas.microsoft.com/office/drawing/2016/SVG/main" r:embed="rId6"/>
                </a:ext>
              </a:extLst>
            </a:blip>
            <a:stretch>
              <a:fillRect t="-483732"/>
            </a:stretch>
          </a:blipFill>
        </p:spPr>
        <p:txBody>
          <a:bodyPr/>
          <a:lstStyle/>
          <a:p>
            <a:endParaRPr lang="en-US"/>
          </a:p>
        </p:txBody>
      </p:sp>
      <p:grpSp>
        <p:nvGrpSpPr>
          <p:cNvPr id="8" name="Group 8"/>
          <p:cNvGrpSpPr/>
          <p:nvPr/>
        </p:nvGrpSpPr>
        <p:grpSpPr>
          <a:xfrm>
            <a:off x="-3349299" y="-2840784"/>
            <a:ext cx="5114374" cy="4395165"/>
            <a:chOff x="0" y="0"/>
            <a:chExt cx="812800" cy="698500"/>
          </a:xfrm>
        </p:grpSpPr>
        <p:sp>
          <p:nvSpPr>
            <p:cNvPr id="9" name="Freeform 9"/>
            <p:cNvSpPr/>
            <p:nvPr/>
          </p:nvSpPr>
          <p:spPr>
            <a:xfrm>
              <a:off x="6125" y="0"/>
              <a:ext cx="800550" cy="698500"/>
            </a:xfrm>
            <a:custGeom>
              <a:avLst/>
              <a:gdLst/>
              <a:ahLst/>
              <a:cxnLst/>
              <a:rect l="l" t="t" r="r" b="b"/>
              <a:pathLst>
                <a:path w="800550" h="698500">
                  <a:moveTo>
                    <a:pt x="795256" y="368876"/>
                  </a:moveTo>
                  <a:lnTo>
                    <a:pt x="614894" y="678874"/>
                  </a:lnTo>
                  <a:cubicBezTo>
                    <a:pt x="607824" y="691025"/>
                    <a:pt x="594827" y="698500"/>
                    <a:pt x="580769" y="698500"/>
                  </a:cubicBezTo>
                  <a:lnTo>
                    <a:pt x="219781" y="698500"/>
                  </a:lnTo>
                  <a:cubicBezTo>
                    <a:pt x="205723" y="698500"/>
                    <a:pt x="192726" y="691025"/>
                    <a:pt x="185656" y="678874"/>
                  </a:cubicBezTo>
                  <a:lnTo>
                    <a:pt x="5294" y="368876"/>
                  </a:lnTo>
                  <a:cubicBezTo>
                    <a:pt x="-1765" y="356744"/>
                    <a:pt x="-1765" y="341756"/>
                    <a:pt x="5294" y="329624"/>
                  </a:cubicBezTo>
                  <a:lnTo>
                    <a:pt x="185656" y="19626"/>
                  </a:lnTo>
                  <a:cubicBezTo>
                    <a:pt x="192726" y="7475"/>
                    <a:pt x="205723" y="0"/>
                    <a:pt x="219781" y="0"/>
                  </a:cubicBezTo>
                  <a:lnTo>
                    <a:pt x="580769" y="0"/>
                  </a:lnTo>
                  <a:cubicBezTo>
                    <a:pt x="594827" y="0"/>
                    <a:pt x="607824" y="7475"/>
                    <a:pt x="614894" y="19626"/>
                  </a:cubicBezTo>
                  <a:lnTo>
                    <a:pt x="795256" y="329624"/>
                  </a:lnTo>
                  <a:cubicBezTo>
                    <a:pt x="802315" y="341756"/>
                    <a:pt x="802315" y="356744"/>
                    <a:pt x="795256" y="368876"/>
                  </a:cubicBezTo>
                  <a:close/>
                </a:path>
              </a:pathLst>
            </a:custGeom>
            <a:solidFill>
              <a:srgbClr val="13274B"/>
            </a:solidFill>
          </p:spPr>
          <p:txBody>
            <a:bodyPr/>
            <a:lstStyle/>
            <a:p>
              <a:endParaRPr lang="en-US"/>
            </a:p>
          </p:txBody>
        </p:sp>
        <p:sp>
          <p:nvSpPr>
            <p:cNvPr id="10" name="TextBox 10"/>
            <p:cNvSpPr txBox="1"/>
            <p:nvPr/>
          </p:nvSpPr>
          <p:spPr>
            <a:xfrm>
              <a:off x="114300" y="-66675"/>
              <a:ext cx="584200" cy="765175"/>
            </a:xfrm>
            <a:prstGeom prst="rect">
              <a:avLst/>
            </a:prstGeom>
          </p:spPr>
          <p:txBody>
            <a:bodyPr lIns="50800" tIns="50800" rIns="50800" bIns="50800" rtlCol="0" anchor="ctr"/>
            <a:lstStyle/>
            <a:p>
              <a:pPr algn="ctr">
                <a:lnSpc>
                  <a:spcPts val="3750"/>
                </a:lnSpc>
              </a:pPr>
              <a:endParaRPr/>
            </a:p>
          </p:txBody>
        </p:sp>
      </p:grpSp>
      <p:sp>
        <p:nvSpPr>
          <p:cNvPr id="11" name="Freeform 11"/>
          <p:cNvSpPr/>
          <p:nvPr/>
        </p:nvSpPr>
        <p:spPr>
          <a:xfrm>
            <a:off x="368234" y="385226"/>
            <a:ext cx="899017" cy="732699"/>
          </a:xfrm>
          <a:custGeom>
            <a:avLst/>
            <a:gdLst/>
            <a:ahLst/>
            <a:cxnLst/>
            <a:rect l="l" t="t" r="r" b="b"/>
            <a:pathLst>
              <a:path w="899017" h="732699">
                <a:moveTo>
                  <a:pt x="0" y="0"/>
                </a:moveTo>
                <a:lnTo>
                  <a:pt x="899017" y="0"/>
                </a:lnTo>
                <a:lnTo>
                  <a:pt x="899017" y="732699"/>
                </a:lnTo>
                <a:lnTo>
                  <a:pt x="0" y="7326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11033289" y="3310074"/>
            <a:ext cx="2587461" cy="4755872"/>
          </a:xfrm>
          <a:custGeom>
            <a:avLst/>
            <a:gdLst/>
            <a:ahLst/>
            <a:cxnLst/>
            <a:rect l="l" t="t" r="r" b="b"/>
            <a:pathLst>
              <a:path w="2587461" h="4755872">
                <a:moveTo>
                  <a:pt x="0" y="0"/>
                </a:moveTo>
                <a:lnTo>
                  <a:pt x="2587461" y="0"/>
                </a:lnTo>
                <a:lnTo>
                  <a:pt x="2587461" y="4755872"/>
                </a:lnTo>
                <a:lnTo>
                  <a:pt x="0" y="4755872"/>
                </a:lnTo>
                <a:lnTo>
                  <a:pt x="0" y="0"/>
                </a:lnTo>
                <a:close/>
              </a:path>
            </a:pathLst>
          </a:custGeom>
          <a:blipFill>
            <a:blip r:embed="rId9"/>
            <a:stretch>
              <a:fillRect l="-47286" t="-50486" r="-360237"/>
            </a:stretch>
          </a:blipFill>
        </p:spPr>
        <p:txBody>
          <a:bodyPr/>
          <a:lstStyle/>
          <a:p>
            <a:endParaRPr lang="en-US"/>
          </a:p>
        </p:txBody>
      </p:sp>
      <p:sp>
        <p:nvSpPr>
          <p:cNvPr id="13" name="Freeform 13"/>
          <p:cNvSpPr/>
          <p:nvPr/>
        </p:nvSpPr>
        <p:spPr>
          <a:xfrm>
            <a:off x="13810986" y="3182935"/>
            <a:ext cx="3969070" cy="4755872"/>
          </a:xfrm>
          <a:custGeom>
            <a:avLst/>
            <a:gdLst/>
            <a:ahLst/>
            <a:cxnLst/>
            <a:rect l="l" t="t" r="r" b="b"/>
            <a:pathLst>
              <a:path w="3969070" h="4755872">
                <a:moveTo>
                  <a:pt x="0" y="0"/>
                </a:moveTo>
                <a:lnTo>
                  <a:pt x="3969070" y="0"/>
                </a:lnTo>
                <a:lnTo>
                  <a:pt x="3969070" y="4755872"/>
                </a:lnTo>
                <a:lnTo>
                  <a:pt x="0" y="4755872"/>
                </a:lnTo>
                <a:lnTo>
                  <a:pt x="0" y="0"/>
                </a:lnTo>
                <a:close/>
              </a:path>
            </a:pathLst>
          </a:custGeom>
          <a:blipFill>
            <a:blip r:embed="rId9"/>
            <a:stretch>
              <a:fillRect l="-219169" t="-48929" r="-11688" b="-1556"/>
            </a:stretch>
          </a:blipFill>
        </p:spPr>
        <p:txBody>
          <a:bodyPr/>
          <a:lstStyle/>
          <a:p>
            <a:endParaRPr lang="en-US"/>
          </a:p>
        </p:txBody>
      </p:sp>
      <p:sp>
        <p:nvSpPr>
          <p:cNvPr id="14" name="Freeform 14"/>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10"/>
            <a:stretch>
              <a:fillRect l="-7774" t="-128089" r="-8245" b="-128089"/>
            </a:stretch>
          </a:blipFill>
        </p:spPr>
        <p:txBody>
          <a:bodyPr/>
          <a:lstStyle/>
          <a:p>
            <a:endParaRPr lang="en-US"/>
          </a:p>
        </p:txBody>
      </p:sp>
      <p:sp>
        <p:nvSpPr>
          <p:cNvPr id="15" name="Freeform 15"/>
          <p:cNvSpPr/>
          <p:nvPr/>
        </p:nvSpPr>
        <p:spPr>
          <a:xfrm>
            <a:off x="8186161" y="-3719540"/>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16" name="Group 16"/>
          <p:cNvGrpSpPr/>
          <p:nvPr/>
        </p:nvGrpSpPr>
        <p:grpSpPr>
          <a:xfrm>
            <a:off x="10867127" y="3594160"/>
            <a:ext cx="332322" cy="316745"/>
            <a:chOff x="0" y="0"/>
            <a:chExt cx="812800" cy="774700"/>
          </a:xfrm>
        </p:grpSpPr>
        <p:sp>
          <p:nvSpPr>
            <p:cNvPr id="17" name="Freeform 17"/>
            <p:cNvSpPr/>
            <p:nvPr/>
          </p:nvSpPr>
          <p:spPr>
            <a:xfrm>
              <a:off x="62852" y="67749"/>
              <a:ext cx="687095" cy="657897"/>
            </a:xfrm>
            <a:custGeom>
              <a:avLst/>
              <a:gdLst/>
              <a:ahLst/>
              <a:cxnLst/>
              <a:rect l="l" t="t" r="r" b="b"/>
              <a:pathLst>
                <a:path w="687095" h="657897">
                  <a:moveTo>
                    <a:pt x="372288" y="20894"/>
                  </a:moveTo>
                  <a:lnTo>
                    <a:pt x="410747" y="139517"/>
                  </a:lnTo>
                  <a:cubicBezTo>
                    <a:pt x="427882" y="192366"/>
                    <a:pt x="477114" y="228160"/>
                    <a:pt x="532672" y="228160"/>
                  </a:cubicBezTo>
                  <a:lnTo>
                    <a:pt x="656762" y="228160"/>
                  </a:lnTo>
                  <a:cubicBezTo>
                    <a:pt x="669897" y="228160"/>
                    <a:pt x="681539" y="236614"/>
                    <a:pt x="685604" y="249103"/>
                  </a:cubicBezTo>
                  <a:cubicBezTo>
                    <a:pt x="689669" y="261593"/>
                    <a:pt x="685234" y="275280"/>
                    <a:pt x="674616" y="283011"/>
                  </a:cubicBezTo>
                  <a:lnTo>
                    <a:pt x="574111" y="356191"/>
                  </a:lnTo>
                  <a:cubicBezTo>
                    <a:pt x="529176" y="388909"/>
                    <a:pt x="510376" y="446811"/>
                    <a:pt x="527518" y="499685"/>
                  </a:cubicBezTo>
                  <a:lnTo>
                    <a:pt x="565978" y="618308"/>
                  </a:lnTo>
                  <a:cubicBezTo>
                    <a:pt x="570021" y="630779"/>
                    <a:pt x="565573" y="644436"/>
                    <a:pt x="554960" y="652133"/>
                  </a:cubicBezTo>
                  <a:cubicBezTo>
                    <a:pt x="544346" y="659831"/>
                    <a:pt x="529984" y="659817"/>
                    <a:pt x="519385" y="652100"/>
                  </a:cubicBezTo>
                  <a:lnTo>
                    <a:pt x="418880" y="578921"/>
                  </a:lnTo>
                  <a:cubicBezTo>
                    <a:pt x="373979" y="546227"/>
                    <a:pt x="313117" y="546227"/>
                    <a:pt x="268216" y="578921"/>
                  </a:cubicBezTo>
                  <a:lnTo>
                    <a:pt x="167711" y="652100"/>
                  </a:lnTo>
                  <a:cubicBezTo>
                    <a:pt x="157112" y="659817"/>
                    <a:pt x="142750" y="659831"/>
                    <a:pt x="132136" y="652133"/>
                  </a:cubicBezTo>
                  <a:cubicBezTo>
                    <a:pt x="121523" y="644436"/>
                    <a:pt x="117075" y="630779"/>
                    <a:pt x="121118" y="618308"/>
                  </a:cubicBezTo>
                  <a:lnTo>
                    <a:pt x="159578" y="499685"/>
                  </a:lnTo>
                  <a:cubicBezTo>
                    <a:pt x="176720" y="446811"/>
                    <a:pt x="157920" y="388909"/>
                    <a:pt x="112985" y="356191"/>
                  </a:cubicBezTo>
                  <a:lnTo>
                    <a:pt x="12480" y="283011"/>
                  </a:lnTo>
                  <a:cubicBezTo>
                    <a:pt x="1862" y="275280"/>
                    <a:pt x="-2573" y="261593"/>
                    <a:pt x="1492" y="249103"/>
                  </a:cubicBezTo>
                  <a:cubicBezTo>
                    <a:pt x="5557" y="236614"/>
                    <a:pt x="17199" y="228160"/>
                    <a:pt x="30334" y="228160"/>
                  </a:cubicBezTo>
                  <a:lnTo>
                    <a:pt x="154424" y="228160"/>
                  </a:lnTo>
                  <a:cubicBezTo>
                    <a:pt x="209982" y="228160"/>
                    <a:pt x="259214" y="192366"/>
                    <a:pt x="276349" y="139517"/>
                  </a:cubicBezTo>
                  <a:lnTo>
                    <a:pt x="314808" y="20894"/>
                  </a:lnTo>
                  <a:cubicBezTo>
                    <a:pt x="318847" y="8437"/>
                    <a:pt x="330452" y="0"/>
                    <a:pt x="343548" y="0"/>
                  </a:cubicBezTo>
                  <a:cubicBezTo>
                    <a:pt x="356644" y="0"/>
                    <a:pt x="368249" y="8437"/>
                    <a:pt x="372288" y="20894"/>
                  </a:cubicBezTo>
                  <a:close/>
                </a:path>
              </a:pathLst>
            </a:custGeom>
            <a:solidFill>
              <a:srgbClr val="BDBDBD"/>
            </a:solidFill>
          </p:spPr>
          <p:txBody>
            <a:bodyPr/>
            <a:lstStyle/>
            <a:p>
              <a:endParaRPr lang="en-US"/>
            </a:p>
          </p:txBody>
        </p:sp>
        <p:sp>
          <p:nvSpPr>
            <p:cNvPr id="18" name="TextBox 18"/>
            <p:cNvSpPr txBox="1"/>
            <p:nvPr/>
          </p:nvSpPr>
          <p:spPr>
            <a:xfrm>
              <a:off x="228600" y="200025"/>
              <a:ext cx="355600" cy="409575"/>
            </a:xfrm>
            <a:prstGeom prst="rect">
              <a:avLst/>
            </a:prstGeom>
          </p:spPr>
          <p:txBody>
            <a:bodyPr lIns="50800" tIns="50800" rIns="50800" bIns="50800" rtlCol="0" anchor="ctr"/>
            <a:lstStyle/>
            <a:p>
              <a:pPr algn="ctr">
                <a:lnSpc>
                  <a:spcPts val="3750"/>
                </a:lnSpc>
              </a:pPr>
              <a:endParaRPr/>
            </a:p>
          </p:txBody>
        </p:sp>
      </p:grpSp>
      <p:sp>
        <p:nvSpPr>
          <p:cNvPr id="19" name="TextBox 19"/>
          <p:cNvSpPr txBox="1"/>
          <p:nvPr/>
        </p:nvSpPr>
        <p:spPr>
          <a:xfrm>
            <a:off x="1028700" y="2024085"/>
            <a:ext cx="8624055" cy="574800"/>
          </a:xfrm>
          <a:prstGeom prst="rect">
            <a:avLst/>
          </a:prstGeom>
        </p:spPr>
        <p:txBody>
          <a:bodyPr lIns="0" tIns="0" rIns="0" bIns="0" rtlCol="0" anchor="t">
            <a:spAutoFit/>
          </a:bodyPr>
          <a:lstStyle/>
          <a:p>
            <a:pPr algn="l">
              <a:lnSpc>
                <a:spcPts val="4543"/>
              </a:lnSpc>
            </a:pPr>
            <a:r>
              <a:rPr lang="en-US" sz="3245" b="1">
                <a:solidFill>
                  <a:srgbClr val="009660"/>
                </a:solidFill>
                <a:latin typeface="Poppins Bold"/>
                <a:ea typeface="Poppins Bold"/>
                <a:cs typeface="Poppins Bold"/>
                <a:sym typeface="Poppins Bold"/>
              </a:rPr>
              <a:t>Common Causes of Disability in the US</a:t>
            </a:r>
          </a:p>
        </p:txBody>
      </p:sp>
      <p:sp>
        <p:nvSpPr>
          <p:cNvPr id="20" name="TextBox 20"/>
          <p:cNvSpPr txBox="1"/>
          <p:nvPr/>
        </p:nvSpPr>
        <p:spPr>
          <a:xfrm>
            <a:off x="10867127" y="1949628"/>
            <a:ext cx="11831361" cy="574800"/>
          </a:xfrm>
          <a:prstGeom prst="rect">
            <a:avLst/>
          </a:prstGeom>
        </p:spPr>
        <p:txBody>
          <a:bodyPr lIns="0" tIns="0" rIns="0" bIns="0" rtlCol="0" anchor="t">
            <a:spAutoFit/>
          </a:bodyPr>
          <a:lstStyle/>
          <a:p>
            <a:pPr algn="l">
              <a:lnSpc>
                <a:spcPts val="4543"/>
              </a:lnSpc>
            </a:pPr>
            <a:r>
              <a:rPr lang="en-US" sz="3245" b="1">
                <a:solidFill>
                  <a:srgbClr val="009660"/>
                </a:solidFill>
                <a:latin typeface="Poppins Bold"/>
                <a:ea typeface="Poppins Bold"/>
                <a:cs typeface="Poppins Bold"/>
                <a:sym typeface="Poppins Bold"/>
              </a:rPr>
              <a:t>Preventive Care Opportunities</a:t>
            </a:r>
          </a:p>
        </p:txBody>
      </p:sp>
      <p:grpSp>
        <p:nvGrpSpPr>
          <p:cNvPr id="21" name="Group 21"/>
          <p:cNvGrpSpPr/>
          <p:nvPr/>
        </p:nvGrpSpPr>
        <p:grpSpPr>
          <a:xfrm>
            <a:off x="10865037" y="6235920"/>
            <a:ext cx="332322" cy="316745"/>
            <a:chOff x="0" y="0"/>
            <a:chExt cx="812800" cy="774700"/>
          </a:xfrm>
        </p:grpSpPr>
        <p:sp>
          <p:nvSpPr>
            <p:cNvPr id="22" name="Freeform 22"/>
            <p:cNvSpPr/>
            <p:nvPr/>
          </p:nvSpPr>
          <p:spPr>
            <a:xfrm>
              <a:off x="62852" y="67749"/>
              <a:ext cx="687095" cy="657897"/>
            </a:xfrm>
            <a:custGeom>
              <a:avLst/>
              <a:gdLst/>
              <a:ahLst/>
              <a:cxnLst/>
              <a:rect l="l" t="t" r="r" b="b"/>
              <a:pathLst>
                <a:path w="687095" h="657897">
                  <a:moveTo>
                    <a:pt x="372288" y="20894"/>
                  </a:moveTo>
                  <a:lnTo>
                    <a:pt x="410747" y="139517"/>
                  </a:lnTo>
                  <a:cubicBezTo>
                    <a:pt x="427882" y="192366"/>
                    <a:pt x="477114" y="228160"/>
                    <a:pt x="532672" y="228160"/>
                  </a:cubicBezTo>
                  <a:lnTo>
                    <a:pt x="656762" y="228160"/>
                  </a:lnTo>
                  <a:cubicBezTo>
                    <a:pt x="669897" y="228160"/>
                    <a:pt x="681539" y="236614"/>
                    <a:pt x="685604" y="249103"/>
                  </a:cubicBezTo>
                  <a:cubicBezTo>
                    <a:pt x="689669" y="261593"/>
                    <a:pt x="685234" y="275280"/>
                    <a:pt x="674616" y="283011"/>
                  </a:cubicBezTo>
                  <a:lnTo>
                    <a:pt x="574111" y="356191"/>
                  </a:lnTo>
                  <a:cubicBezTo>
                    <a:pt x="529176" y="388909"/>
                    <a:pt x="510376" y="446811"/>
                    <a:pt x="527518" y="499685"/>
                  </a:cubicBezTo>
                  <a:lnTo>
                    <a:pt x="565978" y="618308"/>
                  </a:lnTo>
                  <a:cubicBezTo>
                    <a:pt x="570021" y="630779"/>
                    <a:pt x="565573" y="644436"/>
                    <a:pt x="554960" y="652133"/>
                  </a:cubicBezTo>
                  <a:cubicBezTo>
                    <a:pt x="544346" y="659831"/>
                    <a:pt x="529984" y="659817"/>
                    <a:pt x="519385" y="652100"/>
                  </a:cubicBezTo>
                  <a:lnTo>
                    <a:pt x="418880" y="578921"/>
                  </a:lnTo>
                  <a:cubicBezTo>
                    <a:pt x="373979" y="546227"/>
                    <a:pt x="313117" y="546227"/>
                    <a:pt x="268216" y="578921"/>
                  </a:cubicBezTo>
                  <a:lnTo>
                    <a:pt x="167711" y="652100"/>
                  </a:lnTo>
                  <a:cubicBezTo>
                    <a:pt x="157112" y="659817"/>
                    <a:pt x="142750" y="659831"/>
                    <a:pt x="132136" y="652133"/>
                  </a:cubicBezTo>
                  <a:cubicBezTo>
                    <a:pt x="121523" y="644436"/>
                    <a:pt x="117075" y="630779"/>
                    <a:pt x="121118" y="618308"/>
                  </a:cubicBezTo>
                  <a:lnTo>
                    <a:pt x="159578" y="499685"/>
                  </a:lnTo>
                  <a:cubicBezTo>
                    <a:pt x="176720" y="446811"/>
                    <a:pt x="157920" y="388909"/>
                    <a:pt x="112985" y="356191"/>
                  </a:cubicBezTo>
                  <a:lnTo>
                    <a:pt x="12480" y="283011"/>
                  </a:lnTo>
                  <a:cubicBezTo>
                    <a:pt x="1862" y="275280"/>
                    <a:pt x="-2573" y="261593"/>
                    <a:pt x="1492" y="249103"/>
                  </a:cubicBezTo>
                  <a:cubicBezTo>
                    <a:pt x="5557" y="236614"/>
                    <a:pt x="17199" y="228160"/>
                    <a:pt x="30334" y="228160"/>
                  </a:cubicBezTo>
                  <a:lnTo>
                    <a:pt x="154424" y="228160"/>
                  </a:lnTo>
                  <a:cubicBezTo>
                    <a:pt x="209982" y="228160"/>
                    <a:pt x="259214" y="192366"/>
                    <a:pt x="276349" y="139517"/>
                  </a:cubicBezTo>
                  <a:lnTo>
                    <a:pt x="314808" y="20894"/>
                  </a:lnTo>
                  <a:cubicBezTo>
                    <a:pt x="318847" y="8437"/>
                    <a:pt x="330452" y="0"/>
                    <a:pt x="343548" y="0"/>
                  </a:cubicBezTo>
                  <a:cubicBezTo>
                    <a:pt x="356644" y="0"/>
                    <a:pt x="368249" y="8437"/>
                    <a:pt x="372288" y="20894"/>
                  </a:cubicBezTo>
                  <a:close/>
                </a:path>
              </a:pathLst>
            </a:custGeom>
            <a:solidFill>
              <a:srgbClr val="BDBDBD"/>
            </a:solidFill>
          </p:spPr>
          <p:txBody>
            <a:bodyPr/>
            <a:lstStyle/>
            <a:p>
              <a:endParaRPr lang="en-US"/>
            </a:p>
          </p:txBody>
        </p:sp>
        <p:sp>
          <p:nvSpPr>
            <p:cNvPr id="23" name="TextBox 23"/>
            <p:cNvSpPr txBox="1"/>
            <p:nvPr/>
          </p:nvSpPr>
          <p:spPr>
            <a:xfrm>
              <a:off x="228600" y="200025"/>
              <a:ext cx="355600" cy="409575"/>
            </a:xfrm>
            <a:prstGeom prst="rect">
              <a:avLst/>
            </a:prstGeom>
          </p:spPr>
          <p:txBody>
            <a:bodyPr lIns="50800" tIns="50800" rIns="50800" bIns="50800" rtlCol="0" anchor="ctr"/>
            <a:lstStyle/>
            <a:p>
              <a:pPr algn="ctr">
                <a:lnSpc>
                  <a:spcPts val="3750"/>
                </a:lnSpc>
              </a:pPr>
              <a:endParaRPr/>
            </a:p>
          </p:txBody>
        </p:sp>
      </p:grpSp>
      <p:grpSp>
        <p:nvGrpSpPr>
          <p:cNvPr id="24" name="Group 24"/>
          <p:cNvGrpSpPr/>
          <p:nvPr/>
        </p:nvGrpSpPr>
        <p:grpSpPr>
          <a:xfrm>
            <a:off x="10867127" y="7015897"/>
            <a:ext cx="332322" cy="316745"/>
            <a:chOff x="0" y="0"/>
            <a:chExt cx="812800" cy="774700"/>
          </a:xfrm>
        </p:grpSpPr>
        <p:sp>
          <p:nvSpPr>
            <p:cNvPr id="25" name="Freeform 25"/>
            <p:cNvSpPr/>
            <p:nvPr/>
          </p:nvSpPr>
          <p:spPr>
            <a:xfrm>
              <a:off x="62852" y="67749"/>
              <a:ext cx="687095" cy="657897"/>
            </a:xfrm>
            <a:custGeom>
              <a:avLst/>
              <a:gdLst/>
              <a:ahLst/>
              <a:cxnLst/>
              <a:rect l="l" t="t" r="r" b="b"/>
              <a:pathLst>
                <a:path w="687095" h="657897">
                  <a:moveTo>
                    <a:pt x="372288" y="20894"/>
                  </a:moveTo>
                  <a:lnTo>
                    <a:pt x="410747" y="139517"/>
                  </a:lnTo>
                  <a:cubicBezTo>
                    <a:pt x="427882" y="192366"/>
                    <a:pt x="477114" y="228160"/>
                    <a:pt x="532672" y="228160"/>
                  </a:cubicBezTo>
                  <a:lnTo>
                    <a:pt x="656762" y="228160"/>
                  </a:lnTo>
                  <a:cubicBezTo>
                    <a:pt x="669897" y="228160"/>
                    <a:pt x="681539" y="236614"/>
                    <a:pt x="685604" y="249103"/>
                  </a:cubicBezTo>
                  <a:cubicBezTo>
                    <a:pt x="689669" y="261593"/>
                    <a:pt x="685234" y="275280"/>
                    <a:pt x="674616" y="283011"/>
                  </a:cubicBezTo>
                  <a:lnTo>
                    <a:pt x="574111" y="356191"/>
                  </a:lnTo>
                  <a:cubicBezTo>
                    <a:pt x="529176" y="388909"/>
                    <a:pt x="510376" y="446811"/>
                    <a:pt x="527518" y="499685"/>
                  </a:cubicBezTo>
                  <a:lnTo>
                    <a:pt x="565978" y="618308"/>
                  </a:lnTo>
                  <a:cubicBezTo>
                    <a:pt x="570021" y="630779"/>
                    <a:pt x="565573" y="644436"/>
                    <a:pt x="554960" y="652133"/>
                  </a:cubicBezTo>
                  <a:cubicBezTo>
                    <a:pt x="544346" y="659831"/>
                    <a:pt x="529984" y="659817"/>
                    <a:pt x="519385" y="652100"/>
                  </a:cubicBezTo>
                  <a:lnTo>
                    <a:pt x="418880" y="578921"/>
                  </a:lnTo>
                  <a:cubicBezTo>
                    <a:pt x="373979" y="546227"/>
                    <a:pt x="313117" y="546227"/>
                    <a:pt x="268216" y="578921"/>
                  </a:cubicBezTo>
                  <a:lnTo>
                    <a:pt x="167711" y="652100"/>
                  </a:lnTo>
                  <a:cubicBezTo>
                    <a:pt x="157112" y="659817"/>
                    <a:pt x="142750" y="659831"/>
                    <a:pt x="132136" y="652133"/>
                  </a:cubicBezTo>
                  <a:cubicBezTo>
                    <a:pt x="121523" y="644436"/>
                    <a:pt x="117075" y="630779"/>
                    <a:pt x="121118" y="618308"/>
                  </a:cubicBezTo>
                  <a:lnTo>
                    <a:pt x="159578" y="499685"/>
                  </a:lnTo>
                  <a:cubicBezTo>
                    <a:pt x="176720" y="446811"/>
                    <a:pt x="157920" y="388909"/>
                    <a:pt x="112985" y="356191"/>
                  </a:cubicBezTo>
                  <a:lnTo>
                    <a:pt x="12480" y="283011"/>
                  </a:lnTo>
                  <a:cubicBezTo>
                    <a:pt x="1862" y="275280"/>
                    <a:pt x="-2573" y="261593"/>
                    <a:pt x="1492" y="249103"/>
                  </a:cubicBezTo>
                  <a:cubicBezTo>
                    <a:pt x="5557" y="236614"/>
                    <a:pt x="17199" y="228160"/>
                    <a:pt x="30334" y="228160"/>
                  </a:cubicBezTo>
                  <a:lnTo>
                    <a:pt x="154424" y="228160"/>
                  </a:lnTo>
                  <a:cubicBezTo>
                    <a:pt x="209982" y="228160"/>
                    <a:pt x="259214" y="192366"/>
                    <a:pt x="276349" y="139517"/>
                  </a:cubicBezTo>
                  <a:lnTo>
                    <a:pt x="314808" y="20894"/>
                  </a:lnTo>
                  <a:cubicBezTo>
                    <a:pt x="318847" y="8437"/>
                    <a:pt x="330452" y="0"/>
                    <a:pt x="343548" y="0"/>
                  </a:cubicBezTo>
                  <a:cubicBezTo>
                    <a:pt x="356644" y="0"/>
                    <a:pt x="368249" y="8437"/>
                    <a:pt x="372288" y="20894"/>
                  </a:cubicBezTo>
                  <a:close/>
                </a:path>
              </a:pathLst>
            </a:custGeom>
            <a:solidFill>
              <a:srgbClr val="BDBDBD"/>
            </a:solidFill>
          </p:spPr>
          <p:txBody>
            <a:bodyPr/>
            <a:lstStyle/>
            <a:p>
              <a:endParaRPr lang="en-US"/>
            </a:p>
          </p:txBody>
        </p:sp>
        <p:sp>
          <p:nvSpPr>
            <p:cNvPr id="26" name="TextBox 26"/>
            <p:cNvSpPr txBox="1"/>
            <p:nvPr/>
          </p:nvSpPr>
          <p:spPr>
            <a:xfrm>
              <a:off x="228600" y="200025"/>
              <a:ext cx="355600" cy="409575"/>
            </a:xfrm>
            <a:prstGeom prst="rect">
              <a:avLst/>
            </a:prstGeom>
          </p:spPr>
          <p:txBody>
            <a:bodyPr lIns="50800" tIns="50800" rIns="50800" bIns="50800" rtlCol="0" anchor="ctr"/>
            <a:lstStyle/>
            <a:p>
              <a:pPr algn="ctr">
                <a:lnSpc>
                  <a:spcPts val="3750"/>
                </a:lnSpc>
              </a:pPr>
              <a:endParaRPr/>
            </a:p>
          </p:txBody>
        </p:sp>
      </p:grpSp>
      <p:grpSp>
        <p:nvGrpSpPr>
          <p:cNvPr id="27" name="Group 27"/>
          <p:cNvGrpSpPr/>
          <p:nvPr/>
        </p:nvGrpSpPr>
        <p:grpSpPr>
          <a:xfrm>
            <a:off x="13644825" y="4985128"/>
            <a:ext cx="332322" cy="316745"/>
            <a:chOff x="0" y="0"/>
            <a:chExt cx="812800" cy="774700"/>
          </a:xfrm>
        </p:grpSpPr>
        <p:sp>
          <p:nvSpPr>
            <p:cNvPr id="28" name="Freeform 28"/>
            <p:cNvSpPr/>
            <p:nvPr/>
          </p:nvSpPr>
          <p:spPr>
            <a:xfrm>
              <a:off x="62852" y="67749"/>
              <a:ext cx="687095" cy="657897"/>
            </a:xfrm>
            <a:custGeom>
              <a:avLst/>
              <a:gdLst/>
              <a:ahLst/>
              <a:cxnLst/>
              <a:rect l="l" t="t" r="r" b="b"/>
              <a:pathLst>
                <a:path w="687095" h="657897">
                  <a:moveTo>
                    <a:pt x="372288" y="20894"/>
                  </a:moveTo>
                  <a:lnTo>
                    <a:pt x="410747" y="139517"/>
                  </a:lnTo>
                  <a:cubicBezTo>
                    <a:pt x="427882" y="192366"/>
                    <a:pt x="477114" y="228160"/>
                    <a:pt x="532672" y="228160"/>
                  </a:cubicBezTo>
                  <a:lnTo>
                    <a:pt x="656762" y="228160"/>
                  </a:lnTo>
                  <a:cubicBezTo>
                    <a:pt x="669897" y="228160"/>
                    <a:pt x="681539" y="236614"/>
                    <a:pt x="685604" y="249103"/>
                  </a:cubicBezTo>
                  <a:cubicBezTo>
                    <a:pt x="689669" y="261593"/>
                    <a:pt x="685234" y="275280"/>
                    <a:pt x="674616" y="283011"/>
                  </a:cubicBezTo>
                  <a:lnTo>
                    <a:pt x="574111" y="356191"/>
                  </a:lnTo>
                  <a:cubicBezTo>
                    <a:pt x="529176" y="388909"/>
                    <a:pt x="510376" y="446811"/>
                    <a:pt x="527518" y="499685"/>
                  </a:cubicBezTo>
                  <a:lnTo>
                    <a:pt x="565978" y="618308"/>
                  </a:lnTo>
                  <a:cubicBezTo>
                    <a:pt x="570021" y="630779"/>
                    <a:pt x="565573" y="644436"/>
                    <a:pt x="554960" y="652133"/>
                  </a:cubicBezTo>
                  <a:cubicBezTo>
                    <a:pt x="544346" y="659831"/>
                    <a:pt x="529984" y="659817"/>
                    <a:pt x="519385" y="652100"/>
                  </a:cubicBezTo>
                  <a:lnTo>
                    <a:pt x="418880" y="578921"/>
                  </a:lnTo>
                  <a:cubicBezTo>
                    <a:pt x="373979" y="546227"/>
                    <a:pt x="313117" y="546227"/>
                    <a:pt x="268216" y="578921"/>
                  </a:cubicBezTo>
                  <a:lnTo>
                    <a:pt x="167711" y="652100"/>
                  </a:lnTo>
                  <a:cubicBezTo>
                    <a:pt x="157112" y="659817"/>
                    <a:pt x="142750" y="659831"/>
                    <a:pt x="132136" y="652133"/>
                  </a:cubicBezTo>
                  <a:cubicBezTo>
                    <a:pt x="121523" y="644436"/>
                    <a:pt x="117075" y="630779"/>
                    <a:pt x="121118" y="618308"/>
                  </a:cubicBezTo>
                  <a:lnTo>
                    <a:pt x="159578" y="499685"/>
                  </a:lnTo>
                  <a:cubicBezTo>
                    <a:pt x="176720" y="446811"/>
                    <a:pt x="157920" y="388909"/>
                    <a:pt x="112985" y="356191"/>
                  </a:cubicBezTo>
                  <a:lnTo>
                    <a:pt x="12480" y="283011"/>
                  </a:lnTo>
                  <a:cubicBezTo>
                    <a:pt x="1862" y="275280"/>
                    <a:pt x="-2573" y="261593"/>
                    <a:pt x="1492" y="249103"/>
                  </a:cubicBezTo>
                  <a:cubicBezTo>
                    <a:pt x="5557" y="236614"/>
                    <a:pt x="17199" y="228160"/>
                    <a:pt x="30334" y="228160"/>
                  </a:cubicBezTo>
                  <a:lnTo>
                    <a:pt x="154424" y="228160"/>
                  </a:lnTo>
                  <a:cubicBezTo>
                    <a:pt x="209982" y="228160"/>
                    <a:pt x="259214" y="192366"/>
                    <a:pt x="276349" y="139517"/>
                  </a:cubicBezTo>
                  <a:lnTo>
                    <a:pt x="314808" y="20894"/>
                  </a:lnTo>
                  <a:cubicBezTo>
                    <a:pt x="318847" y="8437"/>
                    <a:pt x="330452" y="0"/>
                    <a:pt x="343548" y="0"/>
                  </a:cubicBezTo>
                  <a:cubicBezTo>
                    <a:pt x="356644" y="0"/>
                    <a:pt x="368249" y="8437"/>
                    <a:pt x="372288" y="20894"/>
                  </a:cubicBezTo>
                  <a:close/>
                </a:path>
              </a:pathLst>
            </a:custGeom>
            <a:solidFill>
              <a:srgbClr val="BDBDBD"/>
            </a:solidFill>
          </p:spPr>
          <p:txBody>
            <a:bodyPr/>
            <a:lstStyle/>
            <a:p>
              <a:endParaRPr lang="en-US"/>
            </a:p>
          </p:txBody>
        </p:sp>
        <p:sp>
          <p:nvSpPr>
            <p:cNvPr id="29" name="TextBox 29"/>
            <p:cNvSpPr txBox="1"/>
            <p:nvPr/>
          </p:nvSpPr>
          <p:spPr>
            <a:xfrm>
              <a:off x="228600" y="200025"/>
              <a:ext cx="355600" cy="409575"/>
            </a:xfrm>
            <a:prstGeom prst="rect">
              <a:avLst/>
            </a:prstGeom>
          </p:spPr>
          <p:txBody>
            <a:bodyPr lIns="50800" tIns="50800" rIns="50800" bIns="50800" rtlCol="0" anchor="ctr"/>
            <a:lstStyle/>
            <a:p>
              <a:pPr algn="ctr">
                <a:lnSpc>
                  <a:spcPts val="3750"/>
                </a:lnSpc>
              </a:pPr>
              <a:endParaRPr/>
            </a:p>
          </p:txBody>
        </p:sp>
      </p:grpSp>
      <p:grpSp>
        <p:nvGrpSpPr>
          <p:cNvPr id="30" name="Group 30"/>
          <p:cNvGrpSpPr/>
          <p:nvPr/>
        </p:nvGrpSpPr>
        <p:grpSpPr>
          <a:xfrm>
            <a:off x="13644825" y="4545010"/>
            <a:ext cx="332322" cy="316745"/>
            <a:chOff x="0" y="0"/>
            <a:chExt cx="812800" cy="774700"/>
          </a:xfrm>
        </p:grpSpPr>
        <p:sp>
          <p:nvSpPr>
            <p:cNvPr id="31" name="Freeform 31"/>
            <p:cNvSpPr/>
            <p:nvPr/>
          </p:nvSpPr>
          <p:spPr>
            <a:xfrm>
              <a:off x="62852" y="67749"/>
              <a:ext cx="687095" cy="657897"/>
            </a:xfrm>
            <a:custGeom>
              <a:avLst/>
              <a:gdLst/>
              <a:ahLst/>
              <a:cxnLst/>
              <a:rect l="l" t="t" r="r" b="b"/>
              <a:pathLst>
                <a:path w="687095" h="657897">
                  <a:moveTo>
                    <a:pt x="372288" y="20894"/>
                  </a:moveTo>
                  <a:lnTo>
                    <a:pt x="410747" y="139517"/>
                  </a:lnTo>
                  <a:cubicBezTo>
                    <a:pt x="427882" y="192366"/>
                    <a:pt x="477114" y="228160"/>
                    <a:pt x="532672" y="228160"/>
                  </a:cubicBezTo>
                  <a:lnTo>
                    <a:pt x="656762" y="228160"/>
                  </a:lnTo>
                  <a:cubicBezTo>
                    <a:pt x="669897" y="228160"/>
                    <a:pt x="681539" y="236614"/>
                    <a:pt x="685604" y="249103"/>
                  </a:cubicBezTo>
                  <a:cubicBezTo>
                    <a:pt x="689669" y="261593"/>
                    <a:pt x="685234" y="275280"/>
                    <a:pt x="674616" y="283011"/>
                  </a:cubicBezTo>
                  <a:lnTo>
                    <a:pt x="574111" y="356191"/>
                  </a:lnTo>
                  <a:cubicBezTo>
                    <a:pt x="529176" y="388909"/>
                    <a:pt x="510376" y="446811"/>
                    <a:pt x="527518" y="499685"/>
                  </a:cubicBezTo>
                  <a:lnTo>
                    <a:pt x="565978" y="618308"/>
                  </a:lnTo>
                  <a:cubicBezTo>
                    <a:pt x="570021" y="630779"/>
                    <a:pt x="565573" y="644436"/>
                    <a:pt x="554960" y="652133"/>
                  </a:cubicBezTo>
                  <a:cubicBezTo>
                    <a:pt x="544346" y="659831"/>
                    <a:pt x="529984" y="659817"/>
                    <a:pt x="519385" y="652100"/>
                  </a:cubicBezTo>
                  <a:lnTo>
                    <a:pt x="418880" y="578921"/>
                  </a:lnTo>
                  <a:cubicBezTo>
                    <a:pt x="373979" y="546227"/>
                    <a:pt x="313117" y="546227"/>
                    <a:pt x="268216" y="578921"/>
                  </a:cubicBezTo>
                  <a:lnTo>
                    <a:pt x="167711" y="652100"/>
                  </a:lnTo>
                  <a:cubicBezTo>
                    <a:pt x="157112" y="659817"/>
                    <a:pt x="142750" y="659831"/>
                    <a:pt x="132136" y="652133"/>
                  </a:cubicBezTo>
                  <a:cubicBezTo>
                    <a:pt x="121523" y="644436"/>
                    <a:pt x="117075" y="630779"/>
                    <a:pt x="121118" y="618308"/>
                  </a:cubicBezTo>
                  <a:lnTo>
                    <a:pt x="159578" y="499685"/>
                  </a:lnTo>
                  <a:cubicBezTo>
                    <a:pt x="176720" y="446811"/>
                    <a:pt x="157920" y="388909"/>
                    <a:pt x="112985" y="356191"/>
                  </a:cubicBezTo>
                  <a:lnTo>
                    <a:pt x="12480" y="283011"/>
                  </a:lnTo>
                  <a:cubicBezTo>
                    <a:pt x="1862" y="275280"/>
                    <a:pt x="-2573" y="261593"/>
                    <a:pt x="1492" y="249103"/>
                  </a:cubicBezTo>
                  <a:cubicBezTo>
                    <a:pt x="5557" y="236614"/>
                    <a:pt x="17199" y="228160"/>
                    <a:pt x="30334" y="228160"/>
                  </a:cubicBezTo>
                  <a:lnTo>
                    <a:pt x="154424" y="228160"/>
                  </a:lnTo>
                  <a:cubicBezTo>
                    <a:pt x="209982" y="228160"/>
                    <a:pt x="259214" y="192366"/>
                    <a:pt x="276349" y="139517"/>
                  </a:cubicBezTo>
                  <a:lnTo>
                    <a:pt x="314808" y="20894"/>
                  </a:lnTo>
                  <a:cubicBezTo>
                    <a:pt x="318847" y="8437"/>
                    <a:pt x="330452" y="0"/>
                    <a:pt x="343548" y="0"/>
                  </a:cubicBezTo>
                  <a:cubicBezTo>
                    <a:pt x="356644" y="0"/>
                    <a:pt x="368249" y="8437"/>
                    <a:pt x="372288" y="20894"/>
                  </a:cubicBezTo>
                  <a:close/>
                </a:path>
              </a:pathLst>
            </a:custGeom>
            <a:solidFill>
              <a:srgbClr val="BDBDBD"/>
            </a:solidFill>
          </p:spPr>
          <p:txBody>
            <a:bodyPr/>
            <a:lstStyle/>
            <a:p>
              <a:endParaRPr lang="en-US"/>
            </a:p>
          </p:txBody>
        </p:sp>
        <p:sp>
          <p:nvSpPr>
            <p:cNvPr id="32" name="TextBox 32"/>
            <p:cNvSpPr txBox="1"/>
            <p:nvPr/>
          </p:nvSpPr>
          <p:spPr>
            <a:xfrm>
              <a:off x="228600" y="200025"/>
              <a:ext cx="355600" cy="409575"/>
            </a:xfrm>
            <a:prstGeom prst="rect">
              <a:avLst/>
            </a:prstGeom>
          </p:spPr>
          <p:txBody>
            <a:bodyPr lIns="50800" tIns="50800" rIns="50800" bIns="50800" rtlCol="0" anchor="ctr"/>
            <a:lstStyle/>
            <a:p>
              <a:pPr algn="ctr">
                <a:lnSpc>
                  <a:spcPts val="3750"/>
                </a:lnSpc>
              </a:pPr>
              <a:endParaRPr/>
            </a:p>
          </p:txBody>
        </p:sp>
      </p:grpSp>
      <p:grpSp>
        <p:nvGrpSpPr>
          <p:cNvPr id="33" name="Group 33"/>
          <p:cNvGrpSpPr/>
          <p:nvPr/>
        </p:nvGrpSpPr>
        <p:grpSpPr>
          <a:xfrm>
            <a:off x="10867127" y="5182232"/>
            <a:ext cx="332322" cy="316745"/>
            <a:chOff x="0" y="0"/>
            <a:chExt cx="812800" cy="774700"/>
          </a:xfrm>
        </p:grpSpPr>
        <p:sp>
          <p:nvSpPr>
            <p:cNvPr id="34" name="Freeform 34"/>
            <p:cNvSpPr/>
            <p:nvPr/>
          </p:nvSpPr>
          <p:spPr>
            <a:xfrm>
              <a:off x="62852" y="67749"/>
              <a:ext cx="687095" cy="657897"/>
            </a:xfrm>
            <a:custGeom>
              <a:avLst/>
              <a:gdLst/>
              <a:ahLst/>
              <a:cxnLst/>
              <a:rect l="l" t="t" r="r" b="b"/>
              <a:pathLst>
                <a:path w="687095" h="657897">
                  <a:moveTo>
                    <a:pt x="372288" y="20894"/>
                  </a:moveTo>
                  <a:lnTo>
                    <a:pt x="410747" y="139517"/>
                  </a:lnTo>
                  <a:cubicBezTo>
                    <a:pt x="427882" y="192366"/>
                    <a:pt x="477114" y="228160"/>
                    <a:pt x="532672" y="228160"/>
                  </a:cubicBezTo>
                  <a:lnTo>
                    <a:pt x="656762" y="228160"/>
                  </a:lnTo>
                  <a:cubicBezTo>
                    <a:pt x="669897" y="228160"/>
                    <a:pt x="681539" y="236614"/>
                    <a:pt x="685604" y="249103"/>
                  </a:cubicBezTo>
                  <a:cubicBezTo>
                    <a:pt x="689669" y="261593"/>
                    <a:pt x="685234" y="275280"/>
                    <a:pt x="674616" y="283011"/>
                  </a:cubicBezTo>
                  <a:lnTo>
                    <a:pt x="574111" y="356191"/>
                  </a:lnTo>
                  <a:cubicBezTo>
                    <a:pt x="529176" y="388909"/>
                    <a:pt x="510376" y="446811"/>
                    <a:pt x="527518" y="499685"/>
                  </a:cubicBezTo>
                  <a:lnTo>
                    <a:pt x="565978" y="618308"/>
                  </a:lnTo>
                  <a:cubicBezTo>
                    <a:pt x="570021" y="630779"/>
                    <a:pt x="565573" y="644436"/>
                    <a:pt x="554960" y="652133"/>
                  </a:cubicBezTo>
                  <a:cubicBezTo>
                    <a:pt x="544346" y="659831"/>
                    <a:pt x="529984" y="659817"/>
                    <a:pt x="519385" y="652100"/>
                  </a:cubicBezTo>
                  <a:lnTo>
                    <a:pt x="418880" y="578921"/>
                  </a:lnTo>
                  <a:cubicBezTo>
                    <a:pt x="373979" y="546227"/>
                    <a:pt x="313117" y="546227"/>
                    <a:pt x="268216" y="578921"/>
                  </a:cubicBezTo>
                  <a:lnTo>
                    <a:pt x="167711" y="652100"/>
                  </a:lnTo>
                  <a:cubicBezTo>
                    <a:pt x="157112" y="659817"/>
                    <a:pt x="142750" y="659831"/>
                    <a:pt x="132136" y="652133"/>
                  </a:cubicBezTo>
                  <a:cubicBezTo>
                    <a:pt x="121523" y="644436"/>
                    <a:pt x="117075" y="630779"/>
                    <a:pt x="121118" y="618308"/>
                  </a:cubicBezTo>
                  <a:lnTo>
                    <a:pt x="159578" y="499685"/>
                  </a:lnTo>
                  <a:cubicBezTo>
                    <a:pt x="176720" y="446811"/>
                    <a:pt x="157920" y="388909"/>
                    <a:pt x="112985" y="356191"/>
                  </a:cubicBezTo>
                  <a:lnTo>
                    <a:pt x="12480" y="283011"/>
                  </a:lnTo>
                  <a:cubicBezTo>
                    <a:pt x="1862" y="275280"/>
                    <a:pt x="-2573" y="261593"/>
                    <a:pt x="1492" y="249103"/>
                  </a:cubicBezTo>
                  <a:cubicBezTo>
                    <a:pt x="5557" y="236614"/>
                    <a:pt x="17199" y="228160"/>
                    <a:pt x="30334" y="228160"/>
                  </a:cubicBezTo>
                  <a:lnTo>
                    <a:pt x="154424" y="228160"/>
                  </a:lnTo>
                  <a:cubicBezTo>
                    <a:pt x="209982" y="228160"/>
                    <a:pt x="259214" y="192366"/>
                    <a:pt x="276349" y="139517"/>
                  </a:cubicBezTo>
                  <a:lnTo>
                    <a:pt x="314808" y="20894"/>
                  </a:lnTo>
                  <a:cubicBezTo>
                    <a:pt x="318847" y="8437"/>
                    <a:pt x="330452" y="0"/>
                    <a:pt x="343548" y="0"/>
                  </a:cubicBezTo>
                  <a:cubicBezTo>
                    <a:pt x="356644" y="0"/>
                    <a:pt x="368249" y="8437"/>
                    <a:pt x="372288" y="20894"/>
                  </a:cubicBezTo>
                  <a:close/>
                </a:path>
              </a:pathLst>
            </a:custGeom>
            <a:solidFill>
              <a:srgbClr val="BDBDBD"/>
            </a:solidFill>
          </p:spPr>
          <p:txBody>
            <a:bodyPr/>
            <a:lstStyle/>
            <a:p>
              <a:endParaRPr lang="en-US"/>
            </a:p>
          </p:txBody>
        </p:sp>
        <p:sp>
          <p:nvSpPr>
            <p:cNvPr id="35" name="TextBox 35"/>
            <p:cNvSpPr txBox="1"/>
            <p:nvPr/>
          </p:nvSpPr>
          <p:spPr>
            <a:xfrm>
              <a:off x="228600" y="200025"/>
              <a:ext cx="355600" cy="409575"/>
            </a:xfrm>
            <a:prstGeom prst="rect">
              <a:avLst/>
            </a:prstGeom>
          </p:spPr>
          <p:txBody>
            <a:bodyPr lIns="50800" tIns="50800" rIns="50800" bIns="50800" rtlCol="0" anchor="ctr"/>
            <a:lstStyle/>
            <a:p>
              <a:pPr algn="ctr">
                <a:lnSpc>
                  <a:spcPts val="3750"/>
                </a:lnSpc>
              </a:pPr>
              <a:endParaRPr/>
            </a:p>
          </p:txBody>
        </p:sp>
      </p:grpSp>
      <p:grpSp>
        <p:nvGrpSpPr>
          <p:cNvPr id="36" name="Group 36"/>
          <p:cNvGrpSpPr/>
          <p:nvPr/>
        </p:nvGrpSpPr>
        <p:grpSpPr>
          <a:xfrm>
            <a:off x="10867127" y="5709626"/>
            <a:ext cx="332322" cy="316745"/>
            <a:chOff x="0" y="0"/>
            <a:chExt cx="812800" cy="774700"/>
          </a:xfrm>
        </p:grpSpPr>
        <p:sp>
          <p:nvSpPr>
            <p:cNvPr id="37" name="Freeform 37"/>
            <p:cNvSpPr/>
            <p:nvPr/>
          </p:nvSpPr>
          <p:spPr>
            <a:xfrm>
              <a:off x="62852" y="67749"/>
              <a:ext cx="687095" cy="657897"/>
            </a:xfrm>
            <a:custGeom>
              <a:avLst/>
              <a:gdLst/>
              <a:ahLst/>
              <a:cxnLst/>
              <a:rect l="l" t="t" r="r" b="b"/>
              <a:pathLst>
                <a:path w="687095" h="657897">
                  <a:moveTo>
                    <a:pt x="372288" y="20894"/>
                  </a:moveTo>
                  <a:lnTo>
                    <a:pt x="410747" y="139517"/>
                  </a:lnTo>
                  <a:cubicBezTo>
                    <a:pt x="427882" y="192366"/>
                    <a:pt x="477114" y="228160"/>
                    <a:pt x="532672" y="228160"/>
                  </a:cubicBezTo>
                  <a:lnTo>
                    <a:pt x="656762" y="228160"/>
                  </a:lnTo>
                  <a:cubicBezTo>
                    <a:pt x="669897" y="228160"/>
                    <a:pt x="681539" y="236614"/>
                    <a:pt x="685604" y="249103"/>
                  </a:cubicBezTo>
                  <a:cubicBezTo>
                    <a:pt x="689669" y="261593"/>
                    <a:pt x="685234" y="275280"/>
                    <a:pt x="674616" y="283011"/>
                  </a:cubicBezTo>
                  <a:lnTo>
                    <a:pt x="574111" y="356191"/>
                  </a:lnTo>
                  <a:cubicBezTo>
                    <a:pt x="529176" y="388909"/>
                    <a:pt x="510376" y="446811"/>
                    <a:pt x="527518" y="499685"/>
                  </a:cubicBezTo>
                  <a:lnTo>
                    <a:pt x="565978" y="618308"/>
                  </a:lnTo>
                  <a:cubicBezTo>
                    <a:pt x="570021" y="630779"/>
                    <a:pt x="565573" y="644436"/>
                    <a:pt x="554960" y="652133"/>
                  </a:cubicBezTo>
                  <a:cubicBezTo>
                    <a:pt x="544346" y="659831"/>
                    <a:pt x="529984" y="659817"/>
                    <a:pt x="519385" y="652100"/>
                  </a:cubicBezTo>
                  <a:lnTo>
                    <a:pt x="418880" y="578921"/>
                  </a:lnTo>
                  <a:cubicBezTo>
                    <a:pt x="373979" y="546227"/>
                    <a:pt x="313117" y="546227"/>
                    <a:pt x="268216" y="578921"/>
                  </a:cubicBezTo>
                  <a:lnTo>
                    <a:pt x="167711" y="652100"/>
                  </a:lnTo>
                  <a:cubicBezTo>
                    <a:pt x="157112" y="659817"/>
                    <a:pt x="142750" y="659831"/>
                    <a:pt x="132136" y="652133"/>
                  </a:cubicBezTo>
                  <a:cubicBezTo>
                    <a:pt x="121523" y="644436"/>
                    <a:pt x="117075" y="630779"/>
                    <a:pt x="121118" y="618308"/>
                  </a:cubicBezTo>
                  <a:lnTo>
                    <a:pt x="159578" y="499685"/>
                  </a:lnTo>
                  <a:cubicBezTo>
                    <a:pt x="176720" y="446811"/>
                    <a:pt x="157920" y="388909"/>
                    <a:pt x="112985" y="356191"/>
                  </a:cubicBezTo>
                  <a:lnTo>
                    <a:pt x="12480" y="283011"/>
                  </a:lnTo>
                  <a:cubicBezTo>
                    <a:pt x="1862" y="275280"/>
                    <a:pt x="-2573" y="261593"/>
                    <a:pt x="1492" y="249103"/>
                  </a:cubicBezTo>
                  <a:cubicBezTo>
                    <a:pt x="5557" y="236614"/>
                    <a:pt x="17199" y="228160"/>
                    <a:pt x="30334" y="228160"/>
                  </a:cubicBezTo>
                  <a:lnTo>
                    <a:pt x="154424" y="228160"/>
                  </a:lnTo>
                  <a:cubicBezTo>
                    <a:pt x="209982" y="228160"/>
                    <a:pt x="259214" y="192366"/>
                    <a:pt x="276349" y="139517"/>
                  </a:cubicBezTo>
                  <a:lnTo>
                    <a:pt x="314808" y="20894"/>
                  </a:lnTo>
                  <a:cubicBezTo>
                    <a:pt x="318847" y="8437"/>
                    <a:pt x="330452" y="0"/>
                    <a:pt x="343548" y="0"/>
                  </a:cubicBezTo>
                  <a:cubicBezTo>
                    <a:pt x="356644" y="0"/>
                    <a:pt x="368249" y="8437"/>
                    <a:pt x="372288" y="20894"/>
                  </a:cubicBezTo>
                  <a:close/>
                </a:path>
              </a:pathLst>
            </a:custGeom>
            <a:solidFill>
              <a:srgbClr val="BDBDBD"/>
            </a:solidFill>
          </p:spPr>
          <p:txBody>
            <a:bodyPr/>
            <a:lstStyle/>
            <a:p>
              <a:endParaRPr lang="en-US"/>
            </a:p>
          </p:txBody>
        </p:sp>
        <p:sp>
          <p:nvSpPr>
            <p:cNvPr id="38" name="TextBox 38"/>
            <p:cNvSpPr txBox="1"/>
            <p:nvPr/>
          </p:nvSpPr>
          <p:spPr>
            <a:xfrm>
              <a:off x="228600" y="200025"/>
              <a:ext cx="355600" cy="409575"/>
            </a:xfrm>
            <a:prstGeom prst="rect">
              <a:avLst/>
            </a:prstGeom>
          </p:spPr>
          <p:txBody>
            <a:bodyPr lIns="50800" tIns="50800" rIns="50800" bIns="50800" rtlCol="0" anchor="ctr"/>
            <a:lstStyle/>
            <a:p>
              <a:pPr algn="ctr">
                <a:lnSpc>
                  <a:spcPts val="3750"/>
                </a:lnSpc>
              </a:pPr>
              <a:endParaRPr/>
            </a:p>
          </p:txBody>
        </p:sp>
      </p:grpSp>
      <p:grpSp>
        <p:nvGrpSpPr>
          <p:cNvPr id="39" name="Group 39"/>
          <p:cNvGrpSpPr/>
          <p:nvPr/>
        </p:nvGrpSpPr>
        <p:grpSpPr>
          <a:xfrm>
            <a:off x="13644825" y="6026370"/>
            <a:ext cx="332322" cy="316745"/>
            <a:chOff x="0" y="0"/>
            <a:chExt cx="812800" cy="774700"/>
          </a:xfrm>
        </p:grpSpPr>
        <p:sp>
          <p:nvSpPr>
            <p:cNvPr id="40" name="Freeform 40"/>
            <p:cNvSpPr/>
            <p:nvPr/>
          </p:nvSpPr>
          <p:spPr>
            <a:xfrm>
              <a:off x="62852" y="67749"/>
              <a:ext cx="687095" cy="657897"/>
            </a:xfrm>
            <a:custGeom>
              <a:avLst/>
              <a:gdLst/>
              <a:ahLst/>
              <a:cxnLst/>
              <a:rect l="l" t="t" r="r" b="b"/>
              <a:pathLst>
                <a:path w="687095" h="657897">
                  <a:moveTo>
                    <a:pt x="372288" y="20894"/>
                  </a:moveTo>
                  <a:lnTo>
                    <a:pt x="410747" y="139517"/>
                  </a:lnTo>
                  <a:cubicBezTo>
                    <a:pt x="427882" y="192366"/>
                    <a:pt x="477114" y="228160"/>
                    <a:pt x="532672" y="228160"/>
                  </a:cubicBezTo>
                  <a:lnTo>
                    <a:pt x="656762" y="228160"/>
                  </a:lnTo>
                  <a:cubicBezTo>
                    <a:pt x="669897" y="228160"/>
                    <a:pt x="681539" y="236614"/>
                    <a:pt x="685604" y="249103"/>
                  </a:cubicBezTo>
                  <a:cubicBezTo>
                    <a:pt x="689669" y="261593"/>
                    <a:pt x="685234" y="275280"/>
                    <a:pt x="674616" y="283011"/>
                  </a:cubicBezTo>
                  <a:lnTo>
                    <a:pt x="574111" y="356191"/>
                  </a:lnTo>
                  <a:cubicBezTo>
                    <a:pt x="529176" y="388909"/>
                    <a:pt x="510376" y="446811"/>
                    <a:pt x="527518" y="499685"/>
                  </a:cubicBezTo>
                  <a:lnTo>
                    <a:pt x="565978" y="618308"/>
                  </a:lnTo>
                  <a:cubicBezTo>
                    <a:pt x="570021" y="630779"/>
                    <a:pt x="565573" y="644436"/>
                    <a:pt x="554960" y="652133"/>
                  </a:cubicBezTo>
                  <a:cubicBezTo>
                    <a:pt x="544346" y="659831"/>
                    <a:pt x="529984" y="659817"/>
                    <a:pt x="519385" y="652100"/>
                  </a:cubicBezTo>
                  <a:lnTo>
                    <a:pt x="418880" y="578921"/>
                  </a:lnTo>
                  <a:cubicBezTo>
                    <a:pt x="373979" y="546227"/>
                    <a:pt x="313117" y="546227"/>
                    <a:pt x="268216" y="578921"/>
                  </a:cubicBezTo>
                  <a:lnTo>
                    <a:pt x="167711" y="652100"/>
                  </a:lnTo>
                  <a:cubicBezTo>
                    <a:pt x="157112" y="659817"/>
                    <a:pt x="142750" y="659831"/>
                    <a:pt x="132136" y="652133"/>
                  </a:cubicBezTo>
                  <a:cubicBezTo>
                    <a:pt x="121523" y="644436"/>
                    <a:pt x="117075" y="630779"/>
                    <a:pt x="121118" y="618308"/>
                  </a:cubicBezTo>
                  <a:lnTo>
                    <a:pt x="159578" y="499685"/>
                  </a:lnTo>
                  <a:cubicBezTo>
                    <a:pt x="176720" y="446811"/>
                    <a:pt x="157920" y="388909"/>
                    <a:pt x="112985" y="356191"/>
                  </a:cubicBezTo>
                  <a:lnTo>
                    <a:pt x="12480" y="283011"/>
                  </a:lnTo>
                  <a:cubicBezTo>
                    <a:pt x="1862" y="275280"/>
                    <a:pt x="-2573" y="261593"/>
                    <a:pt x="1492" y="249103"/>
                  </a:cubicBezTo>
                  <a:cubicBezTo>
                    <a:pt x="5557" y="236614"/>
                    <a:pt x="17199" y="228160"/>
                    <a:pt x="30334" y="228160"/>
                  </a:cubicBezTo>
                  <a:lnTo>
                    <a:pt x="154424" y="228160"/>
                  </a:lnTo>
                  <a:cubicBezTo>
                    <a:pt x="209982" y="228160"/>
                    <a:pt x="259214" y="192366"/>
                    <a:pt x="276349" y="139517"/>
                  </a:cubicBezTo>
                  <a:lnTo>
                    <a:pt x="314808" y="20894"/>
                  </a:lnTo>
                  <a:cubicBezTo>
                    <a:pt x="318847" y="8437"/>
                    <a:pt x="330452" y="0"/>
                    <a:pt x="343548" y="0"/>
                  </a:cubicBezTo>
                  <a:cubicBezTo>
                    <a:pt x="356644" y="0"/>
                    <a:pt x="368249" y="8437"/>
                    <a:pt x="372288" y="20894"/>
                  </a:cubicBezTo>
                  <a:close/>
                </a:path>
              </a:pathLst>
            </a:custGeom>
            <a:solidFill>
              <a:srgbClr val="BDBDBD"/>
            </a:solidFill>
          </p:spPr>
          <p:txBody>
            <a:bodyPr/>
            <a:lstStyle/>
            <a:p>
              <a:endParaRPr lang="en-US"/>
            </a:p>
          </p:txBody>
        </p:sp>
        <p:sp>
          <p:nvSpPr>
            <p:cNvPr id="41" name="TextBox 41"/>
            <p:cNvSpPr txBox="1"/>
            <p:nvPr/>
          </p:nvSpPr>
          <p:spPr>
            <a:xfrm>
              <a:off x="228600" y="200025"/>
              <a:ext cx="355600" cy="409575"/>
            </a:xfrm>
            <a:prstGeom prst="rect">
              <a:avLst/>
            </a:prstGeom>
          </p:spPr>
          <p:txBody>
            <a:bodyPr lIns="50800" tIns="50800" rIns="50800" bIns="50800" rtlCol="0" anchor="ctr"/>
            <a:lstStyle/>
            <a:p>
              <a:pPr algn="ctr">
                <a:lnSpc>
                  <a:spcPts val="3750"/>
                </a:lnSpc>
              </a:pPr>
              <a:endParaRPr/>
            </a:p>
          </p:txBody>
        </p:sp>
      </p:grpSp>
      <p:grpSp>
        <p:nvGrpSpPr>
          <p:cNvPr id="42" name="Group 42"/>
          <p:cNvGrpSpPr/>
          <p:nvPr/>
        </p:nvGrpSpPr>
        <p:grpSpPr>
          <a:xfrm>
            <a:off x="10867127" y="4228265"/>
            <a:ext cx="332322" cy="316745"/>
            <a:chOff x="0" y="0"/>
            <a:chExt cx="812800" cy="774700"/>
          </a:xfrm>
        </p:grpSpPr>
        <p:sp>
          <p:nvSpPr>
            <p:cNvPr id="43" name="Freeform 43"/>
            <p:cNvSpPr/>
            <p:nvPr/>
          </p:nvSpPr>
          <p:spPr>
            <a:xfrm>
              <a:off x="62852" y="67749"/>
              <a:ext cx="687095" cy="657897"/>
            </a:xfrm>
            <a:custGeom>
              <a:avLst/>
              <a:gdLst/>
              <a:ahLst/>
              <a:cxnLst/>
              <a:rect l="l" t="t" r="r" b="b"/>
              <a:pathLst>
                <a:path w="687095" h="657897">
                  <a:moveTo>
                    <a:pt x="372288" y="20894"/>
                  </a:moveTo>
                  <a:lnTo>
                    <a:pt x="410747" y="139517"/>
                  </a:lnTo>
                  <a:cubicBezTo>
                    <a:pt x="427882" y="192366"/>
                    <a:pt x="477114" y="228160"/>
                    <a:pt x="532672" y="228160"/>
                  </a:cubicBezTo>
                  <a:lnTo>
                    <a:pt x="656762" y="228160"/>
                  </a:lnTo>
                  <a:cubicBezTo>
                    <a:pt x="669897" y="228160"/>
                    <a:pt x="681539" y="236614"/>
                    <a:pt x="685604" y="249103"/>
                  </a:cubicBezTo>
                  <a:cubicBezTo>
                    <a:pt x="689669" y="261593"/>
                    <a:pt x="685234" y="275280"/>
                    <a:pt x="674616" y="283011"/>
                  </a:cubicBezTo>
                  <a:lnTo>
                    <a:pt x="574111" y="356191"/>
                  </a:lnTo>
                  <a:cubicBezTo>
                    <a:pt x="529176" y="388909"/>
                    <a:pt x="510376" y="446811"/>
                    <a:pt x="527518" y="499685"/>
                  </a:cubicBezTo>
                  <a:lnTo>
                    <a:pt x="565978" y="618308"/>
                  </a:lnTo>
                  <a:cubicBezTo>
                    <a:pt x="570021" y="630779"/>
                    <a:pt x="565573" y="644436"/>
                    <a:pt x="554960" y="652133"/>
                  </a:cubicBezTo>
                  <a:cubicBezTo>
                    <a:pt x="544346" y="659831"/>
                    <a:pt x="529984" y="659817"/>
                    <a:pt x="519385" y="652100"/>
                  </a:cubicBezTo>
                  <a:lnTo>
                    <a:pt x="418880" y="578921"/>
                  </a:lnTo>
                  <a:cubicBezTo>
                    <a:pt x="373979" y="546227"/>
                    <a:pt x="313117" y="546227"/>
                    <a:pt x="268216" y="578921"/>
                  </a:cubicBezTo>
                  <a:lnTo>
                    <a:pt x="167711" y="652100"/>
                  </a:lnTo>
                  <a:cubicBezTo>
                    <a:pt x="157112" y="659817"/>
                    <a:pt x="142750" y="659831"/>
                    <a:pt x="132136" y="652133"/>
                  </a:cubicBezTo>
                  <a:cubicBezTo>
                    <a:pt x="121523" y="644436"/>
                    <a:pt x="117075" y="630779"/>
                    <a:pt x="121118" y="618308"/>
                  </a:cubicBezTo>
                  <a:lnTo>
                    <a:pt x="159578" y="499685"/>
                  </a:lnTo>
                  <a:cubicBezTo>
                    <a:pt x="176720" y="446811"/>
                    <a:pt x="157920" y="388909"/>
                    <a:pt x="112985" y="356191"/>
                  </a:cubicBezTo>
                  <a:lnTo>
                    <a:pt x="12480" y="283011"/>
                  </a:lnTo>
                  <a:cubicBezTo>
                    <a:pt x="1862" y="275280"/>
                    <a:pt x="-2573" y="261593"/>
                    <a:pt x="1492" y="249103"/>
                  </a:cubicBezTo>
                  <a:cubicBezTo>
                    <a:pt x="5557" y="236614"/>
                    <a:pt x="17199" y="228160"/>
                    <a:pt x="30334" y="228160"/>
                  </a:cubicBezTo>
                  <a:lnTo>
                    <a:pt x="154424" y="228160"/>
                  </a:lnTo>
                  <a:cubicBezTo>
                    <a:pt x="209982" y="228160"/>
                    <a:pt x="259214" y="192366"/>
                    <a:pt x="276349" y="139517"/>
                  </a:cubicBezTo>
                  <a:lnTo>
                    <a:pt x="314808" y="20894"/>
                  </a:lnTo>
                  <a:cubicBezTo>
                    <a:pt x="318847" y="8437"/>
                    <a:pt x="330452" y="0"/>
                    <a:pt x="343548" y="0"/>
                  </a:cubicBezTo>
                  <a:cubicBezTo>
                    <a:pt x="356644" y="0"/>
                    <a:pt x="368249" y="8437"/>
                    <a:pt x="372288" y="20894"/>
                  </a:cubicBezTo>
                  <a:close/>
                </a:path>
              </a:pathLst>
            </a:custGeom>
            <a:solidFill>
              <a:srgbClr val="BDBDBD"/>
            </a:solidFill>
          </p:spPr>
          <p:txBody>
            <a:bodyPr/>
            <a:lstStyle/>
            <a:p>
              <a:endParaRPr lang="en-US"/>
            </a:p>
          </p:txBody>
        </p:sp>
        <p:sp>
          <p:nvSpPr>
            <p:cNvPr id="44" name="TextBox 44"/>
            <p:cNvSpPr txBox="1"/>
            <p:nvPr/>
          </p:nvSpPr>
          <p:spPr>
            <a:xfrm>
              <a:off x="228600" y="200025"/>
              <a:ext cx="355600" cy="409575"/>
            </a:xfrm>
            <a:prstGeom prst="rect">
              <a:avLst/>
            </a:prstGeom>
          </p:spPr>
          <p:txBody>
            <a:bodyPr lIns="50800" tIns="50800" rIns="50800" bIns="50800" rtlCol="0" anchor="ctr"/>
            <a:lstStyle/>
            <a:p>
              <a:pPr algn="ctr">
                <a:lnSpc>
                  <a:spcPts val="3750"/>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92776" y="4154095"/>
            <a:ext cx="16650551" cy="486437"/>
          </a:xfrm>
          <a:prstGeom prst="rect">
            <a:avLst/>
          </a:prstGeom>
        </p:spPr>
        <p:txBody>
          <a:bodyPr lIns="0" tIns="0" rIns="0" bIns="0" rtlCol="0" anchor="t">
            <a:spAutoFit/>
          </a:bodyPr>
          <a:lstStyle/>
          <a:p>
            <a:pPr algn="l">
              <a:lnSpc>
                <a:spcPts val="3565"/>
              </a:lnSpc>
            </a:pPr>
            <a:r>
              <a:rPr lang="en-US" sz="3100" b="1">
                <a:solidFill>
                  <a:srgbClr val="13274B"/>
                </a:solidFill>
                <a:latin typeface="Poppins Bold"/>
                <a:ea typeface="Poppins Bold"/>
                <a:cs typeface="Poppins Bold"/>
                <a:sym typeface="Poppins Bold"/>
              </a:rPr>
              <a:t>Pharmacy Is the Fastest-Growing Variable Expense</a:t>
            </a:r>
          </a:p>
        </p:txBody>
      </p:sp>
      <p:sp>
        <p:nvSpPr>
          <p:cNvPr id="3" name="TextBox 3"/>
          <p:cNvSpPr txBox="1"/>
          <p:nvPr/>
        </p:nvSpPr>
        <p:spPr>
          <a:xfrm>
            <a:off x="6732375" y="4894320"/>
            <a:ext cx="10719091" cy="3632836"/>
          </a:xfrm>
          <a:prstGeom prst="rect">
            <a:avLst/>
          </a:prstGeom>
        </p:spPr>
        <p:txBody>
          <a:bodyPr lIns="0" tIns="0" rIns="0" bIns="0" rtlCol="0" anchor="t">
            <a:spAutoFit/>
          </a:bodyPr>
          <a:lstStyle/>
          <a:p>
            <a:pPr marL="501964" lvl="1" indent="-250982" algn="l">
              <a:lnSpc>
                <a:spcPts val="4184"/>
              </a:lnSpc>
              <a:buFont typeface="Arial"/>
              <a:buChar char="•"/>
            </a:pPr>
            <a:r>
              <a:rPr lang="en-US" sz="2324">
                <a:solidFill>
                  <a:srgbClr val="000000"/>
                </a:solidFill>
                <a:latin typeface="Poppins"/>
                <a:ea typeface="Poppins"/>
                <a:cs typeface="Poppins"/>
                <a:sym typeface="Poppins"/>
              </a:rPr>
              <a:t>Specialty drugs driving disproportionate spend</a:t>
            </a:r>
          </a:p>
          <a:p>
            <a:pPr marL="1003929" lvl="2" indent="-334643" algn="l">
              <a:lnSpc>
                <a:spcPts val="4184"/>
              </a:lnSpc>
              <a:buFont typeface="Arial"/>
              <a:buChar char="⚬"/>
            </a:pPr>
            <a:r>
              <a:rPr lang="en-US" sz="2324">
                <a:solidFill>
                  <a:srgbClr val="000000"/>
                </a:solidFill>
                <a:latin typeface="Poppins"/>
                <a:ea typeface="Poppins"/>
                <a:cs typeface="Poppins"/>
                <a:sym typeface="Poppins"/>
              </a:rPr>
              <a:t>Top 3 Cost Drivers - Inflammatory Conditions, Oncology &amp; MS</a:t>
            </a:r>
          </a:p>
          <a:p>
            <a:pPr marL="501964" lvl="1" indent="-250982" algn="l">
              <a:lnSpc>
                <a:spcPts val="4184"/>
              </a:lnSpc>
              <a:buFont typeface="Arial"/>
              <a:buChar char="•"/>
            </a:pPr>
            <a:r>
              <a:rPr lang="en-US" sz="2324">
                <a:solidFill>
                  <a:srgbClr val="000000"/>
                </a:solidFill>
                <a:latin typeface="Poppins"/>
                <a:ea typeface="Poppins"/>
                <a:cs typeface="Poppins"/>
                <a:sym typeface="Poppins"/>
              </a:rPr>
              <a:t>Fewer members, more dollars</a:t>
            </a:r>
          </a:p>
          <a:p>
            <a:pPr marL="1003929" lvl="2" indent="-334643" algn="l">
              <a:lnSpc>
                <a:spcPts val="4184"/>
              </a:lnSpc>
              <a:buFont typeface="Arial"/>
              <a:buChar char="⚬"/>
            </a:pPr>
            <a:r>
              <a:rPr lang="en-US" sz="2324">
                <a:solidFill>
                  <a:srgbClr val="000000"/>
                </a:solidFill>
                <a:latin typeface="Poppins"/>
                <a:ea typeface="Poppins"/>
                <a:cs typeface="Poppins"/>
                <a:sym typeface="Poppins"/>
              </a:rPr>
              <a:t>6% of population utilized at least 1 specialty drug</a:t>
            </a:r>
          </a:p>
          <a:p>
            <a:pPr marL="501964" lvl="1" indent="-250982" algn="l">
              <a:lnSpc>
                <a:spcPts val="4184"/>
              </a:lnSpc>
              <a:buFont typeface="Arial"/>
              <a:buChar char="•"/>
            </a:pPr>
            <a:r>
              <a:rPr lang="en-US" sz="2324">
                <a:solidFill>
                  <a:srgbClr val="000000"/>
                </a:solidFill>
                <a:latin typeface="Poppins"/>
                <a:ea typeface="Poppins"/>
                <a:cs typeface="Poppins"/>
                <a:sym typeface="Poppins"/>
              </a:rPr>
              <a:t>Future Outlook</a:t>
            </a:r>
          </a:p>
          <a:p>
            <a:pPr marL="1003929" lvl="2" indent="-334643" algn="l">
              <a:lnSpc>
                <a:spcPts val="4184"/>
              </a:lnSpc>
              <a:buFont typeface="Arial"/>
              <a:buChar char="⚬"/>
            </a:pPr>
            <a:r>
              <a:rPr lang="en-US" sz="2324">
                <a:solidFill>
                  <a:srgbClr val="000000"/>
                </a:solidFill>
                <a:latin typeface="Poppins"/>
                <a:ea typeface="Poppins"/>
                <a:cs typeface="Poppins"/>
                <a:sym typeface="Poppins"/>
              </a:rPr>
              <a:t>Speciality spend could reach $1 Trillion by 2030, driven by a 40% annual growth rate </a:t>
            </a:r>
          </a:p>
        </p:txBody>
      </p:sp>
      <p:sp>
        <p:nvSpPr>
          <p:cNvPr id="4" name="TextBox 4"/>
          <p:cNvSpPr txBox="1"/>
          <p:nvPr/>
        </p:nvSpPr>
        <p:spPr>
          <a:xfrm>
            <a:off x="6732375" y="2570785"/>
            <a:ext cx="10226610" cy="1508149"/>
          </a:xfrm>
          <a:prstGeom prst="rect">
            <a:avLst/>
          </a:prstGeom>
        </p:spPr>
        <p:txBody>
          <a:bodyPr lIns="0" tIns="0" rIns="0" bIns="0" rtlCol="0" anchor="t">
            <a:spAutoFit/>
          </a:bodyPr>
          <a:lstStyle/>
          <a:p>
            <a:pPr algn="l">
              <a:lnSpc>
                <a:spcPts val="5616"/>
              </a:lnSpc>
            </a:pPr>
            <a:r>
              <a:rPr lang="en-US" sz="5506" b="1">
                <a:solidFill>
                  <a:srgbClr val="009660"/>
                </a:solidFill>
                <a:latin typeface="Poppins Bold"/>
                <a:ea typeface="Poppins Bold"/>
                <a:cs typeface="Poppins Bold"/>
                <a:sym typeface="Poppins Bold"/>
              </a:rPr>
              <a:t>Pharmacy as a Financial Cost Driver</a:t>
            </a:r>
          </a:p>
        </p:txBody>
      </p:sp>
      <p:sp>
        <p:nvSpPr>
          <p:cNvPr id="5" name="TextBox 5"/>
          <p:cNvSpPr txBox="1"/>
          <p:nvPr/>
        </p:nvSpPr>
        <p:spPr>
          <a:xfrm>
            <a:off x="5140049" y="9276235"/>
            <a:ext cx="10107684" cy="731180"/>
          </a:xfrm>
          <a:prstGeom prst="rect">
            <a:avLst/>
          </a:prstGeom>
        </p:spPr>
        <p:txBody>
          <a:bodyPr lIns="0" tIns="0" rIns="0" bIns="0" rtlCol="0" anchor="t">
            <a:spAutoFit/>
          </a:bodyPr>
          <a:lstStyle/>
          <a:p>
            <a:pPr algn="l">
              <a:lnSpc>
                <a:spcPts val="2859"/>
              </a:lnSpc>
            </a:pPr>
            <a:r>
              <a:rPr lang="en-US" sz="2306">
                <a:solidFill>
                  <a:srgbClr val="009660"/>
                </a:solidFill>
                <a:latin typeface="Poppins"/>
                <a:ea typeface="Poppins"/>
                <a:cs typeface="Poppins"/>
                <a:sym typeface="Poppins"/>
              </a:rPr>
              <a:t>Not managing pharmacy is equivalent to leaving a major spend category unmanaged on the P&amp;L.</a:t>
            </a:r>
          </a:p>
        </p:txBody>
      </p:sp>
      <p:grpSp>
        <p:nvGrpSpPr>
          <p:cNvPr id="6" name="Group 6"/>
          <p:cNvGrpSpPr/>
          <p:nvPr/>
        </p:nvGrpSpPr>
        <p:grpSpPr>
          <a:xfrm rot="-10800000">
            <a:off x="-2620255" y="-103685"/>
            <a:ext cx="10399005" cy="10281761"/>
            <a:chOff x="0" y="0"/>
            <a:chExt cx="406400" cy="401818"/>
          </a:xfrm>
        </p:grpSpPr>
        <p:sp>
          <p:nvSpPr>
            <p:cNvPr id="7" name="Freeform 7"/>
            <p:cNvSpPr/>
            <p:nvPr/>
          </p:nvSpPr>
          <p:spPr>
            <a:xfrm>
              <a:off x="0" y="0"/>
              <a:ext cx="406400" cy="401818"/>
            </a:xfrm>
            <a:custGeom>
              <a:avLst/>
              <a:gdLst/>
              <a:ahLst/>
              <a:cxnLst/>
              <a:rect l="l" t="t" r="r" b="b"/>
              <a:pathLst>
                <a:path w="406400" h="401818">
                  <a:moveTo>
                    <a:pt x="203200" y="0"/>
                  </a:moveTo>
                  <a:lnTo>
                    <a:pt x="406400" y="0"/>
                  </a:lnTo>
                  <a:lnTo>
                    <a:pt x="203200" y="401818"/>
                  </a:lnTo>
                  <a:lnTo>
                    <a:pt x="0" y="401818"/>
                  </a:lnTo>
                  <a:lnTo>
                    <a:pt x="203200" y="0"/>
                  </a:lnTo>
                  <a:close/>
                </a:path>
              </a:pathLst>
            </a:custGeom>
            <a:solidFill>
              <a:srgbClr val="009660"/>
            </a:solidFill>
          </p:spPr>
          <p:txBody>
            <a:bodyPr/>
            <a:lstStyle/>
            <a:p>
              <a:endParaRPr lang="en-US"/>
            </a:p>
          </p:txBody>
        </p:sp>
        <p:sp>
          <p:nvSpPr>
            <p:cNvPr id="8" name="TextBox 8"/>
            <p:cNvSpPr txBox="1"/>
            <p:nvPr/>
          </p:nvSpPr>
          <p:spPr>
            <a:xfrm>
              <a:off x="101600" y="-66675"/>
              <a:ext cx="203200" cy="468493"/>
            </a:xfrm>
            <a:prstGeom prst="rect">
              <a:avLst/>
            </a:prstGeom>
          </p:spPr>
          <p:txBody>
            <a:bodyPr lIns="50800" tIns="50800" rIns="50800" bIns="50800" rtlCol="0" anchor="ctr"/>
            <a:lstStyle/>
            <a:p>
              <a:pPr algn="ctr">
                <a:lnSpc>
                  <a:spcPts val="3750"/>
                </a:lnSpc>
              </a:pPr>
              <a:endParaRPr/>
            </a:p>
          </p:txBody>
        </p:sp>
      </p:grpSp>
      <p:grpSp>
        <p:nvGrpSpPr>
          <p:cNvPr id="9" name="Group 9"/>
          <p:cNvGrpSpPr/>
          <p:nvPr/>
        </p:nvGrpSpPr>
        <p:grpSpPr>
          <a:xfrm rot="-10800000">
            <a:off x="-10492175" y="6448902"/>
            <a:ext cx="15839091" cy="8353315"/>
            <a:chOff x="0" y="0"/>
            <a:chExt cx="1324457" cy="698500"/>
          </a:xfrm>
        </p:grpSpPr>
        <p:sp>
          <p:nvSpPr>
            <p:cNvPr id="10" name="Freeform 10"/>
            <p:cNvSpPr/>
            <p:nvPr/>
          </p:nvSpPr>
          <p:spPr>
            <a:xfrm>
              <a:off x="1978" y="0"/>
              <a:ext cx="1320501" cy="698500"/>
            </a:xfrm>
            <a:custGeom>
              <a:avLst/>
              <a:gdLst/>
              <a:ahLst/>
              <a:cxnLst/>
              <a:rect l="l" t="t" r="r" b="b"/>
              <a:pathLst>
                <a:path w="1320501" h="698500">
                  <a:moveTo>
                    <a:pt x="1318792" y="355587"/>
                  </a:moveTo>
                  <a:lnTo>
                    <a:pt x="1122966" y="692163"/>
                  </a:lnTo>
                  <a:cubicBezTo>
                    <a:pt x="1120683" y="696086"/>
                    <a:pt x="1116486" y="698500"/>
                    <a:pt x="1111947" y="698500"/>
                  </a:cubicBezTo>
                  <a:lnTo>
                    <a:pt x="208554" y="698500"/>
                  </a:lnTo>
                  <a:cubicBezTo>
                    <a:pt x="204015" y="698500"/>
                    <a:pt x="199818" y="696086"/>
                    <a:pt x="197535" y="692163"/>
                  </a:cubicBezTo>
                  <a:lnTo>
                    <a:pt x="1709" y="355587"/>
                  </a:lnTo>
                  <a:cubicBezTo>
                    <a:pt x="-570" y="351670"/>
                    <a:pt x="-570" y="346830"/>
                    <a:pt x="1709" y="342913"/>
                  </a:cubicBezTo>
                  <a:lnTo>
                    <a:pt x="197535" y="6337"/>
                  </a:lnTo>
                  <a:cubicBezTo>
                    <a:pt x="199818" y="2414"/>
                    <a:pt x="204015" y="0"/>
                    <a:pt x="208554" y="0"/>
                  </a:cubicBezTo>
                  <a:lnTo>
                    <a:pt x="1111947" y="0"/>
                  </a:lnTo>
                  <a:cubicBezTo>
                    <a:pt x="1116486" y="0"/>
                    <a:pt x="1120683" y="2414"/>
                    <a:pt x="1122966" y="6337"/>
                  </a:cubicBezTo>
                  <a:lnTo>
                    <a:pt x="1318792" y="342913"/>
                  </a:lnTo>
                  <a:cubicBezTo>
                    <a:pt x="1321071" y="346830"/>
                    <a:pt x="1321071" y="351670"/>
                    <a:pt x="1318792" y="355587"/>
                  </a:cubicBezTo>
                  <a:close/>
                </a:path>
              </a:pathLst>
            </a:custGeom>
            <a:solidFill>
              <a:srgbClr val="13274B"/>
            </a:solidFill>
          </p:spPr>
          <p:txBody>
            <a:bodyPr/>
            <a:lstStyle/>
            <a:p>
              <a:endParaRPr lang="en-US"/>
            </a:p>
          </p:txBody>
        </p:sp>
        <p:sp>
          <p:nvSpPr>
            <p:cNvPr id="11" name="TextBox 11"/>
            <p:cNvSpPr txBox="1"/>
            <p:nvPr/>
          </p:nvSpPr>
          <p:spPr>
            <a:xfrm>
              <a:off x="114300" y="-66675"/>
              <a:ext cx="1095857" cy="765175"/>
            </a:xfrm>
            <a:prstGeom prst="rect">
              <a:avLst/>
            </a:prstGeom>
          </p:spPr>
          <p:txBody>
            <a:bodyPr lIns="50800" tIns="50800" rIns="50800" bIns="50800" rtlCol="0" anchor="ctr"/>
            <a:lstStyle/>
            <a:p>
              <a:pPr algn="ctr">
                <a:lnSpc>
                  <a:spcPts val="3750"/>
                </a:lnSpc>
              </a:pPr>
              <a:endParaRPr/>
            </a:p>
          </p:txBody>
        </p:sp>
      </p:grpSp>
      <p:grpSp>
        <p:nvGrpSpPr>
          <p:cNvPr id="12" name="Group 12"/>
          <p:cNvGrpSpPr/>
          <p:nvPr/>
        </p:nvGrpSpPr>
        <p:grpSpPr>
          <a:xfrm rot="-10800000">
            <a:off x="-4456247" y="-589423"/>
            <a:ext cx="11838246" cy="9805715"/>
            <a:chOff x="0" y="0"/>
            <a:chExt cx="485107" cy="401818"/>
          </a:xfrm>
        </p:grpSpPr>
        <p:sp>
          <p:nvSpPr>
            <p:cNvPr id="13" name="Freeform 13"/>
            <p:cNvSpPr/>
            <p:nvPr/>
          </p:nvSpPr>
          <p:spPr>
            <a:xfrm>
              <a:off x="12592" y="0"/>
              <a:ext cx="459922" cy="401818"/>
            </a:xfrm>
            <a:custGeom>
              <a:avLst/>
              <a:gdLst/>
              <a:ahLst/>
              <a:cxnLst/>
              <a:rect l="l" t="t" r="r" b="b"/>
              <a:pathLst>
                <a:path w="459922" h="401818">
                  <a:moveTo>
                    <a:pt x="223307" y="0"/>
                  </a:moveTo>
                  <a:lnTo>
                    <a:pt x="439816" y="0"/>
                  </a:lnTo>
                  <a:cubicBezTo>
                    <a:pt x="446801" y="0"/>
                    <a:pt x="453285" y="3625"/>
                    <a:pt x="456944" y="9575"/>
                  </a:cubicBezTo>
                  <a:cubicBezTo>
                    <a:pt x="460602" y="15525"/>
                    <a:pt x="460911" y="22947"/>
                    <a:pt x="457759" y="29180"/>
                  </a:cubicBezTo>
                  <a:lnTo>
                    <a:pt x="284071" y="372638"/>
                  </a:lnTo>
                  <a:cubicBezTo>
                    <a:pt x="275021" y="390535"/>
                    <a:pt x="256671" y="401818"/>
                    <a:pt x="236616" y="401818"/>
                  </a:cubicBezTo>
                  <a:lnTo>
                    <a:pt x="20107" y="401818"/>
                  </a:lnTo>
                  <a:cubicBezTo>
                    <a:pt x="13122" y="401818"/>
                    <a:pt x="6638" y="398193"/>
                    <a:pt x="2979" y="392243"/>
                  </a:cubicBezTo>
                  <a:cubicBezTo>
                    <a:pt x="-679" y="386293"/>
                    <a:pt x="-988" y="378871"/>
                    <a:pt x="2164" y="372638"/>
                  </a:cubicBezTo>
                  <a:lnTo>
                    <a:pt x="175852" y="29180"/>
                  </a:lnTo>
                  <a:cubicBezTo>
                    <a:pt x="184902" y="11283"/>
                    <a:pt x="203252" y="0"/>
                    <a:pt x="223307" y="0"/>
                  </a:cubicBezTo>
                  <a:close/>
                </a:path>
              </a:pathLst>
            </a:custGeom>
            <a:solidFill>
              <a:srgbClr val="13274B">
                <a:alpha val="77647"/>
              </a:srgbClr>
            </a:solidFill>
          </p:spPr>
          <p:txBody>
            <a:bodyPr/>
            <a:lstStyle/>
            <a:p>
              <a:endParaRPr lang="en-US"/>
            </a:p>
          </p:txBody>
        </p:sp>
        <p:sp>
          <p:nvSpPr>
            <p:cNvPr id="14" name="TextBox 14"/>
            <p:cNvSpPr txBox="1"/>
            <p:nvPr/>
          </p:nvSpPr>
          <p:spPr>
            <a:xfrm>
              <a:off x="101600" y="-66675"/>
              <a:ext cx="281907" cy="468493"/>
            </a:xfrm>
            <a:prstGeom prst="rect">
              <a:avLst/>
            </a:prstGeom>
          </p:spPr>
          <p:txBody>
            <a:bodyPr lIns="50800" tIns="50800" rIns="50800" bIns="50800" rtlCol="0" anchor="ctr"/>
            <a:lstStyle/>
            <a:p>
              <a:pPr algn="ctr">
                <a:lnSpc>
                  <a:spcPts val="3750"/>
                </a:lnSpc>
              </a:pPr>
              <a:endParaRPr/>
            </a:p>
          </p:txBody>
        </p:sp>
      </p:grpSp>
      <p:grpSp>
        <p:nvGrpSpPr>
          <p:cNvPr id="15" name="Group 15"/>
          <p:cNvGrpSpPr/>
          <p:nvPr/>
        </p:nvGrpSpPr>
        <p:grpSpPr>
          <a:xfrm rot="-10800000">
            <a:off x="-1016880" y="9651350"/>
            <a:ext cx="4035505" cy="818745"/>
            <a:chOff x="0" y="0"/>
            <a:chExt cx="5380674" cy="1091660"/>
          </a:xfrm>
        </p:grpSpPr>
        <p:sp>
          <p:nvSpPr>
            <p:cNvPr id="16" name="Freeform 16"/>
            <p:cNvSpPr/>
            <p:nvPr/>
          </p:nvSpPr>
          <p:spPr>
            <a:xfrm>
              <a:off x="2599374" y="0"/>
              <a:ext cx="2781300" cy="1091660"/>
            </a:xfrm>
            <a:custGeom>
              <a:avLst/>
              <a:gdLst/>
              <a:ahLst/>
              <a:cxnLst/>
              <a:rect l="l" t="t" r="r" b="b"/>
              <a:pathLst>
                <a:path w="2781300" h="1091660">
                  <a:moveTo>
                    <a:pt x="0" y="0"/>
                  </a:moveTo>
                  <a:lnTo>
                    <a:pt x="2781300" y="0"/>
                  </a:lnTo>
                  <a:lnTo>
                    <a:pt x="2781300" y="1091660"/>
                  </a:lnTo>
                  <a:lnTo>
                    <a:pt x="0" y="1091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0" y="0"/>
              <a:ext cx="2487304" cy="1091660"/>
            </a:xfrm>
            <a:custGeom>
              <a:avLst/>
              <a:gdLst/>
              <a:ahLst/>
              <a:cxnLst/>
              <a:rect l="l" t="t" r="r" b="b"/>
              <a:pathLst>
                <a:path w="2487304" h="1091660">
                  <a:moveTo>
                    <a:pt x="0" y="0"/>
                  </a:moveTo>
                  <a:lnTo>
                    <a:pt x="2487304" y="0"/>
                  </a:lnTo>
                  <a:lnTo>
                    <a:pt x="2487304" y="1091660"/>
                  </a:lnTo>
                  <a:lnTo>
                    <a:pt x="0" y="1091660"/>
                  </a:lnTo>
                  <a:lnTo>
                    <a:pt x="0" y="0"/>
                  </a:lnTo>
                  <a:close/>
                </a:path>
              </a:pathLst>
            </a:custGeom>
            <a:blipFill>
              <a:blip r:embed="rId3">
                <a:extLst>
                  <a:ext uri="{96DAC541-7B7A-43D3-8B79-37D633B846F1}">
                    <asvg:svgBlip xmlns:asvg="http://schemas.microsoft.com/office/drawing/2016/SVG/main" r:embed="rId4"/>
                  </a:ext>
                </a:extLst>
              </a:blip>
              <a:stretch>
                <a:fillRect r="-11819"/>
              </a:stretch>
            </a:blipFill>
          </p:spPr>
          <p:txBody>
            <a:bodyPr/>
            <a:lstStyle/>
            <a:p>
              <a:endParaRPr lang="en-US"/>
            </a:p>
          </p:txBody>
        </p:sp>
      </p:grpSp>
      <p:grpSp>
        <p:nvGrpSpPr>
          <p:cNvPr id="18" name="Group 18"/>
          <p:cNvGrpSpPr/>
          <p:nvPr/>
        </p:nvGrpSpPr>
        <p:grpSpPr>
          <a:xfrm rot="-10800000">
            <a:off x="-2082884" y="-1416578"/>
            <a:ext cx="4307273" cy="3015761"/>
            <a:chOff x="0" y="0"/>
            <a:chExt cx="505660" cy="354041"/>
          </a:xfrm>
        </p:grpSpPr>
        <p:sp>
          <p:nvSpPr>
            <p:cNvPr id="19" name="Freeform 19"/>
            <p:cNvSpPr/>
            <p:nvPr/>
          </p:nvSpPr>
          <p:spPr>
            <a:xfrm>
              <a:off x="26481" y="0"/>
              <a:ext cx="452698" cy="354041"/>
            </a:xfrm>
            <a:custGeom>
              <a:avLst/>
              <a:gdLst/>
              <a:ahLst/>
              <a:cxnLst/>
              <a:rect l="l" t="t" r="r" b="b"/>
              <a:pathLst>
                <a:path w="452698" h="354041">
                  <a:moveTo>
                    <a:pt x="239628" y="0"/>
                  </a:moveTo>
                  <a:lnTo>
                    <a:pt x="416270" y="0"/>
                  </a:lnTo>
                  <a:cubicBezTo>
                    <a:pt x="429268" y="0"/>
                    <a:pt x="441281" y="6926"/>
                    <a:pt x="447795" y="18174"/>
                  </a:cubicBezTo>
                  <a:cubicBezTo>
                    <a:pt x="454308" y="29422"/>
                    <a:pt x="454334" y="43288"/>
                    <a:pt x="447864" y="54561"/>
                  </a:cubicBezTo>
                  <a:lnTo>
                    <a:pt x="307295" y="299480"/>
                  </a:lnTo>
                  <a:cubicBezTo>
                    <a:pt x="287924" y="333229"/>
                    <a:pt x="251983" y="354041"/>
                    <a:pt x="213070" y="354041"/>
                  </a:cubicBezTo>
                  <a:lnTo>
                    <a:pt x="36428" y="354041"/>
                  </a:lnTo>
                  <a:cubicBezTo>
                    <a:pt x="23430" y="354041"/>
                    <a:pt x="11417" y="347115"/>
                    <a:pt x="4904" y="335867"/>
                  </a:cubicBezTo>
                  <a:cubicBezTo>
                    <a:pt x="-1609" y="324619"/>
                    <a:pt x="-1636" y="310753"/>
                    <a:pt x="4834" y="299480"/>
                  </a:cubicBezTo>
                  <a:lnTo>
                    <a:pt x="145404" y="54561"/>
                  </a:lnTo>
                  <a:cubicBezTo>
                    <a:pt x="164774" y="20812"/>
                    <a:pt x="200715" y="0"/>
                    <a:pt x="239628" y="0"/>
                  </a:cubicBezTo>
                  <a:close/>
                </a:path>
              </a:pathLst>
            </a:custGeom>
            <a:solidFill>
              <a:srgbClr val="1D7363"/>
            </a:solidFill>
          </p:spPr>
          <p:txBody>
            <a:bodyPr/>
            <a:lstStyle/>
            <a:p>
              <a:endParaRPr lang="en-US"/>
            </a:p>
          </p:txBody>
        </p:sp>
        <p:sp>
          <p:nvSpPr>
            <p:cNvPr id="20" name="TextBox 20"/>
            <p:cNvSpPr txBox="1"/>
            <p:nvPr/>
          </p:nvSpPr>
          <p:spPr>
            <a:xfrm>
              <a:off x="101600" y="-66675"/>
              <a:ext cx="302460" cy="420716"/>
            </a:xfrm>
            <a:prstGeom prst="rect">
              <a:avLst/>
            </a:prstGeom>
          </p:spPr>
          <p:txBody>
            <a:bodyPr lIns="50800" tIns="50800" rIns="50800" bIns="50800" rtlCol="0" anchor="ctr"/>
            <a:lstStyle/>
            <a:p>
              <a:pPr algn="ctr">
                <a:lnSpc>
                  <a:spcPts val="3750"/>
                </a:lnSpc>
              </a:pPr>
              <a:endParaRPr/>
            </a:p>
          </p:txBody>
        </p:sp>
      </p:grpSp>
      <p:sp>
        <p:nvSpPr>
          <p:cNvPr id="21" name="Freeform 21"/>
          <p:cNvSpPr/>
          <p:nvPr/>
        </p:nvSpPr>
        <p:spPr>
          <a:xfrm>
            <a:off x="14051209" y="10009713"/>
            <a:ext cx="7315200" cy="707451"/>
          </a:xfrm>
          <a:custGeom>
            <a:avLst/>
            <a:gdLst/>
            <a:ahLst/>
            <a:cxnLst/>
            <a:rect l="l" t="t" r="r" b="b"/>
            <a:pathLst>
              <a:path w="7315200" h="707451">
                <a:moveTo>
                  <a:pt x="0" y="0"/>
                </a:moveTo>
                <a:lnTo>
                  <a:pt x="7315200" y="0"/>
                </a:lnTo>
                <a:lnTo>
                  <a:pt x="7315200" y="707451"/>
                </a:lnTo>
                <a:lnTo>
                  <a:pt x="0" y="707451"/>
                </a:lnTo>
                <a:lnTo>
                  <a:pt x="0" y="0"/>
                </a:lnTo>
                <a:close/>
              </a:path>
            </a:pathLst>
          </a:custGeom>
          <a:blipFill>
            <a:blip r:embed="rId5">
              <a:extLst>
                <a:ext uri="{96DAC541-7B7A-43D3-8B79-37D633B846F1}">
                  <asvg:svgBlip xmlns:asvg="http://schemas.microsoft.com/office/drawing/2016/SVG/main" r:embed="rId6"/>
                </a:ext>
              </a:extLst>
            </a:blip>
            <a:stretch>
              <a:fillRect t="-419596"/>
            </a:stretch>
          </a:blipFill>
        </p:spPr>
        <p:txBody>
          <a:bodyPr/>
          <a:lstStyle/>
          <a:p>
            <a:endParaRPr lang="en-US"/>
          </a:p>
        </p:txBody>
      </p:sp>
      <p:grpSp>
        <p:nvGrpSpPr>
          <p:cNvPr id="22" name="Group 22"/>
          <p:cNvGrpSpPr/>
          <p:nvPr/>
        </p:nvGrpSpPr>
        <p:grpSpPr>
          <a:xfrm>
            <a:off x="16436483" y="-2840784"/>
            <a:ext cx="5114374" cy="4395165"/>
            <a:chOff x="0" y="0"/>
            <a:chExt cx="812800" cy="698500"/>
          </a:xfrm>
        </p:grpSpPr>
        <p:sp>
          <p:nvSpPr>
            <p:cNvPr id="23" name="Freeform 23"/>
            <p:cNvSpPr/>
            <p:nvPr/>
          </p:nvSpPr>
          <p:spPr>
            <a:xfrm>
              <a:off x="6125" y="0"/>
              <a:ext cx="800550" cy="698500"/>
            </a:xfrm>
            <a:custGeom>
              <a:avLst/>
              <a:gdLst/>
              <a:ahLst/>
              <a:cxnLst/>
              <a:rect l="l" t="t" r="r" b="b"/>
              <a:pathLst>
                <a:path w="800550" h="698500">
                  <a:moveTo>
                    <a:pt x="795256" y="368876"/>
                  </a:moveTo>
                  <a:lnTo>
                    <a:pt x="614894" y="678874"/>
                  </a:lnTo>
                  <a:cubicBezTo>
                    <a:pt x="607824" y="691025"/>
                    <a:pt x="594827" y="698500"/>
                    <a:pt x="580769" y="698500"/>
                  </a:cubicBezTo>
                  <a:lnTo>
                    <a:pt x="219781" y="698500"/>
                  </a:lnTo>
                  <a:cubicBezTo>
                    <a:pt x="205723" y="698500"/>
                    <a:pt x="192726" y="691025"/>
                    <a:pt x="185656" y="678874"/>
                  </a:cubicBezTo>
                  <a:lnTo>
                    <a:pt x="5294" y="368876"/>
                  </a:lnTo>
                  <a:cubicBezTo>
                    <a:pt x="-1765" y="356744"/>
                    <a:pt x="-1765" y="341756"/>
                    <a:pt x="5294" y="329624"/>
                  </a:cubicBezTo>
                  <a:lnTo>
                    <a:pt x="185656" y="19626"/>
                  </a:lnTo>
                  <a:cubicBezTo>
                    <a:pt x="192726" y="7475"/>
                    <a:pt x="205723" y="0"/>
                    <a:pt x="219781" y="0"/>
                  </a:cubicBezTo>
                  <a:lnTo>
                    <a:pt x="580769" y="0"/>
                  </a:lnTo>
                  <a:cubicBezTo>
                    <a:pt x="594827" y="0"/>
                    <a:pt x="607824" y="7475"/>
                    <a:pt x="614894" y="19626"/>
                  </a:cubicBezTo>
                  <a:lnTo>
                    <a:pt x="795256" y="329624"/>
                  </a:lnTo>
                  <a:cubicBezTo>
                    <a:pt x="802315" y="341756"/>
                    <a:pt x="802315" y="356744"/>
                    <a:pt x="795256" y="368876"/>
                  </a:cubicBezTo>
                  <a:close/>
                </a:path>
              </a:pathLst>
            </a:custGeom>
            <a:solidFill>
              <a:srgbClr val="13274B"/>
            </a:solidFill>
          </p:spPr>
          <p:txBody>
            <a:bodyPr/>
            <a:lstStyle/>
            <a:p>
              <a:endParaRPr lang="en-US"/>
            </a:p>
          </p:txBody>
        </p:sp>
        <p:sp>
          <p:nvSpPr>
            <p:cNvPr id="24" name="TextBox 24"/>
            <p:cNvSpPr txBox="1"/>
            <p:nvPr/>
          </p:nvSpPr>
          <p:spPr>
            <a:xfrm>
              <a:off x="114300" y="-66675"/>
              <a:ext cx="584200" cy="765175"/>
            </a:xfrm>
            <a:prstGeom prst="rect">
              <a:avLst/>
            </a:prstGeom>
          </p:spPr>
          <p:txBody>
            <a:bodyPr lIns="50800" tIns="50800" rIns="50800" bIns="50800" rtlCol="0" anchor="ctr"/>
            <a:lstStyle/>
            <a:p>
              <a:pPr algn="ctr">
                <a:lnSpc>
                  <a:spcPts val="3750"/>
                </a:lnSpc>
              </a:pPr>
              <a:endParaRPr/>
            </a:p>
          </p:txBody>
        </p:sp>
      </p:grpSp>
      <p:sp>
        <p:nvSpPr>
          <p:cNvPr id="25" name="Freeform 25"/>
          <p:cNvSpPr/>
          <p:nvPr/>
        </p:nvSpPr>
        <p:spPr>
          <a:xfrm>
            <a:off x="16809791" y="385226"/>
            <a:ext cx="899017" cy="732699"/>
          </a:xfrm>
          <a:custGeom>
            <a:avLst/>
            <a:gdLst/>
            <a:ahLst/>
            <a:cxnLst/>
            <a:rect l="l" t="t" r="r" b="b"/>
            <a:pathLst>
              <a:path w="899017" h="732699">
                <a:moveTo>
                  <a:pt x="0" y="0"/>
                </a:moveTo>
                <a:lnTo>
                  <a:pt x="899018" y="0"/>
                </a:lnTo>
                <a:lnTo>
                  <a:pt x="899018" y="732699"/>
                </a:lnTo>
                <a:lnTo>
                  <a:pt x="0" y="7326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Freeform 26"/>
          <p:cNvSpPr/>
          <p:nvPr/>
        </p:nvSpPr>
        <p:spPr>
          <a:xfrm rot="-5400000">
            <a:off x="17259300" y="7096804"/>
            <a:ext cx="2057400" cy="807530"/>
          </a:xfrm>
          <a:custGeom>
            <a:avLst/>
            <a:gdLst/>
            <a:ahLst/>
            <a:cxnLst/>
            <a:rect l="l" t="t" r="r" b="b"/>
            <a:pathLst>
              <a:path w="2057400" h="807530">
                <a:moveTo>
                  <a:pt x="0" y="0"/>
                </a:moveTo>
                <a:lnTo>
                  <a:pt x="2057400" y="0"/>
                </a:lnTo>
                <a:lnTo>
                  <a:pt x="2057400" y="807530"/>
                </a:lnTo>
                <a:lnTo>
                  <a:pt x="0" y="8075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7" name="Freeform 27"/>
          <p:cNvSpPr/>
          <p:nvPr/>
        </p:nvSpPr>
        <p:spPr>
          <a:xfrm>
            <a:off x="10193891" y="-3622115"/>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8" name="Freeform 28"/>
          <p:cNvSpPr/>
          <p:nvPr/>
        </p:nvSpPr>
        <p:spPr>
          <a:xfrm>
            <a:off x="-2381563" y="3206674"/>
            <a:ext cx="7107908" cy="6530391"/>
          </a:xfrm>
          <a:custGeom>
            <a:avLst/>
            <a:gdLst/>
            <a:ahLst/>
            <a:cxnLst/>
            <a:rect l="l" t="t" r="r" b="b"/>
            <a:pathLst>
              <a:path w="7107908" h="6530391">
                <a:moveTo>
                  <a:pt x="0" y="0"/>
                </a:moveTo>
                <a:lnTo>
                  <a:pt x="7107908" y="0"/>
                </a:lnTo>
                <a:lnTo>
                  <a:pt x="7107908" y="6530390"/>
                </a:lnTo>
                <a:lnTo>
                  <a:pt x="0" y="6530390"/>
                </a:lnTo>
                <a:lnTo>
                  <a:pt x="0" y="0"/>
                </a:lnTo>
                <a:close/>
              </a:path>
            </a:pathLst>
          </a:custGeom>
          <a:blipFill>
            <a:blip r:embed="rId13">
              <a:alphaModFix amt="60000"/>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grpSp>
        <p:nvGrpSpPr>
          <p:cNvPr id="29" name="Group 29"/>
          <p:cNvGrpSpPr/>
          <p:nvPr/>
        </p:nvGrpSpPr>
        <p:grpSpPr>
          <a:xfrm>
            <a:off x="-4965726" y="-598965"/>
            <a:ext cx="12347725" cy="9544221"/>
            <a:chOff x="0" y="0"/>
            <a:chExt cx="519625" cy="401646"/>
          </a:xfrm>
        </p:grpSpPr>
        <p:sp>
          <p:nvSpPr>
            <p:cNvPr id="30" name="Freeform 30"/>
            <p:cNvSpPr/>
            <p:nvPr/>
          </p:nvSpPr>
          <p:spPr>
            <a:xfrm>
              <a:off x="12077" y="0"/>
              <a:ext cx="495472" cy="401646"/>
            </a:xfrm>
            <a:custGeom>
              <a:avLst/>
              <a:gdLst/>
              <a:ahLst/>
              <a:cxnLst/>
              <a:rect l="l" t="t" r="r" b="b"/>
              <a:pathLst>
                <a:path w="495472" h="401646">
                  <a:moveTo>
                    <a:pt x="222473" y="0"/>
                  </a:moveTo>
                  <a:lnTo>
                    <a:pt x="476198" y="0"/>
                  </a:lnTo>
                  <a:cubicBezTo>
                    <a:pt x="482894" y="0"/>
                    <a:pt x="489110" y="3475"/>
                    <a:pt x="492617" y="9179"/>
                  </a:cubicBezTo>
                  <a:cubicBezTo>
                    <a:pt x="496124" y="14883"/>
                    <a:pt x="496418" y="21999"/>
                    <a:pt x="493396" y="27973"/>
                  </a:cubicBezTo>
                  <a:lnTo>
                    <a:pt x="318500" y="373673"/>
                  </a:lnTo>
                  <a:cubicBezTo>
                    <a:pt x="309820" y="390830"/>
                    <a:pt x="292227" y="401646"/>
                    <a:pt x="272998" y="401646"/>
                  </a:cubicBezTo>
                  <a:lnTo>
                    <a:pt x="19273" y="401646"/>
                  </a:lnTo>
                  <a:cubicBezTo>
                    <a:pt x="12577" y="401646"/>
                    <a:pt x="6361" y="398171"/>
                    <a:pt x="2854" y="392467"/>
                  </a:cubicBezTo>
                  <a:cubicBezTo>
                    <a:pt x="-653" y="386763"/>
                    <a:pt x="-947" y="379647"/>
                    <a:pt x="2075" y="373673"/>
                  </a:cubicBezTo>
                  <a:lnTo>
                    <a:pt x="176971" y="27973"/>
                  </a:lnTo>
                  <a:cubicBezTo>
                    <a:pt x="185651" y="10816"/>
                    <a:pt x="203244" y="0"/>
                    <a:pt x="222473" y="0"/>
                  </a:cubicBezTo>
                  <a:close/>
                </a:path>
              </a:pathLst>
            </a:custGeom>
            <a:blipFill>
              <a:blip r:embed="rId15"/>
              <a:stretch>
                <a:fillRect l="-19081" r="-2437"/>
              </a:stretch>
            </a:blipFill>
            <a:ln w="209550" cap="rnd">
              <a:solidFill>
                <a:srgbClr val="FFFFFF"/>
              </a:solidFill>
              <a:prstDash val="solid"/>
              <a:round/>
            </a:ln>
          </p:spPr>
          <p:txBody>
            <a:bodyPr/>
            <a:lstStyle/>
            <a:p>
              <a:endParaRPr lang="en-US"/>
            </a:p>
          </p:txBody>
        </p:sp>
      </p:grpSp>
      <p:sp>
        <p:nvSpPr>
          <p:cNvPr id="31" name="Freeform 31"/>
          <p:cNvSpPr/>
          <p:nvPr/>
        </p:nvSpPr>
        <p:spPr>
          <a:xfrm>
            <a:off x="15714230" y="9150294"/>
            <a:ext cx="1914309" cy="623557"/>
          </a:xfrm>
          <a:custGeom>
            <a:avLst/>
            <a:gdLst/>
            <a:ahLst/>
            <a:cxnLst/>
            <a:rect l="l" t="t" r="r" b="b"/>
            <a:pathLst>
              <a:path w="1914309" h="623557">
                <a:moveTo>
                  <a:pt x="0" y="0"/>
                </a:moveTo>
                <a:lnTo>
                  <a:pt x="1914309" y="0"/>
                </a:lnTo>
                <a:lnTo>
                  <a:pt x="1914309" y="623557"/>
                </a:lnTo>
                <a:lnTo>
                  <a:pt x="0" y="623557"/>
                </a:lnTo>
                <a:lnTo>
                  <a:pt x="0" y="0"/>
                </a:lnTo>
                <a:close/>
              </a:path>
            </a:pathLst>
          </a:custGeom>
          <a:blipFill>
            <a:blip r:embed="rId16"/>
            <a:stretch>
              <a:fillRect l="-7774" t="-128089" r="-8245" b="-128089"/>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2147</Words>
  <Application>Microsoft Office PowerPoint</Application>
  <PresentationFormat>Custom</PresentationFormat>
  <Paragraphs>275</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Poppins Bold</vt:lpstr>
      <vt:lpstr>Poppins</vt:lpstr>
      <vt:lpstr>Poppins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as Financial Risk</dc:title>
  <dc:creator>Teresa Andrews</dc:creator>
  <cp:lastModifiedBy>Teresa Andrews</cp:lastModifiedBy>
  <cp:revision>1</cp:revision>
  <dcterms:created xsi:type="dcterms:W3CDTF">2006-08-16T00:00:00Z</dcterms:created>
  <dcterms:modified xsi:type="dcterms:W3CDTF">2026-02-18T00:25:49Z</dcterms:modified>
  <dc:identifier>DAG-UPDlTtw</dc:identifier>
</cp:coreProperties>
</file>