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D049-B5C1-17AA-A843-45F12AA80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263BF-2A2E-70C4-E46B-119AC171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5F4D-356B-19B8-5413-87D972B2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674C-4862-3068-99DE-C6E9FC53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F3EC-1D5E-26F8-1B75-7DE84DD3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19C6-460C-B083-DB21-451CA88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0C43D-EC65-0A2D-F424-D493E934E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208A-F133-550B-6B57-FE802C69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7DC93-3C4E-1C8F-3B8E-D8DA48BA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4A0AE-3D9B-49FB-BFF7-1C5CB453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E40F6-9D23-3DC4-0189-D53DD5B56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D5FF3-DFCB-1AA2-6DA9-3A3F5E3B0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ECBE-ECAD-4603-75D4-1548DD10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75C57-8BCE-13D5-8693-39C53B2C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7C0E-4FC5-DDAA-F667-06D2B08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6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808B-06FF-3FCE-1E36-6F954057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0ED8-F8ED-229B-E1C5-565B8199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C0D7-F8A8-2953-BDC2-19E11D1C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F5E83-F5B3-7639-E2A9-95B1F53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C555B-C6B3-BDAD-73EF-0C8D6803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49CD-2AE6-23BD-55B8-FF3564DC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D78A8-55B0-EDED-4078-AEDED360E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1A6E-C61F-50B2-96CA-43410872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5462-9B32-4992-0FD2-00DDE6CD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9AE6-2392-A4FF-3274-FE7265AC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3996-17BA-F359-B044-12B4A554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659A-9D8B-6418-0697-72C33E7E1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B0AB3-A872-A722-D63B-B48CA3514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CFA60-5A17-963B-7867-15B38C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864A-3A1B-4E7F-AC08-E693A859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E3319-3110-D9CD-3BA4-0565CEDF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5937-F067-DC54-4AEC-A2C7C11C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BB4D4-9F00-8E1C-1ECA-63928838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EB156-3479-49C9-49C6-8B6AA3BD5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A1F58-AE6D-AA6E-57C9-2C29533E1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3B949-24DA-9599-4CA4-AAF5F6F77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946F3-FC39-F08F-A570-3FC383E0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CBB2B-7CD5-E165-03D8-86B91319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9167C-B712-40A0-F6BD-73C17F30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2772-A826-5F11-6432-8FC82550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06DDD-19B7-0234-DE5F-FFD4CCED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B6EAE-81BA-4B78-A079-3B303CC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EB26-0F71-60F1-AD40-0C950343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08CC1-BCA9-A173-85AF-69AF0826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6C21E-35EE-C993-4A2A-1819E8A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FAA6A-D0E9-B2C4-73FC-942DD1E9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5991-0A8D-51D8-E9F4-B4DF4E71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0D42-6462-77F7-6457-460E78D0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C21CC-0DA5-7819-61CA-B651F8F28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E376A-7F08-68E0-E01E-A29453A8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1EB1-58B3-ECCB-7B3F-04A8CCF1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D31D4-B1E7-AD31-2690-7051E02C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5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52E3-E49E-CA35-102A-F4ACBEF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A8575-07E2-701E-13A6-35B4BD7D5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F9EE-ACA7-6D3A-3FCC-604D8A86C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95C35-6926-E26C-3389-9EDB08CD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7463-84E2-B1E3-0D8E-50CF1413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990EB-07AE-8FC3-3B2C-A0AA84F6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13952-E5E8-D058-B1FC-2B464E1F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35B44-A53F-52EB-B4CF-1BB078854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DEFA-CA21-F281-C5F4-59A08D085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55B46-5D92-BA4E-9A23-D1F1C9098354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8E40-D6F2-5E7F-17E2-E86657DFA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DB00-C7E8-DF94-6850-5FDEDD38E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7A2A2-413B-3F40-95CF-29BEF6A0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ymnast performing on rings">
            <a:extLst>
              <a:ext uri="{FF2B5EF4-FFF2-40B4-BE49-F238E27FC236}">
                <a16:creationId xmlns:a16="http://schemas.microsoft.com/office/drawing/2014/main" id="{D2A4B77B-2E93-4FF2-D215-776379CD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553" b="922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D225F-5D21-E22A-52B3-7E8D5EE13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British Gymnastics Apprenticeships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A983A-64F2-F292-2577-8DC6A5E50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With GymForce!!!</a:t>
            </a:r>
          </a:p>
        </p:txBody>
      </p:sp>
    </p:spTree>
    <p:extLst>
      <p:ext uri="{BB962C8B-B14F-4D97-AF65-F5344CB8AC3E}">
        <p14:creationId xmlns:p14="http://schemas.microsoft.com/office/powerpoint/2010/main" val="414428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45B7B-8799-A249-30A1-DC2C130B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BBB93E01-A966-A3D9-4BBB-D6B2C1A1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C72797-0F77-4334-7988-BAE1CCCC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718D8866-6EE1-170A-03CE-0F23173D0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B4479FD3-EEA5-6B50-4B44-70A90AA4C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FDCA87-F143-CBB6-F1D6-EB1FF7D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8BBFC51-A6AE-1A2A-A5C2-57D779241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186B683-7544-BDF6-F098-32CE0741E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68978A-79D3-B3FE-2D50-EDBECBC2B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D46B78-26E2-5377-EED2-4FD376236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EA0CDD-0A7D-098F-4F1B-0C95D310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C2794-91DE-A33F-62B2-C5BB2BA5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7A1A16-37F0-8372-BC3F-1CBA21E3B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398DBA-318D-DED7-3DB5-42BD0EE4E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2D2B4C-E6DD-C67C-A882-6FB7CC30D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60B35E-24BE-C05F-0EB3-9989D557A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C534B-B647-7260-F31C-B8D9450D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 Application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8E7C-53FA-D35C-59CA-22488761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914" y="958812"/>
            <a:ext cx="4584882" cy="516079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No </a:t>
            </a:r>
            <a:r>
              <a:rPr lang="en-US" sz="1800" dirty="0" err="1">
                <a:solidFill>
                  <a:schemeClr val="bg1"/>
                </a:solidFill>
              </a:rPr>
              <a:t>Maths</a:t>
            </a:r>
            <a:r>
              <a:rPr lang="en-US" sz="1800" dirty="0">
                <a:solidFill>
                  <a:schemeClr val="bg1"/>
                </a:solidFill>
              </a:rPr>
              <a:t> or English GCSEs needed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Karl is happy to accommodate any learners’ individual needs and put extra adjustments/support in place if you would like </a:t>
            </a:r>
          </a:p>
          <a:p>
            <a:pPr marL="285750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Course Lead: Karl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Karl has run a very large amount of apprenticeship courses, works as an independent apprenticeship assessor and has a prebuilt professional relationship with Bethan and GymForce</a:t>
            </a:r>
          </a:p>
          <a:p>
            <a:pPr marL="285750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Pre Application Call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Ahead of applying, we can arrange a call with Karl, and ourselves, and he will </a:t>
            </a:r>
            <a:r>
              <a:rPr lang="en-US" sz="1800" dirty="0" err="1">
                <a:solidFill>
                  <a:schemeClr val="bg1"/>
                </a:solidFill>
              </a:rPr>
              <a:t>endeavour</a:t>
            </a:r>
            <a:r>
              <a:rPr lang="en-US" sz="1800" dirty="0">
                <a:solidFill>
                  <a:schemeClr val="bg1"/>
                </a:solidFill>
              </a:rPr>
              <a:t> any questions you may have about any element of the apprenticeship </a:t>
            </a:r>
          </a:p>
          <a:p>
            <a:pPr marL="285750"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Next intake is September &amp; applications are open</a:t>
            </a:r>
          </a:p>
        </p:txBody>
      </p:sp>
    </p:spTree>
    <p:extLst>
      <p:ext uri="{BB962C8B-B14F-4D97-AF65-F5344CB8AC3E}">
        <p14:creationId xmlns:p14="http://schemas.microsoft.com/office/powerpoint/2010/main" val="10899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8E5EC3-BB22-618D-9EAC-5E66C7A3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1E63-C589-94BE-567A-473CD005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Full duration of the course is 12-14 months</a:t>
            </a:r>
          </a:p>
          <a:p>
            <a:r>
              <a:rPr lang="en-US" sz="1800">
                <a:solidFill>
                  <a:schemeClr val="bg1"/>
                </a:solidFill>
              </a:rPr>
              <a:t>The course is full time – 30 hours per week</a:t>
            </a:r>
          </a:p>
          <a:p>
            <a:r>
              <a:rPr lang="en-US" sz="1800">
                <a:solidFill>
                  <a:schemeClr val="bg1"/>
                </a:solidFill>
              </a:rPr>
              <a:t>20% of the course is off the job training 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bg1"/>
                </a:solidFill>
              </a:rPr>
              <a:t>A 2 hour online lesson, fortnightly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bg1"/>
                </a:solidFill>
              </a:rPr>
              <a:t>6 hours per week dedicated to training; this could be shadowing in the gym, developing session plans, office support, reception work etc</a:t>
            </a:r>
          </a:p>
          <a:p>
            <a:endParaRPr lang="en-US" sz="1800">
              <a:solidFill>
                <a:schemeClr val="bg1"/>
              </a:solidFill>
            </a:endParaRPr>
          </a:p>
          <a:p>
            <a:r>
              <a:rPr lang="en-US" sz="1800">
                <a:solidFill>
                  <a:schemeClr val="bg1"/>
                </a:solidFill>
              </a:rPr>
              <a:t>80% of the course is hands-on in the gym (these are paid shifts!)</a:t>
            </a:r>
          </a:p>
        </p:txBody>
      </p:sp>
    </p:spTree>
    <p:extLst>
      <p:ext uri="{BB962C8B-B14F-4D97-AF65-F5344CB8AC3E}">
        <p14:creationId xmlns:p14="http://schemas.microsoft.com/office/powerpoint/2010/main" val="225073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B8B873-1162-2ACA-591E-D0B67DCB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Support throughout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DA93-D4CA-E2F8-046E-E0711E26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Mentorship within GymForce</a:t>
            </a:r>
          </a:p>
          <a:p>
            <a:r>
              <a:rPr lang="en-US" sz="1800">
                <a:solidFill>
                  <a:schemeClr val="bg1"/>
                </a:solidFill>
              </a:rPr>
              <a:t>Progress Review every 8 weeks</a:t>
            </a:r>
          </a:p>
          <a:p>
            <a:r>
              <a:rPr lang="en-US" sz="1800">
                <a:solidFill>
                  <a:schemeClr val="bg1"/>
                </a:solidFill>
              </a:rPr>
              <a:t>Email Support from Karl</a:t>
            </a:r>
          </a:p>
          <a:p>
            <a:r>
              <a:rPr lang="en-US" sz="1800">
                <a:solidFill>
                  <a:schemeClr val="bg1"/>
                </a:solidFill>
              </a:rPr>
              <a:t>30 min call for extra support, on alterate weeks to your online classes with Karl and/or Kacey. This will be individualised support to get you through the course.</a:t>
            </a:r>
          </a:p>
        </p:txBody>
      </p:sp>
    </p:spTree>
    <p:extLst>
      <p:ext uri="{BB962C8B-B14F-4D97-AF65-F5344CB8AC3E}">
        <p14:creationId xmlns:p14="http://schemas.microsoft.com/office/powerpoint/2010/main" val="153687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12C529-6095-DF32-252D-79B77E4F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Qualifications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2553-88DA-38EF-4304-101CFC792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Fully funded Level 1</a:t>
            </a:r>
          </a:p>
          <a:p>
            <a:r>
              <a:rPr lang="en-US" sz="1800">
                <a:solidFill>
                  <a:schemeClr val="bg1"/>
                </a:solidFill>
              </a:rPr>
              <a:t>Funded Access to exclusive BG Webinars for professional development</a:t>
            </a:r>
          </a:p>
          <a:p>
            <a:r>
              <a:rPr lang="en-US" sz="1800">
                <a:solidFill>
                  <a:schemeClr val="bg1"/>
                </a:solidFill>
              </a:rPr>
              <a:t>Funded Trips</a:t>
            </a:r>
          </a:p>
          <a:p>
            <a:r>
              <a:rPr lang="en-US" sz="1800">
                <a:solidFill>
                  <a:schemeClr val="bg1"/>
                </a:solidFill>
              </a:rPr>
              <a:t>Skills development beyond coaching if desired; lesson planning, safeguarding, club operations etc</a:t>
            </a:r>
          </a:p>
          <a:p>
            <a:r>
              <a:rPr lang="en-US" sz="1800">
                <a:solidFill>
                  <a:schemeClr val="bg1"/>
                </a:solidFill>
              </a:rPr>
              <a:t>This will be very different to the ‘school experience’</a:t>
            </a:r>
          </a:p>
          <a:p>
            <a:r>
              <a:rPr lang="en-US" sz="1800">
                <a:solidFill>
                  <a:schemeClr val="bg1"/>
                </a:solidFill>
              </a:rPr>
              <a:t>Karl loves to work with individualised support plans and is well experienced to adapting and accommodating learner needs</a:t>
            </a:r>
          </a:p>
        </p:txBody>
      </p:sp>
    </p:spTree>
    <p:extLst>
      <p:ext uri="{BB962C8B-B14F-4D97-AF65-F5344CB8AC3E}">
        <p14:creationId xmlns:p14="http://schemas.microsoft.com/office/powerpoint/2010/main" val="406858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7FD0BB-DED4-9A89-B33D-D5354080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Trips, Events &amp;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0954-241C-4839-04E1-68BFBE457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Lileshall Residential – includes tickets to the BG Championships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travel down to lileshall with your cohort and complete preplanned activities, then spend the whole weekend at the championships!</a:t>
            </a:r>
          </a:p>
          <a:p>
            <a:r>
              <a:rPr lang="en-US" sz="1800">
                <a:solidFill>
                  <a:schemeClr val="bg1"/>
                </a:solidFill>
              </a:rPr>
              <a:t>Opportunities to assist with events; national competitions, events, festivals and displays</a:t>
            </a:r>
          </a:p>
        </p:txBody>
      </p:sp>
    </p:spTree>
    <p:extLst>
      <p:ext uri="{BB962C8B-B14F-4D97-AF65-F5344CB8AC3E}">
        <p14:creationId xmlns:p14="http://schemas.microsoft.com/office/powerpoint/2010/main" val="415910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D4D34F-B6A7-B4EA-FB1E-B58F27E0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Financial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8542-E3C7-FA47-5A3B-F81BEB88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Earn whilst you learn!!</a:t>
            </a:r>
          </a:p>
          <a:p>
            <a:r>
              <a:rPr lang="en-US" sz="1800">
                <a:solidFill>
                  <a:schemeClr val="bg1"/>
                </a:solidFill>
              </a:rPr>
              <a:t>No tuition or course fees</a:t>
            </a:r>
          </a:p>
          <a:p>
            <a:r>
              <a:rPr lang="en-US" sz="1800">
                <a:solidFill>
                  <a:schemeClr val="bg1"/>
                </a:solidFill>
              </a:rPr>
              <a:t>Provides you with training &amp; experience to be on a direct pathway to Level2 </a:t>
            </a:r>
          </a:p>
          <a:p>
            <a:r>
              <a:rPr lang="en-US" sz="1800">
                <a:solidFill>
                  <a:schemeClr val="bg1"/>
                </a:solidFill>
              </a:rPr>
              <a:t>The college are rated Outstanding by Ofsted!</a:t>
            </a:r>
          </a:p>
        </p:txBody>
      </p:sp>
    </p:spTree>
    <p:extLst>
      <p:ext uri="{BB962C8B-B14F-4D97-AF65-F5344CB8AC3E}">
        <p14:creationId xmlns:p14="http://schemas.microsoft.com/office/powerpoint/2010/main" val="21353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80C710-EEC9-9EF4-D4AA-EC70F02C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Portfolio Assesment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4AECB-5A49-BCD4-F29C-4FB400AA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The portfolio assessment is made up of ten pieces of evidence</a:t>
            </a:r>
          </a:p>
          <a:p>
            <a:r>
              <a:rPr lang="en-US" sz="1800">
                <a:solidFill>
                  <a:schemeClr val="bg1"/>
                </a:solidFill>
              </a:rPr>
              <a:t>These pieces of evidence support your independent learning </a:t>
            </a:r>
          </a:p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As an example, there is a module on policies &amp; procedures. You could submit an updated club procedures document you have supported with or learnt from. This one piece of evidence.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72AA37-CC4C-4F5C-DED1-88EAA5A5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End Point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9A31-9DA0-2AFB-612A-02C37A0E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1. Coaching Observation</a:t>
            </a:r>
          </a:p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(this will be with an Independent Assesor)</a:t>
            </a:r>
          </a:p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This will be on one of many topics, that the apprentice will chose for themselves</a:t>
            </a:r>
          </a:p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2. Discussion</a:t>
            </a:r>
          </a:p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</a:rPr>
              <a:t>This will be 45 minutes long and the discussion will center around the apprenticeship and experiences throughout this time.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7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28735</TotalTime>
  <Words>493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British Gymnastics Apprenticeships</vt:lpstr>
      <vt:lpstr>Pre Application Information</vt:lpstr>
      <vt:lpstr>Course structure</vt:lpstr>
      <vt:lpstr>Support throughout the Course</vt:lpstr>
      <vt:lpstr>Qualifications &amp; Learning</vt:lpstr>
      <vt:lpstr>Trips, Events &amp; Experiences</vt:lpstr>
      <vt:lpstr>Financial Benefits</vt:lpstr>
      <vt:lpstr>Portfolio Assesment</vt:lpstr>
      <vt:lpstr>End Point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Bethan Longman</dc:creator>
  <cp:lastModifiedBy>Bethan Longman</cp:lastModifiedBy>
  <cp:revision>3</cp:revision>
  <dcterms:created xsi:type="dcterms:W3CDTF">2026-03-04T13:29:41Z</dcterms:created>
  <dcterms:modified xsi:type="dcterms:W3CDTF">2026-03-24T12:24:55Z</dcterms:modified>
</cp:coreProperties>
</file>