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Feeling Passionate" panose="020B0604020202020204" charset="0"/>
      <p:regular r:id="rId35"/>
    </p:embeddedFont>
    <p:embeddedFont>
      <p:font typeface="Formula Bold" panose="020B0604020202020204" charset="0"/>
      <p:regular r:id="rId36"/>
    </p:embeddedFont>
    <p:embeddedFont>
      <p:font typeface="Formula Heavy" panose="020B0604020202020204" charset="0"/>
      <p:regular r:id="rId37"/>
    </p:embeddedFont>
    <p:embeddedFont>
      <p:font typeface="Public Sans" panose="020B0604020202020204" charset="0"/>
      <p:regular r:id="rId38"/>
    </p:embeddedFont>
    <p:embeddedFont>
      <p:font typeface="Public Sans Bold" panose="020B0604020202020204" charset="0"/>
      <p:regular r:id="rId39"/>
    </p:embeddedFont>
    <p:embeddedFont>
      <p:font typeface="Public Sans Italics" panose="020B0604020202020204" charset="0"/>
      <p:regular r:id="rId40"/>
    </p:embeddedFont>
    <p:embeddedFont>
      <p:font typeface="Public Sans Thin" panose="020B0604020202020204" charset="0"/>
      <p:regular r:id="rId41"/>
    </p:embeddedFont>
    <p:embeddedFont>
      <p:font typeface="Public Sans Thin Italic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5.jpeg"/><Relationship Id="rId7"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svg"/><Relationship Id="rId7"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5.svg"/><Relationship Id="rId5" Type="http://schemas.openxmlformats.org/officeDocument/2006/relationships/image" Target="../media/image31.sv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38.jpeg"/><Relationship Id="rId4" Type="http://schemas.openxmlformats.org/officeDocument/2006/relationships/image" Target="../media/image15.sv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9.png"/><Relationship Id="rId4" Type="http://schemas.openxmlformats.org/officeDocument/2006/relationships/image" Target="../media/image15.sv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2.jpe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22.jpeg"/><Relationship Id="rId5" Type="http://schemas.openxmlformats.org/officeDocument/2006/relationships/image" Target="../media/image57.svg"/><Relationship Id="rId15" Type="http://schemas.openxmlformats.org/officeDocument/2006/relationships/image" Target="../media/image64.png"/><Relationship Id="rId10" Type="http://schemas.openxmlformats.org/officeDocument/2006/relationships/image" Target="../media/image60.jpeg"/><Relationship Id="rId4" Type="http://schemas.openxmlformats.org/officeDocument/2006/relationships/image" Target="../media/image56.png"/><Relationship Id="rId9" Type="http://schemas.openxmlformats.org/officeDocument/2006/relationships/image" Target="../media/image7.sv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4905184"/>
            <a:ext cx="5250345" cy="5523843"/>
            <a:chOff x="0" y="0"/>
            <a:chExt cx="1382807" cy="1454839"/>
          </a:xfrm>
        </p:grpSpPr>
        <p:sp>
          <p:nvSpPr>
            <p:cNvPr id="3" name="Freeform 3"/>
            <p:cNvSpPr/>
            <p:nvPr/>
          </p:nvSpPr>
          <p:spPr>
            <a:xfrm>
              <a:off x="0" y="0"/>
              <a:ext cx="1382807" cy="1454839"/>
            </a:xfrm>
            <a:custGeom>
              <a:avLst/>
              <a:gdLst/>
              <a:ahLst/>
              <a:cxnLst/>
              <a:rect l="l" t="t" r="r" b="b"/>
              <a:pathLst>
                <a:path w="1382807" h="1454839">
                  <a:moveTo>
                    <a:pt x="0" y="0"/>
                  </a:moveTo>
                  <a:lnTo>
                    <a:pt x="1382807" y="0"/>
                  </a:lnTo>
                  <a:lnTo>
                    <a:pt x="1382807" y="1454839"/>
                  </a:lnTo>
                  <a:lnTo>
                    <a:pt x="0" y="1454839"/>
                  </a:lnTo>
                  <a:close/>
                </a:path>
              </a:pathLst>
            </a:custGeom>
            <a:solidFill>
              <a:srgbClr val="FFFFFF"/>
            </a:solidFill>
          </p:spPr>
          <p:txBody>
            <a:bodyPr/>
            <a:lstStyle/>
            <a:p>
              <a:endParaRPr lang="en-US"/>
            </a:p>
          </p:txBody>
        </p:sp>
        <p:sp>
          <p:nvSpPr>
            <p:cNvPr id="4" name="TextBox 4"/>
            <p:cNvSpPr txBox="1"/>
            <p:nvPr/>
          </p:nvSpPr>
          <p:spPr>
            <a:xfrm>
              <a:off x="0" y="-57150"/>
              <a:ext cx="1382807" cy="1511989"/>
            </a:xfrm>
            <a:prstGeom prst="rect">
              <a:avLst/>
            </a:prstGeom>
          </p:spPr>
          <p:txBody>
            <a:bodyPr lIns="50800" tIns="50800" rIns="50800" bIns="50800" rtlCol="0" anchor="ctr"/>
            <a:lstStyle/>
            <a:p>
              <a:pPr algn="ctr">
                <a:lnSpc>
                  <a:spcPts val="2940"/>
                </a:lnSpc>
              </a:pPr>
              <a:endParaRPr/>
            </a:p>
          </p:txBody>
        </p:sp>
      </p:grpSp>
      <p:sp>
        <p:nvSpPr>
          <p:cNvPr id="5" name="AutoShape 5"/>
          <p:cNvSpPr/>
          <p:nvPr/>
        </p:nvSpPr>
        <p:spPr>
          <a:xfrm>
            <a:off x="11061085" y="4914709"/>
            <a:ext cx="7744950" cy="0"/>
          </a:xfrm>
          <a:prstGeom prst="line">
            <a:avLst/>
          </a:prstGeom>
          <a:ln w="1905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1028700" y="357354"/>
            <a:ext cx="10298726" cy="9572291"/>
          </a:xfrm>
          <a:custGeom>
            <a:avLst/>
            <a:gdLst/>
            <a:ahLst/>
            <a:cxnLst/>
            <a:rect l="l" t="t" r="r" b="b"/>
            <a:pathLst>
              <a:path w="10298726" h="9572291">
                <a:moveTo>
                  <a:pt x="0" y="0"/>
                </a:moveTo>
                <a:lnTo>
                  <a:pt x="10298726" y="0"/>
                </a:lnTo>
                <a:lnTo>
                  <a:pt x="10298726" y="9572292"/>
                </a:lnTo>
                <a:lnTo>
                  <a:pt x="0" y="9572292"/>
                </a:lnTo>
                <a:lnTo>
                  <a:pt x="0" y="0"/>
                </a:lnTo>
                <a:close/>
              </a:path>
            </a:pathLst>
          </a:custGeom>
          <a:blipFill>
            <a:blip r:embed="rId2"/>
            <a:stretch>
              <a:fillRect/>
            </a:stretch>
          </a:blipFill>
        </p:spPr>
        <p:txBody>
          <a:bodyPr/>
          <a:lstStyle/>
          <a:p>
            <a:endParaRPr lang="en-US"/>
          </a:p>
        </p:txBody>
      </p:sp>
      <p:sp>
        <p:nvSpPr>
          <p:cNvPr id="7" name="Freeform 7"/>
          <p:cNvSpPr/>
          <p:nvPr/>
        </p:nvSpPr>
        <p:spPr>
          <a:xfrm>
            <a:off x="14419524" y="5466612"/>
            <a:ext cx="2730083" cy="3685341"/>
          </a:xfrm>
          <a:custGeom>
            <a:avLst/>
            <a:gdLst/>
            <a:ahLst/>
            <a:cxnLst/>
            <a:rect l="l" t="t" r="r" b="b"/>
            <a:pathLst>
              <a:path w="2730083" h="3685341">
                <a:moveTo>
                  <a:pt x="0" y="0"/>
                </a:moveTo>
                <a:lnTo>
                  <a:pt x="2730083" y="0"/>
                </a:lnTo>
                <a:lnTo>
                  <a:pt x="2730083" y="3685341"/>
                </a:lnTo>
                <a:lnTo>
                  <a:pt x="0" y="3685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3817985" y="5244678"/>
            <a:ext cx="2798064" cy="4114800"/>
          </a:xfrm>
          <a:custGeom>
            <a:avLst/>
            <a:gdLst/>
            <a:ahLst/>
            <a:cxnLst/>
            <a:rect l="l" t="t" r="r" b="b"/>
            <a:pathLst>
              <a:path w="2798064" h="4114800">
                <a:moveTo>
                  <a:pt x="0" y="0"/>
                </a:moveTo>
                <a:lnTo>
                  <a:pt x="2798064" y="0"/>
                </a:lnTo>
                <a:lnTo>
                  <a:pt x="279806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970179" y="2327872"/>
            <a:ext cx="8422910" cy="4864162"/>
          </a:xfrm>
          <a:prstGeom prst="rect">
            <a:avLst/>
          </a:prstGeom>
        </p:spPr>
        <p:txBody>
          <a:bodyPr lIns="0" tIns="0" rIns="0" bIns="0" rtlCol="0" anchor="t">
            <a:spAutoFit/>
          </a:bodyPr>
          <a:lstStyle/>
          <a:p>
            <a:pPr algn="l">
              <a:lnSpc>
                <a:spcPts val="12238"/>
              </a:lnSpc>
            </a:pPr>
            <a:r>
              <a:rPr lang="en-US" sz="15491" b="1" spc="-464">
                <a:solidFill>
                  <a:srgbClr val="FFFFFF"/>
                </a:solidFill>
                <a:latin typeface="Formula Bold"/>
                <a:ea typeface="Formula Bold"/>
                <a:cs typeface="Formula Bold"/>
                <a:sym typeface="Formula Bold"/>
              </a:rPr>
              <a:t>THE</a:t>
            </a:r>
          </a:p>
          <a:p>
            <a:pPr algn="l">
              <a:lnSpc>
                <a:spcPts val="12238"/>
              </a:lnSpc>
            </a:pPr>
            <a:r>
              <a:rPr lang="en-US" sz="15491" b="1" spc="-464">
                <a:solidFill>
                  <a:srgbClr val="FFFFFF"/>
                </a:solidFill>
                <a:latin typeface="Formula Bold"/>
                <a:ea typeface="Formula Bold"/>
                <a:cs typeface="Formula Bold"/>
                <a:sym typeface="Formula Bold"/>
              </a:rPr>
              <a:t>INDEPENDENCE </a:t>
            </a:r>
          </a:p>
          <a:p>
            <a:pPr algn="l">
              <a:lnSpc>
                <a:spcPts val="12238"/>
              </a:lnSpc>
            </a:pPr>
            <a:r>
              <a:rPr lang="en-US" sz="15491" b="1" spc="-464">
                <a:solidFill>
                  <a:srgbClr val="FFFFFF"/>
                </a:solidFill>
                <a:latin typeface="Formula Bold"/>
                <a:ea typeface="Formula Bold"/>
                <a:cs typeface="Formula Bold"/>
                <a:sym typeface="Formula Bold"/>
              </a:rPr>
              <a:t>WAY</a:t>
            </a:r>
          </a:p>
        </p:txBody>
      </p:sp>
      <p:sp>
        <p:nvSpPr>
          <p:cNvPr id="10" name="TextBox 10"/>
          <p:cNvSpPr txBox="1"/>
          <p:nvPr/>
        </p:nvSpPr>
        <p:spPr>
          <a:xfrm>
            <a:off x="14142575" y="9566240"/>
            <a:ext cx="3283982" cy="273660"/>
          </a:xfrm>
          <a:prstGeom prst="rect">
            <a:avLst/>
          </a:prstGeom>
        </p:spPr>
        <p:txBody>
          <a:bodyPr lIns="0" tIns="0" rIns="0" bIns="0" rtlCol="0" anchor="t">
            <a:spAutoFit/>
          </a:bodyPr>
          <a:lstStyle/>
          <a:p>
            <a:pPr algn="l">
              <a:lnSpc>
                <a:spcPts val="2240"/>
              </a:lnSpc>
            </a:pPr>
            <a:r>
              <a:rPr lang="en-US" sz="1600">
                <a:solidFill>
                  <a:srgbClr val="1A1A1A"/>
                </a:solidFill>
                <a:latin typeface="Public Sans"/>
                <a:ea typeface="Public Sans"/>
                <a:cs typeface="Public Sans"/>
                <a:sym typeface="Public Sans"/>
              </a:rPr>
              <a:t>www.independencesoccer.club</a:t>
            </a:r>
          </a:p>
        </p:txBody>
      </p:sp>
      <p:sp>
        <p:nvSpPr>
          <p:cNvPr id="11" name="TextBox 11"/>
          <p:cNvSpPr txBox="1"/>
          <p:nvPr/>
        </p:nvSpPr>
        <p:spPr>
          <a:xfrm>
            <a:off x="11061085" y="3855578"/>
            <a:ext cx="2139216" cy="415290"/>
          </a:xfrm>
          <a:prstGeom prst="rect">
            <a:avLst/>
          </a:prstGeom>
        </p:spPr>
        <p:txBody>
          <a:bodyPr lIns="0" tIns="0" rIns="0" bIns="0" rtlCol="0" anchor="t">
            <a:spAutoFit/>
          </a:bodyPr>
          <a:lstStyle/>
          <a:p>
            <a:pPr marL="0" lvl="0" indent="0" algn="just">
              <a:lnSpc>
                <a:spcPts val="3359"/>
              </a:lnSpc>
              <a:spcBef>
                <a:spcPct val="0"/>
              </a:spcBef>
            </a:pPr>
            <a:r>
              <a:rPr lang="en-US" sz="2399" b="1">
                <a:solidFill>
                  <a:srgbClr val="FFFFFF"/>
                </a:solidFill>
                <a:latin typeface="Public Sans Bold"/>
                <a:ea typeface="Public Sans Bold"/>
                <a:cs typeface="Public Sans Bold"/>
                <a:sym typeface="Public Sans Bold"/>
              </a:rPr>
              <a:t>2025-2026</a:t>
            </a:r>
          </a:p>
        </p:txBody>
      </p:sp>
      <p:sp>
        <p:nvSpPr>
          <p:cNvPr id="12" name="TextBox 12"/>
          <p:cNvSpPr txBox="1"/>
          <p:nvPr/>
        </p:nvSpPr>
        <p:spPr>
          <a:xfrm>
            <a:off x="11061085" y="4213694"/>
            <a:ext cx="7679454" cy="415266"/>
          </a:xfrm>
          <a:prstGeom prst="rect">
            <a:avLst/>
          </a:prstGeom>
        </p:spPr>
        <p:txBody>
          <a:bodyPr lIns="0" tIns="0" rIns="0" bIns="0" rtlCol="0" anchor="t">
            <a:spAutoFit/>
          </a:bodyPr>
          <a:lstStyle/>
          <a:p>
            <a:pPr marL="0" lvl="0" indent="0" algn="l">
              <a:lnSpc>
                <a:spcPts val="3359"/>
              </a:lnSpc>
              <a:spcBef>
                <a:spcPct val="0"/>
              </a:spcBef>
            </a:pPr>
            <a:r>
              <a:rPr lang="en-US" sz="2399">
                <a:solidFill>
                  <a:srgbClr val="FFFFFF"/>
                </a:solidFill>
                <a:latin typeface="Public Sans Thin"/>
                <a:ea typeface="Public Sans Thin"/>
                <a:cs typeface="Public Sans Thin"/>
                <a:sym typeface="Public Sans Thin"/>
              </a:rPr>
              <a:t>CHARLOTTE INDEPENDENCE SOCCER CLUB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30963" r="30963"/>
            <a:stretch>
              <a:fillRect/>
            </a:stretch>
          </p:blipFill>
          <p:spPr>
            <a:xfrm>
              <a:off x="0" y="0"/>
              <a:ext cx="6994770" cy="14029254"/>
            </a:xfrm>
            <a:prstGeom prst="rect">
              <a:avLst/>
            </a:prstGeom>
          </p:spPr>
        </p:pic>
      </p:grpSp>
      <p:sp>
        <p:nvSpPr>
          <p:cNvPr id="4" name="AutoShape 4"/>
          <p:cNvSpPr/>
          <p:nvPr/>
        </p:nvSpPr>
        <p:spPr>
          <a:xfrm>
            <a:off x="1028700" y="3886845"/>
            <a:ext cx="11101993" cy="0"/>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Freeform 5"/>
          <p:cNvSpPr/>
          <p:nvPr/>
        </p:nvSpPr>
        <p:spPr>
          <a:xfrm>
            <a:off x="9801776" y="4199082"/>
            <a:ext cx="478103" cy="478103"/>
          </a:xfrm>
          <a:custGeom>
            <a:avLst/>
            <a:gdLst/>
            <a:ahLst/>
            <a:cxnLst/>
            <a:rect l="l" t="t" r="r" b="b"/>
            <a:pathLst>
              <a:path w="478103" h="478103">
                <a:moveTo>
                  <a:pt x="0" y="0"/>
                </a:moveTo>
                <a:lnTo>
                  <a:pt x="478102" y="0"/>
                </a:lnTo>
                <a:lnTo>
                  <a:pt x="478102"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877417" y="4199082"/>
            <a:ext cx="478103" cy="478103"/>
          </a:xfrm>
          <a:custGeom>
            <a:avLst/>
            <a:gdLst/>
            <a:ahLst/>
            <a:cxnLst/>
            <a:rect l="l" t="t" r="r" b="b"/>
            <a:pathLst>
              <a:path w="478103" h="478103">
                <a:moveTo>
                  <a:pt x="0" y="0"/>
                </a:moveTo>
                <a:lnTo>
                  <a:pt x="478103" y="0"/>
                </a:lnTo>
                <a:lnTo>
                  <a:pt x="478103"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3953059" y="4199082"/>
            <a:ext cx="478103" cy="478103"/>
          </a:xfrm>
          <a:custGeom>
            <a:avLst/>
            <a:gdLst/>
            <a:ahLst/>
            <a:cxnLst/>
            <a:rect l="l" t="t" r="r" b="b"/>
            <a:pathLst>
              <a:path w="478103" h="478103">
                <a:moveTo>
                  <a:pt x="0" y="0"/>
                </a:moveTo>
                <a:lnTo>
                  <a:pt x="478102" y="0"/>
                </a:lnTo>
                <a:lnTo>
                  <a:pt x="478102"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028700" y="4199082"/>
            <a:ext cx="478103" cy="478103"/>
          </a:xfrm>
          <a:custGeom>
            <a:avLst/>
            <a:gdLst/>
            <a:ahLst/>
            <a:cxnLst/>
            <a:rect l="l" t="t" r="r" b="b"/>
            <a:pathLst>
              <a:path w="478103" h="478103">
                <a:moveTo>
                  <a:pt x="0" y="0"/>
                </a:moveTo>
                <a:lnTo>
                  <a:pt x="478103" y="0"/>
                </a:lnTo>
                <a:lnTo>
                  <a:pt x="478103"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28700" y="5180407"/>
            <a:ext cx="2328917" cy="3449342"/>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In possession we want to be forward thinking, passing forward, and moving forward effectively, breaking opponents lines, and forcing them to defend as we encourage intensity and creativity in our attacking play.</a:t>
            </a:r>
          </a:p>
        </p:txBody>
      </p:sp>
      <p:sp>
        <p:nvSpPr>
          <p:cNvPr id="10" name="TextBox 10"/>
          <p:cNvSpPr txBox="1"/>
          <p:nvPr/>
        </p:nvSpPr>
        <p:spPr>
          <a:xfrm>
            <a:off x="3953059" y="5180407"/>
            <a:ext cx="2328917" cy="2506516"/>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When we lose the ball we want to prevent counter attacks by applying immediate pressure and disrupting any rhythm in our opponents play. </a:t>
            </a:r>
          </a:p>
        </p:txBody>
      </p:sp>
      <p:sp>
        <p:nvSpPr>
          <p:cNvPr id="11" name="TextBox 11"/>
          <p:cNvSpPr txBox="1"/>
          <p:nvPr/>
        </p:nvSpPr>
        <p:spPr>
          <a:xfrm>
            <a:off x="6877417" y="5180407"/>
            <a:ext cx="2328917" cy="4077893"/>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When defending we want to apply planned pressure as far away from our goal as possible, keeping our lines close together, both vertically and horizontally, forcing predictability from our opponents, where wecan set traps and recover possession. </a:t>
            </a:r>
          </a:p>
        </p:txBody>
      </p:sp>
      <p:sp>
        <p:nvSpPr>
          <p:cNvPr id="12" name="TextBox 12"/>
          <p:cNvSpPr txBox="1"/>
          <p:nvPr/>
        </p:nvSpPr>
        <p:spPr>
          <a:xfrm>
            <a:off x="9801776" y="5180407"/>
            <a:ext cx="2328917" cy="2192241"/>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When we win the ball, if no forward pass is available, we look to secure possession to regain control of tempo and to rebuild our attack. </a:t>
            </a:r>
          </a:p>
        </p:txBody>
      </p:sp>
      <p:sp>
        <p:nvSpPr>
          <p:cNvPr id="13" name="TextBox 13"/>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DDCBA6"/>
                </a:solidFill>
                <a:latin typeface="Formula Bold"/>
                <a:ea typeface="Formula Bold"/>
                <a:cs typeface="Formula Bold"/>
                <a:sym typeface="Formula Bold"/>
              </a:rPr>
              <a:t>TIW </a:t>
            </a:r>
            <a:r>
              <a:rPr lang="en-US" sz="10986" b="1" spc="-329">
                <a:solidFill>
                  <a:srgbClr val="FFFFFF"/>
                </a:solidFill>
                <a:latin typeface="Formula Bold"/>
                <a:ea typeface="Formula Bold"/>
                <a:cs typeface="Formula Bold"/>
                <a:sym typeface="Formula Bold"/>
              </a:rPr>
              <a:t>STYLE OF PLAY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CBA6"/>
        </a:solidFill>
        <a:effectLst/>
      </p:bgPr>
    </p:bg>
    <p:spTree>
      <p:nvGrpSpPr>
        <p:cNvPr id="1" name=""/>
        <p:cNvGrpSpPr/>
        <p:nvPr/>
      </p:nvGrpSpPr>
      <p:grpSpPr>
        <a:xfrm>
          <a:off x="0" y="0"/>
          <a:ext cx="0" cy="0"/>
          <a:chOff x="0" y="0"/>
          <a:chExt cx="0" cy="0"/>
        </a:xfrm>
      </p:grpSpPr>
      <p:grpSp>
        <p:nvGrpSpPr>
          <p:cNvPr id="2" name="Group 2"/>
          <p:cNvGrpSpPr/>
          <p:nvPr/>
        </p:nvGrpSpPr>
        <p:grpSpPr>
          <a:xfrm>
            <a:off x="1267751" y="3713982"/>
            <a:ext cx="2313218" cy="2511127"/>
            <a:chOff x="0" y="0"/>
            <a:chExt cx="3084291" cy="3348170"/>
          </a:xfrm>
        </p:grpSpPr>
        <p:pic>
          <p:nvPicPr>
            <p:cNvPr id="3" name="Picture 3"/>
            <p:cNvPicPr>
              <a:picLocks noChangeAspect="1"/>
            </p:cNvPicPr>
            <p:nvPr/>
          </p:nvPicPr>
          <p:blipFill>
            <a:blip r:embed="rId2"/>
            <a:srcRect l="26899" t="17451" r="25035" b="16879"/>
            <a:stretch>
              <a:fillRect/>
            </a:stretch>
          </p:blipFill>
          <p:spPr>
            <a:xfrm>
              <a:off x="0" y="0"/>
              <a:ext cx="3084291" cy="3348170"/>
            </a:xfrm>
            <a:prstGeom prst="rect">
              <a:avLst/>
            </a:prstGeom>
          </p:spPr>
        </p:pic>
      </p:grpSp>
      <p:grpSp>
        <p:nvGrpSpPr>
          <p:cNvPr id="4" name="Group 4"/>
          <p:cNvGrpSpPr/>
          <p:nvPr/>
        </p:nvGrpSpPr>
        <p:grpSpPr>
          <a:xfrm>
            <a:off x="7837923" y="3713982"/>
            <a:ext cx="2313218" cy="2525415"/>
            <a:chOff x="0" y="0"/>
            <a:chExt cx="3084291" cy="3367220"/>
          </a:xfrm>
        </p:grpSpPr>
        <p:pic>
          <p:nvPicPr>
            <p:cNvPr id="5" name="Picture 5"/>
            <p:cNvPicPr>
              <a:picLocks noChangeAspect="1"/>
            </p:cNvPicPr>
            <p:nvPr/>
          </p:nvPicPr>
          <p:blipFill>
            <a:blip r:embed="rId3"/>
            <a:srcRect l="31980" t="13674" r="11503" b="2327"/>
            <a:stretch>
              <a:fillRect/>
            </a:stretch>
          </p:blipFill>
          <p:spPr>
            <a:xfrm>
              <a:off x="0" y="0"/>
              <a:ext cx="3084291" cy="3367220"/>
            </a:xfrm>
            <a:prstGeom prst="rect">
              <a:avLst/>
            </a:prstGeom>
          </p:spPr>
        </p:pic>
      </p:grpSp>
      <p:grpSp>
        <p:nvGrpSpPr>
          <p:cNvPr id="6" name="Group 6"/>
          <p:cNvGrpSpPr/>
          <p:nvPr/>
        </p:nvGrpSpPr>
        <p:grpSpPr>
          <a:xfrm>
            <a:off x="1267751" y="6840455"/>
            <a:ext cx="2313218" cy="2408320"/>
            <a:chOff x="0" y="0"/>
            <a:chExt cx="3084291" cy="3211093"/>
          </a:xfrm>
        </p:grpSpPr>
        <p:pic>
          <p:nvPicPr>
            <p:cNvPr id="7" name="Picture 7"/>
            <p:cNvPicPr>
              <a:picLocks noChangeAspect="1"/>
            </p:cNvPicPr>
            <p:nvPr/>
          </p:nvPicPr>
          <p:blipFill>
            <a:blip r:embed="rId4"/>
            <a:srcRect l="14985" r="14985"/>
            <a:stretch>
              <a:fillRect/>
            </a:stretch>
          </p:blipFill>
          <p:spPr>
            <a:xfrm>
              <a:off x="0" y="0"/>
              <a:ext cx="3084291" cy="3211093"/>
            </a:xfrm>
            <a:prstGeom prst="rect">
              <a:avLst/>
            </a:prstGeom>
          </p:spPr>
        </p:pic>
      </p:grpSp>
      <p:grpSp>
        <p:nvGrpSpPr>
          <p:cNvPr id="8" name="Group 8"/>
          <p:cNvGrpSpPr/>
          <p:nvPr/>
        </p:nvGrpSpPr>
        <p:grpSpPr>
          <a:xfrm>
            <a:off x="7837923" y="6840455"/>
            <a:ext cx="2313218" cy="2394032"/>
            <a:chOff x="0" y="0"/>
            <a:chExt cx="3084291" cy="3192043"/>
          </a:xfrm>
        </p:grpSpPr>
        <p:pic>
          <p:nvPicPr>
            <p:cNvPr id="9" name="Picture 9"/>
            <p:cNvPicPr>
              <a:picLocks noChangeAspect="1"/>
            </p:cNvPicPr>
            <p:nvPr/>
          </p:nvPicPr>
          <p:blipFill>
            <a:blip r:embed="rId5"/>
            <a:srcRect l="20025" t="16378" r="26902" b="2630"/>
            <a:stretch>
              <a:fillRect/>
            </a:stretch>
          </p:blipFill>
          <p:spPr>
            <a:xfrm>
              <a:off x="0" y="0"/>
              <a:ext cx="3084291" cy="3192043"/>
            </a:xfrm>
            <a:prstGeom prst="rect">
              <a:avLst/>
            </a:prstGeom>
          </p:spPr>
        </p:pic>
      </p:grpSp>
      <p:sp>
        <p:nvSpPr>
          <p:cNvPr id="10" name="AutoShape 10"/>
          <p:cNvSpPr/>
          <p:nvPr/>
        </p:nvSpPr>
        <p:spPr>
          <a:xfrm flipV="1">
            <a:off x="7598871" y="9239250"/>
            <a:ext cx="5387729" cy="0"/>
          </a:xfrm>
          <a:prstGeom prst="line">
            <a:avLst/>
          </a:prstGeom>
          <a:ln w="19050" cap="flat">
            <a:solidFill>
              <a:srgbClr val="FFFFFF"/>
            </a:solidFill>
            <a:prstDash val="solid"/>
            <a:headEnd type="none" w="sm" len="sm"/>
            <a:tailEnd type="none" w="sm" len="sm"/>
          </a:ln>
        </p:spPr>
        <p:txBody>
          <a:bodyPr/>
          <a:lstStyle/>
          <a:p>
            <a:endParaRPr lang="en-US"/>
          </a:p>
        </p:txBody>
      </p:sp>
      <p:sp>
        <p:nvSpPr>
          <p:cNvPr id="11" name="AutoShape 11"/>
          <p:cNvSpPr/>
          <p:nvPr/>
        </p:nvSpPr>
        <p:spPr>
          <a:xfrm flipV="1">
            <a:off x="1028700" y="9248775"/>
            <a:ext cx="5387729" cy="0"/>
          </a:xfrm>
          <a:prstGeom prst="line">
            <a:avLst/>
          </a:prstGeom>
          <a:ln w="19050" cap="flat">
            <a:solidFill>
              <a:srgbClr val="FFFFFF"/>
            </a:solidFill>
            <a:prstDash val="solid"/>
            <a:headEnd type="none" w="sm" len="sm"/>
            <a:tailEnd type="none" w="sm" len="sm"/>
          </a:ln>
        </p:spPr>
        <p:txBody>
          <a:bodyPr/>
          <a:lstStyle/>
          <a:p>
            <a:endParaRPr lang="en-US"/>
          </a:p>
        </p:txBody>
      </p:sp>
      <p:sp>
        <p:nvSpPr>
          <p:cNvPr id="12" name="AutoShape 12"/>
          <p:cNvSpPr/>
          <p:nvPr/>
        </p:nvSpPr>
        <p:spPr>
          <a:xfrm flipV="1">
            <a:off x="7598871" y="6239397"/>
            <a:ext cx="5387729" cy="0"/>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AutoShape 13"/>
          <p:cNvSpPr/>
          <p:nvPr/>
        </p:nvSpPr>
        <p:spPr>
          <a:xfrm flipV="1">
            <a:off x="1028700" y="6229872"/>
            <a:ext cx="5387729" cy="0"/>
          </a:xfrm>
          <a:prstGeom prst="line">
            <a:avLst/>
          </a:prstGeom>
          <a:ln w="19050" cap="flat">
            <a:solidFill>
              <a:srgbClr val="FFFFFF"/>
            </a:solidFill>
            <a:prstDash val="solid"/>
            <a:headEnd type="none" w="sm" len="sm"/>
            <a:tailEnd type="none" w="sm" len="sm"/>
          </a:ln>
        </p:spPr>
        <p:txBody>
          <a:bodyPr/>
          <a:lstStyle/>
          <a:p>
            <a:endParaRPr lang="en-US"/>
          </a:p>
        </p:txBody>
      </p:sp>
      <p:grpSp>
        <p:nvGrpSpPr>
          <p:cNvPr id="14" name="Group 14"/>
          <p:cNvGrpSpPr/>
          <p:nvPr/>
        </p:nvGrpSpPr>
        <p:grpSpPr>
          <a:xfrm>
            <a:off x="14629205" y="-100689"/>
            <a:ext cx="3793047" cy="10442869"/>
            <a:chOff x="0" y="0"/>
            <a:chExt cx="5057395" cy="13923825"/>
          </a:xfrm>
        </p:grpSpPr>
        <p:pic>
          <p:nvPicPr>
            <p:cNvPr id="15" name="Picture 15"/>
            <p:cNvPicPr>
              <a:picLocks noChangeAspect="1"/>
            </p:cNvPicPr>
            <p:nvPr/>
          </p:nvPicPr>
          <p:blipFill>
            <a:blip r:embed="rId6"/>
            <a:srcRect l="36197" r="36197"/>
            <a:stretch>
              <a:fillRect/>
            </a:stretch>
          </p:blipFill>
          <p:spPr>
            <a:xfrm>
              <a:off x="0" y="0"/>
              <a:ext cx="5057395" cy="13923825"/>
            </a:xfrm>
            <a:prstGeom prst="rect">
              <a:avLst/>
            </a:prstGeom>
          </p:spPr>
        </p:pic>
      </p:grpSp>
      <p:sp>
        <p:nvSpPr>
          <p:cNvPr id="16" name="AutoShape 16"/>
          <p:cNvSpPr/>
          <p:nvPr/>
        </p:nvSpPr>
        <p:spPr>
          <a:xfrm>
            <a:off x="1028700" y="3312948"/>
            <a:ext cx="11101993" cy="0"/>
          </a:xfrm>
          <a:prstGeom prst="line">
            <a:avLst/>
          </a:prstGeom>
          <a:ln w="19050" cap="flat">
            <a:solidFill>
              <a:srgbClr val="FFFFFF"/>
            </a:solidFill>
            <a:prstDash val="solid"/>
            <a:headEnd type="none" w="sm" len="sm"/>
            <a:tailEnd type="none" w="sm" len="sm"/>
          </a:ln>
        </p:spPr>
        <p:txBody>
          <a:bodyPr/>
          <a:lstStyle/>
          <a:p>
            <a:endParaRPr lang="en-US"/>
          </a:p>
        </p:txBody>
      </p:sp>
      <p:sp>
        <p:nvSpPr>
          <p:cNvPr id="17" name="Freeform 17"/>
          <p:cNvSpPr/>
          <p:nvPr/>
        </p:nvSpPr>
        <p:spPr>
          <a:xfrm>
            <a:off x="1028700" y="4927154"/>
            <a:ext cx="478103" cy="478103"/>
          </a:xfrm>
          <a:custGeom>
            <a:avLst/>
            <a:gdLst/>
            <a:ahLst/>
            <a:cxnLst/>
            <a:rect l="l" t="t" r="r" b="b"/>
            <a:pathLst>
              <a:path w="478103" h="478103">
                <a:moveTo>
                  <a:pt x="0" y="0"/>
                </a:moveTo>
                <a:lnTo>
                  <a:pt x="478103" y="0"/>
                </a:lnTo>
                <a:lnTo>
                  <a:pt x="478103" y="478103"/>
                </a:lnTo>
                <a:lnTo>
                  <a:pt x="0" y="4781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7598871" y="4647150"/>
            <a:ext cx="478103" cy="478103"/>
          </a:xfrm>
          <a:custGeom>
            <a:avLst/>
            <a:gdLst/>
            <a:ahLst/>
            <a:cxnLst/>
            <a:rect l="l" t="t" r="r" b="b"/>
            <a:pathLst>
              <a:path w="478103" h="478103">
                <a:moveTo>
                  <a:pt x="0" y="0"/>
                </a:moveTo>
                <a:lnTo>
                  <a:pt x="478103" y="0"/>
                </a:lnTo>
                <a:lnTo>
                  <a:pt x="478103" y="478103"/>
                </a:lnTo>
                <a:lnTo>
                  <a:pt x="0" y="4781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4259141" y="1028700"/>
            <a:ext cx="836789" cy="836789"/>
          </a:xfrm>
          <a:custGeom>
            <a:avLst/>
            <a:gdLst/>
            <a:ahLst/>
            <a:cxnLst/>
            <a:rect l="l" t="t" r="r" b="b"/>
            <a:pathLst>
              <a:path w="836789" h="836789">
                <a:moveTo>
                  <a:pt x="0" y="0"/>
                </a:moveTo>
                <a:lnTo>
                  <a:pt x="836789" y="0"/>
                </a:lnTo>
                <a:lnTo>
                  <a:pt x="836789" y="836789"/>
                </a:lnTo>
                <a:lnTo>
                  <a:pt x="0" y="836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028700" y="7660308"/>
            <a:ext cx="478103" cy="478103"/>
          </a:xfrm>
          <a:custGeom>
            <a:avLst/>
            <a:gdLst/>
            <a:ahLst/>
            <a:cxnLst/>
            <a:rect l="l" t="t" r="r" b="b"/>
            <a:pathLst>
              <a:path w="478103" h="478103">
                <a:moveTo>
                  <a:pt x="0" y="0"/>
                </a:moveTo>
                <a:lnTo>
                  <a:pt x="478103" y="0"/>
                </a:lnTo>
                <a:lnTo>
                  <a:pt x="478103" y="478102"/>
                </a:lnTo>
                <a:lnTo>
                  <a:pt x="0" y="478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7598871" y="7936533"/>
            <a:ext cx="478103" cy="478103"/>
          </a:xfrm>
          <a:custGeom>
            <a:avLst/>
            <a:gdLst/>
            <a:ahLst/>
            <a:cxnLst/>
            <a:rect l="l" t="t" r="r" b="b"/>
            <a:pathLst>
              <a:path w="478103" h="478103">
                <a:moveTo>
                  <a:pt x="0" y="0"/>
                </a:moveTo>
                <a:lnTo>
                  <a:pt x="478103" y="0"/>
                </a:lnTo>
                <a:lnTo>
                  <a:pt x="478103" y="478102"/>
                </a:lnTo>
                <a:lnTo>
                  <a:pt x="0" y="478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22"/>
          <p:cNvSpPr txBox="1"/>
          <p:nvPr/>
        </p:nvSpPr>
        <p:spPr>
          <a:xfrm>
            <a:off x="1028700" y="809625"/>
            <a:ext cx="11195901"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FOUR OPPORTUNITIES</a:t>
            </a:r>
          </a:p>
        </p:txBody>
      </p:sp>
      <p:sp>
        <p:nvSpPr>
          <p:cNvPr id="23" name="TextBox 23"/>
          <p:cNvSpPr txBox="1"/>
          <p:nvPr/>
        </p:nvSpPr>
        <p:spPr>
          <a:xfrm>
            <a:off x="3937330" y="4161552"/>
            <a:ext cx="2385862" cy="409476"/>
          </a:xfrm>
          <a:prstGeom prst="rect">
            <a:avLst/>
          </a:prstGeom>
        </p:spPr>
        <p:txBody>
          <a:bodyPr lIns="0" tIns="0" rIns="0" bIns="0" rtlCol="0" anchor="t">
            <a:spAutoFit/>
          </a:bodyPr>
          <a:lstStyle/>
          <a:p>
            <a:pPr marL="0" lvl="0" indent="0" algn="l">
              <a:lnSpc>
                <a:spcPts val="3119"/>
              </a:lnSpc>
            </a:pPr>
            <a:r>
              <a:rPr lang="en-US" sz="2599" b="1" spc="-129">
                <a:solidFill>
                  <a:srgbClr val="FFFFFF"/>
                </a:solidFill>
                <a:latin typeface="Public Sans Bold"/>
                <a:ea typeface="Public Sans Bold"/>
                <a:cs typeface="Public Sans Bold"/>
                <a:sym typeface="Public Sans Bold"/>
              </a:rPr>
              <a:t>ATTACKING</a:t>
            </a:r>
          </a:p>
        </p:txBody>
      </p:sp>
      <p:sp>
        <p:nvSpPr>
          <p:cNvPr id="24" name="TextBox 24"/>
          <p:cNvSpPr txBox="1"/>
          <p:nvPr/>
        </p:nvSpPr>
        <p:spPr>
          <a:xfrm>
            <a:off x="10503566" y="3704457"/>
            <a:ext cx="3093550" cy="1028502"/>
          </a:xfrm>
          <a:prstGeom prst="rect">
            <a:avLst/>
          </a:prstGeom>
        </p:spPr>
        <p:txBody>
          <a:bodyPr lIns="0" tIns="0" rIns="0" bIns="0" rtlCol="0" anchor="t">
            <a:spAutoFit/>
          </a:bodyPr>
          <a:lstStyle/>
          <a:p>
            <a:pPr algn="l">
              <a:lnSpc>
                <a:spcPts val="1920"/>
              </a:lnSpc>
            </a:pPr>
            <a:r>
              <a:rPr lang="en-US" sz="1600" i="1" spc="-80">
                <a:solidFill>
                  <a:srgbClr val="FFFFFF"/>
                </a:solidFill>
                <a:latin typeface="Public Sans Thin Italics"/>
                <a:ea typeface="Public Sans Thin Italics"/>
                <a:cs typeface="Public Sans Thin Italics"/>
                <a:sym typeface="Public Sans Thin Italics"/>
              </a:rPr>
              <a:t>TRANSITION</a:t>
            </a:r>
          </a:p>
          <a:p>
            <a:pPr marL="0" lvl="0" indent="0" algn="l">
              <a:lnSpc>
                <a:spcPts val="3119"/>
              </a:lnSpc>
            </a:pPr>
            <a:r>
              <a:rPr lang="en-US" sz="2599" b="1" spc="-129">
                <a:solidFill>
                  <a:srgbClr val="FFFFFF"/>
                </a:solidFill>
                <a:latin typeface="Public Sans Bold"/>
                <a:ea typeface="Public Sans Bold"/>
                <a:cs typeface="Public Sans Bold"/>
                <a:sym typeface="Public Sans Bold"/>
              </a:rPr>
              <a:t>ATTACKING TO DEFENDING</a:t>
            </a:r>
          </a:p>
        </p:txBody>
      </p:sp>
      <p:sp>
        <p:nvSpPr>
          <p:cNvPr id="25" name="TextBox 25"/>
          <p:cNvSpPr txBox="1"/>
          <p:nvPr/>
        </p:nvSpPr>
        <p:spPr>
          <a:xfrm>
            <a:off x="10503566" y="7274215"/>
            <a:ext cx="2385862" cy="409476"/>
          </a:xfrm>
          <a:prstGeom prst="rect">
            <a:avLst/>
          </a:prstGeom>
        </p:spPr>
        <p:txBody>
          <a:bodyPr lIns="0" tIns="0" rIns="0" bIns="0" rtlCol="0" anchor="t">
            <a:spAutoFit/>
          </a:bodyPr>
          <a:lstStyle/>
          <a:p>
            <a:pPr marL="0" lvl="0" indent="0" algn="l">
              <a:lnSpc>
                <a:spcPts val="3119"/>
              </a:lnSpc>
            </a:pPr>
            <a:r>
              <a:rPr lang="en-US" sz="2599" b="1" spc="-129">
                <a:solidFill>
                  <a:srgbClr val="FFFFFF"/>
                </a:solidFill>
                <a:latin typeface="Public Sans Bold"/>
                <a:ea typeface="Public Sans Bold"/>
                <a:cs typeface="Public Sans Bold"/>
                <a:sym typeface="Public Sans Bold"/>
              </a:rPr>
              <a:t>DEFENDING</a:t>
            </a:r>
          </a:p>
        </p:txBody>
      </p:sp>
      <p:sp>
        <p:nvSpPr>
          <p:cNvPr id="26" name="TextBox 26"/>
          <p:cNvSpPr txBox="1"/>
          <p:nvPr/>
        </p:nvSpPr>
        <p:spPr>
          <a:xfrm>
            <a:off x="3937330" y="4616730"/>
            <a:ext cx="2689991" cy="1255075"/>
          </a:xfrm>
          <a:prstGeom prst="rect">
            <a:avLst/>
          </a:prstGeom>
        </p:spPr>
        <p:txBody>
          <a:bodyPr lIns="0" tIns="0" rIns="0" bIns="0" rtlCol="0" anchor="t">
            <a:spAutoFit/>
          </a:bodyPr>
          <a:lstStyle/>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Forward thinking, can we go forward with the ball?</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Movement on and off the ball</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Intensity, Desire</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Creativeness</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Effective Soccer</a:t>
            </a:r>
          </a:p>
        </p:txBody>
      </p:sp>
      <p:sp>
        <p:nvSpPr>
          <p:cNvPr id="27" name="TextBox 27"/>
          <p:cNvSpPr txBox="1"/>
          <p:nvPr/>
        </p:nvSpPr>
        <p:spPr>
          <a:xfrm>
            <a:off x="10503566" y="4803346"/>
            <a:ext cx="3156350" cy="1255075"/>
          </a:xfrm>
          <a:prstGeom prst="rect">
            <a:avLst/>
          </a:prstGeom>
        </p:spPr>
        <p:txBody>
          <a:bodyPr lIns="0" tIns="0" rIns="0" bIns="0" rtlCol="0" anchor="t">
            <a:spAutoFit/>
          </a:bodyPr>
          <a:lstStyle/>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Immediate pressure on the ball</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Recover - Positional play behind the ball</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Slow down opponent and reorganize the lines - Balance and Compact</a:t>
            </a:r>
          </a:p>
        </p:txBody>
      </p:sp>
      <p:sp>
        <p:nvSpPr>
          <p:cNvPr id="28" name="TextBox 28"/>
          <p:cNvSpPr txBox="1"/>
          <p:nvPr/>
        </p:nvSpPr>
        <p:spPr>
          <a:xfrm>
            <a:off x="3936659" y="6822352"/>
            <a:ext cx="2385862" cy="1028502"/>
          </a:xfrm>
          <a:prstGeom prst="rect">
            <a:avLst/>
          </a:prstGeom>
        </p:spPr>
        <p:txBody>
          <a:bodyPr lIns="0" tIns="0" rIns="0" bIns="0" rtlCol="0" anchor="t">
            <a:spAutoFit/>
          </a:bodyPr>
          <a:lstStyle/>
          <a:p>
            <a:pPr algn="l">
              <a:lnSpc>
                <a:spcPts val="1920"/>
              </a:lnSpc>
            </a:pPr>
            <a:r>
              <a:rPr lang="en-US" sz="1600" i="1" spc="-80">
                <a:solidFill>
                  <a:srgbClr val="FFFFFF"/>
                </a:solidFill>
                <a:latin typeface="Public Sans Thin Italics"/>
                <a:ea typeface="Public Sans Thin Italics"/>
                <a:cs typeface="Public Sans Thin Italics"/>
                <a:sym typeface="Public Sans Thin Italics"/>
              </a:rPr>
              <a:t>TRANSITION</a:t>
            </a:r>
          </a:p>
          <a:p>
            <a:pPr algn="l">
              <a:lnSpc>
                <a:spcPts val="3119"/>
              </a:lnSpc>
            </a:pPr>
            <a:r>
              <a:rPr lang="en-US" sz="2599" b="1" spc="-129">
                <a:solidFill>
                  <a:srgbClr val="FFFFFF"/>
                </a:solidFill>
                <a:latin typeface="Public Sans Bold"/>
                <a:ea typeface="Public Sans Bold"/>
                <a:cs typeface="Public Sans Bold"/>
                <a:sym typeface="Public Sans Bold"/>
              </a:rPr>
              <a:t> DEFENDING TO</a:t>
            </a:r>
          </a:p>
          <a:p>
            <a:pPr marL="0" lvl="0" indent="0" algn="l">
              <a:lnSpc>
                <a:spcPts val="3119"/>
              </a:lnSpc>
            </a:pPr>
            <a:r>
              <a:rPr lang="en-US" sz="2599" b="1" spc="-129">
                <a:solidFill>
                  <a:srgbClr val="FFFFFF"/>
                </a:solidFill>
                <a:latin typeface="Public Sans Bold"/>
                <a:ea typeface="Public Sans Bold"/>
                <a:cs typeface="Public Sans Bold"/>
                <a:sym typeface="Public Sans Bold"/>
              </a:rPr>
              <a:t>ATTACKING</a:t>
            </a:r>
          </a:p>
        </p:txBody>
      </p:sp>
      <p:sp>
        <p:nvSpPr>
          <p:cNvPr id="29" name="TextBox 29"/>
          <p:cNvSpPr txBox="1"/>
          <p:nvPr/>
        </p:nvSpPr>
        <p:spPr>
          <a:xfrm>
            <a:off x="3936659" y="7921241"/>
            <a:ext cx="2876386" cy="1045600"/>
          </a:xfrm>
          <a:prstGeom prst="rect">
            <a:avLst/>
          </a:prstGeom>
        </p:spPr>
        <p:txBody>
          <a:bodyPr lIns="0" tIns="0" rIns="0" bIns="0" rtlCol="0" anchor="t">
            <a:spAutoFit/>
          </a:bodyPr>
          <a:lstStyle/>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Keep the ball, connect 1st pass and secure the ball</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Immediate creation and use of space</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Counter attacking/vertical play</a:t>
            </a:r>
          </a:p>
        </p:txBody>
      </p:sp>
      <p:sp>
        <p:nvSpPr>
          <p:cNvPr id="30" name="TextBox 30"/>
          <p:cNvSpPr txBox="1"/>
          <p:nvPr/>
        </p:nvSpPr>
        <p:spPr>
          <a:xfrm>
            <a:off x="10503566" y="7750366"/>
            <a:ext cx="2931072" cy="1045600"/>
          </a:xfrm>
          <a:prstGeom prst="rect">
            <a:avLst/>
          </a:prstGeom>
        </p:spPr>
        <p:txBody>
          <a:bodyPr lIns="0" tIns="0" rIns="0" bIns="0" rtlCol="0" anchor="t">
            <a:spAutoFit/>
          </a:bodyPr>
          <a:lstStyle/>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Compact Shape</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Organized lines behind the ball</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Set up trap areas to recover the ball. Can we create numbers up?</a:t>
            </a:r>
          </a:p>
          <a:p>
            <a:pPr marL="302269" lvl="1" indent="-151134" algn="l">
              <a:lnSpc>
                <a:spcPts val="1694"/>
              </a:lnSpc>
              <a:buFont typeface="Arial"/>
              <a:buChar char="•"/>
            </a:pPr>
            <a:r>
              <a:rPr lang="en-US" sz="1400" spc="-21">
                <a:solidFill>
                  <a:srgbClr val="FFFFFF"/>
                </a:solidFill>
                <a:latin typeface="Public Sans"/>
                <a:ea typeface="Public Sans"/>
                <a:cs typeface="Public Sans"/>
                <a:sym typeface="Public Sans"/>
              </a:rPr>
              <a:t>Talk, communicate</a:t>
            </a:r>
          </a:p>
        </p:txBody>
      </p:sp>
      <p:sp>
        <p:nvSpPr>
          <p:cNvPr id="31" name="TextBox 31"/>
          <p:cNvSpPr txBox="1"/>
          <p:nvPr/>
        </p:nvSpPr>
        <p:spPr>
          <a:xfrm>
            <a:off x="14125452" y="6846065"/>
            <a:ext cx="4258699" cy="4444019"/>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FFFFFF"/>
                </a:solidFill>
                <a:latin typeface="Formula Bold"/>
                <a:ea typeface="Formula Bold"/>
                <a:cs typeface="Formula Bold"/>
                <a:sym typeface="Formula Bold"/>
              </a:rPr>
              <a:t>TIW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67815"/>
            <a:ext cx="5262859" cy="10622629"/>
            <a:chOff x="0" y="0"/>
            <a:chExt cx="7017145" cy="14163506"/>
          </a:xfrm>
        </p:grpSpPr>
        <p:pic>
          <p:nvPicPr>
            <p:cNvPr id="3" name="Picture 3"/>
            <p:cNvPicPr>
              <a:picLocks noChangeAspect="1"/>
            </p:cNvPicPr>
            <p:nvPr/>
          </p:nvPicPr>
          <p:blipFill>
            <a:blip r:embed="rId2"/>
            <a:srcRect l="17058" t="7478" r="14058"/>
            <a:stretch>
              <a:fillRect/>
            </a:stretch>
          </p:blipFill>
          <p:spPr>
            <a:xfrm>
              <a:off x="0" y="0"/>
              <a:ext cx="7017145" cy="14163506"/>
            </a:xfrm>
            <a:prstGeom prst="rect">
              <a:avLst/>
            </a:prstGeom>
          </p:spPr>
        </p:pic>
      </p:grpSp>
      <p:graphicFrame>
        <p:nvGraphicFramePr>
          <p:cNvPr id="4" name="Table 4"/>
          <p:cNvGraphicFramePr>
            <a:graphicFrameLocks noGrp="1"/>
          </p:cNvGraphicFramePr>
          <p:nvPr/>
        </p:nvGraphicFramePr>
        <p:xfrm>
          <a:off x="1028700" y="3695325"/>
          <a:ext cx="11101993" cy="5562975"/>
        </p:xfrm>
        <a:graphic>
          <a:graphicData uri="http://schemas.openxmlformats.org/drawingml/2006/table">
            <a:tbl>
              <a:tblPr/>
              <a:tblGrid>
                <a:gridCol w="2775498">
                  <a:extLst>
                    <a:ext uri="{9D8B030D-6E8A-4147-A177-3AD203B41FA5}">
                      <a16:colId xmlns:a16="http://schemas.microsoft.com/office/drawing/2014/main" val="20000"/>
                    </a:ext>
                  </a:extLst>
                </a:gridCol>
                <a:gridCol w="2775498">
                  <a:extLst>
                    <a:ext uri="{9D8B030D-6E8A-4147-A177-3AD203B41FA5}">
                      <a16:colId xmlns:a16="http://schemas.microsoft.com/office/drawing/2014/main" val="20001"/>
                    </a:ext>
                  </a:extLst>
                </a:gridCol>
                <a:gridCol w="2775498">
                  <a:extLst>
                    <a:ext uri="{9D8B030D-6E8A-4147-A177-3AD203B41FA5}">
                      <a16:colId xmlns:a16="http://schemas.microsoft.com/office/drawing/2014/main" val="20002"/>
                    </a:ext>
                  </a:extLst>
                </a:gridCol>
                <a:gridCol w="2775498">
                  <a:extLst>
                    <a:ext uri="{9D8B030D-6E8A-4147-A177-3AD203B41FA5}">
                      <a16:colId xmlns:a16="http://schemas.microsoft.com/office/drawing/2014/main" val="20003"/>
                    </a:ext>
                  </a:extLst>
                </a:gridCol>
              </a:tblGrid>
              <a:tr h="1376689">
                <a:tc>
                  <a:txBody>
                    <a:bodyPr/>
                    <a:lstStyle/>
                    <a:p>
                      <a:pPr algn="ctr">
                        <a:lnSpc>
                          <a:spcPts val="2520"/>
                        </a:lnSpc>
                        <a:defRPr/>
                      </a:pPr>
                      <a:r>
                        <a:rPr lang="en-US" sz="2100" b="1" spc="-105">
                          <a:solidFill>
                            <a:srgbClr val="FFFFFF"/>
                          </a:solidFill>
                          <a:latin typeface="Public Sans Bold"/>
                          <a:ea typeface="Public Sans Bold"/>
                          <a:cs typeface="Public Sans Bold"/>
                          <a:sym typeface="Public Sans Bold"/>
                        </a:rPr>
                        <a:t>IN</a:t>
                      </a:r>
                      <a:endParaRPr lang="en-US" sz="1100"/>
                    </a:p>
                    <a:p>
                      <a:pPr algn="ctr">
                        <a:lnSpc>
                          <a:spcPts val="2520"/>
                        </a:lnSpc>
                      </a:pPr>
                      <a:r>
                        <a:rPr lang="en-US" sz="2100" b="1" spc="-105">
                          <a:solidFill>
                            <a:srgbClr val="FFFFFF"/>
                          </a:solidFill>
                          <a:latin typeface="Public Sans Bold"/>
                          <a:ea typeface="Public Sans Bold"/>
                          <a:cs typeface="Public Sans Bold"/>
                          <a:sym typeface="Public Sans Bold"/>
                        </a:rPr>
                        <a:t>POSESSION</a:t>
                      </a:r>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CBA6"/>
                    </a:solidFill>
                  </a:tcPr>
                </a:tc>
                <a:tc>
                  <a:txBody>
                    <a:bodyPr/>
                    <a:lstStyle/>
                    <a:p>
                      <a:pPr algn="ctr">
                        <a:lnSpc>
                          <a:spcPts val="2520"/>
                        </a:lnSpc>
                        <a:defRPr/>
                      </a:pPr>
                      <a:r>
                        <a:rPr lang="en-US" sz="2100" b="1" spc="-105">
                          <a:solidFill>
                            <a:srgbClr val="FFFFFF"/>
                          </a:solidFill>
                          <a:latin typeface="Public Sans Bold"/>
                          <a:ea typeface="Public Sans Bold"/>
                          <a:cs typeface="Public Sans Bold"/>
                          <a:sym typeface="Public Sans Bold"/>
                        </a:rPr>
                        <a:t>DEFENSIVE TRANSITION</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CBA6"/>
                    </a:solidFill>
                  </a:tcPr>
                </a:tc>
                <a:tc>
                  <a:txBody>
                    <a:bodyPr/>
                    <a:lstStyle/>
                    <a:p>
                      <a:pPr algn="ctr">
                        <a:lnSpc>
                          <a:spcPts val="2520"/>
                        </a:lnSpc>
                        <a:defRPr/>
                      </a:pPr>
                      <a:r>
                        <a:rPr lang="en-US" sz="2100" b="1" spc="-105">
                          <a:solidFill>
                            <a:srgbClr val="FFFFFF"/>
                          </a:solidFill>
                          <a:latin typeface="Public Sans Bold"/>
                          <a:ea typeface="Public Sans Bold"/>
                          <a:cs typeface="Public Sans Bold"/>
                          <a:sym typeface="Public Sans Bold"/>
                        </a:rPr>
                        <a:t>OUT OF POSSESSION</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CBA6"/>
                    </a:solidFill>
                  </a:tcPr>
                </a:tc>
                <a:tc>
                  <a:txBody>
                    <a:bodyPr/>
                    <a:lstStyle/>
                    <a:p>
                      <a:pPr algn="ctr">
                        <a:lnSpc>
                          <a:spcPts val="2520"/>
                        </a:lnSpc>
                        <a:defRPr/>
                      </a:pPr>
                      <a:r>
                        <a:rPr lang="en-US" sz="2100" b="1" spc="-105">
                          <a:solidFill>
                            <a:srgbClr val="FFFFFF"/>
                          </a:solidFill>
                          <a:latin typeface="Public Sans Bold"/>
                          <a:ea typeface="Public Sans Bold"/>
                          <a:cs typeface="Public Sans Bold"/>
                          <a:sym typeface="Public Sans Bold"/>
                        </a:rPr>
                        <a:t>ATTACKING TRANSITION</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CBA6"/>
                    </a:solidFill>
                  </a:tcPr>
                </a:tc>
                <a:extLst>
                  <a:ext uri="{0D108BD9-81ED-4DB2-BD59-A6C34878D82A}">
                    <a16:rowId xmlns:a16="http://schemas.microsoft.com/office/drawing/2014/main" val="10000"/>
                  </a:ext>
                </a:extLst>
              </a:tr>
              <a:tr h="1146928">
                <a:tc>
                  <a:txBody>
                    <a:bodyPr/>
                    <a:lstStyle/>
                    <a:p>
                      <a:pPr algn="ctr">
                        <a:lnSpc>
                          <a:spcPts val="2520"/>
                        </a:lnSpc>
                        <a:defRPr/>
                      </a:pPr>
                      <a:r>
                        <a:rPr lang="en-US" sz="2100" spc="-105">
                          <a:solidFill>
                            <a:srgbClr val="FFFFFF"/>
                          </a:solidFill>
                          <a:latin typeface="Public Sans"/>
                          <a:ea typeface="Public Sans"/>
                          <a:cs typeface="Public Sans"/>
                          <a:sym typeface="Public Sans"/>
                        </a:rPr>
                        <a:t>PASS FORWARD - RUN FORWARD</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520"/>
                        </a:lnSpc>
                        <a:defRPr/>
                      </a:pPr>
                      <a:r>
                        <a:rPr lang="en-US" sz="2100" spc="-105">
                          <a:solidFill>
                            <a:srgbClr val="FFFFFF"/>
                          </a:solidFill>
                          <a:latin typeface="Public Sans"/>
                          <a:ea typeface="Public Sans"/>
                          <a:cs typeface="Public Sans"/>
                          <a:sym typeface="Public Sans"/>
                        </a:rPr>
                        <a:t>COUNTER PRESS</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520"/>
                        </a:lnSpc>
                        <a:defRPr/>
                      </a:pPr>
                      <a:r>
                        <a:rPr lang="en-US" sz="2100" spc="-105">
                          <a:solidFill>
                            <a:srgbClr val="FFFFFF"/>
                          </a:solidFill>
                          <a:latin typeface="Public Sans"/>
                          <a:ea typeface="Public Sans"/>
                          <a:cs typeface="Public Sans"/>
                          <a:sym typeface="Public Sans"/>
                        </a:rPr>
                        <a:t>ORGANIZED PRESSURE</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520"/>
                        </a:lnSpc>
                        <a:defRPr/>
                      </a:pPr>
                      <a:r>
                        <a:rPr lang="en-US" sz="2100" spc="-105">
                          <a:solidFill>
                            <a:srgbClr val="FFFFFF"/>
                          </a:solidFill>
                          <a:latin typeface="Public Sans"/>
                          <a:ea typeface="Public Sans"/>
                          <a:cs typeface="Public Sans"/>
                          <a:sym typeface="Public Sans"/>
                        </a:rPr>
                        <a:t>SECURE THE BALL</a:t>
                      </a:r>
                      <a:endParaRPr lang="en-US" sz="1100"/>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039358">
                <a:tc>
                  <a:txBody>
                    <a:bodyPr/>
                    <a:lstStyle/>
                    <a:p>
                      <a:pPr algn="ctr">
                        <a:lnSpc>
                          <a:spcPts val="2520"/>
                        </a:lnSpc>
                        <a:defRPr/>
                      </a:pPr>
                      <a:r>
                        <a:rPr lang="en-US" sz="2100" spc="-105">
                          <a:solidFill>
                            <a:srgbClr val="FFFFFF"/>
                          </a:solidFill>
                          <a:latin typeface="Public Sans Thin"/>
                          <a:ea typeface="Public Sans Thin"/>
                          <a:cs typeface="Public Sans Thin"/>
                          <a:sym typeface="Public Sans Thin"/>
                        </a:rPr>
                        <a:t>BUILD UP</a:t>
                      </a:r>
                      <a:endParaRPr lang="en-US" sz="1100"/>
                    </a:p>
                    <a:p>
                      <a:pPr algn="ctr">
                        <a:lnSpc>
                          <a:spcPts val="2520"/>
                        </a:lnSpc>
                      </a:pPr>
                      <a:endParaRPr lang="en-US" sz="1100"/>
                    </a:p>
                    <a:p>
                      <a:pPr algn="ctr">
                        <a:lnSpc>
                          <a:spcPts val="2520"/>
                        </a:lnSpc>
                      </a:pPr>
                      <a:r>
                        <a:rPr lang="en-US" sz="2100" spc="-105">
                          <a:solidFill>
                            <a:srgbClr val="FFFFFF"/>
                          </a:solidFill>
                          <a:latin typeface="Public Sans Thin"/>
                          <a:ea typeface="Public Sans Thin"/>
                          <a:cs typeface="Public Sans Thin"/>
                          <a:sym typeface="Public Sans Thin"/>
                        </a:rPr>
                        <a:t>PROGRESS TO PENETRATE</a:t>
                      </a:r>
                    </a:p>
                    <a:p>
                      <a:pPr algn="ctr">
                        <a:lnSpc>
                          <a:spcPts val="2520"/>
                        </a:lnSpc>
                      </a:pPr>
                      <a:endParaRPr lang="en-US" sz="2100" spc="-105">
                        <a:solidFill>
                          <a:srgbClr val="FFFFFF"/>
                        </a:solidFill>
                        <a:latin typeface="Public Sans Thin"/>
                        <a:ea typeface="Public Sans Thin"/>
                        <a:cs typeface="Public Sans Thin"/>
                        <a:sym typeface="Public Sans Thin"/>
                      </a:endParaRPr>
                    </a:p>
                    <a:p>
                      <a:pPr algn="ctr">
                        <a:lnSpc>
                          <a:spcPts val="2520"/>
                        </a:lnSpc>
                      </a:pPr>
                      <a:r>
                        <a:rPr lang="en-US" sz="2100" spc="-105">
                          <a:solidFill>
                            <a:srgbClr val="FFFFFF"/>
                          </a:solidFill>
                          <a:latin typeface="Public Sans Thin"/>
                          <a:ea typeface="Public Sans Thin"/>
                          <a:cs typeface="Public Sans Thin"/>
                          <a:sym typeface="Public Sans Thin"/>
                        </a:rPr>
                        <a:t>CREATE AND SCORE GOALS</a:t>
                      </a:r>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520"/>
                        </a:lnSpc>
                        <a:defRPr/>
                      </a:pPr>
                      <a:r>
                        <a:rPr lang="en-US" sz="2100" spc="-105">
                          <a:solidFill>
                            <a:srgbClr val="FFFFFF"/>
                          </a:solidFill>
                          <a:latin typeface="Public Sans Thin"/>
                          <a:ea typeface="Public Sans Thin"/>
                          <a:cs typeface="Public Sans Thin"/>
                          <a:sym typeface="Public Sans Thin"/>
                        </a:rPr>
                        <a:t>IMMEDIATE PRESSURE, PREVENT COUNTER</a:t>
                      </a:r>
                      <a:endParaRPr lang="en-US" sz="1100"/>
                    </a:p>
                    <a:p>
                      <a:pPr algn="ctr">
                        <a:lnSpc>
                          <a:spcPts val="2520"/>
                        </a:lnSpc>
                      </a:pPr>
                      <a:endParaRPr lang="en-US" sz="1100"/>
                    </a:p>
                    <a:p>
                      <a:pPr algn="ctr">
                        <a:lnSpc>
                          <a:spcPts val="2520"/>
                        </a:lnSpc>
                      </a:pPr>
                      <a:r>
                        <a:rPr lang="en-US" sz="2100" spc="-105">
                          <a:solidFill>
                            <a:srgbClr val="FFFFFF"/>
                          </a:solidFill>
                          <a:latin typeface="Public Sans Thin"/>
                          <a:ea typeface="Public Sans Thin"/>
                          <a:cs typeface="Public Sans Thin"/>
                          <a:sym typeface="Public Sans Thin"/>
                        </a:rPr>
                        <a:t>RECOVER BEHIND THE BALL - REORGANIZE THE LINES</a:t>
                      </a:r>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520"/>
                        </a:lnSpc>
                        <a:defRPr/>
                      </a:pPr>
                      <a:r>
                        <a:rPr lang="en-US" sz="2100" spc="-105">
                          <a:solidFill>
                            <a:srgbClr val="FFFFFF"/>
                          </a:solidFill>
                          <a:latin typeface="Public Sans Thin"/>
                          <a:ea typeface="Public Sans Thin"/>
                          <a:cs typeface="Public Sans Thin"/>
                          <a:sym typeface="Public Sans Thin"/>
                        </a:rPr>
                        <a:t>DISRUPT BUILD UP</a:t>
                      </a:r>
                      <a:endParaRPr lang="en-US" sz="1100"/>
                    </a:p>
                    <a:p>
                      <a:pPr algn="ctr">
                        <a:lnSpc>
                          <a:spcPts val="2520"/>
                        </a:lnSpc>
                      </a:pPr>
                      <a:endParaRPr lang="en-US" sz="1100"/>
                    </a:p>
                    <a:p>
                      <a:pPr algn="ctr">
                        <a:lnSpc>
                          <a:spcPts val="2520"/>
                        </a:lnSpc>
                      </a:pPr>
                      <a:r>
                        <a:rPr lang="en-US" sz="2100" spc="-105">
                          <a:solidFill>
                            <a:srgbClr val="FFFFFF"/>
                          </a:solidFill>
                          <a:latin typeface="Public Sans Thin"/>
                          <a:ea typeface="Public Sans Thin"/>
                          <a:cs typeface="Public Sans Thin"/>
                          <a:sym typeface="Public Sans Thin"/>
                        </a:rPr>
                        <a:t>REGAIN THE BALL</a:t>
                      </a:r>
                    </a:p>
                    <a:p>
                      <a:pPr algn="ctr">
                        <a:lnSpc>
                          <a:spcPts val="2520"/>
                        </a:lnSpc>
                      </a:pPr>
                      <a:endParaRPr lang="en-US" sz="2100" spc="-105">
                        <a:solidFill>
                          <a:srgbClr val="FFFFFF"/>
                        </a:solidFill>
                        <a:latin typeface="Public Sans Thin"/>
                        <a:ea typeface="Public Sans Thin"/>
                        <a:cs typeface="Public Sans Thin"/>
                        <a:sym typeface="Public Sans Thin"/>
                      </a:endParaRPr>
                    </a:p>
                    <a:p>
                      <a:pPr algn="ctr">
                        <a:lnSpc>
                          <a:spcPts val="2520"/>
                        </a:lnSpc>
                      </a:pPr>
                      <a:r>
                        <a:rPr lang="en-US" sz="2100" spc="-105">
                          <a:solidFill>
                            <a:srgbClr val="FFFFFF"/>
                          </a:solidFill>
                          <a:latin typeface="Public Sans Thin"/>
                          <a:ea typeface="Public Sans Thin"/>
                          <a:cs typeface="Public Sans Thin"/>
                          <a:sym typeface="Public Sans Thin"/>
                        </a:rPr>
                        <a:t>PROTECT THE GOAL</a:t>
                      </a:r>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520"/>
                        </a:lnSpc>
                        <a:defRPr/>
                      </a:pPr>
                      <a:r>
                        <a:rPr lang="en-US" sz="2100" spc="-105">
                          <a:solidFill>
                            <a:srgbClr val="FFFFFF"/>
                          </a:solidFill>
                          <a:latin typeface="Public Sans Thin"/>
                          <a:ea typeface="Public Sans Thin"/>
                          <a:cs typeface="Public Sans Thin"/>
                          <a:sym typeface="Public Sans Thin"/>
                        </a:rPr>
                        <a:t>1ST OPTION - VERTICAL PLAY, LOOK TO COUNTER</a:t>
                      </a:r>
                      <a:endParaRPr lang="en-US" sz="1100"/>
                    </a:p>
                    <a:p>
                      <a:pPr algn="ctr">
                        <a:lnSpc>
                          <a:spcPts val="2520"/>
                        </a:lnSpc>
                      </a:pPr>
                      <a:endParaRPr lang="en-US" sz="1100"/>
                    </a:p>
                    <a:p>
                      <a:pPr algn="ctr">
                        <a:lnSpc>
                          <a:spcPts val="2520"/>
                        </a:lnSpc>
                      </a:pPr>
                      <a:r>
                        <a:rPr lang="en-US" sz="2100" spc="-105">
                          <a:solidFill>
                            <a:srgbClr val="FFFFFF"/>
                          </a:solidFill>
                          <a:latin typeface="Public Sans Thin"/>
                          <a:ea typeface="Public Sans Thin"/>
                          <a:cs typeface="Public Sans Thin"/>
                          <a:sym typeface="Public Sans Thin"/>
                        </a:rPr>
                        <a:t>2ND OPTION - SECURE THE BALL</a:t>
                      </a:r>
                    </a:p>
                  </a:txBody>
                  <a:tcPr marL="190500" marR="190500" marT="190500" marB="190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5"/>
          <p:cNvSpPr txBox="1"/>
          <p:nvPr/>
        </p:nvSpPr>
        <p:spPr>
          <a:xfrm>
            <a:off x="1028700" y="809625"/>
            <a:ext cx="11101993"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GAME PHASES + PRINCIPLES</a:t>
            </a:r>
          </a:p>
        </p:txBody>
      </p:sp>
      <p:sp>
        <p:nvSpPr>
          <p:cNvPr id="6" name="AutoShape 6"/>
          <p:cNvSpPr/>
          <p:nvPr/>
        </p:nvSpPr>
        <p:spPr>
          <a:xfrm>
            <a:off x="1028700" y="3312948"/>
            <a:ext cx="11101993" cy="0"/>
          </a:xfrm>
          <a:prstGeom prst="line">
            <a:avLst/>
          </a:prstGeom>
          <a:ln w="1905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0302516" y="1750162"/>
            <a:ext cx="3213981" cy="2282922"/>
            <a:chOff x="0" y="0"/>
            <a:chExt cx="559621" cy="397504"/>
          </a:xfrm>
        </p:grpSpPr>
        <p:sp>
          <p:nvSpPr>
            <p:cNvPr id="3" name="Freeform 3"/>
            <p:cNvSpPr/>
            <p:nvPr/>
          </p:nvSpPr>
          <p:spPr>
            <a:xfrm>
              <a:off x="0" y="0"/>
              <a:ext cx="559621" cy="397504"/>
            </a:xfrm>
            <a:custGeom>
              <a:avLst/>
              <a:gdLst/>
              <a:ahLst/>
              <a:cxnLst/>
              <a:rect l="l" t="t" r="r" b="b"/>
              <a:pathLst>
                <a:path w="559621" h="397504">
                  <a:moveTo>
                    <a:pt x="0" y="0"/>
                  </a:moveTo>
                  <a:lnTo>
                    <a:pt x="559621" y="0"/>
                  </a:lnTo>
                  <a:lnTo>
                    <a:pt x="559621" y="397504"/>
                  </a:lnTo>
                  <a:lnTo>
                    <a:pt x="0" y="397504"/>
                  </a:lnTo>
                  <a:close/>
                </a:path>
              </a:pathLst>
            </a:custGeom>
            <a:solidFill>
              <a:srgbClr val="000000">
                <a:alpha val="0"/>
              </a:srgbClr>
            </a:solidFill>
            <a:ln w="19050" cap="sq">
              <a:solidFill>
                <a:srgbClr val="DDCBA6"/>
              </a:solidFill>
              <a:prstDash val="solid"/>
              <a:miter/>
            </a:ln>
          </p:spPr>
          <p:txBody>
            <a:bodyPr/>
            <a:lstStyle/>
            <a:p>
              <a:endParaRPr lang="en-US"/>
            </a:p>
          </p:txBody>
        </p:sp>
        <p:sp>
          <p:nvSpPr>
            <p:cNvPr id="4" name="TextBox 4"/>
            <p:cNvSpPr txBox="1"/>
            <p:nvPr/>
          </p:nvSpPr>
          <p:spPr>
            <a:xfrm>
              <a:off x="0" y="-57150"/>
              <a:ext cx="559621" cy="454654"/>
            </a:xfrm>
            <a:prstGeom prst="rect">
              <a:avLst/>
            </a:prstGeom>
          </p:spPr>
          <p:txBody>
            <a:bodyPr lIns="50800" tIns="50800" rIns="50800" bIns="50800" rtlCol="0" anchor="ctr"/>
            <a:lstStyle/>
            <a:p>
              <a:pPr algn="ctr">
                <a:lnSpc>
                  <a:spcPts val="3359"/>
                </a:lnSpc>
              </a:pPr>
              <a:r>
                <a:rPr lang="en-US" sz="2399" b="1">
                  <a:solidFill>
                    <a:srgbClr val="FFFFFF"/>
                  </a:solidFill>
                  <a:latin typeface="Public Sans Bold"/>
                  <a:ea typeface="Public Sans Bold"/>
                  <a:cs typeface="Public Sans Bold"/>
                  <a:sym typeface="Public Sans Bold"/>
                </a:rPr>
                <a:t>COACHING </a:t>
              </a:r>
            </a:p>
            <a:p>
              <a:pPr algn="ctr">
                <a:lnSpc>
                  <a:spcPts val="3359"/>
                </a:lnSpc>
              </a:pPr>
              <a:r>
                <a:rPr lang="en-US" sz="2399" b="1">
                  <a:solidFill>
                    <a:srgbClr val="FFFFFF"/>
                  </a:solidFill>
                  <a:latin typeface="Public Sans Bold"/>
                  <a:ea typeface="Public Sans Bold"/>
                  <a:cs typeface="Public Sans Bold"/>
                  <a:sym typeface="Public Sans Bold"/>
                </a:rPr>
                <a:t>DNA</a:t>
              </a:r>
            </a:p>
          </p:txBody>
        </p:sp>
      </p:grpSp>
      <p:sp>
        <p:nvSpPr>
          <p:cNvPr id="5" name="AutoShape 5"/>
          <p:cNvSpPr/>
          <p:nvPr/>
        </p:nvSpPr>
        <p:spPr>
          <a:xfrm>
            <a:off x="1028700" y="5323022"/>
            <a:ext cx="4860581" cy="0"/>
          </a:xfrm>
          <a:prstGeom prst="line">
            <a:avLst/>
          </a:prstGeom>
          <a:ln w="1905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9637960" y="1028700"/>
            <a:ext cx="376654" cy="376654"/>
          </a:xfrm>
          <a:custGeom>
            <a:avLst/>
            <a:gdLst/>
            <a:ahLst/>
            <a:cxnLst/>
            <a:rect l="l" t="t" r="r" b="b"/>
            <a:pathLst>
              <a:path w="376654" h="376654">
                <a:moveTo>
                  <a:pt x="0" y="0"/>
                </a:moveTo>
                <a:lnTo>
                  <a:pt x="376654" y="0"/>
                </a:lnTo>
                <a:lnTo>
                  <a:pt x="376654" y="376654"/>
                </a:lnTo>
                <a:lnTo>
                  <a:pt x="0" y="376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4045319" y="1750162"/>
            <a:ext cx="3213981" cy="2282922"/>
            <a:chOff x="0" y="0"/>
            <a:chExt cx="559621" cy="397504"/>
          </a:xfrm>
        </p:grpSpPr>
        <p:sp>
          <p:nvSpPr>
            <p:cNvPr id="8" name="Freeform 8"/>
            <p:cNvSpPr/>
            <p:nvPr/>
          </p:nvSpPr>
          <p:spPr>
            <a:xfrm>
              <a:off x="0" y="0"/>
              <a:ext cx="559621" cy="397504"/>
            </a:xfrm>
            <a:custGeom>
              <a:avLst/>
              <a:gdLst/>
              <a:ahLst/>
              <a:cxnLst/>
              <a:rect l="l" t="t" r="r" b="b"/>
              <a:pathLst>
                <a:path w="559621" h="397504">
                  <a:moveTo>
                    <a:pt x="0" y="0"/>
                  </a:moveTo>
                  <a:lnTo>
                    <a:pt x="559621" y="0"/>
                  </a:lnTo>
                  <a:lnTo>
                    <a:pt x="559621" y="397504"/>
                  </a:lnTo>
                  <a:lnTo>
                    <a:pt x="0" y="397504"/>
                  </a:lnTo>
                  <a:close/>
                </a:path>
              </a:pathLst>
            </a:custGeom>
            <a:solidFill>
              <a:srgbClr val="000000">
                <a:alpha val="0"/>
              </a:srgbClr>
            </a:solidFill>
            <a:ln w="19050" cap="sq">
              <a:solidFill>
                <a:srgbClr val="DDCBA6"/>
              </a:solidFill>
              <a:prstDash val="solid"/>
              <a:miter/>
            </a:ln>
          </p:spPr>
          <p:txBody>
            <a:bodyPr/>
            <a:lstStyle/>
            <a:p>
              <a:endParaRPr lang="en-US"/>
            </a:p>
          </p:txBody>
        </p:sp>
        <p:sp>
          <p:nvSpPr>
            <p:cNvPr id="9" name="TextBox 9"/>
            <p:cNvSpPr txBox="1"/>
            <p:nvPr/>
          </p:nvSpPr>
          <p:spPr>
            <a:xfrm>
              <a:off x="0" y="-57150"/>
              <a:ext cx="559621" cy="454654"/>
            </a:xfrm>
            <a:prstGeom prst="rect">
              <a:avLst/>
            </a:prstGeom>
          </p:spPr>
          <p:txBody>
            <a:bodyPr lIns="50800" tIns="50800" rIns="50800" bIns="50800" rtlCol="0" anchor="ctr"/>
            <a:lstStyle/>
            <a:p>
              <a:pPr algn="ctr">
                <a:lnSpc>
                  <a:spcPts val="3359"/>
                </a:lnSpc>
              </a:pPr>
              <a:r>
                <a:rPr lang="en-US" sz="2399" b="1">
                  <a:solidFill>
                    <a:srgbClr val="FFFFFF"/>
                  </a:solidFill>
                  <a:latin typeface="Public Sans Bold"/>
                  <a:ea typeface="Public Sans Bold"/>
                  <a:cs typeface="Public Sans Bold"/>
                  <a:sym typeface="Public Sans Bold"/>
                </a:rPr>
                <a:t>SESSION </a:t>
              </a:r>
            </a:p>
            <a:p>
              <a:pPr algn="ctr">
                <a:lnSpc>
                  <a:spcPts val="3359"/>
                </a:lnSpc>
              </a:pPr>
              <a:r>
                <a:rPr lang="en-US" sz="2399" b="1">
                  <a:solidFill>
                    <a:srgbClr val="FFFFFF"/>
                  </a:solidFill>
                  <a:latin typeface="Public Sans Bold"/>
                  <a:ea typeface="Public Sans Bold"/>
                  <a:cs typeface="Public Sans Bold"/>
                  <a:sym typeface="Public Sans Bold"/>
                </a:rPr>
                <a:t>DNA</a:t>
              </a:r>
            </a:p>
          </p:txBody>
        </p:sp>
      </p:grpSp>
      <p:grpSp>
        <p:nvGrpSpPr>
          <p:cNvPr id="10" name="Group 10"/>
          <p:cNvGrpSpPr/>
          <p:nvPr/>
        </p:nvGrpSpPr>
        <p:grpSpPr>
          <a:xfrm>
            <a:off x="10302516" y="4547070"/>
            <a:ext cx="3213981" cy="2282922"/>
            <a:chOff x="0" y="0"/>
            <a:chExt cx="559621" cy="397504"/>
          </a:xfrm>
        </p:grpSpPr>
        <p:sp>
          <p:nvSpPr>
            <p:cNvPr id="11" name="Freeform 11"/>
            <p:cNvSpPr/>
            <p:nvPr/>
          </p:nvSpPr>
          <p:spPr>
            <a:xfrm>
              <a:off x="0" y="0"/>
              <a:ext cx="559621" cy="397504"/>
            </a:xfrm>
            <a:custGeom>
              <a:avLst/>
              <a:gdLst/>
              <a:ahLst/>
              <a:cxnLst/>
              <a:rect l="l" t="t" r="r" b="b"/>
              <a:pathLst>
                <a:path w="559621" h="397504">
                  <a:moveTo>
                    <a:pt x="0" y="0"/>
                  </a:moveTo>
                  <a:lnTo>
                    <a:pt x="559621" y="0"/>
                  </a:lnTo>
                  <a:lnTo>
                    <a:pt x="559621" y="397504"/>
                  </a:lnTo>
                  <a:lnTo>
                    <a:pt x="0" y="397504"/>
                  </a:lnTo>
                  <a:close/>
                </a:path>
              </a:pathLst>
            </a:custGeom>
            <a:solidFill>
              <a:srgbClr val="000000">
                <a:alpha val="0"/>
              </a:srgbClr>
            </a:solidFill>
            <a:ln w="19050" cap="sq">
              <a:solidFill>
                <a:srgbClr val="DDCBA6"/>
              </a:solidFill>
              <a:prstDash val="solid"/>
              <a:miter/>
            </a:ln>
          </p:spPr>
          <p:txBody>
            <a:bodyPr/>
            <a:lstStyle/>
            <a:p>
              <a:endParaRPr lang="en-US"/>
            </a:p>
          </p:txBody>
        </p:sp>
        <p:sp>
          <p:nvSpPr>
            <p:cNvPr id="12" name="TextBox 12"/>
            <p:cNvSpPr txBox="1"/>
            <p:nvPr/>
          </p:nvSpPr>
          <p:spPr>
            <a:xfrm>
              <a:off x="0" y="-57150"/>
              <a:ext cx="559621" cy="454654"/>
            </a:xfrm>
            <a:prstGeom prst="rect">
              <a:avLst/>
            </a:prstGeom>
          </p:spPr>
          <p:txBody>
            <a:bodyPr lIns="50800" tIns="50800" rIns="50800" bIns="50800" rtlCol="0" anchor="ctr"/>
            <a:lstStyle/>
            <a:p>
              <a:pPr algn="ctr">
                <a:lnSpc>
                  <a:spcPts val="3359"/>
                </a:lnSpc>
              </a:pPr>
              <a:r>
                <a:rPr lang="en-US" sz="2399" b="1">
                  <a:solidFill>
                    <a:srgbClr val="FFFFFF"/>
                  </a:solidFill>
                  <a:latin typeface="Public Sans Bold"/>
                  <a:ea typeface="Public Sans Bold"/>
                  <a:cs typeface="Public Sans Bold"/>
                  <a:sym typeface="Public Sans Bold"/>
                </a:rPr>
                <a:t>GAME </a:t>
              </a:r>
            </a:p>
            <a:p>
              <a:pPr algn="ctr">
                <a:lnSpc>
                  <a:spcPts val="3359"/>
                </a:lnSpc>
              </a:pPr>
              <a:r>
                <a:rPr lang="en-US" sz="2399" b="1">
                  <a:solidFill>
                    <a:srgbClr val="FFFFFF"/>
                  </a:solidFill>
                  <a:latin typeface="Public Sans Bold"/>
                  <a:ea typeface="Public Sans Bold"/>
                  <a:cs typeface="Public Sans Bold"/>
                  <a:sym typeface="Public Sans Bold"/>
                </a:rPr>
                <a:t>DNA</a:t>
              </a:r>
            </a:p>
          </p:txBody>
        </p:sp>
      </p:grpSp>
      <p:grpSp>
        <p:nvGrpSpPr>
          <p:cNvPr id="13" name="Group 13"/>
          <p:cNvGrpSpPr/>
          <p:nvPr/>
        </p:nvGrpSpPr>
        <p:grpSpPr>
          <a:xfrm>
            <a:off x="14045319" y="4547070"/>
            <a:ext cx="3213981" cy="2282922"/>
            <a:chOff x="0" y="0"/>
            <a:chExt cx="559621" cy="397504"/>
          </a:xfrm>
        </p:grpSpPr>
        <p:sp>
          <p:nvSpPr>
            <p:cNvPr id="14" name="Freeform 14"/>
            <p:cNvSpPr/>
            <p:nvPr/>
          </p:nvSpPr>
          <p:spPr>
            <a:xfrm>
              <a:off x="0" y="0"/>
              <a:ext cx="559621" cy="397504"/>
            </a:xfrm>
            <a:custGeom>
              <a:avLst/>
              <a:gdLst/>
              <a:ahLst/>
              <a:cxnLst/>
              <a:rect l="l" t="t" r="r" b="b"/>
              <a:pathLst>
                <a:path w="559621" h="397504">
                  <a:moveTo>
                    <a:pt x="0" y="0"/>
                  </a:moveTo>
                  <a:lnTo>
                    <a:pt x="559621" y="0"/>
                  </a:lnTo>
                  <a:lnTo>
                    <a:pt x="559621" y="397504"/>
                  </a:lnTo>
                  <a:lnTo>
                    <a:pt x="0" y="397504"/>
                  </a:lnTo>
                  <a:close/>
                </a:path>
              </a:pathLst>
            </a:custGeom>
            <a:solidFill>
              <a:srgbClr val="000000">
                <a:alpha val="0"/>
              </a:srgbClr>
            </a:solidFill>
            <a:ln w="19050" cap="sq">
              <a:solidFill>
                <a:srgbClr val="DDCBA6"/>
              </a:solidFill>
              <a:prstDash val="solid"/>
              <a:miter/>
            </a:ln>
          </p:spPr>
          <p:txBody>
            <a:bodyPr/>
            <a:lstStyle/>
            <a:p>
              <a:endParaRPr lang="en-US"/>
            </a:p>
          </p:txBody>
        </p:sp>
        <p:sp>
          <p:nvSpPr>
            <p:cNvPr id="15" name="TextBox 15"/>
            <p:cNvSpPr txBox="1"/>
            <p:nvPr/>
          </p:nvSpPr>
          <p:spPr>
            <a:xfrm>
              <a:off x="0" y="-57150"/>
              <a:ext cx="559621" cy="454654"/>
            </a:xfrm>
            <a:prstGeom prst="rect">
              <a:avLst/>
            </a:prstGeom>
          </p:spPr>
          <p:txBody>
            <a:bodyPr lIns="50800" tIns="50800" rIns="50800" bIns="50800" rtlCol="0" anchor="ctr"/>
            <a:lstStyle/>
            <a:p>
              <a:pPr algn="ctr">
                <a:lnSpc>
                  <a:spcPts val="3359"/>
                </a:lnSpc>
              </a:pPr>
              <a:r>
                <a:rPr lang="en-US" sz="2399" b="1">
                  <a:solidFill>
                    <a:srgbClr val="FFFFFF"/>
                  </a:solidFill>
                  <a:latin typeface="Public Sans Bold"/>
                  <a:ea typeface="Public Sans Bold"/>
                  <a:cs typeface="Public Sans Bold"/>
                  <a:sym typeface="Public Sans Bold"/>
                </a:rPr>
                <a:t>EXERCISE </a:t>
              </a:r>
            </a:p>
            <a:p>
              <a:pPr algn="ctr">
                <a:lnSpc>
                  <a:spcPts val="3359"/>
                </a:lnSpc>
              </a:pPr>
              <a:r>
                <a:rPr lang="en-US" sz="2399" b="1">
                  <a:solidFill>
                    <a:srgbClr val="FFFFFF"/>
                  </a:solidFill>
                  <a:latin typeface="Public Sans Bold"/>
                  <a:ea typeface="Public Sans Bold"/>
                  <a:cs typeface="Public Sans Bold"/>
                  <a:sym typeface="Public Sans Bold"/>
                </a:rPr>
                <a:t>DNA</a:t>
              </a:r>
            </a:p>
          </p:txBody>
        </p:sp>
      </p:grpSp>
      <p:sp>
        <p:nvSpPr>
          <p:cNvPr id="16" name="Freeform 16"/>
          <p:cNvSpPr/>
          <p:nvPr/>
        </p:nvSpPr>
        <p:spPr>
          <a:xfrm>
            <a:off x="12712848" y="3303850"/>
            <a:ext cx="2212440" cy="1944181"/>
          </a:xfrm>
          <a:custGeom>
            <a:avLst/>
            <a:gdLst/>
            <a:ahLst/>
            <a:cxnLst/>
            <a:rect l="l" t="t" r="r" b="b"/>
            <a:pathLst>
              <a:path w="2212440" h="1944181">
                <a:moveTo>
                  <a:pt x="0" y="0"/>
                </a:moveTo>
                <a:lnTo>
                  <a:pt x="2212440" y="0"/>
                </a:lnTo>
                <a:lnTo>
                  <a:pt x="2212440" y="1944181"/>
                </a:lnTo>
                <a:lnTo>
                  <a:pt x="0" y="1944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10302516" y="6829992"/>
            <a:ext cx="3213981" cy="721462"/>
            <a:chOff x="0" y="0"/>
            <a:chExt cx="634599" cy="142452"/>
          </a:xfrm>
        </p:grpSpPr>
        <p:sp>
          <p:nvSpPr>
            <p:cNvPr id="18" name="Freeform 18"/>
            <p:cNvSpPr/>
            <p:nvPr/>
          </p:nvSpPr>
          <p:spPr>
            <a:xfrm>
              <a:off x="0" y="0"/>
              <a:ext cx="634599" cy="142452"/>
            </a:xfrm>
            <a:custGeom>
              <a:avLst/>
              <a:gdLst/>
              <a:ahLst/>
              <a:cxnLst/>
              <a:rect l="l" t="t" r="r" b="b"/>
              <a:pathLst>
                <a:path w="634599" h="142452">
                  <a:moveTo>
                    <a:pt x="0" y="0"/>
                  </a:moveTo>
                  <a:lnTo>
                    <a:pt x="634599" y="0"/>
                  </a:lnTo>
                  <a:lnTo>
                    <a:pt x="634599" y="142452"/>
                  </a:lnTo>
                  <a:lnTo>
                    <a:pt x="0" y="142452"/>
                  </a:lnTo>
                  <a:close/>
                </a:path>
              </a:pathLst>
            </a:custGeom>
            <a:solidFill>
              <a:srgbClr val="DDCBA6"/>
            </a:solidFill>
          </p:spPr>
          <p:txBody>
            <a:bodyPr/>
            <a:lstStyle/>
            <a:p>
              <a:endParaRPr lang="en-US"/>
            </a:p>
          </p:txBody>
        </p:sp>
        <p:sp>
          <p:nvSpPr>
            <p:cNvPr id="19" name="TextBox 19"/>
            <p:cNvSpPr txBox="1"/>
            <p:nvPr/>
          </p:nvSpPr>
          <p:spPr>
            <a:xfrm>
              <a:off x="0" y="-38100"/>
              <a:ext cx="634599" cy="180552"/>
            </a:xfrm>
            <a:prstGeom prst="rect">
              <a:avLst/>
            </a:prstGeom>
          </p:spPr>
          <p:txBody>
            <a:bodyPr lIns="50800" tIns="50800" rIns="50800" bIns="50800" rtlCol="0" anchor="ctr"/>
            <a:lstStyle/>
            <a:p>
              <a:pPr algn="ctr">
                <a:lnSpc>
                  <a:spcPts val="2520"/>
                </a:lnSpc>
              </a:pPr>
              <a:r>
                <a:rPr lang="en-US" sz="1800" b="1" spc="-90">
                  <a:solidFill>
                    <a:srgbClr val="FFFFFF"/>
                  </a:solidFill>
                  <a:latin typeface="Public Sans Bold"/>
                  <a:ea typeface="Public Sans Bold"/>
                  <a:cs typeface="Public Sans Bold"/>
                  <a:sym typeface="Public Sans Bold"/>
                </a:rPr>
                <a:t>HOW WE PLAY</a:t>
              </a:r>
            </a:p>
          </p:txBody>
        </p:sp>
      </p:grpSp>
      <p:grpSp>
        <p:nvGrpSpPr>
          <p:cNvPr id="20" name="Group 20"/>
          <p:cNvGrpSpPr/>
          <p:nvPr/>
        </p:nvGrpSpPr>
        <p:grpSpPr>
          <a:xfrm>
            <a:off x="14045319" y="6829992"/>
            <a:ext cx="3213981" cy="721462"/>
            <a:chOff x="0" y="0"/>
            <a:chExt cx="634599" cy="142452"/>
          </a:xfrm>
        </p:grpSpPr>
        <p:sp>
          <p:nvSpPr>
            <p:cNvPr id="21" name="Freeform 21"/>
            <p:cNvSpPr/>
            <p:nvPr/>
          </p:nvSpPr>
          <p:spPr>
            <a:xfrm>
              <a:off x="0" y="0"/>
              <a:ext cx="634599" cy="142452"/>
            </a:xfrm>
            <a:custGeom>
              <a:avLst/>
              <a:gdLst/>
              <a:ahLst/>
              <a:cxnLst/>
              <a:rect l="l" t="t" r="r" b="b"/>
              <a:pathLst>
                <a:path w="634599" h="142452">
                  <a:moveTo>
                    <a:pt x="0" y="0"/>
                  </a:moveTo>
                  <a:lnTo>
                    <a:pt x="634599" y="0"/>
                  </a:lnTo>
                  <a:lnTo>
                    <a:pt x="634599" y="142452"/>
                  </a:lnTo>
                  <a:lnTo>
                    <a:pt x="0" y="142452"/>
                  </a:lnTo>
                  <a:close/>
                </a:path>
              </a:pathLst>
            </a:custGeom>
            <a:solidFill>
              <a:srgbClr val="DDCBA6"/>
            </a:solidFill>
          </p:spPr>
          <p:txBody>
            <a:bodyPr/>
            <a:lstStyle/>
            <a:p>
              <a:endParaRPr lang="en-US"/>
            </a:p>
          </p:txBody>
        </p:sp>
        <p:sp>
          <p:nvSpPr>
            <p:cNvPr id="22" name="TextBox 22"/>
            <p:cNvSpPr txBox="1"/>
            <p:nvPr/>
          </p:nvSpPr>
          <p:spPr>
            <a:xfrm>
              <a:off x="0" y="-38100"/>
              <a:ext cx="634599" cy="180552"/>
            </a:xfrm>
            <a:prstGeom prst="rect">
              <a:avLst/>
            </a:prstGeom>
          </p:spPr>
          <p:txBody>
            <a:bodyPr lIns="50800" tIns="50800" rIns="50800" bIns="50800" rtlCol="0" anchor="ctr"/>
            <a:lstStyle/>
            <a:p>
              <a:pPr algn="ctr">
                <a:lnSpc>
                  <a:spcPts val="2520"/>
                </a:lnSpc>
              </a:pPr>
              <a:r>
                <a:rPr lang="en-US" sz="1800" b="1" spc="-90">
                  <a:solidFill>
                    <a:srgbClr val="FFFFFF"/>
                  </a:solidFill>
                  <a:latin typeface="Public Sans Bold"/>
                  <a:ea typeface="Public Sans Bold"/>
                  <a:cs typeface="Public Sans Bold"/>
                  <a:sym typeface="Public Sans Bold"/>
                </a:rPr>
                <a:t>HOW WE TRAIN</a:t>
              </a:r>
            </a:p>
          </p:txBody>
        </p:sp>
      </p:grpSp>
      <p:grpSp>
        <p:nvGrpSpPr>
          <p:cNvPr id="23" name="Group 23"/>
          <p:cNvGrpSpPr/>
          <p:nvPr/>
        </p:nvGrpSpPr>
        <p:grpSpPr>
          <a:xfrm>
            <a:off x="10302516" y="1028700"/>
            <a:ext cx="3213981" cy="721462"/>
            <a:chOff x="0" y="0"/>
            <a:chExt cx="634599" cy="142452"/>
          </a:xfrm>
        </p:grpSpPr>
        <p:sp>
          <p:nvSpPr>
            <p:cNvPr id="24" name="Freeform 24"/>
            <p:cNvSpPr/>
            <p:nvPr/>
          </p:nvSpPr>
          <p:spPr>
            <a:xfrm>
              <a:off x="0" y="0"/>
              <a:ext cx="634599" cy="142452"/>
            </a:xfrm>
            <a:custGeom>
              <a:avLst/>
              <a:gdLst/>
              <a:ahLst/>
              <a:cxnLst/>
              <a:rect l="l" t="t" r="r" b="b"/>
              <a:pathLst>
                <a:path w="634599" h="142452">
                  <a:moveTo>
                    <a:pt x="0" y="0"/>
                  </a:moveTo>
                  <a:lnTo>
                    <a:pt x="634599" y="0"/>
                  </a:lnTo>
                  <a:lnTo>
                    <a:pt x="634599" y="142452"/>
                  </a:lnTo>
                  <a:lnTo>
                    <a:pt x="0" y="142452"/>
                  </a:lnTo>
                  <a:close/>
                </a:path>
              </a:pathLst>
            </a:custGeom>
            <a:solidFill>
              <a:srgbClr val="DDCBA6"/>
            </a:solidFill>
          </p:spPr>
          <p:txBody>
            <a:bodyPr/>
            <a:lstStyle/>
            <a:p>
              <a:endParaRPr lang="en-US"/>
            </a:p>
          </p:txBody>
        </p:sp>
        <p:sp>
          <p:nvSpPr>
            <p:cNvPr id="25" name="TextBox 25"/>
            <p:cNvSpPr txBox="1"/>
            <p:nvPr/>
          </p:nvSpPr>
          <p:spPr>
            <a:xfrm>
              <a:off x="0" y="-38100"/>
              <a:ext cx="634599" cy="180552"/>
            </a:xfrm>
            <a:prstGeom prst="rect">
              <a:avLst/>
            </a:prstGeom>
          </p:spPr>
          <p:txBody>
            <a:bodyPr lIns="50800" tIns="50800" rIns="50800" bIns="50800" rtlCol="0" anchor="ctr"/>
            <a:lstStyle/>
            <a:p>
              <a:pPr algn="ctr">
                <a:lnSpc>
                  <a:spcPts val="2520"/>
                </a:lnSpc>
              </a:pPr>
              <a:r>
                <a:rPr lang="en-US" sz="1800" b="1" spc="-90">
                  <a:solidFill>
                    <a:srgbClr val="FFFFFF"/>
                  </a:solidFill>
                  <a:latin typeface="Public Sans Bold"/>
                  <a:ea typeface="Public Sans Bold"/>
                  <a:cs typeface="Public Sans Bold"/>
                  <a:sym typeface="Public Sans Bold"/>
                </a:rPr>
                <a:t>HOW WE COACH</a:t>
              </a:r>
            </a:p>
          </p:txBody>
        </p:sp>
      </p:grpSp>
      <p:grpSp>
        <p:nvGrpSpPr>
          <p:cNvPr id="26" name="Group 26"/>
          <p:cNvGrpSpPr/>
          <p:nvPr/>
        </p:nvGrpSpPr>
        <p:grpSpPr>
          <a:xfrm>
            <a:off x="14045319" y="1028700"/>
            <a:ext cx="3213981" cy="721462"/>
            <a:chOff x="0" y="0"/>
            <a:chExt cx="634599" cy="142452"/>
          </a:xfrm>
        </p:grpSpPr>
        <p:sp>
          <p:nvSpPr>
            <p:cNvPr id="27" name="Freeform 27"/>
            <p:cNvSpPr/>
            <p:nvPr/>
          </p:nvSpPr>
          <p:spPr>
            <a:xfrm>
              <a:off x="0" y="0"/>
              <a:ext cx="634599" cy="142452"/>
            </a:xfrm>
            <a:custGeom>
              <a:avLst/>
              <a:gdLst/>
              <a:ahLst/>
              <a:cxnLst/>
              <a:rect l="l" t="t" r="r" b="b"/>
              <a:pathLst>
                <a:path w="634599" h="142452">
                  <a:moveTo>
                    <a:pt x="0" y="0"/>
                  </a:moveTo>
                  <a:lnTo>
                    <a:pt x="634599" y="0"/>
                  </a:lnTo>
                  <a:lnTo>
                    <a:pt x="634599" y="142452"/>
                  </a:lnTo>
                  <a:lnTo>
                    <a:pt x="0" y="142452"/>
                  </a:lnTo>
                  <a:close/>
                </a:path>
              </a:pathLst>
            </a:custGeom>
            <a:solidFill>
              <a:srgbClr val="DDCBA6"/>
            </a:solidFill>
          </p:spPr>
          <p:txBody>
            <a:bodyPr/>
            <a:lstStyle/>
            <a:p>
              <a:endParaRPr lang="en-US"/>
            </a:p>
          </p:txBody>
        </p:sp>
        <p:sp>
          <p:nvSpPr>
            <p:cNvPr id="28" name="TextBox 28"/>
            <p:cNvSpPr txBox="1"/>
            <p:nvPr/>
          </p:nvSpPr>
          <p:spPr>
            <a:xfrm>
              <a:off x="0" y="-38100"/>
              <a:ext cx="634599" cy="180552"/>
            </a:xfrm>
            <a:prstGeom prst="rect">
              <a:avLst/>
            </a:prstGeom>
          </p:spPr>
          <p:txBody>
            <a:bodyPr lIns="50800" tIns="50800" rIns="50800" bIns="50800" rtlCol="0" anchor="ctr"/>
            <a:lstStyle/>
            <a:p>
              <a:pPr algn="ctr">
                <a:lnSpc>
                  <a:spcPts val="2520"/>
                </a:lnSpc>
              </a:pPr>
              <a:r>
                <a:rPr lang="en-US" sz="1800" b="1" spc="-90">
                  <a:solidFill>
                    <a:srgbClr val="FFFFFF"/>
                  </a:solidFill>
                  <a:latin typeface="Public Sans Bold"/>
                  <a:ea typeface="Public Sans Bold"/>
                  <a:cs typeface="Public Sans Bold"/>
                  <a:sym typeface="Public Sans Bold"/>
                </a:rPr>
                <a:t>HOW WE PRACTICE</a:t>
              </a:r>
            </a:p>
          </p:txBody>
        </p:sp>
      </p:grpSp>
      <p:sp>
        <p:nvSpPr>
          <p:cNvPr id="29" name="Freeform 29"/>
          <p:cNvSpPr/>
          <p:nvPr/>
        </p:nvSpPr>
        <p:spPr>
          <a:xfrm>
            <a:off x="1028700" y="5688531"/>
            <a:ext cx="7621340" cy="10288051"/>
          </a:xfrm>
          <a:custGeom>
            <a:avLst/>
            <a:gdLst/>
            <a:ahLst/>
            <a:cxnLst/>
            <a:rect l="l" t="t" r="r" b="b"/>
            <a:pathLst>
              <a:path w="7621340" h="10288051">
                <a:moveTo>
                  <a:pt x="0" y="0"/>
                </a:moveTo>
                <a:lnTo>
                  <a:pt x="7621340" y="0"/>
                </a:lnTo>
                <a:lnTo>
                  <a:pt x="7621340" y="10288051"/>
                </a:lnTo>
                <a:lnTo>
                  <a:pt x="0" y="10288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13136747" y="3593617"/>
            <a:ext cx="1364642" cy="1364648"/>
          </a:xfrm>
          <a:custGeom>
            <a:avLst/>
            <a:gdLst/>
            <a:ahLst/>
            <a:cxnLst/>
            <a:rect l="l" t="t" r="r" b="b"/>
            <a:pathLst>
              <a:path w="1364642" h="1364648">
                <a:moveTo>
                  <a:pt x="0" y="0"/>
                </a:moveTo>
                <a:lnTo>
                  <a:pt x="1364642" y="0"/>
                </a:lnTo>
                <a:lnTo>
                  <a:pt x="1364642" y="1364648"/>
                </a:lnTo>
                <a:lnTo>
                  <a:pt x="0" y="1364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Freeform 31"/>
          <p:cNvSpPr/>
          <p:nvPr/>
        </p:nvSpPr>
        <p:spPr>
          <a:xfrm>
            <a:off x="6641957" y="6158519"/>
            <a:ext cx="1338892" cy="1968959"/>
          </a:xfrm>
          <a:custGeom>
            <a:avLst/>
            <a:gdLst/>
            <a:ahLst/>
            <a:cxnLst/>
            <a:rect l="l" t="t" r="r" b="b"/>
            <a:pathLst>
              <a:path w="1338892" h="1968959">
                <a:moveTo>
                  <a:pt x="0" y="0"/>
                </a:moveTo>
                <a:lnTo>
                  <a:pt x="1338892" y="0"/>
                </a:lnTo>
                <a:lnTo>
                  <a:pt x="1338892" y="1968959"/>
                </a:lnTo>
                <a:lnTo>
                  <a:pt x="0" y="196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TextBox 32"/>
          <p:cNvSpPr txBox="1"/>
          <p:nvPr/>
        </p:nvSpPr>
        <p:spPr>
          <a:xfrm>
            <a:off x="1028700" y="809625"/>
            <a:ext cx="7621340"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METHODOLOGY</a:t>
            </a:r>
          </a:p>
        </p:txBody>
      </p:sp>
      <p:sp>
        <p:nvSpPr>
          <p:cNvPr id="33" name="TextBox 33"/>
          <p:cNvSpPr txBox="1"/>
          <p:nvPr/>
        </p:nvSpPr>
        <p:spPr>
          <a:xfrm>
            <a:off x="1028700" y="2645129"/>
            <a:ext cx="7621340" cy="1887690"/>
          </a:xfrm>
          <a:prstGeom prst="rect">
            <a:avLst/>
          </a:prstGeom>
        </p:spPr>
        <p:txBody>
          <a:bodyPr lIns="0" tIns="0" rIns="0" bIns="0" rtlCol="0" anchor="t">
            <a:spAutoFit/>
          </a:bodyPr>
          <a:lstStyle/>
          <a:p>
            <a:pPr algn="l">
              <a:lnSpc>
                <a:spcPts val="2943"/>
              </a:lnSpc>
            </a:pPr>
            <a:r>
              <a:rPr lang="en-US" sz="2102" i="1">
                <a:solidFill>
                  <a:srgbClr val="FFFFFF"/>
                </a:solidFill>
                <a:latin typeface="Public Sans Italics"/>
                <a:ea typeface="Public Sans Italics"/>
                <a:cs typeface="Public Sans Italics"/>
                <a:sym typeface="Public Sans Italics"/>
              </a:rPr>
              <a:t>Our soccer methodology is a system of methods used to implement, enact and realize our philosophy.</a:t>
            </a:r>
          </a:p>
          <a:p>
            <a:pPr algn="l">
              <a:lnSpc>
                <a:spcPts val="2943"/>
              </a:lnSpc>
            </a:pPr>
            <a:endParaRPr lang="en-US" sz="2102" i="1">
              <a:solidFill>
                <a:srgbClr val="FFFFFF"/>
              </a:solidFill>
              <a:latin typeface="Public Sans Italics"/>
              <a:ea typeface="Public Sans Italics"/>
              <a:cs typeface="Public Sans Italics"/>
              <a:sym typeface="Public Sans Italics"/>
            </a:endParaRPr>
          </a:p>
          <a:p>
            <a:pPr marL="0" lvl="0" indent="0" algn="l">
              <a:lnSpc>
                <a:spcPts val="6303"/>
              </a:lnSpc>
            </a:pPr>
            <a:r>
              <a:rPr lang="en-US" sz="4502" b="1">
                <a:solidFill>
                  <a:srgbClr val="FFFFFF"/>
                </a:solidFill>
                <a:latin typeface="Formula Heavy"/>
                <a:ea typeface="Formula Heavy"/>
                <a:cs typeface="Formula Heavy"/>
                <a:sym typeface="Formula Heavy"/>
              </a:rPr>
              <a:t>HOW WE TEACH</a:t>
            </a:r>
          </a:p>
        </p:txBody>
      </p:sp>
      <p:sp>
        <p:nvSpPr>
          <p:cNvPr id="34" name="TextBox 34"/>
          <p:cNvSpPr txBox="1"/>
          <p:nvPr/>
        </p:nvSpPr>
        <p:spPr>
          <a:xfrm>
            <a:off x="5757769" y="4761419"/>
            <a:ext cx="4030418" cy="2328923"/>
          </a:xfrm>
          <a:prstGeom prst="rect">
            <a:avLst/>
          </a:prstGeom>
        </p:spPr>
        <p:txBody>
          <a:bodyPr lIns="0" tIns="0" rIns="0" bIns="0" rtlCol="0" anchor="t">
            <a:spAutoFit/>
          </a:bodyPr>
          <a:lstStyle/>
          <a:p>
            <a:pPr algn="l">
              <a:lnSpc>
                <a:spcPts val="5856"/>
              </a:lnSpc>
            </a:pPr>
            <a:r>
              <a:rPr lang="en-US" sz="7412" b="1" spc="-222">
                <a:solidFill>
                  <a:srgbClr val="FFFFFF"/>
                </a:solidFill>
                <a:latin typeface="Formula Bold"/>
                <a:ea typeface="Formula Bold"/>
                <a:cs typeface="Formula Bold"/>
                <a:sym typeface="Formula Bold"/>
              </a:rPr>
              <a:t>THE</a:t>
            </a:r>
          </a:p>
          <a:p>
            <a:pPr algn="l">
              <a:lnSpc>
                <a:spcPts val="5856"/>
              </a:lnSpc>
            </a:pPr>
            <a:r>
              <a:rPr lang="en-US" sz="7412" b="1" spc="-222">
                <a:solidFill>
                  <a:srgbClr val="FFFFFF"/>
                </a:solidFill>
                <a:latin typeface="Formula Bold"/>
                <a:ea typeface="Formula Bold"/>
                <a:cs typeface="Formula Bold"/>
                <a:sym typeface="Formula Bold"/>
              </a:rPr>
              <a:t>INDEPENDENCE </a:t>
            </a:r>
          </a:p>
          <a:p>
            <a:pPr algn="l">
              <a:lnSpc>
                <a:spcPts val="5856"/>
              </a:lnSpc>
            </a:pPr>
            <a:r>
              <a:rPr lang="en-US" sz="7412" b="1" spc="-222">
                <a:solidFill>
                  <a:srgbClr val="FFFFFF"/>
                </a:solidFill>
                <a:latin typeface="Formula Bold"/>
                <a:ea typeface="Formula Bold"/>
                <a:cs typeface="Formula Bold"/>
                <a:sym typeface="Formula Bold"/>
              </a:rPr>
              <a:t>WAY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extBox 2"/>
          <p:cNvSpPr txBox="1"/>
          <p:nvPr/>
        </p:nvSpPr>
        <p:spPr>
          <a:xfrm>
            <a:off x="1028700" y="809625"/>
            <a:ext cx="7621340" cy="3845279"/>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HOLISTIC PLAYER</a:t>
            </a:r>
          </a:p>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DEVELOPMENT</a:t>
            </a:r>
          </a:p>
        </p:txBody>
      </p:sp>
      <p:sp>
        <p:nvSpPr>
          <p:cNvPr id="3" name="TextBox 3"/>
          <p:cNvSpPr txBox="1"/>
          <p:nvPr/>
        </p:nvSpPr>
        <p:spPr>
          <a:xfrm>
            <a:off x="10408969" y="2939904"/>
            <a:ext cx="6850331" cy="6318396"/>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how we train, using our deliberate curriculum to guide our coaching staff in designing sessions that train, develop, and grow each player. We train to get better. We want our players to continuously improve and reach new levels of ability. This approach is fun and motivating for each of our soccer players.</a:t>
            </a:r>
          </a:p>
          <a:p>
            <a:pPr algn="l">
              <a:lnSpc>
                <a:spcPts val="2943"/>
              </a:lnSpc>
            </a:pPr>
            <a:r>
              <a:rPr lang="en-US" sz="2102">
                <a:solidFill>
                  <a:srgbClr val="FFFFFF"/>
                </a:solidFill>
                <a:latin typeface="Public Sans"/>
                <a:ea typeface="Public Sans"/>
                <a:cs typeface="Public Sans"/>
                <a:sym typeface="Public Sans"/>
              </a:rPr>
              <a:t>At Independence, the appropriate training session is created and designed according to our rigorous standards. We expect our staff to apply their knowledge in a way that fosters player development and improvement.</a:t>
            </a:r>
          </a:p>
          <a:p>
            <a:pPr marL="0" lvl="0" indent="0" algn="l">
              <a:lnSpc>
                <a:spcPts val="2943"/>
              </a:lnSpc>
              <a:spcBef>
                <a:spcPct val="0"/>
              </a:spcBef>
            </a:pPr>
            <a:r>
              <a:rPr lang="en-US" sz="2102">
                <a:solidFill>
                  <a:srgbClr val="FFFFFF"/>
                </a:solidFill>
                <a:latin typeface="Public Sans"/>
                <a:ea typeface="Public Sans"/>
                <a:cs typeface="Public Sans"/>
                <a:sym typeface="Public Sans"/>
              </a:rPr>
              <a:t>During this process, one thing is certain: players will achieve success and face setbacks. This is the essence of player development, and these are valuable life lessons. We work through both setbacks and successes with each of our players on their path to individual improvement and achievement.</a:t>
            </a:r>
          </a:p>
        </p:txBody>
      </p:sp>
      <p:sp>
        <p:nvSpPr>
          <p:cNvPr id="4" name="TextBox 4"/>
          <p:cNvSpPr txBox="1"/>
          <p:nvPr/>
        </p:nvSpPr>
        <p:spPr>
          <a:xfrm>
            <a:off x="10408969" y="2317818"/>
            <a:ext cx="5731536" cy="547346"/>
          </a:xfrm>
          <a:prstGeom prst="rect">
            <a:avLst/>
          </a:prstGeom>
        </p:spPr>
        <p:txBody>
          <a:bodyPr lIns="0" tIns="0" rIns="0" bIns="0" rtlCol="0" anchor="t">
            <a:spAutoFit/>
          </a:bodyPr>
          <a:lstStyle/>
          <a:p>
            <a:pPr marL="0" lvl="0" indent="0" algn="l">
              <a:lnSpc>
                <a:spcPts val="4479"/>
              </a:lnSpc>
            </a:pPr>
            <a:r>
              <a:rPr lang="en-US" sz="3199" b="1" spc="-159">
                <a:solidFill>
                  <a:srgbClr val="FFFFFF"/>
                </a:solidFill>
                <a:latin typeface="Public Sans Bold"/>
                <a:ea typeface="Public Sans Bold"/>
                <a:cs typeface="Public Sans Bold"/>
                <a:sym typeface="Public Sans Bold"/>
              </a:rPr>
              <a:t>PLAYER DEVELOPMENT IS...</a:t>
            </a:r>
          </a:p>
        </p:txBody>
      </p:sp>
      <p:sp>
        <p:nvSpPr>
          <p:cNvPr id="5" name="Freeform 5"/>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879832" y="3747716"/>
            <a:ext cx="1338892" cy="1968959"/>
          </a:xfrm>
          <a:custGeom>
            <a:avLst/>
            <a:gdLst/>
            <a:ahLst/>
            <a:cxnLst/>
            <a:rect l="l" t="t" r="r" b="b"/>
            <a:pathLst>
              <a:path w="1338892" h="1968959">
                <a:moveTo>
                  <a:pt x="0" y="0"/>
                </a:moveTo>
                <a:lnTo>
                  <a:pt x="1338892" y="0"/>
                </a:lnTo>
                <a:lnTo>
                  <a:pt x="1338892" y="1968959"/>
                </a:lnTo>
                <a:lnTo>
                  <a:pt x="0" y="196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7374" y="2168426"/>
            <a:ext cx="1874221" cy="2311016"/>
            <a:chOff x="0" y="0"/>
            <a:chExt cx="2498961" cy="3081355"/>
          </a:xfrm>
        </p:grpSpPr>
        <p:pic>
          <p:nvPicPr>
            <p:cNvPr id="3" name="Picture 3"/>
            <p:cNvPicPr>
              <a:picLocks noChangeAspect="1"/>
            </p:cNvPicPr>
            <p:nvPr/>
          </p:nvPicPr>
          <p:blipFill>
            <a:blip r:embed="rId2"/>
            <a:srcRect l="22940" t="19502" r="34614" b="10967"/>
            <a:stretch>
              <a:fillRect/>
            </a:stretch>
          </p:blipFill>
          <p:spPr>
            <a:xfrm>
              <a:off x="0" y="0"/>
              <a:ext cx="2498961" cy="3081355"/>
            </a:xfrm>
            <a:prstGeom prst="rect">
              <a:avLst/>
            </a:prstGeom>
          </p:spPr>
        </p:pic>
      </p:grpSp>
      <p:sp>
        <p:nvSpPr>
          <p:cNvPr id="4" name="AutoShape 4"/>
          <p:cNvSpPr/>
          <p:nvPr/>
        </p:nvSpPr>
        <p:spPr>
          <a:xfrm>
            <a:off x="4761595" y="3248158"/>
            <a:ext cx="1999664" cy="0"/>
          </a:xfrm>
          <a:prstGeom prst="line">
            <a:avLst/>
          </a:prstGeom>
          <a:ln w="19050" cap="flat">
            <a:solidFill>
              <a:srgbClr val="1A1A1A"/>
            </a:solidFill>
            <a:prstDash val="solid"/>
            <a:headEnd type="none" w="sm" len="sm"/>
            <a:tailEnd type="none" w="sm" len="sm"/>
          </a:ln>
        </p:spPr>
        <p:txBody>
          <a:bodyPr/>
          <a:lstStyle/>
          <a:p>
            <a:endParaRPr lang="en-US"/>
          </a:p>
        </p:txBody>
      </p:sp>
      <p:sp>
        <p:nvSpPr>
          <p:cNvPr id="5" name="Freeform 5"/>
          <p:cNvSpPr/>
          <p:nvPr/>
        </p:nvSpPr>
        <p:spPr>
          <a:xfrm>
            <a:off x="4649634" y="2490867"/>
            <a:ext cx="250886" cy="250886"/>
          </a:xfrm>
          <a:custGeom>
            <a:avLst/>
            <a:gdLst/>
            <a:ahLst/>
            <a:cxnLst/>
            <a:rect l="l" t="t" r="r" b="b"/>
            <a:pathLst>
              <a:path w="250886" h="250886">
                <a:moveTo>
                  <a:pt x="0" y="0"/>
                </a:moveTo>
                <a:lnTo>
                  <a:pt x="250886" y="0"/>
                </a:lnTo>
                <a:lnTo>
                  <a:pt x="250886" y="250886"/>
                </a:lnTo>
                <a:lnTo>
                  <a:pt x="0" y="250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5139981" y="2732228"/>
            <a:ext cx="2747649" cy="231459"/>
          </a:xfrm>
          <a:prstGeom prst="rect">
            <a:avLst/>
          </a:prstGeom>
        </p:spPr>
        <p:txBody>
          <a:bodyPr lIns="0" tIns="0" rIns="0" bIns="0" rtlCol="0" anchor="t">
            <a:spAutoFit/>
          </a:bodyPr>
          <a:lstStyle/>
          <a:p>
            <a:pPr marL="0" lvl="0" indent="0" algn="l">
              <a:lnSpc>
                <a:spcPts val="1763"/>
              </a:lnSpc>
            </a:pPr>
            <a:r>
              <a:rPr lang="en-US" sz="1469" b="1" spc="-73">
                <a:solidFill>
                  <a:srgbClr val="1A1A1A"/>
                </a:solidFill>
                <a:latin typeface="Public Sans Bold"/>
                <a:ea typeface="Public Sans Bold"/>
                <a:cs typeface="Public Sans Bold"/>
                <a:sym typeface="Public Sans Bold"/>
              </a:rPr>
              <a:t>TECHNIQUE</a:t>
            </a:r>
          </a:p>
        </p:txBody>
      </p:sp>
      <p:sp>
        <p:nvSpPr>
          <p:cNvPr id="7" name="Freeform 7"/>
          <p:cNvSpPr/>
          <p:nvPr/>
        </p:nvSpPr>
        <p:spPr>
          <a:xfrm>
            <a:off x="4813215" y="1081168"/>
            <a:ext cx="8124664" cy="8124664"/>
          </a:xfrm>
          <a:custGeom>
            <a:avLst/>
            <a:gdLst/>
            <a:ahLst/>
            <a:cxnLst/>
            <a:rect l="l" t="t" r="r" b="b"/>
            <a:pathLst>
              <a:path w="8124664" h="8124664">
                <a:moveTo>
                  <a:pt x="0" y="0"/>
                </a:moveTo>
                <a:lnTo>
                  <a:pt x="8124664" y="0"/>
                </a:lnTo>
                <a:lnTo>
                  <a:pt x="8124664" y="8124664"/>
                </a:lnTo>
                <a:lnTo>
                  <a:pt x="0" y="8124664"/>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8"/>
          <p:cNvPicPr>
            <a:picLocks noChangeAspect="1"/>
          </p:cNvPicPr>
          <p:nvPr/>
        </p:nvPicPr>
        <p:blipFill>
          <a:blip r:embed="rId7"/>
          <a:stretch>
            <a:fillRect/>
          </a:stretch>
        </p:blipFill>
        <p:spPr>
          <a:xfrm>
            <a:off x="5742744" y="2010697"/>
            <a:ext cx="6265606" cy="6265606"/>
          </a:xfrm>
          <a:prstGeom prst="rect">
            <a:avLst/>
          </a:prstGeom>
        </p:spPr>
      </p:pic>
      <p:grpSp>
        <p:nvGrpSpPr>
          <p:cNvPr id="9" name="Group 9"/>
          <p:cNvGrpSpPr/>
          <p:nvPr/>
        </p:nvGrpSpPr>
        <p:grpSpPr>
          <a:xfrm>
            <a:off x="2887374" y="6378082"/>
            <a:ext cx="1874221" cy="2311016"/>
            <a:chOff x="0" y="0"/>
            <a:chExt cx="2498961" cy="3081355"/>
          </a:xfrm>
        </p:grpSpPr>
        <p:pic>
          <p:nvPicPr>
            <p:cNvPr id="10" name="Picture 10"/>
            <p:cNvPicPr>
              <a:picLocks noChangeAspect="1"/>
            </p:cNvPicPr>
            <p:nvPr/>
          </p:nvPicPr>
          <p:blipFill>
            <a:blip r:embed="rId8"/>
            <a:srcRect l="23016" r="23016"/>
            <a:stretch>
              <a:fillRect/>
            </a:stretch>
          </p:blipFill>
          <p:spPr>
            <a:xfrm>
              <a:off x="0" y="0"/>
              <a:ext cx="2498961" cy="3081355"/>
            </a:xfrm>
            <a:prstGeom prst="rect">
              <a:avLst/>
            </a:prstGeom>
          </p:spPr>
        </p:pic>
      </p:grpSp>
      <p:sp>
        <p:nvSpPr>
          <p:cNvPr id="11" name="AutoShape 11"/>
          <p:cNvSpPr/>
          <p:nvPr/>
        </p:nvSpPr>
        <p:spPr>
          <a:xfrm>
            <a:off x="4761595" y="7457813"/>
            <a:ext cx="1999664" cy="0"/>
          </a:xfrm>
          <a:prstGeom prst="line">
            <a:avLst/>
          </a:prstGeom>
          <a:ln w="19050" cap="flat">
            <a:solidFill>
              <a:srgbClr val="1A1A1A"/>
            </a:solidFill>
            <a:prstDash val="solid"/>
            <a:headEnd type="none" w="sm" len="sm"/>
            <a:tailEnd type="none" w="sm" len="sm"/>
          </a:ln>
        </p:spPr>
        <p:txBody>
          <a:bodyPr/>
          <a:lstStyle/>
          <a:p>
            <a:endParaRPr lang="en-US"/>
          </a:p>
        </p:txBody>
      </p:sp>
      <p:sp>
        <p:nvSpPr>
          <p:cNvPr id="12" name="Freeform 12"/>
          <p:cNvSpPr/>
          <p:nvPr/>
        </p:nvSpPr>
        <p:spPr>
          <a:xfrm>
            <a:off x="4649634" y="6700522"/>
            <a:ext cx="250886" cy="250886"/>
          </a:xfrm>
          <a:custGeom>
            <a:avLst/>
            <a:gdLst/>
            <a:ahLst/>
            <a:cxnLst/>
            <a:rect l="l" t="t" r="r" b="b"/>
            <a:pathLst>
              <a:path w="250886" h="250886">
                <a:moveTo>
                  <a:pt x="0" y="0"/>
                </a:moveTo>
                <a:lnTo>
                  <a:pt x="250886" y="0"/>
                </a:lnTo>
                <a:lnTo>
                  <a:pt x="250886" y="250887"/>
                </a:lnTo>
                <a:lnTo>
                  <a:pt x="0" y="250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5139981" y="6941884"/>
            <a:ext cx="2747649" cy="231459"/>
          </a:xfrm>
          <a:prstGeom prst="rect">
            <a:avLst/>
          </a:prstGeom>
        </p:spPr>
        <p:txBody>
          <a:bodyPr lIns="0" tIns="0" rIns="0" bIns="0" rtlCol="0" anchor="t">
            <a:spAutoFit/>
          </a:bodyPr>
          <a:lstStyle/>
          <a:p>
            <a:pPr marL="0" lvl="0" indent="0" algn="l">
              <a:lnSpc>
                <a:spcPts val="1763"/>
              </a:lnSpc>
            </a:pPr>
            <a:r>
              <a:rPr lang="en-US" sz="1469" b="1" spc="-73">
                <a:solidFill>
                  <a:srgbClr val="1A1A1A"/>
                </a:solidFill>
                <a:latin typeface="Public Sans Bold"/>
                <a:ea typeface="Public Sans Bold"/>
                <a:cs typeface="Public Sans Bold"/>
                <a:sym typeface="Public Sans Bold"/>
              </a:rPr>
              <a:t>PHYSICAL</a:t>
            </a:r>
          </a:p>
        </p:txBody>
      </p:sp>
      <p:grpSp>
        <p:nvGrpSpPr>
          <p:cNvPr id="14" name="Group 14"/>
          <p:cNvGrpSpPr/>
          <p:nvPr/>
        </p:nvGrpSpPr>
        <p:grpSpPr>
          <a:xfrm>
            <a:off x="11724231" y="2168426"/>
            <a:ext cx="1874221" cy="2311016"/>
            <a:chOff x="0" y="0"/>
            <a:chExt cx="2498961" cy="3081355"/>
          </a:xfrm>
        </p:grpSpPr>
        <p:pic>
          <p:nvPicPr>
            <p:cNvPr id="15" name="Picture 15"/>
            <p:cNvPicPr>
              <a:picLocks noChangeAspect="1"/>
            </p:cNvPicPr>
            <p:nvPr/>
          </p:nvPicPr>
          <p:blipFill>
            <a:blip r:embed="rId9"/>
            <a:srcRect l="16454" r="16454"/>
            <a:stretch>
              <a:fillRect/>
            </a:stretch>
          </p:blipFill>
          <p:spPr>
            <a:xfrm>
              <a:off x="0" y="0"/>
              <a:ext cx="2498961" cy="3081355"/>
            </a:xfrm>
            <a:prstGeom prst="rect">
              <a:avLst/>
            </a:prstGeom>
          </p:spPr>
        </p:pic>
      </p:grpSp>
      <p:sp>
        <p:nvSpPr>
          <p:cNvPr id="16" name="AutoShape 16"/>
          <p:cNvSpPr/>
          <p:nvPr/>
        </p:nvSpPr>
        <p:spPr>
          <a:xfrm>
            <a:off x="13598451" y="3248158"/>
            <a:ext cx="1999664" cy="0"/>
          </a:xfrm>
          <a:prstGeom prst="line">
            <a:avLst/>
          </a:prstGeom>
          <a:ln w="19050" cap="flat">
            <a:solidFill>
              <a:srgbClr val="1A1A1A"/>
            </a:solidFill>
            <a:prstDash val="solid"/>
            <a:headEnd type="none" w="sm" len="sm"/>
            <a:tailEnd type="none" w="sm" len="sm"/>
          </a:ln>
        </p:spPr>
        <p:txBody>
          <a:bodyPr/>
          <a:lstStyle/>
          <a:p>
            <a:endParaRPr lang="en-US"/>
          </a:p>
        </p:txBody>
      </p:sp>
      <p:sp>
        <p:nvSpPr>
          <p:cNvPr id="17" name="Freeform 17"/>
          <p:cNvSpPr/>
          <p:nvPr/>
        </p:nvSpPr>
        <p:spPr>
          <a:xfrm>
            <a:off x="13486490" y="2490867"/>
            <a:ext cx="250886" cy="250886"/>
          </a:xfrm>
          <a:custGeom>
            <a:avLst/>
            <a:gdLst/>
            <a:ahLst/>
            <a:cxnLst/>
            <a:rect l="l" t="t" r="r" b="b"/>
            <a:pathLst>
              <a:path w="250886" h="250886">
                <a:moveTo>
                  <a:pt x="0" y="0"/>
                </a:moveTo>
                <a:lnTo>
                  <a:pt x="250887" y="0"/>
                </a:lnTo>
                <a:lnTo>
                  <a:pt x="250887" y="250886"/>
                </a:lnTo>
                <a:lnTo>
                  <a:pt x="0" y="250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13976838" y="2732228"/>
            <a:ext cx="2747649" cy="231459"/>
          </a:xfrm>
          <a:prstGeom prst="rect">
            <a:avLst/>
          </a:prstGeom>
        </p:spPr>
        <p:txBody>
          <a:bodyPr lIns="0" tIns="0" rIns="0" bIns="0" rtlCol="0" anchor="t">
            <a:spAutoFit/>
          </a:bodyPr>
          <a:lstStyle/>
          <a:p>
            <a:pPr marL="0" lvl="0" indent="0" algn="l">
              <a:lnSpc>
                <a:spcPts val="1763"/>
              </a:lnSpc>
            </a:pPr>
            <a:r>
              <a:rPr lang="en-US" sz="1469" b="1" spc="-73">
                <a:solidFill>
                  <a:srgbClr val="1A1A1A"/>
                </a:solidFill>
                <a:latin typeface="Public Sans Bold"/>
                <a:ea typeface="Public Sans Bold"/>
                <a:cs typeface="Public Sans Bold"/>
                <a:sym typeface="Public Sans Bold"/>
              </a:rPr>
              <a:t>TACTICS</a:t>
            </a:r>
          </a:p>
        </p:txBody>
      </p:sp>
      <p:grpSp>
        <p:nvGrpSpPr>
          <p:cNvPr id="19" name="Group 19"/>
          <p:cNvGrpSpPr/>
          <p:nvPr/>
        </p:nvGrpSpPr>
        <p:grpSpPr>
          <a:xfrm>
            <a:off x="11724231" y="6378082"/>
            <a:ext cx="1874221" cy="2311016"/>
            <a:chOff x="0" y="0"/>
            <a:chExt cx="2498961" cy="3081355"/>
          </a:xfrm>
        </p:grpSpPr>
        <p:pic>
          <p:nvPicPr>
            <p:cNvPr id="20" name="Picture 20"/>
            <p:cNvPicPr>
              <a:picLocks noChangeAspect="1"/>
            </p:cNvPicPr>
            <p:nvPr/>
          </p:nvPicPr>
          <p:blipFill>
            <a:blip r:embed="rId10"/>
            <a:srcRect l="17481" t="6348" r="23829"/>
            <a:stretch>
              <a:fillRect/>
            </a:stretch>
          </p:blipFill>
          <p:spPr>
            <a:xfrm>
              <a:off x="0" y="0"/>
              <a:ext cx="2498961" cy="3081355"/>
            </a:xfrm>
            <a:prstGeom prst="rect">
              <a:avLst/>
            </a:prstGeom>
          </p:spPr>
        </p:pic>
      </p:grpSp>
      <p:sp>
        <p:nvSpPr>
          <p:cNvPr id="21" name="AutoShape 21"/>
          <p:cNvSpPr/>
          <p:nvPr/>
        </p:nvSpPr>
        <p:spPr>
          <a:xfrm>
            <a:off x="13598451" y="7457813"/>
            <a:ext cx="1999664" cy="0"/>
          </a:xfrm>
          <a:prstGeom prst="line">
            <a:avLst/>
          </a:prstGeom>
          <a:ln w="19050" cap="flat">
            <a:solidFill>
              <a:srgbClr val="1A1A1A"/>
            </a:solidFill>
            <a:prstDash val="solid"/>
            <a:headEnd type="none" w="sm" len="sm"/>
            <a:tailEnd type="none" w="sm" len="sm"/>
          </a:ln>
        </p:spPr>
        <p:txBody>
          <a:bodyPr/>
          <a:lstStyle/>
          <a:p>
            <a:endParaRPr lang="en-US"/>
          </a:p>
        </p:txBody>
      </p:sp>
      <p:sp>
        <p:nvSpPr>
          <p:cNvPr id="22" name="Freeform 22"/>
          <p:cNvSpPr/>
          <p:nvPr/>
        </p:nvSpPr>
        <p:spPr>
          <a:xfrm>
            <a:off x="13486490" y="6700522"/>
            <a:ext cx="250886" cy="250886"/>
          </a:xfrm>
          <a:custGeom>
            <a:avLst/>
            <a:gdLst/>
            <a:ahLst/>
            <a:cxnLst/>
            <a:rect l="l" t="t" r="r" b="b"/>
            <a:pathLst>
              <a:path w="250886" h="250886">
                <a:moveTo>
                  <a:pt x="0" y="0"/>
                </a:moveTo>
                <a:lnTo>
                  <a:pt x="250887" y="0"/>
                </a:lnTo>
                <a:lnTo>
                  <a:pt x="250887" y="250887"/>
                </a:lnTo>
                <a:lnTo>
                  <a:pt x="0" y="250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13976838" y="6941884"/>
            <a:ext cx="2747649" cy="231459"/>
          </a:xfrm>
          <a:prstGeom prst="rect">
            <a:avLst/>
          </a:prstGeom>
        </p:spPr>
        <p:txBody>
          <a:bodyPr lIns="0" tIns="0" rIns="0" bIns="0" rtlCol="0" anchor="t">
            <a:spAutoFit/>
          </a:bodyPr>
          <a:lstStyle/>
          <a:p>
            <a:pPr marL="0" lvl="0" indent="0" algn="l">
              <a:lnSpc>
                <a:spcPts val="1763"/>
              </a:lnSpc>
            </a:pPr>
            <a:r>
              <a:rPr lang="en-US" sz="1469" b="1" spc="-73">
                <a:solidFill>
                  <a:srgbClr val="1A1A1A"/>
                </a:solidFill>
                <a:latin typeface="Public Sans Bold"/>
                <a:ea typeface="Public Sans Bold"/>
                <a:cs typeface="Public Sans Bold"/>
                <a:sym typeface="Public Sans Bold"/>
              </a:rPr>
              <a:t>PSYCHOSOCIAL</a:t>
            </a:r>
          </a:p>
        </p:txBody>
      </p:sp>
      <p:sp>
        <p:nvSpPr>
          <p:cNvPr id="24" name="TextBox 24"/>
          <p:cNvSpPr txBox="1"/>
          <p:nvPr/>
        </p:nvSpPr>
        <p:spPr>
          <a:xfrm>
            <a:off x="6804934" y="4853265"/>
            <a:ext cx="4141226" cy="2320078"/>
          </a:xfrm>
          <a:prstGeom prst="rect">
            <a:avLst/>
          </a:prstGeom>
        </p:spPr>
        <p:txBody>
          <a:bodyPr lIns="0" tIns="0" rIns="0" bIns="0" rtlCol="0" anchor="t">
            <a:spAutoFit/>
          </a:bodyPr>
          <a:lstStyle/>
          <a:p>
            <a:pPr algn="ctr">
              <a:lnSpc>
                <a:spcPts val="8984"/>
              </a:lnSpc>
            </a:pPr>
            <a:r>
              <a:rPr lang="en-US" sz="8895" b="1" spc="-266">
                <a:solidFill>
                  <a:srgbClr val="FFFFFF"/>
                </a:solidFill>
                <a:latin typeface="Formula Bold"/>
                <a:ea typeface="Formula Bold"/>
                <a:cs typeface="Formula Bold"/>
                <a:sym typeface="Formula Bold"/>
              </a:rPr>
              <a:t>DEVELOP</a:t>
            </a:r>
          </a:p>
          <a:p>
            <a:pPr marL="0" lvl="0" indent="0" algn="ctr">
              <a:lnSpc>
                <a:spcPts val="8984"/>
              </a:lnSpc>
            </a:pPr>
            <a:r>
              <a:rPr lang="en-US" sz="8895" b="1" spc="-266">
                <a:solidFill>
                  <a:srgbClr val="FFFFFF"/>
                </a:solidFill>
                <a:latin typeface="Formula Bold"/>
                <a:ea typeface="Formula Bold"/>
                <a:cs typeface="Formula Bold"/>
                <a:sym typeface="Formula Bold"/>
              </a:rPr>
              <a:t>TOGETHER</a:t>
            </a:r>
          </a:p>
        </p:txBody>
      </p:sp>
      <p:sp>
        <p:nvSpPr>
          <p:cNvPr id="25" name="Freeform 25"/>
          <p:cNvSpPr/>
          <p:nvPr/>
        </p:nvSpPr>
        <p:spPr>
          <a:xfrm>
            <a:off x="7892461" y="2432179"/>
            <a:ext cx="1966173" cy="2209183"/>
          </a:xfrm>
          <a:custGeom>
            <a:avLst/>
            <a:gdLst/>
            <a:ahLst/>
            <a:cxnLst/>
            <a:rect l="l" t="t" r="r" b="b"/>
            <a:pathLst>
              <a:path w="1966173" h="2209183">
                <a:moveTo>
                  <a:pt x="0" y="0"/>
                </a:moveTo>
                <a:lnTo>
                  <a:pt x="1966173" y="0"/>
                </a:lnTo>
                <a:lnTo>
                  <a:pt x="1966173" y="2209183"/>
                </a:lnTo>
                <a:lnTo>
                  <a:pt x="0" y="2209183"/>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30419" r="30419"/>
            <a:stretch>
              <a:fillRect/>
            </a:stretch>
          </p:blipFill>
          <p:spPr>
            <a:xfrm>
              <a:off x="0" y="0"/>
              <a:ext cx="6994770" cy="14029254"/>
            </a:xfrm>
            <a:prstGeom prst="rect">
              <a:avLst/>
            </a:prstGeom>
          </p:spPr>
        </p:pic>
      </p:grpSp>
      <p:sp>
        <p:nvSpPr>
          <p:cNvPr id="4" name="AutoShape 4"/>
          <p:cNvSpPr/>
          <p:nvPr/>
        </p:nvSpPr>
        <p:spPr>
          <a:xfrm>
            <a:off x="1028700" y="3886845"/>
            <a:ext cx="11101993" cy="0"/>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Freeform 5"/>
          <p:cNvSpPr/>
          <p:nvPr/>
        </p:nvSpPr>
        <p:spPr>
          <a:xfrm>
            <a:off x="9801776" y="4199082"/>
            <a:ext cx="478103" cy="478103"/>
          </a:xfrm>
          <a:custGeom>
            <a:avLst/>
            <a:gdLst/>
            <a:ahLst/>
            <a:cxnLst/>
            <a:rect l="l" t="t" r="r" b="b"/>
            <a:pathLst>
              <a:path w="478103" h="478103">
                <a:moveTo>
                  <a:pt x="0" y="0"/>
                </a:moveTo>
                <a:lnTo>
                  <a:pt x="478102" y="0"/>
                </a:lnTo>
                <a:lnTo>
                  <a:pt x="478102"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877417" y="4199082"/>
            <a:ext cx="478103" cy="478103"/>
          </a:xfrm>
          <a:custGeom>
            <a:avLst/>
            <a:gdLst/>
            <a:ahLst/>
            <a:cxnLst/>
            <a:rect l="l" t="t" r="r" b="b"/>
            <a:pathLst>
              <a:path w="478103" h="478103">
                <a:moveTo>
                  <a:pt x="0" y="0"/>
                </a:moveTo>
                <a:lnTo>
                  <a:pt x="478103" y="0"/>
                </a:lnTo>
                <a:lnTo>
                  <a:pt x="478103"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3953059" y="4199082"/>
            <a:ext cx="478103" cy="478103"/>
          </a:xfrm>
          <a:custGeom>
            <a:avLst/>
            <a:gdLst/>
            <a:ahLst/>
            <a:cxnLst/>
            <a:rect l="l" t="t" r="r" b="b"/>
            <a:pathLst>
              <a:path w="478103" h="478103">
                <a:moveTo>
                  <a:pt x="0" y="0"/>
                </a:moveTo>
                <a:lnTo>
                  <a:pt x="478102" y="0"/>
                </a:lnTo>
                <a:lnTo>
                  <a:pt x="478102"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028700" y="4199082"/>
            <a:ext cx="478103" cy="478103"/>
          </a:xfrm>
          <a:custGeom>
            <a:avLst/>
            <a:gdLst/>
            <a:ahLst/>
            <a:cxnLst/>
            <a:rect l="l" t="t" r="r" b="b"/>
            <a:pathLst>
              <a:path w="478103" h="478103">
                <a:moveTo>
                  <a:pt x="0" y="0"/>
                </a:moveTo>
                <a:lnTo>
                  <a:pt x="478103" y="0"/>
                </a:lnTo>
                <a:lnTo>
                  <a:pt x="478103" y="478103"/>
                </a:lnTo>
                <a:lnTo>
                  <a:pt x="0" y="47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28700" y="5180407"/>
            <a:ext cx="2328917" cy="1137729"/>
          </a:xfrm>
          <a:prstGeom prst="rect">
            <a:avLst/>
          </a:prstGeom>
        </p:spPr>
        <p:txBody>
          <a:bodyPr lIns="0" tIns="0" rIns="0" bIns="0" rtlCol="0" anchor="t">
            <a:spAutoFit/>
          </a:bodyPr>
          <a:lstStyle/>
          <a:p>
            <a:pPr algn="l">
              <a:lnSpc>
                <a:spcPts val="2523"/>
              </a:lnSpc>
            </a:pPr>
            <a:r>
              <a:rPr lang="en-US" sz="1802" b="1">
                <a:solidFill>
                  <a:srgbClr val="FFFFFF"/>
                </a:solidFill>
                <a:latin typeface="Public Sans Bold"/>
                <a:ea typeface="Public Sans Bold"/>
                <a:cs typeface="Public Sans Bold"/>
                <a:sym typeface="Public Sans Bold"/>
              </a:rPr>
              <a:t>TECHNIQUE</a:t>
            </a:r>
          </a:p>
          <a:p>
            <a:pPr marL="0" lvl="0" indent="0" algn="l">
              <a:lnSpc>
                <a:spcPts val="2243"/>
              </a:lnSpc>
              <a:spcBef>
                <a:spcPct val="0"/>
              </a:spcBef>
            </a:pPr>
            <a:r>
              <a:rPr lang="en-US" sz="1602">
                <a:solidFill>
                  <a:srgbClr val="FFFFFF"/>
                </a:solidFill>
                <a:latin typeface="Public Sans"/>
                <a:ea typeface="Public Sans"/>
                <a:cs typeface="Public Sans"/>
                <a:sym typeface="Public Sans"/>
              </a:rPr>
              <a:t>The mechanics necessary to execute an action or skill. </a:t>
            </a:r>
          </a:p>
        </p:txBody>
      </p:sp>
      <p:sp>
        <p:nvSpPr>
          <p:cNvPr id="10" name="TextBox 10"/>
          <p:cNvSpPr txBox="1"/>
          <p:nvPr/>
        </p:nvSpPr>
        <p:spPr>
          <a:xfrm>
            <a:off x="3953059" y="5180407"/>
            <a:ext cx="2328917" cy="2001865"/>
          </a:xfrm>
          <a:prstGeom prst="rect">
            <a:avLst/>
          </a:prstGeom>
        </p:spPr>
        <p:txBody>
          <a:bodyPr lIns="0" tIns="0" rIns="0" bIns="0" rtlCol="0" anchor="t">
            <a:spAutoFit/>
          </a:bodyPr>
          <a:lstStyle/>
          <a:p>
            <a:pPr algn="l">
              <a:lnSpc>
                <a:spcPts val="2523"/>
              </a:lnSpc>
            </a:pPr>
            <a:r>
              <a:rPr lang="en-US" sz="1802" b="1">
                <a:solidFill>
                  <a:srgbClr val="FFFFFF"/>
                </a:solidFill>
                <a:latin typeface="Public Sans Bold"/>
                <a:ea typeface="Public Sans Bold"/>
                <a:cs typeface="Public Sans Bold"/>
                <a:sym typeface="Public Sans Bold"/>
              </a:rPr>
              <a:t>TACTICS</a:t>
            </a:r>
          </a:p>
          <a:p>
            <a:pPr algn="l">
              <a:lnSpc>
                <a:spcPts val="2243"/>
              </a:lnSpc>
            </a:pPr>
            <a:r>
              <a:rPr lang="en-US" sz="1602">
                <a:solidFill>
                  <a:srgbClr val="FFFFFF"/>
                </a:solidFill>
                <a:latin typeface="Public Sans"/>
                <a:ea typeface="Public Sans"/>
                <a:cs typeface="Public Sans"/>
                <a:sym typeface="Public Sans"/>
              </a:rPr>
              <a:t>Performance of decision-making in the game. When, Why, Where elements of the execution of technique. </a:t>
            </a:r>
          </a:p>
          <a:p>
            <a:pPr marL="0" lvl="0" indent="0" algn="l">
              <a:lnSpc>
                <a:spcPts val="2523"/>
              </a:lnSpc>
              <a:spcBef>
                <a:spcPct val="0"/>
              </a:spcBef>
            </a:pPr>
            <a:endParaRPr lang="en-US" sz="1602">
              <a:solidFill>
                <a:srgbClr val="FFFFFF"/>
              </a:solidFill>
              <a:latin typeface="Public Sans"/>
              <a:ea typeface="Public Sans"/>
              <a:cs typeface="Public Sans"/>
              <a:sym typeface="Public Sans"/>
            </a:endParaRPr>
          </a:p>
        </p:txBody>
      </p:sp>
      <p:sp>
        <p:nvSpPr>
          <p:cNvPr id="11" name="TextBox 11"/>
          <p:cNvSpPr txBox="1"/>
          <p:nvPr/>
        </p:nvSpPr>
        <p:spPr>
          <a:xfrm>
            <a:off x="6877417" y="5180407"/>
            <a:ext cx="2328917" cy="2794930"/>
          </a:xfrm>
          <a:prstGeom prst="rect">
            <a:avLst/>
          </a:prstGeom>
        </p:spPr>
        <p:txBody>
          <a:bodyPr lIns="0" tIns="0" rIns="0" bIns="0" rtlCol="0" anchor="t">
            <a:spAutoFit/>
          </a:bodyPr>
          <a:lstStyle/>
          <a:p>
            <a:pPr algn="l">
              <a:lnSpc>
                <a:spcPts val="2523"/>
              </a:lnSpc>
            </a:pPr>
            <a:r>
              <a:rPr lang="en-US" sz="1802" b="1">
                <a:solidFill>
                  <a:srgbClr val="FFFFFF"/>
                </a:solidFill>
                <a:latin typeface="Public Sans Bold"/>
                <a:ea typeface="Public Sans Bold"/>
                <a:cs typeface="Public Sans Bold"/>
                <a:sym typeface="Public Sans Bold"/>
              </a:rPr>
              <a:t>PHYSICAL</a:t>
            </a:r>
          </a:p>
          <a:p>
            <a:pPr marL="0" lvl="0" indent="0" algn="l">
              <a:lnSpc>
                <a:spcPts val="2243"/>
              </a:lnSpc>
              <a:spcBef>
                <a:spcPct val="0"/>
              </a:spcBef>
            </a:pPr>
            <a:r>
              <a:rPr lang="en-US" sz="1602">
                <a:solidFill>
                  <a:srgbClr val="FFFFFF"/>
                </a:solidFill>
                <a:latin typeface="Public Sans"/>
                <a:ea typeface="Public Sans"/>
                <a:cs typeface="Public Sans"/>
                <a:sym typeface="Public Sans"/>
              </a:rPr>
              <a:t>Soccer specific development of speed, agility, balance, strength, endurance, diet and nutrition. All the elements of physiological performance related to soccer. </a:t>
            </a:r>
          </a:p>
        </p:txBody>
      </p:sp>
      <p:sp>
        <p:nvSpPr>
          <p:cNvPr id="12" name="TextBox 12"/>
          <p:cNvSpPr txBox="1"/>
          <p:nvPr/>
        </p:nvSpPr>
        <p:spPr>
          <a:xfrm>
            <a:off x="9801776" y="5180407"/>
            <a:ext cx="2328917" cy="4452131"/>
          </a:xfrm>
          <a:prstGeom prst="rect">
            <a:avLst/>
          </a:prstGeom>
        </p:spPr>
        <p:txBody>
          <a:bodyPr lIns="0" tIns="0" rIns="0" bIns="0" rtlCol="0" anchor="t">
            <a:spAutoFit/>
          </a:bodyPr>
          <a:lstStyle/>
          <a:p>
            <a:pPr algn="l">
              <a:lnSpc>
                <a:spcPts val="2523"/>
              </a:lnSpc>
            </a:pPr>
            <a:r>
              <a:rPr lang="en-US" sz="1802" b="1">
                <a:solidFill>
                  <a:srgbClr val="FFFFFF"/>
                </a:solidFill>
                <a:latin typeface="Public Sans Bold"/>
                <a:ea typeface="Public Sans Bold"/>
                <a:cs typeface="Public Sans Bold"/>
                <a:sym typeface="Public Sans Bold"/>
              </a:rPr>
              <a:t>PSYCHOSOCIAL</a:t>
            </a:r>
          </a:p>
          <a:p>
            <a:pPr marL="0" lvl="0" indent="0" algn="l">
              <a:lnSpc>
                <a:spcPts val="2243"/>
              </a:lnSpc>
              <a:spcBef>
                <a:spcPct val="0"/>
              </a:spcBef>
            </a:pPr>
            <a:r>
              <a:rPr lang="en-US" sz="1602">
                <a:solidFill>
                  <a:srgbClr val="FFFFFF"/>
                </a:solidFill>
                <a:latin typeface="Public Sans"/>
                <a:ea typeface="Public Sans"/>
                <a:cs typeface="Public Sans"/>
                <a:sym typeface="Public Sans"/>
              </a:rPr>
              <a:t>Psycho-Social - A player’s approach to the game from a psychological and social perspective. Ability to relate to peers, accept responsibility, handle setbacks, build and maintain confidence, respect themselves and others, and to always know the difference between right and wrong. Attitude is everything. </a:t>
            </a:r>
          </a:p>
        </p:txBody>
      </p:sp>
      <p:sp>
        <p:nvSpPr>
          <p:cNvPr id="13" name="TextBox 13"/>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DDCBA6"/>
                </a:solidFill>
                <a:latin typeface="Formula Bold"/>
                <a:ea typeface="Formula Bold"/>
                <a:cs typeface="Formula Bold"/>
                <a:sym typeface="Formula Bold"/>
              </a:rPr>
              <a:t>TIW </a:t>
            </a:r>
            <a:r>
              <a:rPr lang="en-US" sz="10986" b="1" spc="-329">
                <a:solidFill>
                  <a:srgbClr val="FFFFFF"/>
                </a:solidFill>
                <a:latin typeface="Formula Bold"/>
                <a:ea typeface="Formula Bold"/>
                <a:cs typeface="Formula Bold"/>
                <a:sym typeface="Formula Bold"/>
              </a:rPr>
              <a:t>DEVELOPMENT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extBox 2"/>
          <p:cNvSpPr txBox="1"/>
          <p:nvPr/>
        </p:nvSpPr>
        <p:spPr>
          <a:xfrm>
            <a:off x="1028700" y="809625"/>
            <a:ext cx="7621340" cy="3845279"/>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TRAINING</a:t>
            </a:r>
          </a:p>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PHILOSOPHY</a:t>
            </a:r>
          </a:p>
        </p:txBody>
      </p:sp>
      <p:sp>
        <p:nvSpPr>
          <p:cNvPr id="3" name="TextBox 3"/>
          <p:cNvSpPr txBox="1"/>
          <p:nvPr/>
        </p:nvSpPr>
        <p:spPr>
          <a:xfrm>
            <a:off x="10408969" y="2939904"/>
            <a:ext cx="6850331" cy="6318396"/>
          </a:xfrm>
          <a:prstGeom prst="rect">
            <a:avLst/>
          </a:prstGeom>
        </p:spPr>
        <p:txBody>
          <a:bodyPr lIns="0" tIns="0" rIns="0" bIns="0" rtlCol="0" anchor="t">
            <a:spAutoFit/>
          </a:bodyPr>
          <a:lstStyle/>
          <a:p>
            <a:pPr algn="l">
              <a:lnSpc>
                <a:spcPts val="2943"/>
              </a:lnSpc>
            </a:pPr>
            <a:r>
              <a:rPr lang="en-US" sz="2102" b="1">
                <a:solidFill>
                  <a:srgbClr val="FFFFFF"/>
                </a:solidFill>
                <a:latin typeface="Public Sans Bold"/>
                <a:ea typeface="Public Sans Bold"/>
                <a:cs typeface="Public Sans Bold"/>
                <a:sym typeface="Public Sans Bold"/>
              </a:rPr>
              <a:t>TEAM TRAINING</a:t>
            </a:r>
            <a:r>
              <a:rPr lang="en-US" sz="2102">
                <a:solidFill>
                  <a:srgbClr val="FFFFFF"/>
                </a:solidFill>
                <a:latin typeface="Public Sans"/>
                <a:ea typeface="Public Sans"/>
                <a:cs typeface="Public Sans"/>
                <a:sym typeface="Public Sans"/>
              </a:rPr>
              <a:t> is a player's opportunity to grow in a competitive and dynamic group environment, cultivated by the coach and teammates. It provides the technical, tactical, physical, and psychosocial components essential to a player's experience.</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r>
              <a:rPr lang="en-US" sz="2102" b="1">
                <a:solidFill>
                  <a:srgbClr val="FFFFFF"/>
                </a:solidFill>
                <a:latin typeface="Public Sans Bold"/>
                <a:ea typeface="Public Sans Bold"/>
                <a:cs typeface="Public Sans Bold"/>
                <a:sym typeface="Public Sans Bold"/>
              </a:rPr>
              <a:t>INDIVIDUAL TRAINING</a:t>
            </a:r>
            <a:r>
              <a:rPr lang="en-US" sz="2102">
                <a:solidFill>
                  <a:srgbClr val="FFFFFF"/>
                </a:solidFill>
                <a:latin typeface="Public Sans"/>
                <a:ea typeface="Public Sans"/>
                <a:cs typeface="Public Sans"/>
                <a:sym typeface="Public Sans"/>
              </a:rPr>
              <a:t> is a player’s chance to develop and sharpen techniques and skills. It is necessary for the development of a player, as it allows for the isolation of specific elements of the game in a deliberate and targeted setting. This is a part of an Individual Development Plan for each player.</a:t>
            </a: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spcBef>
                <a:spcPct val="0"/>
              </a:spcBef>
            </a:pPr>
            <a:r>
              <a:rPr lang="en-US" sz="2102">
                <a:solidFill>
                  <a:srgbClr val="FFFFFF"/>
                </a:solidFill>
                <a:latin typeface="Public Sans"/>
                <a:ea typeface="Public Sans"/>
                <a:cs typeface="Public Sans"/>
                <a:sym typeface="Public Sans"/>
              </a:rPr>
              <a:t>The amount of individual training a player is willing to undertake can be the differentiating factor in performance, helping to realize the player's potential and achieve their personal goals.</a:t>
            </a:r>
          </a:p>
        </p:txBody>
      </p:sp>
      <p:sp>
        <p:nvSpPr>
          <p:cNvPr id="4" name="TextBox 4"/>
          <p:cNvSpPr txBox="1"/>
          <p:nvPr/>
        </p:nvSpPr>
        <p:spPr>
          <a:xfrm>
            <a:off x="10408969" y="2317818"/>
            <a:ext cx="5731536" cy="547346"/>
          </a:xfrm>
          <a:prstGeom prst="rect">
            <a:avLst/>
          </a:prstGeom>
        </p:spPr>
        <p:txBody>
          <a:bodyPr lIns="0" tIns="0" rIns="0" bIns="0" rtlCol="0" anchor="t">
            <a:spAutoFit/>
          </a:bodyPr>
          <a:lstStyle/>
          <a:p>
            <a:pPr marL="0" lvl="0" indent="0" algn="l">
              <a:lnSpc>
                <a:spcPts val="4479"/>
              </a:lnSpc>
            </a:pPr>
            <a:r>
              <a:rPr lang="en-US" sz="3199" b="1" spc="-159">
                <a:solidFill>
                  <a:srgbClr val="FFFFFF"/>
                </a:solidFill>
                <a:latin typeface="Public Sans Bold"/>
                <a:ea typeface="Public Sans Bold"/>
                <a:cs typeface="Public Sans Bold"/>
                <a:sym typeface="Public Sans Bold"/>
              </a:rPr>
              <a:t>INDIVIDUAL VS TEAM</a:t>
            </a:r>
          </a:p>
        </p:txBody>
      </p:sp>
      <p:sp>
        <p:nvSpPr>
          <p:cNvPr id="5" name="Freeform 5"/>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97702" y="6860947"/>
            <a:ext cx="4258699" cy="4444019"/>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DDCBA6"/>
                </a:solidFill>
                <a:latin typeface="Formula Bold"/>
                <a:ea typeface="Formula Bold"/>
                <a:cs typeface="Formula Bold"/>
                <a:sym typeface="Formula Bold"/>
              </a:rPr>
              <a:t>TIW</a:t>
            </a:r>
          </a:p>
        </p:txBody>
      </p:sp>
      <p:sp>
        <p:nvSpPr>
          <p:cNvPr id="7" name="Freeform 7"/>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4">
              <a:alphaModFix amt="5000"/>
            </a:blip>
            <a:stretch>
              <a:fillRect l="-24224" r="-24627"/>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extBox 2"/>
          <p:cNvSpPr txBox="1"/>
          <p:nvPr/>
        </p:nvSpPr>
        <p:spPr>
          <a:xfrm>
            <a:off x="1028700" y="809625"/>
            <a:ext cx="7621340" cy="5797904"/>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PERFORMANCE</a:t>
            </a:r>
          </a:p>
          <a:p>
            <a:pPr algn="l">
              <a:lnSpc>
                <a:spcPts val="15380"/>
              </a:lnSpc>
            </a:pPr>
            <a:r>
              <a:rPr lang="en-US" sz="10986" b="1" spc="-329">
                <a:solidFill>
                  <a:srgbClr val="FFFFFF"/>
                </a:solidFill>
                <a:latin typeface="Formula Bold"/>
                <a:ea typeface="Formula Bold"/>
                <a:cs typeface="Formula Bold"/>
                <a:sym typeface="Formula Bold"/>
              </a:rPr>
              <a:t>ANALYSIS +</a:t>
            </a:r>
          </a:p>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PLAYER FEEDBACK</a:t>
            </a:r>
          </a:p>
        </p:txBody>
      </p:sp>
      <p:sp>
        <p:nvSpPr>
          <p:cNvPr id="3" name="TextBox 3"/>
          <p:cNvSpPr txBox="1"/>
          <p:nvPr/>
        </p:nvSpPr>
        <p:spPr>
          <a:xfrm>
            <a:off x="10408969" y="2965201"/>
            <a:ext cx="6850331" cy="2603894"/>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We implement a technology-driven approach using sports science to record, analyze, and store performance-related data relevant to the ongoing development of each individual player. </a:t>
            </a: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spcBef>
                <a:spcPct val="0"/>
              </a:spcBef>
            </a:pPr>
            <a:r>
              <a:rPr lang="en-US" sz="2102">
                <a:solidFill>
                  <a:srgbClr val="FFFFFF"/>
                </a:solidFill>
                <a:latin typeface="Public Sans"/>
                <a:ea typeface="Public Sans"/>
                <a:cs typeface="Public Sans"/>
                <a:sym typeface="Public Sans"/>
              </a:rPr>
              <a:t>This is a critical part of what we call the </a:t>
            </a:r>
            <a:r>
              <a:rPr lang="en-US" sz="2102" b="1">
                <a:solidFill>
                  <a:srgbClr val="DDCBA6"/>
                </a:solidFill>
                <a:latin typeface="Public Sans Bold"/>
                <a:ea typeface="Public Sans Bold"/>
                <a:cs typeface="Public Sans Bold"/>
                <a:sym typeface="Public Sans Bold"/>
              </a:rPr>
              <a:t>INDIVIDUAL DEVELOPMENT PLAN (IDP)</a:t>
            </a:r>
          </a:p>
        </p:txBody>
      </p:sp>
      <p:sp>
        <p:nvSpPr>
          <p:cNvPr id="4" name="Freeform 4"/>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4">
              <a:alphaModFix amt="5000"/>
            </a:blip>
            <a:stretch>
              <a:fillRect l="-24224" r="-24627"/>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31235" r="31235"/>
            <a:stretch>
              <a:fillRect/>
            </a:stretch>
          </p:blipFill>
          <p:spPr>
            <a:xfrm>
              <a:off x="0" y="0"/>
              <a:ext cx="6994770" cy="14029254"/>
            </a:xfrm>
            <a:prstGeom prst="rect">
              <a:avLst/>
            </a:prstGeom>
          </p:spPr>
        </p:pic>
      </p:grpSp>
      <p:sp>
        <p:nvSpPr>
          <p:cNvPr id="4" name="TextBox 4"/>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MENTORSHIP PROGRAMS</a:t>
            </a:r>
          </a:p>
        </p:txBody>
      </p:sp>
      <p:sp>
        <p:nvSpPr>
          <p:cNvPr id="5" name="TextBox 5"/>
          <p:cNvSpPr txBox="1"/>
          <p:nvPr/>
        </p:nvSpPr>
        <p:spPr>
          <a:xfrm>
            <a:off x="1028700" y="2645129"/>
            <a:ext cx="5393833" cy="3718245"/>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Mentorship is key to development. At Independence, we believe that mentorship between players and coaches is a crucial factor in our culture, environment, and overall development.</a:t>
            </a: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pPr>
            <a:r>
              <a:rPr lang="en-US" sz="2102">
                <a:solidFill>
                  <a:srgbClr val="FFFFFF"/>
                </a:solidFill>
                <a:latin typeface="Public Sans"/>
                <a:ea typeface="Public Sans"/>
                <a:cs typeface="Public Sans"/>
                <a:sym typeface="Public Sans"/>
              </a:rPr>
              <a:t>We will utilize the resources within our club to foster a positive mentorship program that impacts and influences the next generation.</a:t>
            </a:r>
          </a:p>
        </p:txBody>
      </p:sp>
      <p:sp>
        <p:nvSpPr>
          <p:cNvPr id="6" name="AutoShape 6"/>
          <p:cNvSpPr/>
          <p:nvPr/>
        </p:nvSpPr>
        <p:spPr>
          <a:xfrm flipV="1">
            <a:off x="3725616" y="8211100"/>
            <a:ext cx="4924424" cy="0"/>
          </a:xfrm>
          <a:prstGeom prst="line">
            <a:avLst/>
          </a:prstGeom>
          <a:ln w="1905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97702" y="6860947"/>
            <a:ext cx="4258699" cy="4444019"/>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FFFFFF"/>
                </a:solidFill>
                <a:latin typeface="Formula Bold"/>
                <a:ea typeface="Formula Bold"/>
                <a:cs typeface="Formula Bold"/>
                <a:sym typeface="Formula Bold"/>
              </a:rPr>
              <a:t>TIW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AutoShape 2"/>
          <p:cNvSpPr/>
          <p:nvPr/>
        </p:nvSpPr>
        <p:spPr>
          <a:xfrm>
            <a:off x="3874490" y="7832468"/>
            <a:ext cx="4775550" cy="0"/>
          </a:xfrm>
          <a:prstGeom prst="line">
            <a:avLst/>
          </a:prstGeom>
          <a:ln w="19050" cap="flat">
            <a:solidFill>
              <a:srgbClr val="FFFFFF"/>
            </a:solidFill>
            <a:prstDash val="solid"/>
            <a:headEnd type="none" w="sm" len="sm"/>
            <a:tailEnd type="none" w="sm" len="sm"/>
          </a:ln>
        </p:spPr>
        <p:txBody>
          <a:bodyPr/>
          <a:lstStyle/>
          <a:p>
            <a:endParaRPr lang="en-US"/>
          </a:p>
        </p:txBody>
      </p:sp>
      <p:sp>
        <p:nvSpPr>
          <p:cNvPr id="3" name="AutoShape 3"/>
          <p:cNvSpPr/>
          <p:nvPr/>
        </p:nvSpPr>
        <p:spPr>
          <a:xfrm flipV="1">
            <a:off x="9637960" y="7832468"/>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4" name="AutoShape 4"/>
          <p:cNvSpPr/>
          <p:nvPr/>
        </p:nvSpPr>
        <p:spPr>
          <a:xfrm flipV="1">
            <a:off x="1028700" y="1195780"/>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AutoShape 5"/>
          <p:cNvSpPr/>
          <p:nvPr/>
        </p:nvSpPr>
        <p:spPr>
          <a:xfrm flipV="1">
            <a:off x="9637960" y="1195780"/>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6" name="AutoShape 6"/>
          <p:cNvSpPr/>
          <p:nvPr/>
        </p:nvSpPr>
        <p:spPr>
          <a:xfrm flipV="1">
            <a:off x="1028700" y="2854952"/>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7" name="AutoShape 7"/>
          <p:cNvSpPr/>
          <p:nvPr/>
        </p:nvSpPr>
        <p:spPr>
          <a:xfrm flipV="1">
            <a:off x="9637960" y="2854952"/>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8" name="AutoShape 8"/>
          <p:cNvSpPr/>
          <p:nvPr/>
        </p:nvSpPr>
        <p:spPr>
          <a:xfrm flipV="1">
            <a:off x="1028700" y="4514124"/>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AutoShape 9"/>
          <p:cNvSpPr/>
          <p:nvPr/>
        </p:nvSpPr>
        <p:spPr>
          <a:xfrm flipV="1">
            <a:off x="9637960" y="4514124"/>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10" name="AutoShape 10"/>
          <p:cNvSpPr/>
          <p:nvPr/>
        </p:nvSpPr>
        <p:spPr>
          <a:xfrm flipV="1">
            <a:off x="1028700" y="6173296"/>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11" name="AutoShape 11"/>
          <p:cNvSpPr/>
          <p:nvPr/>
        </p:nvSpPr>
        <p:spPr>
          <a:xfrm flipV="1">
            <a:off x="9637960" y="6173296"/>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12" name="Freeform 12"/>
          <p:cNvSpPr/>
          <p:nvPr/>
        </p:nvSpPr>
        <p:spPr>
          <a:xfrm>
            <a:off x="1028700" y="6850062"/>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637960" y="6850062"/>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028700" y="5190890"/>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9637960" y="5190890"/>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1028700" y="3531718"/>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7" name="Freeform 17"/>
          <p:cNvSpPr/>
          <p:nvPr/>
        </p:nvSpPr>
        <p:spPr>
          <a:xfrm>
            <a:off x="9637960" y="3531718"/>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028700" y="1872546"/>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9" name="Freeform 19"/>
          <p:cNvSpPr/>
          <p:nvPr/>
        </p:nvSpPr>
        <p:spPr>
          <a:xfrm>
            <a:off x="9637960" y="1872546"/>
            <a:ext cx="305640" cy="305640"/>
          </a:xfrm>
          <a:custGeom>
            <a:avLst/>
            <a:gdLst/>
            <a:ahLst/>
            <a:cxnLst/>
            <a:rect l="l" t="t" r="r" b="b"/>
            <a:pathLst>
              <a:path w="305640" h="305640">
                <a:moveTo>
                  <a:pt x="0" y="0"/>
                </a:moveTo>
                <a:lnTo>
                  <a:pt x="305640" y="0"/>
                </a:lnTo>
                <a:lnTo>
                  <a:pt x="305640" y="305640"/>
                </a:lnTo>
                <a:lnTo>
                  <a:pt x="0" y="305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4">
              <a:alphaModFix amt="5000"/>
            </a:blip>
            <a:stretch>
              <a:fillRect l="-24224" r="-24627"/>
            </a:stretch>
          </a:blipFill>
        </p:spPr>
        <p:txBody>
          <a:bodyPr/>
          <a:lstStyle/>
          <a:p>
            <a:endParaRPr lang="en-US"/>
          </a:p>
        </p:txBody>
      </p:sp>
      <p:sp>
        <p:nvSpPr>
          <p:cNvPr id="21" name="TextBox 21"/>
          <p:cNvSpPr txBox="1"/>
          <p:nvPr/>
        </p:nvSpPr>
        <p:spPr>
          <a:xfrm>
            <a:off x="2356290" y="1567226"/>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INTRO</a:t>
            </a:r>
          </a:p>
        </p:txBody>
      </p:sp>
      <p:sp>
        <p:nvSpPr>
          <p:cNvPr id="22" name="TextBox 22"/>
          <p:cNvSpPr txBox="1"/>
          <p:nvPr/>
        </p:nvSpPr>
        <p:spPr>
          <a:xfrm>
            <a:off x="10965550" y="1567226"/>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METHODOLOGY/HOW</a:t>
            </a:r>
          </a:p>
        </p:txBody>
      </p:sp>
      <p:sp>
        <p:nvSpPr>
          <p:cNvPr id="23" name="TextBox 23"/>
          <p:cNvSpPr txBox="1"/>
          <p:nvPr/>
        </p:nvSpPr>
        <p:spPr>
          <a:xfrm>
            <a:off x="2356290" y="3226398"/>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CULTURE + VALUES</a:t>
            </a:r>
          </a:p>
        </p:txBody>
      </p:sp>
      <p:sp>
        <p:nvSpPr>
          <p:cNvPr id="24" name="TextBox 24"/>
          <p:cNvSpPr txBox="1"/>
          <p:nvPr/>
        </p:nvSpPr>
        <p:spPr>
          <a:xfrm>
            <a:off x="10965550" y="3226398"/>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DEVELOPMENT</a:t>
            </a:r>
          </a:p>
        </p:txBody>
      </p:sp>
      <p:sp>
        <p:nvSpPr>
          <p:cNvPr id="25" name="TextBox 25"/>
          <p:cNvSpPr txBox="1"/>
          <p:nvPr/>
        </p:nvSpPr>
        <p:spPr>
          <a:xfrm>
            <a:off x="2356290" y="4885570"/>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PURPOSE + IDENTITY</a:t>
            </a:r>
          </a:p>
        </p:txBody>
      </p:sp>
      <p:sp>
        <p:nvSpPr>
          <p:cNvPr id="26" name="TextBox 26"/>
          <p:cNvSpPr txBox="1"/>
          <p:nvPr/>
        </p:nvSpPr>
        <p:spPr>
          <a:xfrm>
            <a:off x="10965550" y="4885570"/>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EDUCATION</a:t>
            </a:r>
          </a:p>
        </p:txBody>
      </p:sp>
      <p:sp>
        <p:nvSpPr>
          <p:cNvPr id="27" name="TextBox 27"/>
          <p:cNvSpPr txBox="1"/>
          <p:nvPr/>
        </p:nvSpPr>
        <p:spPr>
          <a:xfrm>
            <a:off x="2356290" y="6544742"/>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STYLE + PHASES + PRINCIPLES</a:t>
            </a:r>
          </a:p>
        </p:txBody>
      </p:sp>
      <p:sp>
        <p:nvSpPr>
          <p:cNvPr id="28" name="TextBox 28"/>
          <p:cNvSpPr txBox="1"/>
          <p:nvPr/>
        </p:nvSpPr>
        <p:spPr>
          <a:xfrm>
            <a:off x="10965550" y="6544742"/>
            <a:ext cx="6293750" cy="821030"/>
          </a:xfrm>
          <a:prstGeom prst="rect">
            <a:avLst/>
          </a:prstGeom>
        </p:spPr>
        <p:txBody>
          <a:bodyPr lIns="0" tIns="0" rIns="0" bIns="0" rtlCol="0" anchor="t">
            <a:spAutoFit/>
          </a:bodyPr>
          <a:lstStyle/>
          <a:p>
            <a:pPr marL="0" lvl="1" indent="0" algn="r">
              <a:lnSpc>
                <a:spcPts val="6720"/>
              </a:lnSpc>
              <a:spcBef>
                <a:spcPct val="0"/>
              </a:spcBef>
            </a:pPr>
            <a:r>
              <a:rPr lang="en-US" sz="4800" b="1" spc="-144">
                <a:solidFill>
                  <a:srgbClr val="FFFFFF"/>
                </a:solidFill>
                <a:latin typeface="Formula Bold"/>
                <a:ea typeface="Formula Bold"/>
                <a:cs typeface="Formula Bold"/>
                <a:sym typeface="Formula Bold"/>
              </a:rPr>
              <a:t>PLAYER PATHWAYS</a:t>
            </a:r>
          </a:p>
        </p:txBody>
      </p:sp>
      <p:sp>
        <p:nvSpPr>
          <p:cNvPr id="29" name="TextBox 29"/>
          <p:cNvSpPr txBox="1"/>
          <p:nvPr/>
        </p:nvSpPr>
        <p:spPr>
          <a:xfrm>
            <a:off x="1548014" y="1746638"/>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03</a:t>
            </a:r>
          </a:p>
        </p:txBody>
      </p:sp>
      <p:sp>
        <p:nvSpPr>
          <p:cNvPr id="30" name="TextBox 30"/>
          <p:cNvSpPr txBox="1"/>
          <p:nvPr/>
        </p:nvSpPr>
        <p:spPr>
          <a:xfrm>
            <a:off x="10157274" y="1746638"/>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12</a:t>
            </a:r>
          </a:p>
        </p:txBody>
      </p:sp>
      <p:sp>
        <p:nvSpPr>
          <p:cNvPr id="31" name="TextBox 31"/>
          <p:cNvSpPr txBox="1"/>
          <p:nvPr/>
        </p:nvSpPr>
        <p:spPr>
          <a:xfrm>
            <a:off x="1548014" y="3405810"/>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06</a:t>
            </a:r>
          </a:p>
        </p:txBody>
      </p:sp>
      <p:sp>
        <p:nvSpPr>
          <p:cNvPr id="32" name="TextBox 32"/>
          <p:cNvSpPr txBox="1"/>
          <p:nvPr/>
        </p:nvSpPr>
        <p:spPr>
          <a:xfrm>
            <a:off x="10157274" y="3405810"/>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13</a:t>
            </a:r>
          </a:p>
        </p:txBody>
      </p:sp>
      <p:sp>
        <p:nvSpPr>
          <p:cNvPr id="33" name="TextBox 33"/>
          <p:cNvSpPr txBox="1"/>
          <p:nvPr/>
        </p:nvSpPr>
        <p:spPr>
          <a:xfrm>
            <a:off x="1548014" y="5064982"/>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07</a:t>
            </a:r>
          </a:p>
        </p:txBody>
      </p:sp>
      <p:sp>
        <p:nvSpPr>
          <p:cNvPr id="34" name="TextBox 34"/>
          <p:cNvSpPr txBox="1"/>
          <p:nvPr/>
        </p:nvSpPr>
        <p:spPr>
          <a:xfrm>
            <a:off x="10157274" y="5064982"/>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19</a:t>
            </a:r>
          </a:p>
        </p:txBody>
      </p:sp>
      <p:sp>
        <p:nvSpPr>
          <p:cNvPr id="35" name="TextBox 35"/>
          <p:cNvSpPr txBox="1"/>
          <p:nvPr/>
        </p:nvSpPr>
        <p:spPr>
          <a:xfrm>
            <a:off x="1548014" y="6724154"/>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09</a:t>
            </a:r>
          </a:p>
        </p:txBody>
      </p:sp>
      <p:sp>
        <p:nvSpPr>
          <p:cNvPr id="36" name="TextBox 36"/>
          <p:cNvSpPr txBox="1"/>
          <p:nvPr/>
        </p:nvSpPr>
        <p:spPr>
          <a:xfrm>
            <a:off x="10157274" y="6724154"/>
            <a:ext cx="808276" cy="490780"/>
          </a:xfrm>
          <a:prstGeom prst="rect">
            <a:avLst/>
          </a:prstGeom>
        </p:spPr>
        <p:txBody>
          <a:bodyPr lIns="0" tIns="0" rIns="0" bIns="0" rtlCol="0" anchor="t">
            <a:spAutoFit/>
          </a:bodyPr>
          <a:lstStyle/>
          <a:p>
            <a:pPr algn="l">
              <a:lnSpc>
                <a:spcPts val="3920"/>
              </a:lnSpc>
            </a:pPr>
            <a:r>
              <a:rPr lang="en-US" sz="2800" b="1">
                <a:solidFill>
                  <a:srgbClr val="FFFFFF"/>
                </a:solidFill>
                <a:latin typeface="Public Sans Bold"/>
                <a:ea typeface="Public Sans Bold"/>
                <a:cs typeface="Public Sans Bold"/>
                <a:sym typeface="Public Sans Bold"/>
              </a:rPr>
              <a:t>26</a:t>
            </a:r>
          </a:p>
        </p:txBody>
      </p:sp>
      <p:sp>
        <p:nvSpPr>
          <p:cNvPr id="37" name="TextBox 37"/>
          <p:cNvSpPr txBox="1"/>
          <p:nvPr/>
        </p:nvSpPr>
        <p:spPr>
          <a:xfrm>
            <a:off x="-97702" y="6860947"/>
            <a:ext cx="4258699" cy="4444019"/>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FFFFFF"/>
                </a:solidFill>
                <a:latin typeface="Formula Bold"/>
                <a:ea typeface="Formula Bold"/>
                <a:cs typeface="Formula Bold"/>
                <a:sym typeface="Formula Bold"/>
              </a:rPr>
              <a:t>TIW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95151" y="2092675"/>
            <a:ext cx="1834085" cy="2261527"/>
            <a:chOff x="0" y="0"/>
            <a:chExt cx="2445447" cy="3015369"/>
          </a:xfrm>
        </p:grpSpPr>
        <p:pic>
          <p:nvPicPr>
            <p:cNvPr id="3" name="Picture 3"/>
            <p:cNvPicPr>
              <a:picLocks noChangeAspect="1"/>
            </p:cNvPicPr>
            <p:nvPr/>
          </p:nvPicPr>
          <p:blipFill>
            <a:blip r:embed="rId2"/>
            <a:srcRect l="22923" t="8613" r="24387"/>
            <a:stretch>
              <a:fillRect/>
            </a:stretch>
          </p:blipFill>
          <p:spPr>
            <a:xfrm>
              <a:off x="0" y="0"/>
              <a:ext cx="2445447" cy="3015369"/>
            </a:xfrm>
            <a:prstGeom prst="rect">
              <a:avLst/>
            </a:prstGeom>
          </p:spPr>
        </p:pic>
      </p:grpSp>
      <p:sp>
        <p:nvSpPr>
          <p:cNvPr id="4" name="AutoShape 4"/>
          <p:cNvSpPr/>
          <p:nvPr/>
        </p:nvSpPr>
        <p:spPr>
          <a:xfrm>
            <a:off x="4729236" y="3149284"/>
            <a:ext cx="1956842" cy="0"/>
          </a:xfrm>
          <a:prstGeom prst="line">
            <a:avLst/>
          </a:prstGeom>
          <a:ln w="19050" cap="flat">
            <a:solidFill>
              <a:srgbClr val="1A1A1A"/>
            </a:solidFill>
            <a:prstDash val="solid"/>
            <a:headEnd type="none" w="sm" len="sm"/>
            <a:tailEnd type="none" w="sm" len="sm"/>
          </a:ln>
        </p:spPr>
        <p:txBody>
          <a:bodyPr/>
          <a:lstStyle/>
          <a:p>
            <a:endParaRPr lang="en-US"/>
          </a:p>
        </p:txBody>
      </p:sp>
      <p:sp>
        <p:nvSpPr>
          <p:cNvPr id="5" name="Freeform 5"/>
          <p:cNvSpPr/>
          <p:nvPr/>
        </p:nvSpPr>
        <p:spPr>
          <a:xfrm>
            <a:off x="4619672" y="2408210"/>
            <a:ext cx="245514" cy="245514"/>
          </a:xfrm>
          <a:custGeom>
            <a:avLst/>
            <a:gdLst/>
            <a:ahLst/>
            <a:cxnLst/>
            <a:rect l="l" t="t" r="r" b="b"/>
            <a:pathLst>
              <a:path w="245514" h="245514">
                <a:moveTo>
                  <a:pt x="0" y="0"/>
                </a:moveTo>
                <a:lnTo>
                  <a:pt x="245514" y="0"/>
                </a:lnTo>
                <a:lnTo>
                  <a:pt x="245514" y="245514"/>
                </a:lnTo>
                <a:lnTo>
                  <a:pt x="0" y="245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779751" y="1028700"/>
            <a:ext cx="7950677" cy="7950677"/>
          </a:xfrm>
          <a:custGeom>
            <a:avLst/>
            <a:gdLst/>
            <a:ahLst/>
            <a:cxnLst/>
            <a:rect l="l" t="t" r="r" b="b"/>
            <a:pathLst>
              <a:path w="7950677" h="7950677">
                <a:moveTo>
                  <a:pt x="0" y="0"/>
                </a:moveTo>
                <a:lnTo>
                  <a:pt x="7950677" y="0"/>
                </a:lnTo>
                <a:lnTo>
                  <a:pt x="7950677" y="7950677"/>
                </a:lnTo>
                <a:lnTo>
                  <a:pt x="0" y="7950677"/>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7"/>
          <p:cNvPicPr>
            <a:picLocks noChangeAspect="1"/>
          </p:cNvPicPr>
          <p:nvPr/>
        </p:nvPicPr>
        <p:blipFill>
          <a:blip r:embed="rId7"/>
          <a:stretch>
            <a:fillRect/>
          </a:stretch>
        </p:blipFill>
        <p:spPr>
          <a:xfrm>
            <a:off x="5689375" y="1938324"/>
            <a:ext cx="6131429" cy="6131429"/>
          </a:xfrm>
          <a:prstGeom prst="rect">
            <a:avLst/>
          </a:prstGeom>
        </p:spPr>
      </p:pic>
      <p:grpSp>
        <p:nvGrpSpPr>
          <p:cNvPr id="8" name="Group 8"/>
          <p:cNvGrpSpPr/>
          <p:nvPr/>
        </p:nvGrpSpPr>
        <p:grpSpPr>
          <a:xfrm>
            <a:off x="4198946" y="6996773"/>
            <a:ext cx="1834085" cy="2261527"/>
            <a:chOff x="0" y="0"/>
            <a:chExt cx="2445447" cy="3015369"/>
          </a:xfrm>
        </p:grpSpPr>
        <p:pic>
          <p:nvPicPr>
            <p:cNvPr id="9" name="Picture 9"/>
            <p:cNvPicPr>
              <a:picLocks noChangeAspect="1"/>
            </p:cNvPicPr>
            <p:nvPr/>
          </p:nvPicPr>
          <p:blipFill>
            <a:blip r:embed="rId8"/>
            <a:srcRect l="9417" t="5403" r="41228" b="3144"/>
            <a:stretch>
              <a:fillRect/>
            </a:stretch>
          </p:blipFill>
          <p:spPr>
            <a:xfrm>
              <a:off x="0" y="0"/>
              <a:ext cx="2445447" cy="3015369"/>
            </a:xfrm>
            <a:prstGeom prst="rect">
              <a:avLst/>
            </a:prstGeom>
          </p:spPr>
        </p:pic>
      </p:grpSp>
      <p:sp>
        <p:nvSpPr>
          <p:cNvPr id="10" name="AutoShape 10"/>
          <p:cNvSpPr/>
          <p:nvPr/>
        </p:nvSpPr>
        <p:spPr>
          <a:xfrm>
            <a:off x="6033031" y="8053383"/>
            <a:ext cx="1956842" cy="0"/>
          </a:xfrm>
          <a:prstGeom prst="line">
            <a:avLst/>
          </a:prstGeom>
          <a:ln w="19050" cap="flat">
            <a:solidFill>
              <a:srgbClr val="1A1A1A"/>
            </a:solidFill>
            <a:prstDash val="solid"/>
            <a:headEnd type="none" w="sm" len="sm"/>
            <a:tailEnd type="none" w="sm" len="sm"/>
          </a:ln>
        </p:spPr>
        <p:txBody>
          <a:bodyPr/>
          <a:lstStyle/>
          <a:p>
            <a:endParaRPr lang="en-US"/>
          </a:p>
        </p:txBody>
      </p:sp>
      <p:sp>
        <p:nvSpPr>
          <p:cNvPr id="11" name="Freeform 11"/>
          <p:cNvSpPr/>
          <p:nvPr/>
        </p:nvSpPr>
        <p:spPr>
          <a:xfrm>
            <a:off x="5923468" y="7312309"/>
            <a:ext cx="245514" cy="245514"/>
          </a:xfrm>
          <a:custGeom>
            <a:avLst/>
            <a:gdLst/>
            <a:ahLst/>
            <a:cxnLst/>
            <a:rect l="l" t="t" r="r" b="b"/>
            <a:pathLst>
              <a:path w="245514" h="245514">
                <a:moveTo>
                  <a:pt x="0" y="0"/>
                </a:moveTo>
                <a:lnTo>
                  <a:pt x="245513" y="0"/>
                </a:lnTo>
                <a:lnTo>
                  <a:pt x="245513" y="245514"/>
                </a:lnTo>
                <a:lnTo>
                  <a:pt x="0" y="245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11838287" y="3223438"/>
            <a:ext cx="1834085" cy="2261527"/>
            <a:chOff x="0" y="0"/>
            <a:chExt cx="2445447" cy="3015369"/>
          </a:xfrm>
        </p:grpSpPr>
        <p:pic>
          <p:nvPicPr>
            <p:cNvPr id="13" name="Picture 13"/>
            <p:cNvPicPr>
              <a:picLocks noChangeAspect="1"/>
            </p:cNvPicPr>
            <p:nvPr/>
          </p:nvPicPr>
          <p:blipFill>
            <a:blip r:embed="rId9"/>
            <a:srcRect l="13429" t="18383" r="31812"/>
            <a:stretch>
              <a:fillRect/>
            </a:stretch>
          </p:blipFill>
          <p:spPr>
            <a:xfrm>
              <a:off x="0" y="0"/>
              <a:ext cx="2445447" cy="3015369"/>
            </a:xfrm>
            <a:prstGeom prst="rect">
              <a:avLst/>
            </a:prstGeom>
          </p:spPr>
        </p:pic>
      </p:grpSp>
      <p:sp>
        <p:nvSpPr>
          <p:cNvPr id="14" name="AutoShape 14"/>
          <p:cNvSpPr/>
          <p:nvPr/>
        </p:nvSpPr>
        <p:spPr>
          <a:xfrm>
            <a:off x="13672372" y="4280048"/>
            <a:ext cx="1956842" cy="0"/>
          </a:xfrm>
          <a:prstGeom prst="line">
            <a:avLst/>
          </a:prstGeom>
          <a:ln w="19050" cap="flat">
            <a:solidFill>
              <a:srgbClr val="1A1A1A"/>
            </a:solidFill>
            <a:prstDash val="solid"/>
            <a:headEnd type="none" w="sm" len="sm"/>
            <a:tailEnd type="none" w="sm" len="sm"/>
          </a:ln>
        </p:spPr>
        <p:txBody>
          <a:bodyPr/>
          <a:lstStyle/>
          <a:p>
            <a:endParaRPr lang="en-US"/>
          </a:p>
        </p:txBody>
      </p:sp>
      <p:sp>
        <p:nvSpPr>
          <p:cNvPr id="15" name="Freeform 15"/>
          <p:cNvSpPr/>
          <p:nvPr/>
        </p:nvSpPr>
        <p:spPr>
          <a:xfrm>
            <a:off x="13562808" y="3538974"/>
            <a:ext cx="245514" cy="245514"/>
          </a:xfrm>
          <a:custGeom>
            <a:avLst/>
            <a:gdLst/>
            <a:ahLst/>
            <a:cxnLst/>
            <a:rect l="l" t="t" r="r" b="b"/>
            <a:pathLst>
              <a:path w="245514" h="245514">
                <a:moveTo>
                  <a:pt x="0" y="0"/>
                </a:moveTo>
                <a:lnTo>
                  <a:pt x="245514" y="0"/>
                </a:lnTo>
                <a:lnTo>
                  <a:pt x="245514" y="245513"/>
                </a:lnTo>
                <a:lnTo>
                  <a:pt x="0" y="2455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6785590" y="4664516"/>
            <a:ext cx="3938999" cy="2208400"/>
          </a:xfrm>
          <a:prstGeom prst="rect">
            <a:avLst/>
          </a:prstGeom>
        </p:spPr>
        <p:txBody>
          <a:bodyPr lIns="0" tIns="0" rIns="0" bIns="0" rtlCol="0" anchor="t">
            <a:spAutoFit/>
          </a:bodyPr>
          <a:lstStyle/>
          <a:p>
            <a:pPr algn="ctr">
              <a:lnSpc>
                <a:spcPts val="8545"/>
              </a:lnSpc>
            </a:pPr>
            <a:r>
              <a:rPr lang="en-US" sz="8461" b="1" spc="-253">
                <a:solidFill>
                  <a:srgbClr val="FFFFFF"/>
                </a:solidFill>
                <a:latin typeface="Formula Bold"/>
                <a:ea typeface="Formula Bold"/>
                <a:cs typeface="Formula Bold"/>
                <a:sym typeface="Formula Bold"/>
              </a:rPr>
              <a:t>EDUCATION</a:t>
            </a:r>
          </a:p>
          <a:p>
            <a:pPr marL="0" lvl="0" indent="0" algn="ctr">
              <a:lnSpc>
                <a:spcPts val="8545"/>
              </a:lnSpc>
            </a:pPr>
            <a:r>
              <a:rPr lang="en-US" sz="8461" b="1" spc="-253">
                <a:solidFill>
                  <a:srgbClr val="FFFFFF"/>
                </a:solidFill>
                <a:latin typeface="Formula Bold"/>
                <a:ea typeface="Formula Bold"/>
                <a:cs typeface="Formula Bold"/>
                <a:sym typeface="Formula Bold"/>
              </a:rPr>
              <a:t>TOGETHER</a:t>
            </a:r>
          </a:p>
        </p:txBody>
      </p:sp>
      <p:sp>
        <p:nvSpPr>
          <p:cNvPr id="17" name="TextBox 17"/>
          <p:cNvSpPr txBox="1"/>
          <p:nvPr/>
        </p:nvSpPr>
        <p:spPr>
          <a:xfrm>
            <a:off x="6403315" y="7548298"/>
            <a:ext cx="2688809" cy="226707"/>
          </a:xfrm>
          <a:prstGeom prst="rect">
            <a:avLst/>
          </a:prstGeom>
        </p:spPr>
        <p:txBody>
          <a:bodyPr lIns="0" tIns="0" rIns="0" bIns="0" rtlCol="0" anchor="t">
            <a:spAutoFit/>
          </a:bodyPr>
          <a:lstStyle/>
          <a:p>
            <a:pPr marL="0" lvl="0" indent="0" algn="l">
              <a:lnSpc>
                <a:spcPts val="1725"/>
              </a:lnSpc>
            </a:pPr>
            <a:r>
              <a:rPr lang="en-US" sz="1437" b="1" spc="-71">
                <a:solidFill>
                  <a:srgbClr val="1A1A1A"/>
                </a:solidFill>
                <a:latin typeface="Public Sans Bold"/>
                <a:ea typeface="Public Sans Bold"/>
                <a:cs typeface="Public Sans Bold"/>
                <a:sym typeface="Public Sans Bold"/>
              </a:rPr>
              <a:t>PARENT</a:t>
            </a:r>
          </a:p>
        </p:txBody>
      </p:sp>
      <p:sp>
        <p:nvSpPr>
          <p:cNvPr id="18" name="TextBox 18"/>
          <p:cNvSpPr txBox="1"/>
          <p:nvPr/>
        </p:nvSpPr>
        <p:spPr>
          <a:xfrm>
            <a:off x="14042656" y="3774962"/>
            <a:ext cx="2688809" cy="226707"/>
          </a:xfrm>
          <a:prstGeom prst="rect">
            <a:avLst/>
          </a:prstGeom>
        </p:spPr>
        <p:txBody>
          <a:bodyPr lIns="0" tIns="0" rIns="0" bIns="0" rtlCol="0" anchor="t">
            <a:spAutoFit/>
          </a:bodyPr>
          <a:lstStyle/>
          <a:p>
            <a:pPr marL="0" lvl="0" indent="0" algn="l">
              <a:lnSpc>
                <a:spcPts val="1725"/>
              </a:lnSpc>
            </a:pPr>
            <a:r>
              <a:rPr lang="en-US" sz="1437" b="1" spc="-71">
                <a:solidFill>
                  <a:srgbClr val="1A1A1A"/>
                </a:solidFill>
                <a:latin typeface="Public Sans Bold"/>
                <a:ea typeface="Public Sans Bold"/>
                <a:cs typeface="Public Sans Bold"/>
                <a:sym typeface="Public Sans Bold"/>
              </a:rPr>
              <a:t>COACH</a:t>
            </a:r>
          </a:p>
        </p:txBody>
      </p:sp>
      <p:sp>
        <p:nvSpPr>
          <p:cNvPr id="19" name="TextBox 19"/>
          <p:cNvSpPr txBox="1"/>
          <p:nvPr/>
        </p:nvSpPr>
        <p:spPr>
          <a:xfrm>
            <a:off x="5099519" y="2644199"/>
            <a:ext cx="2688809" cy="226707"/>
          </a:xfrm>
          <a:prstGeom prst="rect">
            <a:avLst/>
          </a:prstGeom>
        </p:spPr>
        <p:txBody>
          <a:bodyPr lIns="0" tIns="0" rIns="0" bIns="0" rtlCol="0" anchor="t">
            <a:spAutoFit/>
          </a:bodyPr>
          <a:lstStyle/>
          <a:p>
            <a:pPr marL="0" lvl="0" indent="0" algn="l">
              <a:lnSpc>
                <a:spcPts val="1725"/>
              </a:lnSpc>
            </a:pPr>
            <a:r>
              <a:rPr lang="en-US" sz="1437" b="1" spc="-71">
                <a:solidFill>
                  <a:srgbClr val="1A1A1A"/>
                </a:solidFill>
                <a:latin typeface="Public Sans Bold"/>
                <a:ea typeface="Public Sans Bold"/>
                <a:cs typeface="Public Sans Bold"/>
                <a:sym typeface="Public Sans Bold"/>
              </a:rPr>
              <a:t>PLAYER</a:t>
            </a:r>
          </a:p>
        </p:txBody>
      </p:sp>
      <p:sp>
        <p:nvSpPr>
          <p:cNvPr id="20" name="Freeform 20"/>
          <p:cNvSpPr/>
          <p:nvPr/>
        </p:nvSpPr>
        <p:spPr>
          <a:xfrm>
            <a:off x="7820009" y="2363275"/>
            <a:ext cx="1870160" cy="2101303"/>
          </a:xfrm>
          <a:custGeom>
            <a:avLst/>
            <a:gdLst/>
            <a:ahLst/>
            <a:cxnLst/>
            <a:rect l="l" t="t" r="r" b="b"/>
            <a:pathLst>
              <a:path w="1870160" h="2101303">
                <a:moveTo>
                  <a:pt x="0" y="0"/>
                </a:moveTo>
                <a:lnTo>
                  <a:pt x="1870160" y="0"/>
                </a:lnTo>
                <a:lnTo>
                  <a:pt x="1870160" y="2101303"/>
                </a:lnTo>
                <a:lnTo>
                  <a:pt x="0" y="2101303"/>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33607" r="26077"/>
            <a:stretch>
              <a:fillRect/>
            </a:stretch>
          </p:blipFill>
          <p:spPr>
            <a:xfrm>
              <a:off x="0" y="0"/>
              <a:ext cx="6994770" cy="14029254"/>
            </a:xfrm>
            <a:prstGeom prst="rect">
              <a:avLst/>
            </a:prstGeom>
          </p:spPr>
        </p:pic>
      </p:grpSp>
      <p:sp>
        <p:nvSpPr>
          <p:cNvPr id="4" name="AutoShape 4"/>
          <p:cNvSpPr/>
          <p:nvPr/>
        </p:nvSpPr>
        <p:spPr>
          <a:xfrm flipV="1">
            <a:off x="1028700" y="8817602"/>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COACHING METHODOLOGY</a:t>
            </a:r>
          </a:p>
        </p:txBody>
      </p:sp>
      <p:sp>
        <p:nvSpPr>
          <p:cNvPr id="6" name="TextBox 6"/>
          <p:cNvSpPr txBox="1"/>
          <p:nvPr/>
        </p:nvSpPr>
        <p:spPr>
          <a:xfrm>
            <a:off x="1028700" y="2645129"/>
            <a:ext cx="9608850" cy="5575496"/>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Our teaching pedagogy is designed to maximize our players' potential and achieve individual and team success without sacrificing individual player development.</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r>
              <a:rPr lang="en-US" sz="2102">
                <a:solidFill>
                  <a:srgbClr val="FFFFFF"/>
                </a:solidFill>
                <a:latin typeface="Public Sans"/>
                <a:ea typeface="Public Sans"/>
                <a:cs typeface="Public Sans"/>
                <a:sym typeface="Public Sans"/>
              </a:rPr>
              <a:t>Our instruction is question-based so the player owns the outcome, not the coach. Our coaching staff are teachers and EDUCATORS of the game.</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r>
              <a:rPr lang="en-US" sz="2102">
                <a:solidFill>
                  <a:srgbClr val="FFFFFF"/>
                </a:solidFill>
                <a:latin typeface="Public Sans"/>
                <a:ea typeface="Public Sans"/>
                <a:cs typeface="Public Sans"/>
                <a:sym typeface="Public Sans"/>
              </a:rPr>
              <a:t>We have a growth mindset. We solve problems the same way we ask our players to. We encourage decision-making in training as early as possible. To create problem-solving players, our aim as EDUCATORS is to stimulate, not simply instruct.</a:t>
            </a: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pPr>
            <a:r>
              <a:rPr lang="en-US" sz="2102">
                <a:solidFill>
                  <a:srgbClr val="FFFFFF"/>
                </a:solidFill>
                <a:latin typeface="Public Sans"/>
                <a:ea typeface="Public Sans"/>
                <a:cs typeface="Public Sans"/>
                <a:sym typeface="Public Sans"/>
              </a:rPr>
              <a:t>Our coaching staff instruct and EDUCATE on best practices while also encouraging our players to use their personal experiences to influence player and team development.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extBox 2"/>
          <p:cNvSpPr txBox="1"/>
          <p:nvPr/>
        </p:nvSpPr>
        <p:spPr>
          <a:xfrm>
            <a:off x="1028700" y="809625"/>
            <a:ext cx="7621340" cy="3845279"/>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PLAYER EDUCATION</a:t>
            </a:r>
          </a:p>
        </p:txBody>
      </p:sp>
      <p:sp>
        <p:nvSpPr>
          <p:cNvPr id="3" name="TextBox 3"/>
          <p:cNvSpPr txBox="1"/>
          <p:nvPr/>
        </p:nvSpPr>
        <p:spPr>
          <a:xfrm>
            <a:off x="10408969" y="2939904"/>
            <a:ext cx="6850331" cy="4832596"/>
          </a:xfrm>
          <a:prstGeom prst="rect">
            <a:avLst/>
          </a:prstGeom>
        </p:spPr>
        <p:txBody>
          <a:bodyPr lIns="0" tIns="0" rIns="0" bIns="0" rtlCol="0" anchor="t">
            <a:spAutoFit/>
          </a:bodyPr>
          <a:lstStyle/>
          <a:p>
            <a:pPr marL="0" lvl="0" indent="0" algn="l">
              <a:lnSpc>
                <a:spcPts val="2943"/>
              </a:lnSpc>
              <a:spcBef>
                <a:spcPct val="0"/>
              </a:spcBef>
            </a:pPr>
            <a:r>
              <a:rPr lang="en-US" sz="2102">
                <a:solidFill>
                  <a:srgbClr val="FFFFFF"/>
                </a:solidFill>
                <a:latin typeface="Public Sans"/>
                <a:ea typeface="Public Sans"/>
                <a:cs typeface="Public Sans"/>
                <a:sym typeface="Public Sans"/>
              </a:rPr>
              <a:t>The education of the player is an important part of player development, and it is ultimately the player's responsibility. Each player chooses their attitude and effort in everything they do. It is their attitude, not that of their parents or the coaching staff, that will enhance their development. Players should love the game; the enjoyment derived from it means that soccer shouldn’t just take place during training sessions. Players will be guided on how their development can take place at home through self-training and playing, utilizing Individual Development Plans (IDPs), evaluations, video analysis, being a soccer fan, and taking ownership of their development.</a:t>
            </a:r>
          </a:p>
        </p:txBody>
      </p:sp>
      <p:sp>
        <p:nvSpPr>
          <p:cNvPr id="4" name="Freeform 4"/>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4">
              <a:alphaModFix amt="5000"/>
            </a:blip>
            <a:stretch>
              <a:fillRect l="-24224" r="-24627"/>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AutoShape 2"/>
          <p:cNvSpPr/>
          <p:nvPr/>
        </p:nvSpPr>
        <p:spPr>
          <a:xfrm flipV="1">
            <a:off x="1028700" y="5323022"/>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3" name="Freeform 3"/>
          <p:cNvSpPr/>
          <p:nvPr/>
        </p:nvSpPr>
        <p:spPr>
          <a:xfrm>
            <a:off x="1028700" y="5688531"/>
            <a:ext cx="7621340" cy="10288051"/>
          </a:xfrm>
          <a:custGeom>
            <a:avLst/>
            <a:gdLst/>
            <a:ahLst/>
            <a:cxnLst/>
            <a:rect l="l" t="t" r="r" b="b"/>
            <a:pathLst>
              <a:path w="7621340" h="10288051">
                <a:moveTo>
                  <a:pt x="0" y="0"/>
                </a:moveTo>
                <a:lnTo>
                  <a:pt x="7621340" y="0"/>
                </a:lnTo>
                <a:lnTo>
                  <a:pt x="7621340" y="10288051"/>
                </a:lnTo>
                <a:lnTo>
                  <a:pt x="0" y="102880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9144000" y="0"/>
            <a:ext cx="9144000" cy="10287000"/>
            <a:chOff x="0" y="0"/>
            <a:chExt cx="2408296" cy="2709333"/>
          </a:xfrm>
        </p:grpSpPr>
        <p:sp>
          <p:nvSpPr>
            <p:cNvPr id="5" name="Freeform 5"/>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txBody>
            <a:bodyPr/>
            <a:lstStyle/>
            <a:p>
              <a:endParaRPr lang="en-US"/>
            </a:p>
          </p:txBody>
        </p:sp>
        <p:sp>
          <p:nvSpPr>
            <p:cNvPr id="6" name="TextBox 6"/>
            <p:cNvSpPr txBox="1"/>
            <p:nvPr/>
          </p:nvSpPr>
          <p:spPr>
            <a:xfrm>
              <a:off x="0" y="-38100"/>
              <a:ext cx="2408296" cy="2747433"/>
            </a:xfrm>
            <a:prstGeom prst="rect">
              <a:avLst/>
            </a:prstGeom>
          </p:spPr>
          <p:txBody>
            <a:bodyPr lIns="50800" tIns="50800" rIns="50800" bIns="50800" rtlCol="0" anchor="ctr"/>
            <a:lstStyle/>
            <a:p>
              <a:pPr algn="ctr">
                <a:lnSpc>
                  <a:spcPts val="2523"/>
                </a:lnSpc>
              </a:pPr>
              <a:endParaRPr/>
            </a:p>
          </p:txBody>
        </p:sp>
      </p:grpSp>
      <p:sp>
        <p:nvSpPr>
          <p:cNvPr id="7" name="TextBox 7"/>
          <p:cNvSpPr txBox="1"/>
          <p:nvPr/>
        </p:nvSpPr>
        <p:spPr>
          <a:xfrm>
            <a:off x="1028700" y="809625"/>
            <a:ext cx="7621340" cy="3845279"/>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PROVEN CURRICULUM</a:t>
            </a:r>
          </a:p>
        </p:txBody>
      </p:sp>
      <p:sp>
        <p:nvSpPr>
          <p:cNvPr id="8" name="TextBox 8"/>
          <p:cNvSpPr txBox="1"/>
          <p:nvPr/>
        </p:nvSpPr>
        <p:spPr>
          <a:xfrm>
            <a:off x="10408969" y="2939904"/>
            <a:ext cx="6850331" cy="4089695"/>
          </a:xfrm>
          <a:prstGeom prst="rect">
            <a:avLst/>
          </a:prstGeom>
        </p:spPr>
        <p:txBody>
          <a:bodyPr lIns="0" tIns="0" rIns="0" bIns="0" rtlCol="0" anchor="t">
            <a:spAutoFit/>
          </a:bodyPr>
          <a:lstStyle/>
          <a:p>
            <a:pPr algn="l">
              <a:lnSpc>
                <a:spcPts val="2943"/>
              </a:lnSpc>
            </a:pPr>
            <a:r>
              <a:rPr lang="en-US" sz="2102">
                <a:solidFill>
                  <a:srgbClr val="1A1A1A"/>
                </a:solidFill>
                <a:latin typeface="Public Sans"/>
                <a:ea typeface="Public Sans"/>
                <a:cs typeface="Public Sans"/>
                <a:sym typeface="Public Sans"/>
              </a:rPr>
              <a:t>Our club curriculum is a compilation of HIGHLY ACCOMPLISHED &amp; PROVEN program curricula that encompass our player pathways.</a:t>
            </a:r>
          </a:p>
          <a:p>
            <a:pPr algn="l">
              <a:lnSpc>
                <a:spcPts val="2943"/>
              </a:lnSpc>
            </a:pPr>
            <a:endParaRPr lang="en-US" sz="2102">
              <a:solidFill>
                <a:srgbClr val="1A1A1A"/>
              </a:solidFill>
              <a:latin typeface="Public Sans"/>
              <a:ea typeface="Public Sans"/>
              <a:cs typeface="Public Sans"/>
              <a:sym typeface="Public Sans"/>
            </a:endParaRPr>
          </a:p>
          <a:p>
            <a:pPr algn="l">
              <a:lnSpc>
                <a:spcPts val="2943"/>
              </a:lnSpc>
            </a:pPr>
            <a:r>
              <a:rPr lang="en-US" sz="2102">
                <a:solidFill>
                  <a:srgbClr val="1A1A1A"/>
                </a:solidFill>
                <a:latin typeface="Public Sans"/>
                <a:ea typeface="Public Sans"/>
                <a:cs typeface="Public Sans"/>
                <a:sym typeface="Public Sans"/>
              </a:rPr>
              <a:t>Our curriculum defines key principles specifically designed for each program's age and ability level within the club.</a:t>
            </a:r>
          </a:p>
          <a:p>
            <a:pPr algn="l">
              <a:lnSpc>
                <a:spcPts val="2943"/>
              </a:lnSpc>
            </a:pPr>
            <a:endParaRPr lang="en-US" sz="2102">
              <a:solidFill>
                <a:srgbClr val="1A1A1A"/>
              </a:solidFill>
              <a:latin typeface="Public Sans"/>
              <a:ea typeface="Public Sans"/>
              <a:cs typeface="Public Sans"/>
              <a:sym typeface="Public Sans"/>
            </a:endParaRPr>
          </a:p>
          <a:p>
            <a:pPr marL="0" lvl="0" indent="0" algn="l">
              <a:lnSpc>
                <a:spcPts val="2943"/>
              </a:lnSpc>
              <a:spcBef>
                <a:spcPct val="0"/>
              </a:spcBef>
            </a:pPr>
            <a:r>
              <a:rPr lang="en-US" sz="2102">
                <a:solidFill>
                  <a:srgbClr val="1A1A1A"/>
                </a:solidFill>
                <a:latin typeface="Public Sans"/>
                <a:ea typeface="Public Sans"/>
                <a:cs typeface="Public Sans"/>
                <a:sym typeface="Public Sans"/>
              </a:rPr>
              <a:t>These are organized in a specific way through a competitive calendar that captures our seasonal periodization plans.</a:t>
            </a:r>
          </a:p>
        </p:txBody>
      </p:sp>
      <p:sp>
        <p:nvSpPr>
          <p:cNvPr id="9" name="Freeform 9"/>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09625"/>
            <a:ext cx="7621340" cy="3845279"/>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1A1A1A"/>
                </a:solidFill>
                <a:latin typeface="Formula Bold"/>
                <a:ea typeface="Formula Bold"/>
                <a:cs typeface="Formula Bold"/>
                <a:sym typeface="Formula Bold"/>
              </a:rPr>
              <a:t>PARENT EDUCATION</a:t>
            </a:r>
          </a:p>
        </p:txBody>
      </p:sp>
      <p:sp>
        <p:nvSpPr>
          <p:cNvPr id="3" name="TextBox 3"/>
          <p:cNvSpPr txBox="1"/>
          <p:nvPr/>
        </p:nvSpPr>
        <p:spPr>
          <a:xfrm>
            <a:off x="10408969" y="2939904"/>
            <a:ext cx="6850331" cy="5946946"/>
          </a:xfrm>
          <a:prstGeom prst="rect">
            <a:avLst/>
          </a:prstGeom>
        </p:spPr>
        <p:txBody>
          <a:bodyPr lIns="0" tIns="0" rIns="0" bIns="0" rtlCol="0" anchor="t">
            <a:spAutoFit/>
          </a:bodyPr>
          <a:lstStyle/>
          <a:p>
            <a:pPr algn="l">
              <a:lnSpc>
                <a:spcPts val="2943"/>
              </a:lnSpc>
            </a:pPr>
            <a:r>
              <a:rPr lang="en-US" sz="2102">
                <a:solidFill>
                  <a:srgbClr val="1A1A1A"/>
                </a:solidFill>
                <a:latin typeface="Public Sans"/>
                <a:ea typeface="Public Sans"/>
                <a:cs typeface="Public Sans"/>
                <a:sym typeface="Public Sans"/>
              </a:rPr>
              <a:t>The education and inclusiveness of parents at CISC are equally important for player development to be successful.</a:t>
            </a:r>
          </a:p>
          <a:p>
            <a:pPr algn="l">
              <a:lnSpc>
                <a:spcPts val="2943"/>
              </a:lnSpc>
            </a:pPr>
            <a:endParaRPr lang="en-US" sz="2102">
              <a:solidFill>
                <a:srgbClr val="1A1A1A"/>
              </a:solidFill>
              <a:latin typeface="Public Sans"/>
              <a:ea typeface="Public Sans"/>
              <a:cs typeface="Public Sans"/>
              <a:sym typeface="Public Sans"/>
            </a:endParaRPr>
          </a:p>
          <a:p>
            <a:pPr algn="l">
              <a:lnSpc>
                <a:spcPts val="2943"/>
              </a:lnSpc>
            </a:pPr>
            <a:r>
              <a:rPr lang="en-US" sz="2102">
                <a:solidFill>
                  <a:srgbClr val="1A1A1A"/>
                </a:solidFill>
                <a:latin typeface="Public Sans"/>
                <a:ea typeface="Public Sans"/>
                <a:cs typeface="Public Sans"/>
                <a:sym typeface="Public Sans"/>
              </a:rPr>
              <a:t>We want all members to understand what The Independence Way is.</a:t>
            </a:r>
          </a:p>
          <a:p>
            <a:pPr algn="l">
              <a:lnSpc>
                <a:spcPts val="2943"/>
              </a:lnSpc>
            </a:pPr>
            <a:endParaRPr lang="en-US" sz="2102">
              <a:solidFill>
                <a:srgbClr val="1A1A1A"/>
              </a:solidFill>
              <a:latin typeface="Public Sans"/>
              <a:ea typeface="Public Sans"/>
              <a:cs typeface="Public Sans"/>
              <a:sym typeface="Public Sans"/>
            </a:endParaRPr>
          </a:p>
          <a:p>
            <a:pPr algn="l">
              <a:lnSpc>
                <a:spcPts val="2943"/>
              </a:lnSpc>
            </a:pPr>
            <a:r>
              <a:rPr lang="en-US" sz="2102">
                <a:solidFill>
                  <a:srgbClr val="1A1A1A"/>
                </a:solidFill>
                <a:latin typeface="Public Sans"/>
                <a:ea typeface="Public Sans"/>
                <a:cs typeface="Public Sans"/>
                <a:sym typeface="Public Sans"/>
              </a:rPr>
              <a:t>It is our goal to be transparent with parents about the development process and pathways. Our coaching staff will communicate with parents throughout the year.</a:t>
            </a:r>
          </a:p>
          <a:p>
            <a:pPr algn="l">
              <a:lnSpc>
                <a:spcPts val="2943"/>
              </a:lnSpc>
            </a:pPr>
            <a:endParaRPr lang="en-US" sz="2102">
              <a:solidFill>
                <a:srgbClr val="1A1A1A"/>
              </a:solidFill>
              <a:latin typeface="Public Sans"/>
              <a:ea typeface="Public Sans"/>
              <a:cs typeface="Public Sans"/>
              <a:sym typeface="Public Sans"/>
            </a:endParaRPr>
          </a:p>
          <a:p>
            <a:pPr marL="0" lvl="0" indent="0" algn="l">
              <a:lnSpc>
                <a:spcPts val="2943"/>
              </a:lnSpc>
              <a:spcBef>
                <a:spcPct val="0"/>
              </a:spcBef>
            </a:pPr>
            <a:r>
              <a:rPr lang="en-US" sz="2102">
                <a:solidFill>
                  <a:srgbClr val="1A1A1A"/>
                </a:solidFill>
                <a:latin typeface="Public Sans"/>
                <a:ea typeface="Public Sans"/>
                <a:cs typeface="Public Sans"/>
                <a:sym typeface="Public Sans"/>
              </a:rPr>
              <a:t>The content will vary based on the player's age and expected responsibilities. Our coaching staff will not report to parents but will instead keep them informed of progress and milestones along the way.</a:t>
            </a:r>
          </a:p>
        </p:txBody>
      </p:sp>
      <p:sp>
        <p:nvSpPr>
          <p:cNvPr id="4" name="Freeform 4"/>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07497" y="0"/>
            <a:ext cx="13596065" cy="10287000"/>
            <a:chOff x="0" y="0"/>
            <a:chExt cx="18128087" cy="13716000"/>
          </a:xfrm>
        </p:grpSpPr>
        <p:pic>
          <p:nvPicPr>
            <p:cNvPr id="3" name="Picture 3"/>
            <p:cNvPicPr>
              <a:picLocks noChangeAspect="1"/>
            </p:cNvPicPr>
            <p:nvPr/>
          </p:nvPicPr>
          <p:blipFill>
            <a:blip r:embed="rId2"/>
            <a:srcRect t="222" b="222"/>
            <a:stretch>
              <a:fillRect/>
            </a:stretch>
          </p:blipFill>
          <p:spPr>
            <a:xfrm>
              <a:off x="0" y="0"/>
              <a:ext cx="18128087" cy="13716000"/>
            </a:xfrm>
            <a:prstGeom prst="rect">
              <a:avLst/>
            </a:prstGeom>
          </p:spPr>
        </p:pic>
      </p:grpSp>
      <p:sp>
        <p:nvSpPr>
          <p:cNvPr id="4" name="Freeform 4"/>
          <p:cNvSpPr/>
          <p:nvPr/>
        </p:nvSpPr>
        <p:spPr>
          <a:xfrm>
            <a:off x="3733407"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extBox 2"/>
          <p:cNvSpPr txBox="1"/>
          <p:nvPr/>
        </p:nvSpPr>
        <p:spPr>
          <a:xfrm>
            <a:off x="1028700" y="809625"/>
            <a:ext cx="8115300" cy="5797904"/>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COACHES</a:t>
            </a:r>
          </a:p>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CONTINUING EDUCATION</a:t>
            </a:r>
          </a:p>
        </p:txBody>
      </p:sp>
      <p:sp>
        <p:nvSpPr>
          <p:cNvPr id="3" name="TextBox 3"/>
          <p:cNvSpPr txBox="1"/>
          <p:nvPr/>
        </p:nvSpPr>
        <p:spPr>
          <a:xfrm>
            <a:off x="10408969" y="2965201"/>
            <a:ext cx="6850331" cy="4832596"/>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The program is based on a culture that fosters a deep desire to improve, learn, share, and develop as a soccer EDUCATOR. This is cultivated through daily interactions, structured meetings and sessions, video analysis, technology, and one-on-one interactions.</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r>
              <a:rPr lang="en-US" sz="2102">
                <a:solidFill>
                  <a:srgbClr val="FFFFFF"/>
                </a:solidFill>
                <a:latin typeface="Public Sans"/>
                <a:ea typeface="Public Sans"/>
                <a:cs typeface="Public Sans"/>
                <a:sym typeface="Public Sans"/>
              </a:rPr>
              <a:t>Our coach mentorship program thrives on one-on-one interactions.</a:t>
            </a: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spcBef>
                <a:spcPct val="0"/>
              </a:spcBef>
            </a:pPr>
            <a:r>
              <a:rPr lang="en-US" sz="2102">
                <a:solidFill>
                  <a:srgbClr val="FFFFFF"/>
                </a:solidFill>
                <a:latin typeface="Public Sans"/>
                <a:ea typeface="Public Sans"/>
                <a:cs typeface="Public Sans"/>
                <a:sym typeface="Public Sans"/>
              </a:rPr>
              <a:t>The culture promotes a growth mindset and emphasizes 'information sharing' to deliver best practices to our players. We are constantly asking the 'why' behind what we do.</a:t>
            </a:r>
          </a:p>
        </p:txBody>
      </p:sp>
      <p:sp>
        <p:nvSpPr>
          <p:cNvPr id="4" name="Freeform 4"/>
          <p:cNvSpPr/>
          <p:nvPr/>
        </p:nvSpPr>
        <p:spPr>
          <a:xfrm>
            <a:off x="9637960" y="241275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3005515" y="0"/>
            <a:ext cx="13596065" cy="10287000"/>
            <a:chOff x="0" y="0"/>
            <a:chExt cx="18128087" cy="13716000"/>
          </a:xfrm>
        </p:grpSpPr>
        <p:pic>
          <p:nvPicPr>
            <p:cNvPr id="6" name="Picture 6"/>
            <p:cNvPicPr>
              <a:picLocks noChangeAspect="1"/>
            </p:cNvPicPr>
            <p:nvPr/>
          </p:nvPicPr>
          <p:blipFill>
            <a:blip r:embed="rId4"/>
            <a:srcRect t="222" b="222"/>
            <a:stretch>
              <a:fillRect/>
            </a:stretch>
          </p:blipFill>
          <p:spPr>
            <a:xfrm>
              <a:off x="0" y="0"/>
              <a:ext cx="18128087" cy="13716000"/>
            </a:xfrm>
            <a:prstGeom prst="rect">
              <a:avLst/>
            </a:prstGeom>
          </p:spPr>
        </p:pic>
      </p:grpSp>
      <p:sp>
        <p:nvSpPr>
          <p:cNvPr id="7" name="Freeform 7"/>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5">
              <a:alphaModFix amt="5000"/>
            </a:blip>
            <a:stretch>
              <a:fillRect l="-24224" r="-24627"/>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CBA6"/>
        </a:solidFill>
        <a:effectLst/>
      </p:bgPr>
    </p:bg>
    <p:spTree>
      <p:nvGrpSpPr>
        <p:cNvPr id="1" name=""/>
        <p:cNvGrpSpPr/>
        <p:nvPr/>
      </p:nvGrpSpPr>
      <p:grpSpPr>
        <a:xfrm>
          <a:off x="0" y="0"/>
          <a:ext cx="0" cy="0"/>
          <a:chOff x="0" y="0"/>
          <a:chExt cx="0" cy="0"/>
        </a:xfrm>
      </p:grpSpPr>
      <p:sp>
        <p:nvSpPr>
          <p:cNvPr id="2" name="AutoShape 2"/>
          <p:cNvSpPr/>
          <p:nvPr/>
        </p:nvSpPr>
        <p:spPr>
          <a:xfrm>
            <a:off x="1028700" y="3312948"/>
            <a:ext cx="11101993" cy="0"/>
          </a:xfrm>
          <a:prstGeom prst="line">
            <a:avLst/>
          </a:prstGeom>
          <a:ln w="19050" cap="flat">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4688616" y="-46862"/>
            <a:ext cx="3650501" cy="10333862"/>
            <a:chOff x="0" y="0"/>
            <a:chExt cx="961449" cy="2721676"/>
          </a:xfrm>
        </p:grpSpPr>
        <p:sp>
          <p:nvSpPr>
            <p:cNvPr id="4" name="Freeform 4"/>
            <p:cNvSpPr/>
            <p:nvPr/>
          </p:nvSpPr>
          <p:spPr>
            <a:xfrm>
              <a:off x="0" y="0"/>
              <a:ext cx="961449" cy="2721676"/>
            </a:xfrm>
            <a:custGeom>
              <a:avLst/>
              <a:gdLst/>
              <a:ahLst/>
              <a:cxnLst/>
              <a:rect l="l" t="t" r="r" b="b"/>
              <a:pathLst>
                <a:path w="961449" h="2721676">
                  <a:moveTo>
                    <a:pt x="0" y="0"/>
                  </a:moveTo>
                  <a:lnTo>
                    <a:pt x="961449" y="0"/>
                  </a:lnTo>
                  <a:lnTo>
                    <a:pt x="961449" y="2721676"/>
                  </a:lnTo>
                  <a:lnTo>
                    <a:pt x="0" y="2721676"/>
                  </a:lnTo>
                  <a:close/>
                </a:path>
              </a:pathLst>
            </a:custGeom>
            <a:solidFill>
              <a:srgbClr val="FFFFFF"/>
            </a:solidFill>
          </p:spPr>
          <p:txBody>
            <a:bodyPr/>
            <a:lstStyle/>
            <a:p>
              <a:endParaRPr lang="en-US"/>
            </a:p>
          </p:txBody>
        </p:sp>
        <p:sp>
          <p:nvSpPr>
            <p:cNvPr id="5" name="TextBox 5"/>
            <p:cNvSpPr txBox="1"/>
            <p:nvPr/>
          </p:nvSpPr>
          <p:spPr>
            <a:xfrm>
              <a:off x="0" y="-38100"/>
              <a:ext cx="961449" cy="2759776"/>
            </a:xfrm>
            <a:prstGeom prst="rect">
              <a:avLst/>
            </a:prstGeom>
          </p:spPr>
          <p:txBody>
            <a:bodyPr lIns="50800" tIns="50800" rIns="50800" bIns="50800" rtlCol="0" anchor="ctr"/>
            <a:lstStyle/>
            <a:p>
              <a:pPr algn="ctr">
                <a:lnSpc>
                  <a:spcPts val="2523"/>
                </a:lnSpc>
              </a:pPr>
              <a:endParaRPr/>
            </a:p>
          </p:txBody>
        </p:sp>
      </p:grpSp>
      <p:sp>
        <p:nvSpPr>
          <p:cNvPr id="6" name="Freeform 6"/>
          <p:cNvSpPr/>
          <p:nvPr/>
        </p:nvSpPr>
        <p:spPr>
          <a:xfrm>
            <a:off x="14259141" y="1028700"/>
            <a:ext cx="836789" cy="836789"/>
          </a:xfrm>
          <a:custGeom>
            <a:avLst/>
            <a:gdLst/>
            <a:ahLst/>
            <a:cxnLst/>
            <a:rect l="l" t="t" r="r" b="b"/>
            <a:pathLst>
              <a:path w="836789" h="836789">
                <a:moveTo>
                  <a:pt x="0" y="0"/>
                </a:moveTo>
                <a:lnTo>
                  <a:pt x="836789" y="0"/>
                </a:lnTo>
                <a:lnTo>
                  <a:pt x="836789" y="836789"/>
                </a:lnTo>
                <a:lnTo>
                  <a:pt x="0" y="836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028700" y="809625"/>
            <a:ext cx="11195901"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PLAYER PATHWAYS</a:t>
            </a:r>
          </a:p>
        </p:txBody>
      </p:sp>
      <p:sp>
        <p:nvSpPr>
          <p:cNvPr id="8" name="Freeform 8"/>
          <p:cNvSpPr/>
          <p:nvPr/>
        </p:nvSpPr>
        <p:spPr>
          <a:xfrm>
            <a:off x="14262132" y="1028700"/>
            <a:ext cx="426484" cy="836789"/>
          </a:xfrm>
          <a:custGeom>
            <a:avLst/>
            <a:gdLst/>
            <a:ahLst/>
            <a:cxnLst/>
            <a:rect l="l" t="t" r="r" b="b"/>
            <a:pathLst>
              <a:path w="426484" h="836789">
                <a:moveTo>
                  <a:pt x="0" y="0"/>
                </a:moveTo>
                <a:lnTo>
                  <a:pt x="426484" y="0"/>
                </a:lnTo>
                <a:lnTo>
                  <a:pt x="426484" y="836789"/>
                </a:lnTo>
                <a:lnTo>
                  <a:pt x="0" y="836789"/>
                </a:lnTo>
                <a:lnTo>
                  <a:pt x="0" y="0"/>
                </a:lnTo>
                <a:close/>
              </a:path>
            </a:pathLst>
          </a:custGeom>
          <a:blipFill>
            <a:blip r:embed="rId4">
              <a:extLst>
                <a:ext uri="{96DAC541-7B7A-43D3-8B79-37D633B846F1}">
                  <asvg:svgBlip xmlns:asvg="http://schemas.microsoft.com/office/drawing/2016/SVG/main" r:embed="rId5"/>
                </a:ext>
              </a:extLst>
            </a:blip>
            <a:stretch>
              <a:fillRect r="-96206"/>
            </a:stretch>
          </a:blipFill>
        </p:spPr>
        <p:txBody>
          <a:bodyPr/>
          <a:lstStyle/>
          <a:p>
            <a:endParaRPr lang="en-US"/>
          </a:p>
        </p:txBody>
      </p:sp>
      <p:sp>
        <p:nvSpPr>
          <p:cNvPr id="9" name="TextBox 9"/>
          <p:cNvSpPr txBox="1"/>
          <p:nvPr/>
        </p:nvSpPr>
        <p:spPr>
          <a:xfrm>
            <a:off x="14125452" y="6846065"/>
            <a:ext cx="4258699" cy="4438995"/>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0C2340"/>
                </a:solidFill>
                <a:latin typeface="Formula Bold"/>
                <a:ea typeface="Formula Bold"/>
                <a:cs typeface="Formula Bold"/>
                <a:sym typeface="Formula Bold"/>
              </a:rPr>
              <a:t>TIW</a:t>
            </a:r>
          </a:p>
        </p:txBody>
      </p:sp>
      <p:sp>
        <p:nvSpPr>
          <p:cNvPr id="10" name="Freeform 10"/>
          <p:cNvSpPr/>
          <p:nvPr/>
        </p:nvSpPr>
        <p:spPr>
          <a:xfrm>
            <a:off x="13345881" y="7887488"/>
            <a:ext cx="1559142" cy="2292855"/>
          </a:xfrm>
          <a:custGeom>
            <a:avLst/>
            <a:gdLst/>
            <a:ahLst/>
            <a:cxnLst/>
            <a:rect l="l" t="t" r="r" b="b"/>
            <a:pathLst>
              <a:path w="1559142" h="2292855">
                <a:moveTo>
                  <a:pt x="0" y="0"/>
                </a:moveTo>
                <a:lnTo>
                  <a:pt x="1559142" y="0"/>
                </a:lnTo>
                <a:lnTo>
                  <a:pt x="1559142" y="2292855"/>
                </a:lnTo>
                <a:lnTo>
                  <a:pt x="0" y="22928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2433125" y="5261807"/>
            <a:ext cx="5637068" cy="5094500"/>
          </a:xfrm>
          <a:custGeom>
            <a:avLst/>
            <a:gdLst/>
            <a:ahLst/>
            <a:cxnLst/>
            <a:rect l="l" t="t" r="r" b="b"/>
            <a:pathLst>
              <a:path w="5637068" h="5094500">
                <a:moveTo>
                  <a:pt x="0" y="0"/>
                </a:moveTo>
                <a:lnTo>
                  <a:pt x="5637069" y="0"/>
                </a:lnTo>
                <a:lnTo>
                  <a:pt x="5637069" y="5094500"/>
                </a:lnTo>
                <a:lnTo>
                  <a:pt x="0" y="5094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127280">
            <a:off x="3001258" y="5309416"/>
            <a:ext cx="3193337" cy="2806145"/>
          </a:xfrm>
          <a:custGeom>
            <a:avLst/>
            <a:gdLst/>
            <a:ahLst/>
            <a:cxnLst/>
            <a:rect l="l" t="t" r="r" b="b"/>
            <a:pathLst>
              <a:path w="3193337" h="2806145">
                <a:moveTo>
                  <a:pt x="0" y="0"/>
                </a:moveTo>
                <a:lnTo>
                  <a:pt x="3193337" y="0"/>
                </a:lnTo>
                <a:lnTo>
                  <a:pt x="3193337" y="2806145"/>
                </a:lnTo>
                <a:lnTo>
                  <a:pt x="0" y="2806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823717" y="6398916"/>
            <a:ext cx="2564638" cy="2048505"/>
          </a:xfrm>
          <a:custGeom>
            <a:avLst/>
            <a:gdLst/>
            <a:ahLst/>
            <a:cxnLst/>
            <a:rect l="l" t="t" r="r" b="b"/>
            <a:pathLst>
              <a:path w="2564638" h="2048505">
                <a:moveTo>
                  <a:pt x="0" y="0"/>
                </a:moveTo>
                <a:lnTo>
                  <a:pt x="2564638" y="0"/>
                </a:lnTo>
                <a:lnTo>
                  <a:pt x="2564638" y="2048505"/>
                </a:lnTo>
                <a:lnTo>
                  <a:pt x="0" y="2048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10283715" y="2796771"/>
            <a:ext cx="6975585" cy="1194359"/>
            <a:chOff x="0" y="0"/>
            <a:chExt cx="1211321" cy="207402"/>
          </a:xfrm>
        </p:grpSpPr>
        <p:sp>
          <p:nvSpPr>
            <p:cNvPr id="6" name="Freeform 6"/>
            <p:cNvSpPr/>
            <p:nvPr/>
          </p:nvSpPr>
          <p:spPr>
            <a:xfrm>
              <a:off x="0" y="0"/>
              <a:ext cx="1211321" cy="207402"/>
            </a:xfrm>
            <a:custGeom>
              <a:avLst/>
              <a:gdLst/>
              <a:ahLst/>
              <a:cxnLst/>
              <a:rect l="l" t="t" r="r" b="b"/>
              <a:pathLst>
                <a:path w="1211321" h="207402">
                  <a:moveTo>
                    <a:pt x="0" y="0"/>
                  </a:moveTo>
                  <a:lnTo>
                    <a:pt x="1211321" y="0"/>
                  </a:lnTo>
                  <a:lnTo>
                    <a:pt x="1211321" y="207402"/>
                  </a:lnTo>
                  <a:lnTo>
                    <a:pt x="0" y="207402"/>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7" name="TextBox 7"/>
            <p:cNvSpPr txBox="1"/>
            <p:nvPr/>
          </p:nvSpPr>
          <p:spPr>
            <a:xfrm>
              <a:off x="0" y="-38100"/>
              <a:ext cx="1211321" cy="245502"/>
            </a:xfrm>
            <a:prstGeom prst="rect">
              <a:avLst/>
            </a:prstGeom>
          </p:spPr>
          <p:txBody>
            <a:bodyPr lIns="50800" tIns="50800" rIns="50800" bIns="50800" rtlCol="0" anchor="ctr"/>
            <a:lstStyle/>
            <a:p>
              <a:pPr algn="ctr">
                <a:lnSpc>
                  <a:spcPts val="2520"/>
                </a:lnSpc>
              </a:pPr>
              <a:r>
                <a:rPr lang="en-US" sz="1800" b="1">
                  <a:solidFill>
                    <a:srgbClr val="FFFFFF"/>
                  </a:solidFill>
                  <a:latin typeface="Public Sans Bold"/>
                  <a:ea typeface="Public Sans Bold"/>
                  <a:cs typeface="Public Sans Bold"/>
                  <a:sym typeface="Public Sans Bold"/>
                </a:rPr>
                <a:t>PROFESSIONAL</a:t>
              </a:r>
            </a:p>
            <a:p>
              <a:pPr algn="ctr">
                <a:lnSpc>
                  <a:spcPts val="2240"/>
                </a:lnSpc>
              </a:pPr>
              <a:r>
                <a:rPr lang="en-US" sz="1600" i="1">
                  <a:solidFill>
                    <a:srgbClr val="FFFFFF"/>
                  </a:solidFill>
                  <a:latin typeface="Public Sans Italics"/>
                  <a:ea typeface="Public Sans Italics"/>
                  <a:cs typeface="Public Sans Italics"/>
                  <a:sym typeface="Public Sans Italics"/>
                </a:rPr>
                <a:t>PERFORM TO SUCCEED, EXCEL IN TACTICAL AWARENESS,</a:t>
              </a:r>
            </a:p>
            <a:p>
              <a:pPr algn="ctr">
                <a:lnSpc>
                  <a:spcPts val="2240"/>
                </a:lnSpc>
              </a:pPr>
              <a:r>
                <a:rPr lang="en-US" sz="1600" i="1">
                  <a:solidFill>
                    <a:srgbClr val="FFFFFF"/>
                  </a:solidFill>
                  <a:latin typeface="Public Sans Italics"/>
                  <a:ea typeface="Public Sans Italics"/>
                  <a:cs typeface="Public Sans Italics"/>
                  <a:sym typeface="Public Sans Italics"/>
                </a:rPr>
                <a:t>PHYSICAL AND MENTAL PREPARATION</a:t>
              </a:r>
            </a:p>
          </p:txBody>
        </p:sp>
      </p:grpSp>
      <p:sp>
        <p:nvSpPr>
          <p:cNvPr id="8" name="Freeform 8"/>
          <p:cNvSpPr/>
          <p:nvPr/>
        </p:nvSpPr>
        <p:spPr>
          <a:xfrm>
            <a:off x="9542776" y="3161580"/>
            <a:ext cx="376654" cy="376654"/>
          </a:xfrm>
          <a:custGeom>
            <a:avLst/>
            <a:gdLst/>
            <a:ahLst/>
            <a:cxnLst/>
            <a:rect l="l" t="t" r="r" b="b"/>
            <a:pathLst>
              <a:path w="376654" h="376654">
                <a:moveTo>
                  <a:pt x="0" y="0"/>
                </a:moveTo>
                <a:lnTo>
                  <a:pt x="376654" y="0"/>
                </a:lnTo>
                <a:lnTo>
                  <a:pt x="376654" y="376654"/>
                </a:lnTo>
                <a:lnTo>
                  <a:pt x="0" y="3766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10283715" y="4474294"/>
            <a:ext cx="6975585" cy="1194359"/>
            <a:chOff x="0" y="0"/>
            <a:chExt cx="1211321" cy="207402"/>
          </a:xfrm>
        </p:grpSpPr>
        <p:sp>
          <p:nvSpPr>
            <p:cNvPr id="10" name="Freeform 10"/>
            <p:cNvSpPr/>
            <p:nvPr/>
          </p:nvSpPr>
          <p:spPr>
            <a:xfrm>
              <a:off x="0" y="0"/>
              <a:ext cx="1211321" cy="207402"/>
            </a:xfrm>
            <a:custGeom>
              <a:avLst/>
              <a:gdLst/>
              <a:ahLst/>
              <a:cxnLst/>
              <a:rect l="l" t="t" r="r" b="b"/>
              <a:pathLst>
                <a:path w="1211321" h="207402">
                  <a:moveTo>
                    <a:pt x="0" y="0"/>
                  </a:moveTo>
                  <a:lnTo>
                    <a:pt x="1211321" y="0"/>
                  </a:lnTo>
                  <a:lnTo>
                    <a:pt x="1211321" y="207402"/>
                  </a:lnTo>
                  <a:lnTo>
                    <a:pt x="0" y="207402"/>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11" name="TextBox 11"/>
            <p:cNvSpPr txBox="1"/>
            <p:nvPr/>
          </p:nvSpPr>
          <p:spPr>
            <a:xfrm>
              <a:off x="0" y="-38100"/>
              <a:ext cx="1211321" cy="245502"/>
            </a:xfrm>
            <a:prstGeom prst="rect">
              <a:avLst/>
            </a:prstGeom>
          </p:spPr>
          <p:txBody>
            <a:bodyPr lIns="50800" tIns="50800" rIns="50800" bIns="50800" rtlCol="0" anchor="ctr"/>
            <a:lstStyle/>
            <a:p>
              <a:pPr algn="ctr">
                <a:lnSpc>
                  <a:spcPts val="2520"/>
                </a:lnSpc>
              </a:pPr>
              <a:r>
                <a:rPr lang="en-US" sz="1800" b="1">
                  <a:solidFill>
                    <a:srgbClr val="FFFFFF"/>
                  </a:solidFill>
                  <a:latin typeface="Public Sans Bold"/>
                  <a:ea typeface="Public Sans Bold"/>
                  <a:cs typeface="Public Sans Bold"/>
                  <a:sym typeface="Public Sans Bold"/>
                </a:rPr>
                <a:t>ACADEMY</a:t>
              </a:r>
            </a:p>
            <a:p>
              <a:pPr algn="ctr">
                <a:lnSpc>
                  <a:spcPts val="2240"/>
                </a:lnSpc>
              </a:pPr>
              <a:r>
                <a:rPr lang="en-US" sz="1600" i="1">
                  <a:solidFill>
                    <a:srgbClr val="FFFFFF"/>
                  </a:solidFill>
                  <a:latin typeface="Public Sans Italics"/>
                  <a:ea typeface="Public Sans Italics"/>
                  <a:cs typeface="Public Sans Italics"/>
                  <a:sym typeface="Public Sans Italics"/>
                </a:rPr>
                <a:t>FINE TUNE ALL TECHNIQUES, DEVELOP TEAM TACTICS AND INTELLIGENCE, PHYSICAL PREPARATION AND NUTRITION</a:t>
              </a:r>
            </a:p>
          </p:txBody>
        </p:sp>
      </p:grpSp>
      <p:grpSp>
        <p:nvGrpSpPr>
          <p:cNvPr id="12" name="Group 12"/>
          <p:cNvGrpSpPr/>
          <p:nvPr/>
        </p:nvGrpSpPr>
        <p:grpSpPr>
          <a:xfrm>
            <a:off x="10283715" y="6112027"/>
            <a:ext cx="6975585" cy="1304953"/>
            <a:chOff x="0" y="0"/>
            <a:chExt cx="1211321" cy="226607"/>
          </a:xfrm>
        </p:grpSpPr>
        <p:sp>
          <p:nvSpPr>
            <p:cNvPr id="13" name="Freeform 13"/>
            <p:cNvSpPr/>
            <p:nvPr/>
          </p:nvSpPr>
          <p:spPr>
            <a:xfrm>
              <a:off x="0" y="0"/>
              <a:ext cx="1211321" cy="226607"/>
            </a:xfrm>
            <a:custGeom>
              <a:avLst/>
              <a:gdLst/>
              <a:ahLst/>
              <a:cxnLst/>
              <a:rect l="l" t="t" r="r" b="b"/>
              <a:pathLst>
                <a:path w="1211321" h="226607">
                  <a:moveTo>
                    <a:pt x="0" y="0"/>
                  </a:moveTo>
                  <a:lnTo>
                    <a:pt x="1211321" y="0"/>
                  </a:lnTo>
                  <a:lnTo>
                    <a:pt x="1211321" y="226607"/>
                  </a:lnTo>
                  <a:lnTo>
                    <a:pt x="0" y="226607"/>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14" name="TextBox 14"/>
            <p:cNvSpPr txBox="1"/>
            <p:nvPr/>
          </p:nvSpPr>
          <p:spPr>
            <a:xfrm>
              <a:off x="0" y="-38100"/>
              <a:ext cx="1211321" cy="264707"/>
            </a:xfrm>
            <a:prstGeom prst="rect">
              <a:avLst/>
            </a:prstGeom>
          </p:spPr>
          <p:txBody>
            <a:bodyPr lIns="50800" tIns="50800" rIns="50800" bIns="50800" rtlCol="0" anchor="ctr"/>
            <a:lstStyle/>
            <a:p>
              <a:pPr algn="ctr">
                <a:lnSpc>
                  <a:spcPts val="2520"/>
                </a:lnSpc>
              </a:pPr>
              <a:r>
                <a:rPr lang="en-US" sz="1800" b="1">
                  <a:solidFill>
                    <a:srgbClr val="FFFFFF"/>
                  </a:solidFill>
                  <a:latin typeface="Public Sans Bold"/>
                  <a:ea typeface="Public Sans Bold"/>
                  <a:cs typeface="Public Sans Bold"/>
                  <a:sym typeface="Public Sans Bold"/>
                </a:rPr>
                <a:t>COMPETITIVE</a:t>
              </a:r>
            </a:p>
            <a:p>
              <a:pPr algn="ctr">
                <a:lnSpc>
                  <a:spcPts val="2240"/>
                </a:lnSpc>
              </a:pPr>
              <a:r>
                <a:rPr lang="en-US" sz="1600" i="1">
                  <a:solidFill>
                    <a:srgbClr val="FFFFFF"/>
                  </a:solidFill>
                  <a:latin typeface="Public Sans Italics"/>
                  <a:ea typeface="Public Sans Italics"/>
                  <a:cs typeface="Public Sans Italics"/>
                  <a:sym typeface="Public Sans Italics"/>
                </a:rPr>
                <a:t>SKILL ACQUISITIONS, PLAYER DEVELOPMENT, TACTICAL UNDERSTANDING, POSITIVE SOCIAL INTERACTION, PHYSICAL PERFORMANCE DEVELOPMENT</a:t>
              </a:r>
            </a:p>
          </p:txBody>
        </p:sp>
      </p:grpSp>
      <p:grpSp>
        <p:nvGrpSpPr>
          <p:cNvPr id="15" name="Group 15"/>
          <p:cNvGrpSpPr/>
          <p:nvPr/>
        </p:nvGrpSpPr>
        <p:grpSpPr>
          <a:xfrm>
            <a:off x="10283715" y="7842832"/>
            <a:ext cx="6975585" cy="1194359"/>
            <a:chOff x="0" y="0"/>
            <a:chExt cx="1211321" cy="207402"/>
          </a:xfrm>
        </p:grpSpPr>
        <p:sp>
          <p:nvSpPr>
            <p:cNvPr id="16" name="Freeform 16"/>
            <p:cNvSpPr/>
            <p:nvPr/>
          </p:nvSpPr>
          <p:spPr>
            <a:xfrm>
              <a:off x="0" y="0"/>
              <a:ext cx="1211321" cy="207402"/>
            </a:xfrm>
            <a:custGeom>
              <a:avLst/>
              <a:gdLst/>
              <a:ahLst/>
              <a:cxnLst/>
              <a:rect l="l" t="t" r="r" b="b"/>
              <a:pathLst>
                <a:path w="1211321" h="207402">
                  <a:moveTo>
                    <a:pt x="0" y="0"/>
                  </a:moveTo>
                  <a:lnTo>
                    <a:pt x="1211321" y="0"/>
                  </a:lnTo>
                  <a:lnTo>
                    <a:pt x="1211321" y="207402"/>
                  </a:lnTo>
                  <a:lnTo>
                    <a:pt x="0" y="207402"/>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17" name="TextBox 17"/>
            <p:cNvSpPr txBox="1"/>
            <p:nvPr/>
          </p:nvSpPr>
          <p:spPr>
            <a:xfrm>
              <a:off x="0" y="-38100"/>
              <a:ext cx="1211321" cy="245502"/>
            </a:xfrm>
            <a:prstGeom prst="rect">
              <a:avLst/>
            </a:prstGeom>
          </p:spPr>
          <p:txBody>
            <a:bodyPr lIns="50800" tIns="50800" rIns="50800" bIns="50800" rtlCol="0" anchor="ctr"/>
            <a:lstStyle/>
            <a:p>
              <a:pPr algn="ctr">
                <a:lnSpc>
                  <a:spcPts val="2520"/>
                </a:lnSpc>
              </a:pPr>
              <a:r>
                <a:rPr lang="en-US" sz="1800" b="1">
                  <a:solidFill>
                    <a:srgbClr val="FFFFFF"/>
                  </a:solidFill>
                  <a:latin typeface="Public Sans Bold"/>
                  <a:ea typeface="Public Sans Bold"/>
                  <a:cs typeface="Public Sans Bold"/>
                  <a:sym typeface="Public Sans Bold"/>
                </a:rPr>
                <a:t>RECREATION</a:t>
              </a:r>
            </a:p>
            <a:p>
              <a:pPr algn="ctr">
                <a:lnSpc>
                  <a:spcPts val="2240"/>
                </a:lnSpc>
              </a:pPr>
              <a:r>
                <a:rPr lang="en-US" sz="1600" i="1">
                  <a:solidFill>
                    <a:srgbClr val="FFFFFF"/>
                  </a:solidFill>
                  <a:latin typeface="Public Sans Italics"/>
                  <a:ea typeface="Public Sans Italics"/>
                  <a:cs typeface="Public Sans Italics"/>
                  <a:sym typeface="Public Sans Italics"/>
                </a:rPr>
                <a:t>INTRO TO SOCCER, FUN, SOCIAL, HEALTH AND WELLNESS</a:t>
              </a:r>
            </a:p>
          </p:txBody>
        </p:sp>
      </p:grpSp>
      <p:grpSp>
        <p:nvGrpSpPr>
          <p:cNvPr id="18" name="Group 18"/>
          <p:cNvGrpSpPr/>
          <p:nvPr/>
        </p:nvGrpSpPr>
        <p:grpSpPr>
          <a:xfrm>
            <a:off x="9016417" y="7703928"/>
            <a:ext cx="1507208" cy="1507208"/>
            <a:chOff x="0" y="0"/>
            <a:chExt cx="812800" cy="812800"/>
          </a:xfrm>
        </p:grpSpPr>
        <p:sp>
          <p:nvSpPr>
            <p:cNvPr id="19" name="Freeform 1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0"/>
              <a:stretch>
                <a:fillRect l="-13805" r="-13805"/>
              </a:stretch>
            </a:blipFill>
          </p:spPr>
          <p:txBody>
            <a:bodyPr/>
            <a:lstStyle/>
            <a:p>
              <a:endParaRPr lang="en-US"/>
            </a:p>
          </p:txBody>
        </p:sp>
      </p:grpSp>
      <p:grpSp>
        <p:nvGrpSpPr>
          <p:cNvPr id="20" name="Group 20"/>
          <p:cNvGrpSpPr/>
          <p:nvPr/>
        </p:nvGrpSpPr>
        <p:grpSpPr>
          <a:xfrm>
            <a:off x="9016417" y="6010899"/>
            <a:ext cx="1507208" cy="1507208"/>
            <a:chOff x="0" y="0"/>
            <a:chExt cx="812800" cy="812800"/>
          </a:xfrm>
        </p:grpSpPr>
        <p:sp>
          <p:nvSpPr>
            <p:cNvPr id="21" name="Freeform 2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1"/>
              <a:stretch>
                <a:fillRect l="-17801" r="-32471"/>
              </a:stretch>
            </a:blipFill>
          </p:spPr>
          <p:txBody>
            <a:bodyPr/>
            <a:lstStyle/>
            <a:p>
              <a:endParaRPr lang="en-US"/>
            </a:p>
          </p:txBody>
        </p:sp>
      </p:grpSp>
      <p:grpSp>
        <p:nvGrpSpPr>
          <p:cNvPr id="22" name="Group 22"/>
          <p:cNvGrpSpPr/>
          <p:nvPr/>
        </p:nvGrpSpPr>
        <p:grpSpPr>
          <a:xfrm>
            <a:off x="9016417" y="4317870"/>
            <a:ext cx="1507208" cy="1507208"/>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2"/>
              <a:stretch>
                <a:fillRect l="-34609" t="-8382" r="-46595" b="-44158"/>
              </a:stretch>
            </a:blipFill>
          </p:spPr>
          <p:txBody>
            <a:bodyPr/>
            <a:lstStyle/>
            <a:p>
              <a:endParaRPr lang="en-US"/>
            </a:p>
          </p:txBody>
        </p:sp>
      </p:grpSp>
      <p:grpSp>
        <p:nvGrpSpPr>
          <p:cNvPr id="24" name="Group 24"/>
          <p:cNvGrpSpPr/>
          <p:nvPr/>
        </p:nvGrpSpPr>
        <p:grpSpPr>
          <a:xfrm>
            <a:off x="9016417" y="2624841"/>
            <a:ext cx="1507208" cy="1507208"/>
            <a:chOff x="0" y="0"/>
            <a:chExt cx="812800" cy="812800"/>
          </a:xfrm>
        </p:grpSpPr>
        <p:sp>
          <p:nvSpPr>
            <p:cNvPr id="25" name="Freeform 2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3"/>
              <a:stretch>
                <a:fillRect l="-93991" t="-29528" r="-106303" b="-93781"/>
              </a:stretch>
            </a:blipFill>
          </p:spPr>
          <p:txBody>
            <a:bodyPr/>
            <a:lstStyle/>
            <a:p>
              <a:endParaRPr lang="en-US"/>
            </a:p>
          </p:txBody>
        </p:sp>
      </p:grpSp>
      <p:sp>
        <p:nvSpPr>
          <p:cNvPr id="26" name="Freeform 26"/>
          <p:cNvSpPr/>
          <p:nvPr/>
        </p:nvSpPr>
        <p:spPr>
          <a:xfrm>
            <a:off x="8719820" y="318186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27"/>
          <p:cNvSpPr/>
          <p:nvPr/>
        </p:nvSpPr>
        <p:spPr>
          <a:xfrm>
            <a:off x="419156" y="5236275"/>
            <a:ext cx="3801599" cy="3801599"/>
          </a:xfrm>
          <a:custGeom>
            <a:avLst/>
            <a:gdLst/>
            <a:ahLst/>
            <a:cxnLst/>
            <a:rect l="l" t="t" r="r" b="b"/>
            <a:pathLst>
              <a:path w="3801599" h="3801599">
                <a:moveTo>
                  <a:pt x="0" y="0"/>
                </a:moveTo>
                <a:lnTo>
                  <a:pt x="3801599" y="0"/>
                </a:lnTo>
                <a:lnTo>
                  <a:pt x="3801599" y="3801599"/>
                </a:lnTo>
                <a:lnTo>
                  <a:pt x="0" y="3801599"/>
                </a:lnTo>
                <a:lnTo>
                  <a:pt x="0" y="0"/>
                </a:lnTo>
                <a:close/>
              </a:path>
            </a:pathLst>
          </a:custGeom>
          <a:blipFill>
            <a:blip r:embed="rId14"/>
            <a:stretch>
              <a:fillRect/>
            </a:stretch>
          </a:blipFill>
        </p:spPr>
        <p:txBody>
          <a:bodyPr/>
          <a:lstStyle/>
          <a:p>
            <a:endParaRPr lang="en-US"/>
          </a:p>
        </p:txBody>
      </p:sp>
      <p:sp>
        <p:nvSpPr>
          <p:cNvPr id="28" name="Freeform 28"/>
          <p:cNvSpPr/>
          <p:nvPr/>
        </p:nvSpPr>
        <p:spPr>
          <a:xfrm>
            <a:off x="8019835" y="1161695"/>
            <a:ext cx="2148853" cy="1138685"/>
          </a:xfrm>
          <a:custGeom>
            <a:avLst/>
            <a:gdLst/>
            <a:ahLst/>
            <a:cxnLst/>
            <a:rect l="l" t="t" r="r" b="b"/>
            <a:pathLst>
              <a:path w="2148853" h="1138685">
                <a:moveTo>
                  <a:pt x="0" y="0"/>
                </a:moveTo>
                <a:lnTo>
                  <a:pt x="2148853" y="0"/>
                </a:lnTo>
                <a:lnTo>
                  <a:pt x="2148853" y="1138685"/>
                </a:lnTo>
                <a:lnTo>
                  <a:pt x="0" y="1138685"/>
                </a:lnTo>
                <a:lnTo>
                  <a:pt x="0" y="0"/>
                </a:lnTo>
                <a:close/>
              </a:path>
            </a:pathLst>
          </a:custGeom>
          <a:blipFill>
            <a:blip r:embed="rId15"/>
            <a:stretch>
              <a:fillRect/>
            </a:stretch>
          </a:blipFill>
        </p:spPr>
        <p:txBody>
          <a:bodyPr/>
          <a:lstStyle/>
          <a:p>
            <a:endParaRPr lang="en-US"/>
          </a:p>
        </p:txBody>
      </p:sp>
      <p:sp>
        <p:nvSpPr>
          <p:cNvPr id="29" name="TextBox 29"/>
          <p:cNvSpPr txBox="1"/>
          <p:nvPr/>
        </p:nvSpPr>
        <p:spPr>
          <a:xfrm>
            <a:off x="1028700" y="809625"/>
            <a:ext cx="7621340"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PLAYER GROWTH</a:t>
            </a:r>
          </a:p>
        </p:txBody>
      </p:sp>
      <p:sp>
        <p:nvSpPr>
          <p:cNvPr id="30" name="Freeform 30"/>
          <p:cNvSpPr/>
          <p:nvPr/>
        </p:nvSpPr>
        <p:spPr>
          <a:xfrm>
            <a:off x="8719820" y="486388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Freeform 31"/>
          <p:cNvSpPr/>
          <p:nvPr/>
        </p:nvSpPr>
        <p:spPr>
          <a:xfrm>
            <a:off x="8719820" y="6545901"/>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2" name="Freeform 32"/>
          <p:cNvSpPr/>
          <p:nvPr/>
        </p:nvSpPr>
        <p:spPr>
          <a:xfrm>
            <a:off x="8719820" y="8227922"/>
            <a:ext cx="424180" cy="424180"/>
          </a:xfrm>
          <a:custGeom>
            <a:avLst/>
            <a:gdLst/>
            <a:ahLst/>
            <a:cxnLst/>
            <a:rect l="l" t="t" r="r" b="b"/>
            <a:pathLst>
              <a:path w="424180" h="424180">
                <a:moveTo>
                  <a:pt x="0" y="0"/>
                </a:moveTo>
                <a:lnTo>
                  <a:pt x="424180" y="0"/>
                </a:lnTo>
                <a:lnTo>
                  <a:pt x="424180" y="424180"/>
                </a:lnTo>
                <a:lnTo>
                  <a:pt x="0" y="4241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720" r="-65343" b="-200709"/>
            </a:stretch>
          </a:blipFill>
        </p:spPr>
        <p:txBody>
          <a:bodyPr/>
          <a:lstStyle/>
          <a:p>
            <a:endParaRPr lang="en-US"/>
          </a:p>
        </p:txBody>
      </p:sp>
      <p:sp>
        <p:nvSpPr>
          <p:cNvPr id="3" name="Freeform 3"/>
          <p:cNvSpPr/>
          <p:nvPr/>
        </p:nvSpPr>
        <p:spPr>
          <a:xfrm>
            <a:off x="1028700" y="557261"/>
            <a:ext cx="2057899" cy="2307098"/>
          </a:xfrm>
          <a:custGeom>
            <a:avLst/>
            <a:gdLst/>
            <a:ahLst/>
            <a:cxnLst/>
            <a:rect l="l" t="t" r="r" b="b"/>
            <a:pathLst>
              <a:path w="2057899" h="2307098">
                <a:moveTo>
                  <a:pt x="0" y="0"/>
                </a:moveTo>
                <a:lnTo>
                  <a:pt x="2057899" y="0"/>
                </a:lnTo>
                <a:lnTo>
                  <a:pt x="2057899" y="2307099"/>
                </a:lnTo>
                <a:lnTo>
                  <a:pt x="0" y="2307099"/>
                </a:lnTo>
                <a:lnTo>
                  <a:pt x="0" y="0"/>
                </a:lnTo>
                <a:close/>
              </a:path>
            </a:pathLst>
          </a:custGeom>
          <a:blipFill>
            <a:blip r:embed="rId3"/>
            <a:stretch>
              <a:fillRect/>
            </a:stretch>
          </a:blipFill>
        </p:spPr>
        <p:txBody>
          <a:bodyPr/>
          <a:lstStyle/>
          <a:p>
            <a:endParaRPr lang="en-US"/>
          </a:p>
        </p:txBody>
      </p:sp>
      <p:sp>
        <p:nvSpPr>
          <p:cNvPr id="4" name="Freeform 4"/>
          <p:cNvSpPr/>
          <p:nvPr/>
        </p:nvSpPr>
        <p:spPr>
          <a:xfrm>
            <a:off x="6714786" y="1282381"/>
            <a:ext cx="11657772" cy="9004619"/>
          </a:xfrm>
          <a:custGeom>
            <a:avLst/>
            <a:gdLst/>
            <a:ahLst/>
            <a:cxnLst/>
            <a:rect l="l" t="t" r="r" b="b"/>
            <a:pathLst>
              <a:path w="11657772" h="9004619">
                <a:moveTo>
                  <a:pt x="0" y="0"/>
                </a:moveTo>
                <a:lnTo>
                  <a:pt x="11657773" y="0"/>
                </a:lnTo>
                <a:lnTo>
                  <a:pt x="11657773" y="9004619"/>
                </a:lnTo>
                <a:lnTo>
                  <a:pt x="0" y="9004619"/>
                </a:lnTo>
                <a:lnTo>
                  <a:pt x="0" y="0"/>
                </a:lnTo>
                <a:close/>
              </a:path>
            </a:pathLst>
          </a:custGeom>
          <a:blipFill>
            <a:blip r:embed="rId2"/>
            <a:stretch>
              <a:fillRect t="-51893" b="-9937"/>
            </a:stretch>
          </a:blipFill>
        </p:spPr>
        <p:txBody>
          <a:bodyPr/>
          <a:lstStyle/>
          <a:p>
            <a:endParaRPr lang="en-US"/>
          </a:p>
        </p:txBody>
      </p:sp>
      <p:sp>
        <p:nvSpPr>
          <p:cNvPr id="5" name="Freeform 5"/>
          <p:cNvSpPr/>
          <p:nvPr/>
        </p:nvSpPr>
        <p:spPr>
          <a:xfrm>
            <a:off x="-327402" y="3495067"/>
            <a:ext cx="4770104" cy="4001030"/>
          </a:xfrm>
          <a:custGeom>
            <a:avLst/>
            <a:gdLst/>
            <a:ahLst/>
            <a:cxnLst/>
            <a:rect l="l" t="t" r="r" b="b"/>
            <a:pathLst>
              <a:path w="4770104" h="4001030">
                <a:moveTo>
                  <a:pt x="0" y="0"/>
                </a:moveTo>
                <a:lnTo>
                  <a:pt x="4770104" y="0"/>
                </a:lnTo>
                <a:lnTo>
                  <a:pt x="4770104" y="4001030"/>
                </a:lnTo>
                <a:lnTo>
                  <a:pt x="0" y="4001030"/>
                </a:lnTo>
                <a:lnTo>
                  <a:pt x="0" y="0"/>
                </a:lnTo>
                <a:close/>
              </a:path>
            </a:pathLst>
          </a:custGeom>
          <a:blipFill>
            <a:blip r:embed="rId4"/>
            <a:stretch>
              <a:fillRect t="-9610" b="-9610"/>
            </a:stretch>
          </a:blipFill>
        </p:spPr>
        <p:txBody>
          <a:bodyPr/>
          <a:lstStyle/>
          <a:p>
            <a:endParaRPr lang="en-US"/>
          </a:p>
        </p:txBody>
      </p:sp>
      <p:sp>
        <p:nvSpPr>
          <p:cNvPr id="6" name="Freeform 6"/>
          <p:cNvSpPr/>
          <p:nvPr/>
        </p:nvSpPr>
        <p:spPr>
          <a:xfrm>
            <a:off x="4009753" y="4006610"/>
            <a:ext cx="3829289" cy="3829289"/>
          </a:xfrm>
          <a:custGeom>
            <a:avLst/>
            <a:gdLst/>
            <a:ahLst/>
            <a:cxnLst/>
            <a:rect l="l" t="t" r="r" b="b"/>
            <a:pathLst>
              <a:path w="3829289" h="3829289">
                <a:moveTo>
                  <a:pt x="0" y="0"/>
                </a:moveTo>
                <a:lnTo>
                  <a:pt x="3829290" y="0"/>
                </a:lnTo>
                <a:lnTo>
                  <a:pt x="3829290" y="3829289"/>
                </a:lnTo>
                <a:lnTo>
                  <a:pt x="0" y="3829289"/>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290573" y="838200"/>
            <a:ext cx="6094552" cy="1474695"/>
          </a:xfrm>
          <a:prstGeom prst="rect">
            <a:avLst/>
          </a:prstGeom>
        </p:spPr>
        <p:txBody>
          <a:bodyPr lIns="0" tIns="0" rIns="0" bIns="0" rtlCol="0" anchor="t">
            <a:spAutoFit/>
          </a:bodyPr>
          <a:lstStyle/>
          <a:p>
            <a:pPr marL="0" lvl="0" indent="0" algn="l">
              <a:lnSpc>
                <a:spcPts val="11095"/>
              </a:lnSpc>
            </a:pPr>
            <a:r>
              <a:rPr lang="en-US" sz="10986" b="1" spc="-329">
                <a:solidFill>
                  <a:srgbClr val="1A1A1A"/>
                </a:solidFill>
                <a:latin typeface="Formula Bold"/>
                <a:ea typeface="Formula Bold"/>
                <a:cs typeface="Formula Bold"/>
                <a:sym typeface="Formula Bold"/>
              </a:rPr>
              <a:t>GIRLS/WOMEN</a:t>
            </a:r>
          </a:p>
        </p:txBody>
      </p:sp>
      <p:sp>
        <p:nvSpPr>
          <p:cNvPr id="8" name="TextBox 8"/>
          <p:cNvSpPr txBox="1"/>
          <p:nvPr/>
        </p:nvSpPr>
        <p:spPr>
          <a:xfrm>
            <a:off x="1912944" y="1711006"/>
            <a:ext cx="8849810" cy="1233979"/>
          </a:xfrm>
          <a:prstGeom prst="rect">
            <a:avLst/>
          </a:prstGeom>
        </p:spPr>
        <p:txBody>
          <a:bodyPr lIns="0" tIns="0" rIns="0" bIns="0" rtlCol="0" anchor="t">
            <a:spAutoFit/>
          </a:bodyPr>
          <a:lstStyle/>
          <a:p>
            <a:pPr algn="ctr">
              <a:lnSpc>
                <a:spcPts val="8513"/>
              </a:lnSpc>
            </a:pPr>
            <a:r>
              <a:rPr lang="en-US" sz="10915">
                <a:solidFill>
                  <a:srgbClr val="DDCBA6"/>
                </a:solidFill>
                <a:latin typeface="Feeling Passionate"/>
                <a:ea typeface="Feeling Passionate"/>
                <a:cs typeface="Feeling Passionate"/>
                <a:sym typeface="Feeling Passionate"/>
              </a:rPr>
              <a:t>pathway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Freeform 2"/>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2">
              <a:alphaModFix amt="5000"/>
            </a:blip>
            <a:stretch>
              <a:fillRect l="-24224" r="-24627"/>
            </a:stretch>
          </a:blipFill>
        </p:spPr>
        <p:txBody>
          <a:bodyPr/>
          <a:lstStyle/>
          <a:p>
            <a:endParaRPr lang="en-US"/>
          </a:p>
        </p:txBody>
      </p:sp>
      <p:sp>
        <p:nvSpPr>
          <p:cNvPr id="3" name="TextBox 3"/>
          <p:cNvSpPr txBox="1"/>
          <p:nvPr/>
        </p:nvSpPr>
        <p:spPr>
          <a:xfrm>
            <a:off x="4428587" y="1303969"/>
            <a:ext cx="8000481" cy="8333703"/>
          </a:xfrm>
          <a:prstGeom prst="rect">
            <a:avLst/>
          </a:prstGeom>
        </p:spPr>
        <p:txBody>
          <a:bodyPr lIns="0" tIns="0" rIns="0" bIns="0" rtlCol="0" anchor="t">
            <a:spAutoFit/>
          </a:bodyPr>
          <a:lstStyle/>
          <a:p>
            <a:pPr marL="0" lvl="0" indent="0" algn="l">
              <a:lnSpc>
                <a:spcPts val="68009"/>
              </a:lnSpc>
              <a:spcBef>
                <a:spcPct val="0"/>
              </a:spcBef>
            </a:pPr>
            <a:r>
              <a:rPr lang="en-US" sz="48578" b="1" spc="-1457">
                <a:solidFill>
                  <a:srgbClr val="FFFFFF"/>
                </a:solidFill>
                <a:latin typeface="Formula Bold"/>
                <a:ea typeface="Formula Bold"/>
                <a:cs typeface="Formula Bold"/>
                <a:sym typeface="Formula Bold"/>
              </a:rPr>
              <a:t>TIW</a:t>
            </a:r>
          </a:p>
        </p:txBody>
      </p:sp>
      <p:sp>
        <p:nvSpPr>
          <p:cNvPr id="4" name="Freeform 4"/>
          <p:cNvSpPr/>
          <p:nvPr/>
        </p:nvSpPr>
        <p:spPr>
          <a:xfrm flipH="1">
            <a:off x="6617808" y="1809490"/>
            <a:ext cx="1377633" cy="855858"/>
          </a:xfrm>
          <a:custGeom>
            <a:avLst/>
            <a:gdLst/>
            <a:ahLst/>
            <a:cxnLst/>
            <a:rect l="l" t="t" r="r" b="b"/>
            <a:pathLst>
              <a:path w="1377633" h="855858">
                <a:moveTo>
                  <a:pt x="1377634" y="0"/>
                </a:moveTo>
                <a:lnTo>
                  <a:pt x="0" y="0"/>
                </a:lnTo>
                <a:lnTo>
                  <a:pt x="0" y="855858"/>
                </a:lnTo>
                <a:lnTo>
                  <a:pt x="1377634" y="855858"/>
                </a:lnTo>
                <a:lnTo>
                  <a:pt x="1377634" y="0"/>
                </a:lnTo>
                <a:close/>
              </a:path>
            </a:pathLst>
          </a:custGeom>
          <a:blipFill>
            <a:blip r:embed="rId3"/>
            <a:stretch>
              <a:fillRect l="-360691" r="-145476" b="-806895"/>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720" r="-65343" b="-200709"/>
            </a:stretch>
          </a:blipFill>
        </p:spPr>
        <p:txBody>
          <a:bodyPr/>
          <a:lstStyle/>
          <a:p>
            <a:endParaRPr lang="en-US"/>
          </a:p>
        </p:txBody>
      </p:sp>
      <p:sp>
        <p:nvSpPr>
          <p:cNvPr id="3" name="Freeform 3"/>
          <p:cNvSpPr/>
          <p:nvPr/>
        </p:nvSpPr>
        <p:spPr>
          <a:xfrm>
            <a:off x="1028700" y="557261"/>
            <a:ext cx="2057899" cy="2307098"/>
          </a:xfrm>
          <a:custGeom>
            <a:avLst/>
            <a:gdLst/>
            <a:ahLst/>
            <a:cxnLst/>
            <a:rect l="l" t="t" r="r" b="b"/>
            <a:pathLst>
              <a:path w="2057899" h="2307098">
                <a:moveTo>
                  <a:pt x="0" y="0"/>
                </a:moveTo>
                <a:lnTo>
                  <a:pt x="2057899" y="0"/>
                </a:lnTo>
                <a:lnTo>
                  <a:pt x="2057899" y="2307099"/>
                </a:lnTo>
                <a:lnTo>
                  <a:pt x="0" y="2307099"/>
                </a:lnTo>
                <a:lnTo>
                  <a:pt x="0" y="0"/>
                </a:lnTo>
                <a:close/>
              </a:path>
            </a:pathLst>
          </a:custGeom>
          <a:blipFill>
            <a:blip r:embed="rId3"/>
            <a:stretch>
              <a:fillRect/>
            </a:stretch>
          </a:blipFill>
        </p:spPr>
        <p:txBody>
          <a:bodyPr/>
          <a:lstStyle/>
          <a:p>
            <a:endParaRPr lang="en-US"/>
          </a:p>
        </p:txBody>
      </p:sp>
      <p:sp>
        <p:nvSpPr>
          <p:cNvPr id="4" name="Freeform 4"/>
          <p:cNvSpPr/>
          <p:nvPr/>
        </p:nvSpPr>
        <p:spPr>
          <a:xfrm>
            <a:off x="6238446" y="557261"/>
            <a:ext cx="12049554" cy="9516831"/>
          </a:xfrm>
          <a:custGeom>
            <a:avLst/>
            <a:gdLst/>
            <a:ahLst/>
            <a:cxnLst/>
            <a:rect l="l" t="t" r="r" b="b"/>
            <a:pathLst>
              <a:path w="12049554" h="9516831">
                <a:moveTo>
                  <a:pt x="0" y="0"/>
                </a:moveTo>
                <a:lnTo>
                  <a:pt x="12049554" y="0"/>
                </a:lnTo>
                <a:lnTo>
                  <a:pt x="12049554" y="9516831"/>
                </a:lnTo>
                <a:lnTo>
                  <a:pt x="0" y="9516831"/>
                </a:lnTo>
                <a:lnTo>
                  <a:pt x="0" y="0"/>
                </a:lnTo>
                <a:close/>
              </a:path>
            </a:pathLst>
          </a:custGeom>
          <a:blipFill>
            <a:blip r:embed="rId4"/>
            <a:stretch>
              <a:fillRect t="-49425" b="-8840"/>
            </a:stretch>
          </a:blipFill>
        </p:spPr>
        <p:txBody>
          <a:bodyPr/>
          <a:lstStyle/>
          <a:p>
            <a:endParaRPr lang="en-US"/>
          </a:p>
        </p:txBody>
      </p:sp>
      <p:sp>
        <p:nvSpPr>
          <p:cNvPr id="5" name="Freeform 5"/>
          <p:cNvSpPr/>
          <p:nvPr/>
        </p:nvSpPr>
        <p:spPr>
          <a:xfrm>
            <a:off x="-697281" y="2944985"/>
            <a:ext cx="4937976" cy="4937976"/>
          </a:xfrm>
          <a:custGeom>
            <a:avLst/>
            <a:gdLst/>
            <a:ahLst/>
            <a:cxnLst/>
            <a:rect l="l" t="t" r="r" b="b"/>
            <a:pathLst>
              <a:path w="4937976" h="4937976">
                <a:moveTo>
                  <a:pt x="0" y="0"/>
                </a:moveTo>
                <a:lnTo>
                  <a:pt x="4937976" y="0"/>
                </a:lnTo>
                <a:lnTo>
                  <a:pt x="4937976" y="4937976"/>
                </a:lnTo>
                <a:lnTo>
                  <a:pt x="0" y="4937976"/>
                </a:lnTo>
                <a:lnTo>
                  <a:pt x="0" y="0"/>
                </a:lnTo>
                <a:close/>
              </a:path>
            </a:pathLst>
          </a:custGeom>
          <a:blipFill>
            <a:blip r:embed="rId5"/>
            <a:stretch>
              <a:fillRect/>
            </a:stretch>
          </a:blipFill>
        </p:spPr>
        <p:txBody>
          <a:bodyPr/>
          <a:lstStyle/>
          <a:p>
            <a:endParaRPr lang="en-US"/>
          </a:p>
        </p:txBody>
      </p:sp>
      <p:sp>
        <p:nvSpPr>
          <p:cNvPr id="6" name="Freeform 6"/>
          <p:cNvSpPr/>
          <p:nvPr/>
        </p:nvSpPr>
        <p:spPr>
          <a:xfrm>
            <a:off x="3823109" y="3948418"/>
            <a:ext cx="3432213" cy="3432213"/>
          </a:xfrm>
          <a:custGeom>
            <a:avLst/>
            <a:gdLst/>
            <a:ahLst/>
            <a:cxnLst/>
            <a:rect l="l" t="t" r="r" b="b"/>
            <a:pathLst>
              <a:path w="3432213" h="3432213">
                <a:moveTo>
                  <a:pt x="0" y="0"/>
                </a:moveTo>
                <a:lnTo>
                  <a:pt x="3432212" y="0"/>
                </a:lnTo>
                <a:lnTo>
                  <a:pt x="3432212" y="3432213"/>
                </a:lnTo>
                <a:lnTo>
                  <a:pt x="0" y="3432213"/>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3290573" y="838200"/>
            <a:ext cx="6094552" cy="1474695"/>
          </a:xfrm>
          <a:prstGeom prst="rect">
            <a:avLst/>
          </a:prstGeom>
        </p:spPr>
        <p:txBody>
          <a:bodyPr lIns="0" tIns="0" rIns="0" bIns="0" rtlCol="0" anchor="t">
            <a:spAutoFit/>
          </a:bodyPr>
          <a:lstStyle/>
          <a:p>
            <a:pPr marL="0" lvl="0" indent="0" algn="l">
              <a:lnSpc>
                <a:spcPts val="11095"/>
              </a:lnSpc>
            </a:pPr>
            <a:r>
              <a:rPr lang="en-US" sz="10986" b="1" spc="-329">
                <a:solidFill>
                  <a:srgbClr val="1A1A1A"/>
                </a:solidFill>
                <a:latin typeface="Formula Bold"/>
                <a:ea typeface="Formula Bold"/>
                <a:cs typeface="Formula Bold"/>
                <a:sym typeface="Formula Bold"/>
              </a:rPr>
              <a:t>BOYS/MEN</a:t>
            </a:r>
          </a:p>
        </p:txBody>
      </p:sp>
      <p:sp>
        <p:nvSpPr>
          <p:cNvPr id="8" name="TextBox 8"/>
          <p:cNvSpPr txBox="1"/>
          <p:nvPr/>
        </p:nvSpPr>
        <p:spPr>
          <a:xfrm>
            <a:off x="1912944" y="1711006"/>
            <a:ext cx="8849810" cy="1233979"/>
          </a:xfrm>
          <a:prstGeom prst="rect">
            <a:avLst/>
          </a:prstGeom>
        </p:spPr>
        <p:txBody>
          <a:bodyPr lIns="0" tIns="0" rIns="0" bIns="0" rtlCol="0" anchor="t">
            <a:spAutoFit/>
          </a:bodyPr>
          <a:lstStyle/>
          <a:p>
            <a:pPr algn="ctr">
              <a:lnSpc>
                <a:spcPts val="8513"/>
              </a:lnSpc>
            </a:pPr>
            <a:r>
              <a:rPr lang="en-US" sz="10915">
                <a:solidFill>
                  <a:srgbClr val="DDCBA6"/>
                </a:solidFill>
                <a:latin typeface="Feeling Passionate"/>
                <a:ea typeface="Feeling Passionate"/>
                <a:cs typeface="Feeling Passionate"/>
                <a:sym typeface="Feeling Passionate"/>
              </a:rPr>
              <a:t>pathway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extBox 2"/>
          <p:cNvSpPr txBox="1"/>
          <p:nvPr/>
        </p:nvSpPr>
        <p:spPr>
          <a:xfrm>
            <a:off x="1028700" y="809625"/>
            <a:ext cx="11195901"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THE INDEPENDENCE WAY</a:t>
            </a:r>
          </a:p>
        </p:txBody>
      </p:sp>
      <p:grpSp>
        <p:nvGrpSpPr>
          <p:cNvPr id="3" name="Group 3"/>
          <p:cNvGrpSpPr/>
          <p:nvPr/>
        </p:nvGrpSpPr>
        <p:grpSpPr>
          <a:xfrm>
            <a:off x="12009559" y="0"/>
            <a:ext cx="6469586" cy="10429028"/>
            <a:chOff x="0" y="0"/>
            <a:chExt cx="8626114" cy="13905371"/>
          </a:xfrm>
        </p:grpSpPr>
        <p:pic>
          <p:nvPicPr>
            <p:cNvPr id="4" name="Picture 4"/>
            <p:cNvPicPr>
              <a:picLocks noChangeAspect="1"/>
            </p:cNvPicPr>
            <p:nvPr/>
          </p:nvPicPr>
          <p:blipFill>
            <a:blip r:embed="rId2"/>
            <a:srcRect l="29359" r="29359"/>
            <a:stretch>
              <a:fillRect/>
            </a:stretch>
          </p:blipFill>
          <p:spPr>
            <a:xfrm>
              <a:off x="0" y="0"/>
              <a:ext cx="8626114" cy="13905371"/>
            </a:xfrm>
            <a:prstGeom prst="rect">
              <a:avLst/>
            </a:prstGeom>
          </p:spPr>
        </p:pic>
      </p:grpSp>
      <p:sp>
        <p:nvSpPr>
          <p:cNvPr id="5" name="Freeform 5"/>
          <p:cNvSpPr/>
          <p:nvPr/>
        </p:nvSpPr>
        <p:spPr>
          <a:xfrm>
            <a:off x="11794518" y="2702279"/>
            <a:ext cx="430083" cy="430083"/>
          </a:xfrm>
          <a:custGeom>
            <a:avLst/>
            <a:gdLst/>
            <a:ahLst/>
            <a:cxnLst/>
            <a:rect l="l" t="t" r="r" b="b"/>
            <a:pathLst>
              <a:path w="430083" h="430083">
                <a:moveTo>
                  <a:pt x="0" y="0"/>
                </a:moveTo>
                <a:lnTo>
                  <a:pt x="430083" y="0"/>
                </a:lnTo>
                <a:lnTo>
                  <a:pt x="430083" y="430083"/>
                </a:lnTo>
                <a:lnTo>
                  <a:pt x="0" y="430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2654654"/>
            <a:ext cx="7621340" cy="4577316"/>
          </a:xfrm>
          <a:prstGeom prst="rect">
            <a:avLst/>
          </a:prstGeom>
        </p:spPr>
        <p:txBody>
          <a:bodyPr lIns="0" tIns="0" rIns="0" bIns="0" rtlCol="0" anchor="t">
            <a:spAutoFit/>
          </a:bodyPr>
          <a:lstStyle/>
          <a:p>
            <a:pPr algn="l">
              <a:lnSpc>
                <a:spcPts val="2803"/>
              </a:lnSpc>
            </a:pPr>
            <a:r>
              <a:rPr lang="en-US" sz="2002">
                <a:solidFill>
                  <a:srgbClr val="FFFFFF"/>
                </a:solidFill>
                <a:latin typeface="Public Sans Thin"/>
                <a:ea typeface="Public Sans Thin"/>
                <a:cs typeface="Public Sans Thin"/>
                <a:sym typeface="Public Sans Thin"/>
              </a:rPr>
              <a:t>A POSITIVE CULTURE</a:t>
            </a:r>
          </a:p>
          <a:p>
            <a:pPr algn="l">
              <a:lnSpc>
                <a:spcPts val="2803"/>
              </a:lnSpc>
            </a:pPr>
            <a:r>
              <a:rPr lang="en-US" sz="2002">
                <a:solidFill>
                  <a:srgbClr val="FFFFFF"/>
                </a:solidFill>
                <a:latin typeface="Public Sans Thin"/>
                <a:ea typeface="Public Sans Thin"/>
                <a:cs typeface="Public Sans Thin"/>
                <a:sym typeface="Public Sans Thin"/>
              </a:rPr>
              <a:t>FOUNDATIONAL VALUES</a:t>
            </a:r>
          </a:p>
          <a:p>
            <a:pPr algn="l">
              <a:lnSpc>
                <a:spcPts val="2803"/>
              </a:lnSpc>
            </a:pPr>
            <a:r>
              <a:rPr lang="en-US" sz="2002">
                <a:solidFill>
                  <a:srgbClr val="FFFFFF"/>
                </a:solidFill>
                <a:latin typeface="Public Sans Thin"/>
                <a:ea typeface="Public Sans Thin"/>
                <a:cs typeface="Public Sans Thin"/>
                <a:sym typeface="Public Sans Thin"/>
              </a:rPr>
              <a:t>ORGANIZATIONAL PURPOSE</a:t>
            </a:r>
          </a:p>
          <a:p>
            <a:pPr algn="l">
              <a:lnSpc>
                <a:spcPts val="2803"/>
              </a:lnSpc>
            </a:pPr>
            <a:r>
              <a:rPr lang="en-US" sz="2002">
                <a:solidFill>
                  <a:srgbClr val="FFFFFF"/>
                </a:solidFill>
                <a:latin typeface="Public Sans Thin"/>
                <a:ea typeface="Public Sans Thin"/>
                <a:cs typeface="Public Sans Thin"/>
                <a:sym typeface="Public Sans Thin"/>
              </a:rPr>
              <a:t>AN IDENTITY, STYLE + CHARACTERISTICS</a:t>
            </a:r>
          </a:p>
          <a:p>
            <a:pPr algn="l">
              <a:lnSpc>
                <a:spcPts val="2803"/>
              </a:lnSpc>
            </a:pPr>
            <a:r>
              <a:rPr lang="en-US" sz="2002">
                <a:solidFill>
                  <a:srgbClr val="FFFFFF"/>
                </a:solidFill>
                <a:latin typeface="Public Sans Thin"/>
                <a:ea typeface="Public Sans Thin"/>
                <a:cs typeface="Public Sans Thin"/>
                <a:sym typeface="Public Sans Thin"/>
              </a:rPr>
              <a:t>HOLISTIC PLAYER DEVELOPMENT</a:t>
            </a:r>
          </a:p>
          <a:p>
            <a:pPr algn="l">
              <a:lnSpc>
                <a:spcPts val="2803"/>
              </a:lnSpc>
            </a:pPr>
            <a:r>
              <a:rPr lang="en-US" sz="2002">
                <a:solidFill>
                  <a:srgbClr val="FFFFFF"/>
                </a:solidFill>
                <a:latin typeface="Public Sans Thin"/>
                <a:ea typeface="Public Sans Thin"/>
                <a:cs typeface="Public Sans Thin"/>
                <a:sym typeface="Public Sans Thin"/>
              </a:rPr>
              <a:t>TRAINING PHILOSOPHY</a:t>
            </a:r>
          </a:p>
          <a:p>
            <a:pPr algn="l">
              <a:lnSpc>
                <a:spcPts val="2803"/>
              </a:lnSpc>
            </a:pPr>
            <a:r>
              <a:rPr lang="en-US" sz="2002">
                <a:solidFill>
                  <a:srgbClr val="FFFFFF"/>
                </a:solidFill>
                <a:latin typeface="Public Sans Thin"/>
                <a:ea typeface="Public Sans Thin"/>
                <a:cs typeface="Public Sans Thin"/>
                <a:sym typeface="Public Sans Thin"/>
              </a:rPr>
              <a:t>PERFORMANCE ANALYSIS + FEEDBACK</a:t>
            </a:r>
          </a:p>
          <a:p>
            <a:pPr algn="l">
              <a:lnSpc>
                <a:spcPts val="2803"/>
              </a:lnSpc>
            </a:pPr>
            <a:r>
              <a:rPr lang="en-US" sz="2002">
                <a:solidFill>
                  <a:srgbClr val="FFFFFF"/>
                </a:solidFill>
                <a:latin typeface="Public Sans Thin"/>
                <a:ea typeface="Public Sans Thin"/>
                <a:cs typeface="Public Sans Thin"/>
                <a:sym typeface="Public Sans Thin"/>
              </a:rPr>
              <a:t>MENTORING</a:t>
            </a:r>
          </a:p>
          <a:p>
            <a:pPr algn="l">
              <a:lnSpc>
                <a:spcPts val="2803"/>
              </a:lnSpc>
            </a:pPr>
            <a:r>
              <a:rPr lang="en-US" sz="2002">
                <a:solidFill>
                  <a:srgbClr val="FFFFFF"/>
                </a:solidFill>
                <a:latin typeface="Public Sans Thin"/>
                <a:ea typeface="Public Sans Thin"/>
                <a:cs typeface="Public Sans Thin"/>
                <a:sym typeface="Public Sans Thin"/>
              </a:rPr>
              <a:t>COACHING METHODOLOGY</a:t>
            </a:r>
          </a:p>
          <a:p>
            <a:pPr algn="l">
              <a:lnSpc>
                <a:spcPts val="2803"/>
              </a:lnSpc>
            </a:pPr>
            <a:r>
              <a:rPr lang="en-US" sz="2002">
                <a:solidFill>
                  <a:srgbClr val="FFFFFF"/>
                </a:solidFill>
                <a:latin typeface="Public Sans Thin"/>
                <a:ea typeface="Public Sans Thin"/>
                <a:cs typeface="Public Sans Thin"/>
                <a:sym typeface="Public Sans Thin"/>
              </a:rPr>
              <a:t>EDUCATION FOR ALL</a:t>
            </a:r>
          </a:p>
          <a:p>
            <a:pPr algn="l">
              <a:lnSpc>
                <a:spcPts val="2803"/>
              </a:lnSpc>
            </a:pPr>
            <a:r>
              <a:rPr lang="en-US" sz="2002">
                <a:solidFill>
                  <a:srgbClr val="FFFFFF"/>
                </a:solidFill>
                <a:latin typeface="Public Sans Thin"/>
                <a:ea typeface="Public Sans Thin"/>
                <a:cs typeface="Public Sans Thin"/>
                <a:sym typeface="Public Sans Thin"/>
              </a:rPr>
              <a:t>PROVEN CURRICULUM</a:t>
            </a:r>
          </a:p>
          <a:p>
            <a:pPr algn="l">
              <a:lnSpc>
                <a:spcPts val="2803"/>
              </a:lnSpc>
            </a:pPr>
            <a:r>
              <a:rPr lang="en-US" sz="2002">
                <a:solidFill>
                  <a:srgbClr val="FFFFFF"/>
                </a:solidFill>
                <a:latin typeface="Public Sans Thin"/>
                <a:ea typeface="Public Sans Thin"/>
                <a:cs typeface="Public Sans Thin"/>
                <a:sym typeface="Public Sans Thin"/>
              </a:rPr>
              <a:t>PLAYER IMPROVEMENTS + COMPETITIVE</a:t>
            </a:r>
          </a:p>
          <a:p>
            <a:pPr marL="0" lvl="0" indent="0" algn="l">
              <a:lnSpc>
                <a:spcPts val="2803"/>
              </a:lnSpc>
            </a:pPr>
            <a:r>
              <a:rPr lang="en-US" sz="2002">
                <a:solidFill>
                  <a:srgbClr val="FFFFFF"/>
                </a:solidFill>
                <a:latin typeface="Public Sans Thin"/>
                <a:ea typeface="Public Sans Thin"/>
                <a:cs typeface="Public Sans Thin"/>
                <a:sym typeface="Public Sans Thin"/>
              </a:rPr>
              <a:t>PLAYER PATHWAYS</a:t>
            </a:r>
          </a:p>
        </p:txBody>
      </p:sp>
      <p:sp>
        <p:nvSpPr>
          <p:cNvPr id="7" name="TextBox 7"/>
          <p:cNvSpPr txBox="1"/>
          <p:nvPr/>
        </p:nvSpPr>
        <p:spPr>
          <a:xfrm>
            <a:off x="-86516" y="6856248"/>
            <a:ext cx="4258699" cy="4444019"/>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FFFFFF"/>
                </a:solidFill>
                <a:latin typeface="Formula Bold"/>
                <a:ea typeface="Formula Bold"/>
                <a:cs typeface="Formula Bold"/>
                <a:sym typeface="Formula Bold"/>
              </a:rPr>
              <a:t>TIW</a:t>
            </a:r>
          </a:p>
        </p:txBody>
      </p:sp>
      <p:sp>
        <p:nvSpPr>
          <p:cNvPr id="8" name="Freeform 8"/>
          <p:cNvSpPr/>
          <p:nvPr/>
        </p:nvSpPr>
        <p:spPr>
          <a:xfrm>
            <a:off x="3865429" y="7626093"/>
            <a:ext cx="2707568" cy="2707568"/>
          </a:xfrm>
          <a:custGeom>
            <a:avLst/>
            <a:gdLst/>
            <a:ahLst/>
            <a:cxnLst/>
            <a:rect l="l" t="t" r="r" b="b"/>
            <a:pathLst>
              <a:path w="2707568" h="2707568">
                <a:moveTo>
                  <a:pt x="0" y="0"/>
                </a:moveTo>
                <a:lnTo>
                  <a:pt x="2707568" y="0"/>
                </a:lnTo>
                <a:lnTo>
                  <a:pt x="2707568" y="2707568"/>
                </a:lnTo>
                <a:lnTo>
                  <a:pt x="0" y="27075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21738" y="4914709"/>
            <a:ext cx="13549635" cy="5514318"/>
            <a:chOff x="0" y="0"/>
            <a:chExt cx="18066180" cy="7352425"/>
          </a:xfrm>
        </p:grpSpPr>
        <p:pic>
          <p:nvPicPr>
            <p:cNvPr id="3" name="Picture 3"/>
            <p:cNvPicPr>
              <a:picLocks noChangeAspect="1"/>
            </p:cNvPicPr>
            <p:nvPr/>
          </p:nvPicPr>
          <p:blipFill>
            <a:blip r:embed="rId2"/>
            <a:srcRect t="11679" b="16348"/>
            <a:stretch>
              <a:fillRect/>
            </a:stretch>
          </p:blipFill>
          <p:spPr>
            <a:xfrm>
              <a:off x="0" y="0"/>
              <a:ext cx="18066180" cy="7352425"/>
            </a:xfrm>
            <a:prstGeom prst="rect">
              <a:avLst/>
            </a:prstGeom>
          </p:spPr>
        </p:pic>
      </p:grpSp>
      <p:grpSp>
        <p:nvGrpSpPr>
          <p:cNvPr id="4" name="Group 4"/>
          <p:cNvGrpSpPr/>
          <p:nvPr/>
        </p:nvGrpSpPr>
        <p:grpSpPr>
          <a:xfrm>
            <a:off x="13159393" y="4905184"/>
            <a:ext cx="5304555" cy="5523843"/>
            <a:chOff x="0" y="0"/>
            <a:chExt cx="1397085" cy="1454839"/>
          </a:xfrm>
        </p:grpSpPr>
        <p:sp>
          <p:nvSpPr>
            <p:cNvPr id="5" name="Freeform 5"/>
            <p:cNvSpPr/>
            <p:nvPr/>
          </p:nvSpPr>
          <p:spPr>
            <a:xfrm>
              <a:off x="0" y="0"/>
              <a:ext cx="1397085" cy="1454839"/>
            </a:xfrm>
            <a:custGeom>
              <a:avLst/>
              <a:gdLst/>
              <a:ahLst/>
              <a:cxnLst/>
              <a:rect l="l" t="t" r="r" b="b"/>
              <a:pathLst>
                <a:path w="1397085" h="1454839">
                  <a:moveTo>
                    <a:pt x="0" y="0"/>
                  </a:moveTo>
                  <a:lnTo>
                    <a:pt x="1397085" y="0"/>
                  </a:lnTo>
                  <a:lnTo>
                    <a:pt x="1397085" y="1454839"/>
                  </a:lnTo>
                  <a:lnTo>
                    <a:pt x="0" y="1454839"/>
                  </a:lnTo>
                  <a:close/>
                </a:path>
              </a:pathLst>
            </a:custGeom>
            <a:solidFill>
              <a:srgbClr val="FFFFFF"/>
            </a:solidFill>
          </p:spPr>
          <p:txBody>
            <a:bodyPr/>
            <a:lstStyle/>
            <a:p>
              <a:endParaRPr lang="en-US"/>
            </a:p>
          </p:txBody>
        </p:sp>
        <p:sp>
          <p:nvSpPr>
            <p:cNvPr id="6" name="TextBox 6"/>
            <p:cNvSpPr txBox="1"/>
            <p:nvPr/>
          </p:nvSpPr>
          <p:spPr>
            <a:xfrm>
              <a:off x="0" y="-57150"/>
              <a:ext cx="1397085" cy="1511989"/>
            </a:xfrm>
            <a:prstGeom prst="rect">
              <a:avLst/>
            </a:prstGeom>
          </p:spPr>
          <p:txBody>
            <a:bodyPr lIns="50800" tIns="50800" rIns="50800" bIns="50800" rtlCol="0" anchor="ctr"/>
            <a:lstStyle/>
            <a:p>
              <a:pPr algn="ctr">
                <a:lnSpc>
                  <a:spcPts val="2940"/>
                </a:lnSpc>
              </a:pPr>
              <a:endParaRPr/>
            </a:p>
          </p:txBody>
        </p:sp>
      </p:grpSp>
      <p:sp>
        <p:nvSpPr>
          <p:cNvPr id="7" name="TextBox 7"/>
          <p:cNvSpPr txBox="1"/>
          <p:nvPr/>
        </p:nvSpPr>
        <p:spPr>
          <a:xfrm>
            <a:off x="1028700" y="1447800"/>
            <a:ext cx="14694996" cy="3342452"/>
          </a:xfrm>
          <a:prstGeom prst="rect">
            <a:avLst/>
          </a:prstGeom>
        </p:spPr>
        <p:txBody>
          <a:bodyPr lIns="0" tIns="0" rIns="0" bIns="0" rtlCol="0" anchor="t">
            <a:spAutoFit/>
          </a:bodyPr>
          <a:lstStyle/>
          <a:p>
            <a:pPr algn="l">
              <a:lnSpc>
                <a:spcPts val="25092"/>
              </a:lnSpc>
            </a:pPr>
            <a:r>
              <a:rPr lang="en-US" sz="25092" b="1" spc="-752">
                <a:solidFill>
                  <a:srgbClr val="FFFFFF"/>
                </a:solidFill>
                <a:latin typeface="Formula Bold"/>
                <a:ea typeface="Formula Bold"/>
                <a:cs typeface="Formula Bold"/>
                <a:sym typeface="Formula Bold"/>
              </a:rPr>
              <a:t>THANK YOU</a:t>
            </a:r>
          </a:p>
        </p:txBody>
      </p:sp>
      <p:sp>
        <p:nvSpPr>
          <p:cNvPr id="8" name="Freeform 8"/>
          <p:cNvSpPr/>
          <p:nvPr/>
        </p:nvSpPr>
        <p:spPr>
          <a:xfrm>
            <a:off x="14419524" y="5466612"/>
            <a:ext cx="2730083" cy="3685341"/>
          </a:xfrm>
          <a:custGeom>
            <a:avLst/>
            <a:gdLst/>
            <a:ahLst/>
            <a:cxnLst/>
            <a:rect l="l" t="t" r="r" b="b"/>
            <a:pathLst>
              <a:path w="2730083" h="3685341">
                <a:moveTo>
                  <a:pt x="0" y="0"/>
                </a:moveTo>
                <a:lnTo>
                  <a:pt x="2730083" y="0"/>
                </a:lnTo>
                <a:lnTo>
                  <a:pt x="2730083" y="3685341"/>
                </a:lnTo>
                <a:lnTo>
                  <a:pt x="0" y="3685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815827" y="2447286"/>
            <a:ext cx="971855" cy="1429198"/>
          </a:xfrm>
          <a:custGeom>
            <a:avLst/>
            <a:gdLst/>
            <a:ahLst/>
            <a:cxnLst/>
            <a:rect l="l" t="t" r="r" b="b"/>
            <a:pathLst>
              <a:path w="971855" h="1429198">
                <a:moveTo>
                  <a:pt x="0" y="0"/>
                </a:moveTo>
                <a:lnTo>
                  <a:pt x="971855" y="0"/>
                </a:lnTo>
                <a:lnTo>
                  <a:pt x="971855" y="1429198"/>
                </a:lnTo>
                <a:lnTo>
                  <a:pt x="0" y="142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14142575" y="9566240"/>
            <a:ext cx="3283982" cy="273660"/>
          </a:xfrm>
          <a:prstGeom prst="rect">
            <a:avLst/>
          </a:prstGeom>
        </p:spPr>
        <p:txBody>
          <a:bodyPr lIns="0" tIns="0" rIns="0" bIns="0" rtlCol="0" anchor="t">
            <a:spAutoFit/>
          </a:bodyPr>
          <a:lstStyle/>
          <a:p>
            <a:pPr algn="l">
              <a:lnSpc>
                <a:spcPts val="2240"/>
              </a:lnSpc>
            </a:pPr>
            <a:r>
              <a:rPr lang="en-US" sz="1600">
                <a:solidFill>
                  <a:srgbClr val="1A1A1A"/>
                </a:solidFill>
                <a:latin typeface="Public Sans"/>
                <a:ea typeface="Public Sans"/>
                <a:cs typeface="Public Sans"/>
                <a:sym typeface="Public Sans"/>
              </a:rPr>
              <a:t>www.independencesoccer.club</a:t>
            </a:r>
          </a:p>
        </p:txBody>
      </p:sp>
      <p:sp>
        <p:nvSpPr>
          <p:cNvPr id="11" name="TextBox 11"/>
          <p:cNvSpPr txBox="1"/>
          <p:nvPr/>
        </p:nvSpPr>
        <p:spPr>
          <a:xfrm>
            <a:off x="12174026" y="1435314"/>
            <a:ext cx="2925539" cy="1688350"/>
          </a:xfrm>
          <a:prstGeom prst="rect">
            <a:avLst/>
          </a:prstGeom>
        </p:spPr>
        <p:txBody>
          <a:bodyPr lIns="0" tIns="0" rIns="0" bIns="0" rtlCol="0" anchor="t">
            <a:spAutoFit/>
          </a:bodyPr>
          <a:lstStyle/>
          <a:p>
            <a:pPr algn="l">
              <a:lnSpc>
                <a:spcPts val="4250"/>
              </a:lnSpc>
            </a:pPr>
            <a:r>
              <a:rPr lang="en-US" sz="5380" b="1" spc="-161">
                <a:solidFill>
                  <a:srgbClr val="FFFFFF"/>
                </a:solidFill>
                <a:latin typeface="Formula Bold"/>
                <a:ea typeface="Formula Bold"/>
                <a:cs typeface="Formula Bold"/>
                <a:sym typeface="Formula Bold"/>
              </a:rPr>
              <a:t>THE</a:t>
            </a:r>
          </a:p>
          <a:p>
            <a:pPr algn="l">
              <a:lnSpc>
                <a:spcPts val="4250"/>
              </a:lnSpc>
            </a:pPr>
            <a:r>
              <a:rPr lang="en-US" sz="5380" b="1" spc="-161">
                <a:solidFill>
                  <a:srgbClr val="FFFFFF"/>
                </a:solidFill>
                <a:latin typeface="Formula Bold"/>
                <a:ea typeface="Formula Bold"/>
                <a:cs typeface="Formula Bold"/>
                <a:sym typeface="Formula Bold"/>
              </a:rPr>
              <a:t>INDEPENDENCE </a:t>
            </a:r>
          </a:p>
          <a:p>
            <a:pPr algn="l">
              <a:lnSpc>
                <a:spcPts val="4250"/>
              </a:lnSpc>
            </a:pPr>
            <a:r>
              <a:rPr lang="en-US" sz="5380" b="1" spc="-161">
                <a:solidFill>
                  <a:srgbClr val="FFFFFF"/>
                </a:solidFill>
                <a:latin typeface="Formula Bold"/>
                <a:ea typeface="Formula Bold"/>
                <a:cs typeface="Formula Bold"/>
                <a:sym typeface="Formula Bold"/>
              </a:rPr>
              <a:t>WAY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26113" r="26113"/>
            <a:stretch>
              <a:fillRect/>
            </a:stretch>
          </p:blipFill>
          <p:spPr>
            <a:xfrm>
              <a:off x="0" y="0"/>
              <a:ext cx="6994770" cy="14029254"/>
            </a:xfrm>
            <a:prstGeom prst="rect">
              <a:avLst/>
            </a:prstGeom>
          </p:spPr>
        </p:pic>
      </p:grpSp>
      <p:sp>
        <p:nvSpPr>
          <p:cNvPr id="4" name="AutoShape 4"/>
          <p:cNvSpPr/>
          <p:nvPr/>
        </p:nvSpPr>
        <p:spPr>
          <a:xfrm>
            <a:off x="1028700" y="6334125"/>
            <a:ext cx="8957449" cy="0"/>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FFFFFF"/>
                </a:solidFill>
                <a:latin typeface="Formula Bold"/>
                <a:ea typeface="Formula Bold"/>
                <a:cs typeface="Formula Bold"/>
                <a:sym typeface="Formula Bold"/>
              </a:rPr>
              <a:t>INTRODUCTION</a:t>
            </a:r>
          </a:p>
        </p:txBody>
      </p:sp>
      <p:sp>
        <p:nvSpPr>
          <p:cNvPr id="6" name="TextBox 6"/>
          <p:cNvSpPr txBox="1"/>
          <p:nvPr/>
        </p:nvSpPr>
        <p:spPr>
          <a:xfrm>
            <a:off x="1028700" y="2645129"/>
            <a:ext cx="11101993" cy="3238829"/>
          </a:xfrm>
          <a:prstGeom prst="rect">
            <a:avLst/>
          </a:prstGeom>
        </p:spPr>
        <p:txBody>
          <a:bodyPr lIns="0" tIns="0" rIns="0" bIns="0" rtlCol="0" anchor="t">
            <a:spAutoFit/>
          </a:bodyPr>
          <a:lstStyle/>
          <a:p>
            <a:pPr algn="l">
              <a:lnSpc>
                <a:spcPts val="2943"/>
              </a:lnSpc>
            </a:pPr>
            <a:r>
              <a:rPr lang="en-US" sz="2102">
                <a:solidFill>
                  <a:srgbClr val="FFFFFF"/>
                </a:solidFill>
                <a:latin typeface="Public Sans Thin"/>
                <a:ea typeface="Public Sans Thin"/>
                <a:cs typeface="Public Sans Thin"/>
                <a:sym typeface="Public Sans Thin"/>
              </a:rPr>
              <a:t>Rich in Experience, Grounded in Delivering Success</a:t>
            </a:r>
          </a:p>
          <a:p>
            <a:pPr algn="l">
              <a:lnSpc>
                <a:spcPts val="2943"/>
              </a:lnSpc>
            </a:pPr>
            <a:endParaRPr lang="en-US" sz="2102">
              <a:solidFill>
                <a:srgbClr val="FFFFFF"/>
              </a:solidFill>
              <a:latin typeface="Public Sans Thin"/>
              <a:ea typeface="Public Sans Thin"/>
              <a:cs typeface="Public Sans Thin"/>
              <a:sym typeface="Public Sans Thin"/>
            </a:endParaRPr>
          </a:p>
          <a:p>
            <a:pPr algn="l">
              <a:lnSpc>
                <a:spcPts val="2239"/>
              </a:lnSpc>
            </a:pPr>
            <a:r>
              <a:rPr lang="en-US" sz="1599" b="1">
                <a:solidFill>
                  <a:srgbClr val="FFFFFF"/>
                </a:solidFill>
                <a:latin typeface="Public Sans Bold"/>
                <a:ea typeface="Public Sans Bold"/>
                <a:cs typeface="Public Sans Bold"/>
                <a:sym typeface="Public Sans Bold"/>
              </a:rPr>
              <a:t>The Independence Way (TIW)</a:t>
            </a:r>
            <a:r>
              <a:rPr lang="en-US" sz="1599">
                <a:solidFill>
                  <a:srgbClr val="FFFFFF"/>
                </a:solidFill>
                <a:latin typeface="Public Sans"/>
                <a:ea typeface="Public Sans"/>
                <a:cs typeface="Public Sans"/>
                <a:sym typeface="Public Sans"/>
              </a:rPr>
              <a:t> is a tested and proven soccer development platform that incorporates hundreds of years of collective experience in youth, collegiate, and professional levels. It successfully guides the soccer journeys of thousands of children and families each year.</a:t>
            </a:r>
          </a:p>
          <a:p>
            <a:pPr algn="l">
              <a:lnSpc>
                <a:spcPts val="2239"/>
              </a:lnSpc>
            </a:pPr>
            <a:endParaRPr lang="en-US" sz="1599">
              <a:solidFill>
                <a:srgbClr val="FFFFFF"/>
              </a:solidFill>
              <a:latin typeface="Public Sans"/>
              <a:ea typeface="Public Sans"/>
              <a:cs typeface="Public Sans"/>
              <a:sym typeface="Public Sans"/>
            </a:endParaRPr>
          </a:p>
          <a:p>
            <a:pPr algn="l">
              <a:lnSpc>
                <a:spcPts val="2239"/>
              </a:lnSpc>
            </a:pPr>
            <a:r>
              <a:rPr lang="en-US" sz="1599">
                <a:solidFill>
                  <a:srgbClr val="FFFFFF"/>
                </a:solidFill>
                <a:latin typeface="Public Sans"/>
                <a:ea typeface="Public Sans"/>
                <a:cs typeface="Public Sans"/>
                <a:sym typeface="Public Sans"/>
              </a:rPr>
              <a:t>The Independence Way includes proprietary components that we will cover in this presentation. These components ensure the success of your child's soccer journey, whether they are starting out as recreational players or aiming to compete at collegiate or professional levels.</a:t>
            </a:r>
          </a:p>
          <a:p>
            <a:pPr algn="l">
              <a:lnSpc>
                <a:spcPts val="2239"/>
              </a:lnSpc>
            </a:pPr>
            <a:endParaRPr lang="en-US" sz="1599">
              <a:solidFill>
                <a:srgbClr val="FFFFFF"/>
              </a:solidFill>
              <a:latin typeface="Public Sans"/>
              <a:ea typeface="Public Sans"/>
              <a:cs typeface="Public Sans"/>
              <a:sym typeface="Public Sans"/>
            </a:endParaRPr>
          </a:p>
          <a:p>
            <a:pPr marL="0" lvl="0" indent="0" algn="l">
              <a:lnSpc>
                <a:spcPts val="2239"/>
              </a:lnSpc>
            </a:pPr>
            <a:r>
              <a:rPr lang="en-US" sz="1599">
                <a:solidFill>
                  <a:srgbClr val="FFFFFF"/>
                </a:solidFill>
                <a:latin typeface="Public Sans"/>
                <a:ea typeface="Public Sans"/>
                <a:cs typeface="Public Sans"/>
                <a:sym typeface="Public Sans"/>
              </a:rPr>
              <a:t>The results are unquestionable, all thanks to The Independence Way!</a:t>
            </a:r>
          </a:p>
        </p:txBody>
      </p:sp>
      <p:sp>
        <p:nvSpPr>
          <p:cNvPr id="7" name="TextBox 7"/>
          <p:cNvSpPr txBox="1"/>
          <p:nvPr/>
        </p:nvSpPr>
        <p:spPr>
          <a:xfrm>
            <a:off x="1028700" y="7380037"/>
            <a:ext cx="3142262" cy="620864"/>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Collegiate Soccer Players Committed</a:t>
            </a:r>
          </a:p>
        </p:txBody>
      </p:sp>
      <p:sp>
        <p:nvSpPr>
          <p:cNvPr id="8" name="TextBox 8"/>
          <p:cNvSpPr txBox="1"/>
          <p:nvPr/>
        </p:nvSpPr>
        <p:spPr>
          <a:xfrm>
            <a:off x="5008565" y="7380037"/>
            <a:ext cx="3142262" cy="620864"/>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US National Team and Professional Players</a:t>
            </a:r>
          </a:p>
        </p:txBody>
      </p:sp>
      <p:sp>
        <p:nvSpPr>
          <p:cNvPr id="9" name="TextBox 9"/>
          <p:cNvSpPr txBox="1"/>
          <p:nvPr/>
        </p:nvSpPr>
        <p:spPr>
          <a:xfrm>
            <a:off x="1028700" y="6725542"/>
            <a:ext cx="3142262" cy="490780"/>
          </a:xfrm>
          <a:prstGeom prst="rect">
            <a:avLst/>
          </a:prstGeom>
        </p:spPr>
        <p:txBody>
          <a:bodyPr lIns="0" tIns="0" rIns="0" bIns="0" rtlCol="0" anchor="t">
            <a:spAutoFit/>
          </a:bodyPr>
          <a:lstStyle/>
          <a:p>
            <a:pPr marL="0" lvl="0" indent="0" algn="l">
              <a:lnSpc>
                <a:spcPts val="3920"/>
              </a:lnSpc>
            </a:pPr>
            <a:r>
              <a:rPr lang="en-US" sz="2800" b="1">
                <a:solidFill>
                  <a:srgbClr val="FFFFFF"/>
                </a:solidFill>
                <a:latin typeface="Public Sans Bold"/>
                <a:ea typeface="Public Sans Bold"/>
                <a:cs typeface="Public Sans Bold"/>
                <a:sym typeface="Public Sans Bold"/>
              </a:rPr>
              <a:t>800+</a:t>
            </a:r>
          </a:p>
        </p:txBody>
      </p:sp>
      <p:sp>
        <p:nvSpPr>
          <p:cNvPr id="10" name="TextBox 10"/>
          <p:cNvSpPr txBox="1"/>
          <p:nvPr/>
        </p:nvSpPr>
        <p:spPr>
          <a:xfrm>
            <a:off x="5008565" y="6725542"/>
            <a:ext cx="3142262" cy="490780"/>
          </a:xfrm>
          <a:prstGeom prst="rect">
            <a:avLst/>
          </a:prstGeom>
        </p:spPr>
        <p:txBody>
          <a:bodyPr lIns="0" tIns="0" rIns="0" bIns="0" rtlCol="0" anchor="t">
            <a:spAutoFit/>
          </a:bodyPr>
          <a:lstStyle/>
          <a:p>
            <a:pPr marL="0" lvl="0" indent="0" algn="l">
              <a:lnSpc>
                <a:spcPts val="3920"/>
              </a:lnSpc>
            </a:pPr>
            <a:r>
              <a:rPr lang="en-US" sz="2800" b="1">
                <a:solidFill>
                  <a:srgbClr val="FFFFFF"/>
                </a:solidFill>
                <a:latin typeface="Public Sans Bold"/>
                <a:ea typeface="Public Sans Bold"/>
                <a:cs typeface="Public Sans Bold"/>
                <a:sym typeface="Public Sans Bold"/>
              </a:rPr>
              <a:t>24</a:t>
            </a:r>
          </a:p>
        </p:txBody>
      </p:sp>
      <p:sp>
        <p:nvSpPr>
          <p:cNvPr id="11" name="TextBox 11"/>
          <p:cNvSpPr txBox="1"/>
          <p:nvPr/>
        </p:nvSpPr>
        <p:spPr>
          <a:xfrm>
            <a:off x="1028700" y="9186667"/>
            <a:ext cx="3142262" cy="306589"/>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Varsity HS Players</a:t>
            </a:r>
          </a:p>
        </p:txBody>
      </p:sp>
      <p:sp>
        <p:nvSpPr>
          <p:cNvPr id="12" name="TextBox 12"/>
          <p:cNvSpPr txBox="1"/>
          <p:nvPr/>
        </p:nvSpPr>
        <p:spPr>
          <a:xfrm>
            <a:off x="5008565" y="9186667"/>
            <a:ext cx="4977584" cy="306589"/>
          </a:xfrm>
          <a:prstGeom prst="rect">
            <a:avLst/>
          </a:prstGeom>
        </p:spPr>
        <p:txBody>
          <a:bodyPr lIns="0" tIns="0" rIns="0" bIns="0" rtlCol="0" anchor="t">
            <a:spAutoFit/>
          </a:bodyPr>
          <a:lstStyle/>
          <a:p>
            <a:pPr marL="0" lvl="0" indent="0" algn="l">
              <a:lnSpc>
                <a:spcPts val="2523"/>
              </a:lnSpc>
              <a:spcBef>
                <a:spcPct val="0"/>
              </a:spcBef>
            </a:pPr>
            <a:r>
              <a:rPr lang="en-US" sz="1802">
                <a:solidFill>
                  <a:srgbClr val="FFFFFF"/>
                </a:solidFill>
                <a:latin typeface="Public Sans"/>
                <a:ea typeface="Public Sans"/>
                <a:cs typeface="Public Sans"/>
                <a:sym typeface="Public Sans"/>
              </a:rPr>
              <a:t>Recreational Players Introduced to the Sport</a:t>
            </a:r>
          </a:p>
        </p:txBody>
      </p:sp>
      <p:sp>
        <p:nvSpPr>
          <p:cNvPr id="13" name="TextBox 13"/>
          <p:cNvSpPr txBox="1"/>
          <p:nvPr/>
        </p:nvSpPr>
        <p:spPr>
          <a:xfrm>
            <a:off x="1028700" y="8532172"/>
            <a:ext cx="3142262" cy="490780"/>
          </a:xfrm>
          <a:prstGeom prst="rect">
            <a:avLst/>
          </a:prstGeom>
        </p:spPr>
        <p:txBody>
          <a:bodyPr lIns="0" tIns="0" rIns="0" bIns="0" rtlCol="0" anchor="t">
            <a:spAutoFit/>
          </a:bodyPr>
          <a:lstStyle/>
          <a:p>
            <a:pPr marL="0" lvl="0" indent="0" algn="l">
              <a:lnSpc>
                <a:spcPts val="3920"/>
              </a:lnSpc>
            </a:pPr>
            <a:r>
              <a:rPr lang="en-US" sz="2800" b="1">
                <a:solidFill>
                  <a:srgbClr val="FFFFFF"/>
                </a:solidFill>
                <a:latin typeface="Public Sans Bold"/>
                <a:ea typeface="Public Sans Bold"/>
                <a:cs typeface="Public Sans Bold"/>
                <a:sym typeface="Public Sans Bold"/>
              </a:rPr>
              <a:t>1000'S</a:t>
            </a:r>
          </a:p>
        </p:txBody>
      </p:sp>
      <p:sp>
        <p:nvSpPr>
          <p:cNvPr id="14" name="TextBox 14"/>
          <p:cNvSpPr txBox="1"/>
          <p:nvPr/>
        </p:nvSpPr>
        <p:spPr>
          <a:xfrm>
            <a:off x="5008565" y="8532172"/>
            <a:ext cx="3142262" cy="490780"/>
          </a:xfrm>
          <a:prstGeom prst="rect">
            <a:avLst/>
          </a:prstGeom>
        </p:spPr>
        <p:txBody>
          <a:bodyPr lIns="0" tIns="0" rIns="0" bIns="0" rtlCol="0" anchor="t">
            <a:spAutoFit/>
          </a:bodyPr>
          <a:lstStyle/>
          <a:p>
            <a:pPr marL="0" lvl="0" indent="0" algn="l">
              <a:lnSpc>
                <a:spcPts val="3920"/>
              </a:lnSpc>
            </a:pPr>
            <a:r>
              <a:rPr lang="en-US" sz="2800" b="1">
                <a:solidFill>
                  <a:srgbClr val="FFFFFF"/>
                </a:solidFill>
                <a:latin typeface="Public Sans Bold"/>
                <a:ea typeface="Public Sans Bold"/>
                <a:cs typeface="Public Sans Bold"/>
                <a:sym typeface="Public Sans Bold"/>
              </a:rPr>
              <a:t>75,000+</a:t>
            </a:r>
          </a:p>
        </p:txBody>
      </p:sp>
      <p:sp>
        <p:nvSpPr>
          <p:cNvPr id="15" name="Freeform 15"/>
          <p:cNvSpPr/>
          <p:nvPr/>
        </p:nvSpPr>
        <p:spPr>
          <a:xfrm flipH="1">
            <a:off x="10843652" y="1028700"/>
            <a:ext cx="3906879" cy="3610719"/>
          </a:xfrm>
          <a:custGeom>
            <a:avLst/>
            <a:gdLst/>
            <a:ahLst/>
            <a:cxnLst/>
            <a:rect l="l" t="t" r="r" b="b"/>
            <a:pathLst>
              <a:path w="3906879" h="3610719">
                <a:moveTo>
                  <a:pt x="3906880" y="0"/>
                </a:moveTo>
                <a:lnTo>
                  <a:pt x="0" y="0"/>
                </a:lnTo>
                <a:lnTo>
                  <a:pt x="0" y="3610719"/>
                </a:lnTo>
                <a:lnTo>
                  <a:pt x="3906880" y="3610719"/>
                </a:lnTo>
                <a:lnTo>
                  <a:pt x="3906880" y="0"/>
                </a:lnTo>
                <a:close/>
              </a:path>
            </a:pathLst>
          </a:custGeom>
          <a:blipFill>
            <a:blip r:embed="rId3"/>
            <a:stretch>
              <a:fillRect l="-129423" r="-72446" b="-203590"/>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0287231" y="697307"/>
            <a:ext cx="6956784" cy="2323015"/>
            <a:chOff x="0" y="0"/>
            <a:chExt cx="1211321" cy="404485"/>
          </a:xfrm>
        </p:grpSpPr>
        <p:sp>
          <p:nvSpPr>
            <p:cNvPr id="3" name="Freeform 3"/>
            <p:cNvSpPr/>
            <p:nvPr/>
          </p:nvSpPr>
          <p:spPr>
            <a:xfrm>
              <a:off x="0" y="0"/>
              <a:ext cx="1211321" cy="404485"/>
            </a:xfrm>
            <a:custGeom>
              <a:avLst/>
              <a:gdLst/>
              <a:ahLst/>
              <a:cxnLst/>
              <a:rect l="l" t="t" r="r" b="b"/>
              <a:pathLst>
                <a:path w="1211321" h="404485">
                  <a:moveTo>
                    <a:pt x="0" y="0"/>
                  </a:moveTo>
                  <a:lnTo>
                    <a:pt x="1211321" y="0"/>
                  </a:lnTo>
                  <a:lnTo>
                    <a:pt x="1211321" y="404485"/>
                  </a:lnTo>
                  <a:lnTo>
                    <a:pt x="0" y="404485"/>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4" name="TextBox 4"/>
            <p:cNvSpPr txBox="1"/>
            <p:nvPr/>
          </p:nvSpPr>
          <p:spPr>
            <a:xfrm>
              <a:off x="0" y="-38100"/>
              <a:ext cx="1211321" cy="442585"/>
            </a:xfrm>
            <a:prstGeom prst="rect">
              <a:avLst/>
            </a:prstGeom>
          </p:spPr>
          <p:txBody>
            <a:bodyPr lIns="50800" tIns="50800" rIns="50800" bIns="50800" rtlCol="0" anchor="ctr"/>
            <a:lstStyle/>
            <a:p>
              <a:pPr algn="ctr">
                <a:lnSpc>
                  <a:spcPts val="2520"/>
                </a:lnSpc>
              </a:pPr>
              <a:r>
                <a:rPr lang="en-US" sz="1800" b="1">
                  <a:solidFill>
                    <a:srgbClr val="DDCBA6"/>
                  </a:solidFill>
                  <a:latin typeface="Public Sans Bold"/>
                  <a:ea typeface="Public Sans Bold"/>
                  <a:cs typeface="Public Sans Bold"/>
                  <a:sym typeface="Public Sans Bold"/>
                </a:rPr>
                <a:t>CULTURE + VALUES</a:t>
              </a:r>
            </a:p>
            <a:p>
              <a:pPr algn="ctr">
                <a:lnSpc>
                  <a:spcPts val="2240"/>
                </a:lnSpc>
              </a:pPr>
              <a:r>
                <a:rPr lang="en-US" sz="1600" i="1">
                  <a:solidFill>
                    <a:srgbClr val="DDCBA6"/>
                  </a:solidFill>
                  <a:latin typeface="Public Sans Thin Italics"/>
                  <a:ea typeface="Public Sans Thin Italics"/>
                  <a:cs typeface="Public Sans Thin Italics"/>
                  <a:sym typeface="Public Sans Thin Italics"/>
                </a:rPr>
                <a:t>OUR BELIEFES AND NORMS</a:t>
              </a:r>
            </a:p>
            <a:p>
              <a:pPr algn="ctr">
                <a:lnSpc>
                  <a:spcPts val="2520"/>
                </a:lnSpc>
              </a:pPr>
              <a:r>
                <a:rPr lang="en-US" sz="1800">
                  <a:solidFill>
                    <a:srgbClr val="FFFFFF"/>
                  </a:solidFill>
                  <a:latin typeface="Public Sans"/>
                  <a:ea typeface="Public Sans"/>
                  <a:cs typeface="Public Sans"/>
                  <a:sym typeface="Public Sans"/>
                </a:rPr>
                <a:t>COMMUNITY</a:t>
              </a:r>
            </a:p>
            <a:p>
              <a:pPr algn="ctr">
                <a:lnSpc>
                  <a:spcPts val="2520"/>
                </a:lnSpc>
              </a:pPr>
              <a:r>
                <a:rPr lang="en-US" sz="1800">
                  <a:solidFill>
                    <a:srgbClr val="FFFFFF"/>
                  </a:solidFill>
                  <a:latin typeface="Public Sans"/>
                  <a:ea typeface="Public Sans"/>
                  <a:cs typeface="Public Sans"/>
                  <a:sym typeface="Public Sans"/>
                </a:rPr>
                <a:t>CHARACTER</a:t>
              </a:r>
            </a:p>
            <a:p>
              <a:pPr algn="ctr">
                <a:lnSpc>
                  <a:spcPts val="2520"/>
                </a:lnSpc>
              </a:pPr>
              <a:r>
                <a:rPr lang="en-US" sz="1800">
                  <a:solidFill>
                    <a:srgbClr val="FFFFFF"/>
                  </a:solidFill>
                  <a:latin typeface="Public Sans"/>
                  <a:ea typeface="Public Sans"/>
                  <a:cs typeface="Public Sans"/>
                  <a:sym typeface="Public Sans"/>
                </a:rPr>
                <a:t>COMMUNICATION</a:t>
              </a:r>
            </a:p>
            <a:p>
              <a:pPr algn="ctr">
                <a:lnSpc>
                  <a:spcPts val="2520"/>
                </a:lnSpc>
              </a:pPr>
              <a:r>
                <a:rPr lang="en-US" sz="1800">
                  <a:solidFill>
                    <a:srgbClr val="FFFFFF"/>
                  </a:solidFill>
                  <a:latin typeface="Public Sans"/>
                  <a:ea typeface="Public Sans"/>
                  <a:cs typeface="Public Sans"/>
                  <a:sym typeface="Public Sans"/>
                </a:rPr>
                <a:t>COMMITMENT</a:t>
              </a:r>
            </a:p>
            <a:p>
              <a:pPr algn="ctr">
                <a:lnSpc>
                  <a:spcPts val="2520"/>
                </a:lnSpc>
              </a:pPr>
              <a:r>
                <a:rPr lang="en-US" sz="1800">
                  <a:solidFill>
                    <a:srgbClr val="FFFFFF"/>
                  </a:solidFill>
                  <a:latin typeface="Public Sans"/>
                  <a:ea typeface="Public Sans"/>
                  <a:cs typeface="Public Sans"/>
                  <a:sym typeface="Public Sans"/>
                </a:rPr>
                <a:t>COMPETITION</a:t>
              </a:r>
            </a:p>
          </p:txBody>
        </p:sp>
      </p:grpSp>
      <p:grpSp>
        <p:nvGrpSpPr>
          <p:cNvPr id="5" name="Group 5"/>
          <p:cNvGrpSpPr/>
          <p:nvPr/>
        </p:nvGrpSpPr>
        <p:grpSpPr>
          <a:xfrm>
            <a:off x="10287231" y="3254543"/>
            <a:ext cx="6956784" cy="2637291"/>
            <a:chOff x="0" y="0"/>
            <a:chExt cx="1211321" cy="459207"/>
          </a:xfrm>
        </p:grpSpPr>
        <p:sp>
          <p:nvSpPr>
            <p:cNvPr id="6" name="Freeform 6"/>
            <p:cNvSpPr/>
            <p:nvPr/>
          </p:nvSpPr>
          <p:spPr>
            <a:xfrm>
              <a:off x="0" y="0"/>
              <a:ext cx="1211321" cy="459207"/>
            </a:xfrm>
            <a:custGeom>
              <a:avLst/>
              <a:gdLst/>
              <a:ahLst/>
              <a:cxnLst/>
              <a:rect l="l" t="t" r="r" b="b"/>
              <a:pathLst>
                <a:path w="1211321" h="459207">
                  <a:moveTo>
                    <a:pt x="0" y="0"/>
                  </a:moveTo>
                  <a:lnTo>
                    <a:pt x="1211321" y="0"/>
                  </a:lnTo>
                  <a:lnTo>
                    <a:pt x="1211321" y="459207"/>
                  </a:lnTo>
                  <a:lnTo>
                    <a:pt x="0" y="459207"/>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7" name="TextBox 7"/>
            <p:cNvSpPr txBox="1"/>
            <p:nvPr/>
          </p:nvSpPr>
          <p:spPr>
            <a:xfrm>
              <a:off x="0" y="-38100"/>
              <a:ext cx="1211321" cy="497307"/>
            </a:xfrm>
            <a:prstGeom prst="rect">
              <a:avLst/>
            </a:prstGeom>
          </p:spPr>
          <p:txBody>
            <a:bodyPr lIns="50800" tIns="50800" rIns="50800" bIns="50800" rtlCol="0" anchor="ctr"/>
            <a:lstStyle/>
            <a:p>
              <a:pPr algn="ctr">
                <a:lnSpc>
                  <a:spcPts val="2520"/>
                </a:lnSpc>
              </a:pPr>
              <a:r>
                <a:rPr lang="en-US" sz="1800" b="1">
                  <a:solidFill>
                    <a:srgbClr val="DDCBA6"/>
                  </a:solidFill>
                  <a:latin typeface="Public Sans Bold"/>
                  <a:ea typeface="Public Sans Bold"/>
                  <a:cs typeface="Public Sans Bold"/>
                  <a:sym typeface="Public Sans Bold"/>
                </a:rPr>
                <a:t>PURPOSE + IDENTITY</a:t>
              </a:r>
            </a:p>
            <a:p>
              <a:pPr algn="ctr">
                <a:lnSpc>
                  <a:spcPts val="2240"/>
                </a:lnSpc>
              </a:pPr>
              <a:r>
                <a:rPr lang="en-US" sz="1600" i="1">
                  <a:solidFill>
                    <a:srgbClr val="DDCBA6"/>
                  </a:solidFill>
                  <a:latin typeface="Public Sans Thin Italics"/>
                  <a:ea typeface="Public Sans Thin Italics"/>
                  <a:cs typeface="Public Sans Thin Italics"/>
                  <a:sym typeface="Public Sans Thin Italics"/>
                </a:rPr>
                <a:t>OUR WHAT AND WHY</a:t>
              </a:r>
            </a:p>
            <a:p>
              <a:pPr algn="ctr">
                <a:lnSpc>
                  <a:spcPts val="2520"/>
                </a:lnSpc>
              </a:pPr>
              <a:r>
                <a:rPr lang="en-US" sz="1800">
                  <a:solidFill>
                    <a:srgbClr val="FFFFFF"/>
                  </a:solidFill>
                  <a:latin typeface="Public Sans"/>
                  <a:ea typeface="Public Sans"/>
                  <a:cs typeface="Public Sans"/>
                  <a:sym typeface="Public Sans"/>
                </a:rPr>
                <a:t>ORGANIZATIONAL PURPOSE</a:t>
              </a:r>
            </a:p>
            <a:p>
              <a:pPr algn="ctr">
                <a:lnSpc>
                  <a:spcPts val="2520"/>
                </a:lnSpc>
              </a:pPr>
              <a:r>
                <a:rPr lang="en-US" sz="1800">
                  <a:solidFill>
                    <a:srgbClr val="FFFFFF"/>
                  </a:solidFill>
                  <a:latin typeface="Public Sans"/>
                  <a:ea typeface="Public Sans"/>
                  <a:cs typeface="Public Sans"/>
                  <a:sym typeface="Public Sans"/>
                </a:rPr>
                <a:t>PLAYING W/PASSION</a:t>
              </a:r>
            </a:p>
            <a:p>
              <a:pPr algn="ctr">
                <a:lnSpc>
                  <a:spcPts val="2520"/>
                </a:lnSpc>
              </a:pPr>
              <a:r>
                <a:rPr lang="en-US" sz="1800">
                  <a:solidFill>
                    <a:srgbClr val="FFFFFF"/>
                  </a:solidFill>
                  <a:latin typeface="Public Sans"/>
                  <a:ea typeface="Public Sans"/>
                  <a:cs typeface="Public Sans"/>
                  <a:sym typeface="Public Sans"/>
                </a:rPr>
                <a:t>INDIVIDUAL CREATIVITY</a:t>
              </a:r>
            </a:p>
            <a:p>
              <a:pPr algn="ctr">
                <a:lnSpc>
                  <a:spcPts val="2520"/>
                </a:lnSpc>
              </a:pPr>
              <a:r>
                <a:rPr lang="en-US" sz="1800">
                  <a:solidFill>
                    <a:srgbClr val="FFFFFF"/>
                  </a:solidFill>
                  <a:latin typeface="Public Sans"/>
                  <a:ea typeface="Public Sans"/>
                  <a:cs typeface="Public Sans"/>
                  <a:sym typeface="Public Sans"/>
                </a:rPr>
                <a:t>HARDWORKING + RELENTLESS</a:t>
              </a:r>
            </a:p>
            <a:p>
              <a:pPr algn="ctr">
                <a:lnSpc>
                  <a:spcPts val="2520"/>
                </a:lnSpc>
              </a:pPr>
              <a:r>
                <a:rPr lang="en-US" sz="1800">
                  <a:solidFill>
                    <a:srgbClr val="FFFFFF"/>
                  </a:solidFill>
                  <a:latin typeface="Public Sans"/>
                  <a:ea typeface="Public Sans"/>
                  <a:cs typeface="Public Sans"/>
                  <a:sym typeface="Public Sans"/>
                </a:rPr>
                <a:t>FORWARD THINKING</a:t>
              </a:r>
            </a:p>
            <a:p>
              <a:pPr algn="ctr">
                <a:lnSpc>
                  <a:spcPts val="2520"/>
                </a:lnSpc>
              </a:pPr>
              <a:r>
                <a:rPr lang="en-US" sz="1800">
                  <a:solidFill>
                    <a:srgbClr val="FFFFFF"/>
                  </a:solidFill>
                  <a:latin typeface="Public Sans"/>
                  <a:ea typeface="Public Sans"/>
                  <a:cs typeface="Public Sans"/>
                  <a:sym typeface="Public Sans"/>
                </a:rPr>
                <a:t>LOVE OF THE GAME</a:t>
              </a:r>
            </a:p>
          </p:txBody>
        </p:sp>
      </p:grpSp>
      <p:grpSp>
        <p:nvGrpSpPr>
          <p:cNvPr id="8" name="Group 8"/>
          <p:cNvGrpSpPr/>
          <p:nvPr/>
        </p:nvGrpSpPr>
        <p:grpSpPr>
          <a:xfrm>
            <a:off x="10287231" y="6126055"/>
            <a:ext cx="6956784" cy="2657692"/>
            <a:chOff x="0" y="0"/>
            <a:chExt cx="1211321" cy="462759"/>
          </a:xfrm>
        </p:grpSpPr>
        <p:sp>
          <p:nvSpPr>
            <p:cNvPr id="9" name="Freeform 9"/>
            <p:cNvSpPr/>
            <p:nvPr/>
          </p:nvSpPr>
          <p:spPr>
            <a:xfrm>
              <a:off x="0" y="0"/>
              <a:ext cx="1211321" cy="462759"/>
            </a:xfrm>
            <a:custGeom>
              <a:avLst/>
              <a:gdLst/>
              <a:ahLst/>
              <a:cxnLst/>
              <a:rect l="l" t="t" r="r" b="b"/>
              <a:pathLst>
                <a:path w="1211321" h="462759">
                  <a:moveTo>
                    <a:pt x="0" y="0"/>
                  </a:moveTo>
                  <a:lnTo>
                    <a:pt x="1211321" y="0"/>
                  </a:lnTo>
                  <a:lnTo>
                    <a:pt x="1211321" y="462759"/>
                  </a:lnTo>
                  <a:lnTo>
                    <a:pt x="0" y="462759"/>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10" name="TextBox 10"/>
            <p:cNvSpPr txBox="1"/>
            <p:nvPr/>
          </p:nvSpPr>
          <p:spPr>
            <a:xfrm>
              <a:off x="0" y="-38100"/>
              <a:ext cx="1211321" cy="500859"/>
            </a:xfrm>
            <a:prstGeom prst="rect">
              <a:avLst/>
            </a:prstGeom>
          </p:spPr>
          <p:txBody>
            <a:bodyPr lIns="50800" tIns="50800" rIns="50800" bIns="50800" rtlCol="0" anchor="ctr"/>
            <a:lstStyle/>
            <a:p>
              <a:pPr algn="ctr">
                <a:lnSpc>
                  <a:spcPts val="2659"/>
                </a:lnSpc>
              </a:pPr>
              <a:r>
                <a:rPr lang="en-US" sz="1899" b="1">
                  <a:solidFill>
                    <a:srgbClr val="DDCBA6"/>
                  </a:solidFill>
                  <a:latin typeface="Public Sans Bold"/>
                  <a:ea typeface="Public Sans Bold"/>
                  <a:cs typeface="Public Sans Bold"/>
                  <a:sym typeface="Public Sans Bold"/>
                </a:rPr>
                <a:t>APPROACH</a:t>
              </a:r>
            </a:p>
            <a:p>
              <a:pPr algn="ctr">
                <a:lnSpc>
                  <a:spcPts val="2240"/>
                </a:lnSpc>
              </a:pPr>
              <a:r>
                <a:rPr lang="en-US" sz="1600" i="1">
                  <a:solidFill>
                    <a:srgbClr val="DDCBA6"/>
                  </a:solidFill>
                  <a:latin typeface="Public Sans Italics"/>
                  <a:ea typeface="Public Sans Italics"/>
                  <a:cs typeface="Public Sans Italics"/>
                  <a:sym typeface="Public Sans Italics"/>
                </a:rPr>
                <a:t>OUR HOW</a:t>
              </a:r>
            </a:p>
            <a:p>
              <a:pPr algn="ctr">
                <a:lnSpc>
                  <a:spcPts val="2520"/>
                </a:lnSpc>
              </a:pPr>
              <a:r>
                <a:rPr lang="en-US" sz="1800">
                  <a:solidFill>
                    <a:srgbClr val="FFFFFF"/>
                  </a:solidFill>
                  <a:latin typeface="Public Sans"/>
                  <a:ea typeface="Public Sans"/>
                  <a:cs typeface="Public Sans"/>
                  <a:sym typeface="Public Sans"/>
                </a:rPr>
                <a:t>HOLISTIC PLAYER DEVELOPMENT</a:t>
              </a:r>
            </a:p>
            <a:p>
              <a:pPr algn="ctr">
                <a:lnSpc>
                  <a:spcPts val="2520"/>
                </a:lnSpc>
              </a:pPr>
              <a:r>
                <a:rPr lang="en-US" sz="1800">
                  <a:solidFill>
                    <a:srgbClr val="FFFFFF"/>
                  </a:solidFill>
                  <a:latin typeface="Public Sans"/>
                  <a:ea typeface="Public Sans"/>
                  <a:cs typeface="Public Sans"/>
                  <a:sym typeface="Public Sans"/>
                </a:rPr>
                <a:t>TRAINING PHILOSOPHY</a:t>
              </a:r>
            </a:p>
            <a:p>
              <a:pPr algn="ctr">
                <a:lnSpc>
                  <a:spcPts val="2520"/>
                </a:lnSpc>
              </a:pPr>
              <a:r>
                <a:rPr lang="en-US" sz="1800">
                  <a:solidFill>
                    <a:srgbClr val="FFFFFF"/>
                  </a:solidFill>
                  <a:latin typeface="Public Sans"/>
                  <a:ea typeface="Public Sans"/>
                  <a:cs typeface="Public Sans"/>
                  <a:sym typeface="Public Sans"/>
                </a:rPr>
                <a:t>PERFORMANCE ANALYSIS + PLAYER FEEDBACK</a:t>
              </a:r>
            </a:p>
            <a:p>
              <a:pPr algn="ctr">
                <a:lnSpc>
                  <a:spcPts val="2520"/>
                </a:lnSpc>
              </a:pPr>
              <a:r>
                <a:rPr lang="en-US" sz="1800">
                  <a:solidFill>
                    <a:srgbClr val="FFFFFF"/>
                  </a:solidFill>
                  <a:latin typeface="Public Sans"/>
                  <a:ea typeface="Public Sans"/>
                  <a:cs typeface="Public Sans"/>
                  <a:sym typeface="Public Sans"/>
                </a:rPr>
                <a:t>COACHING METHODOLOGY</a:t>
              </a:r>
            </a:p>
            <a:p>
              <a:pPr algn="ctr">
                <a:lnSpc>
                  <a:spcPts val="2520"/>
                </a:lnSpc>
              </a:pPr>
              <a:r>
                <a:rPr lang="en-US" sz="1800">
                  <a:solidFill>
                    <a:srgbClr val="FFFFFF"/>
                  </a:solidFill>
                  <a:latin typeface="Public Sans"/>
                  <a:ea typeface="Public Sans"/>
                  <a:cs typeface="Public Sans"/>
                  <a:sym typeface="Public Sans"/>
                </a:rPr>
                <a:t>EDUCATION FOR ALL</a:t>
              </a:r>
            </a:p>
            <a:p>
              <a:pPr algn="ctr">
                <a:lnSpc>
                  <a:spcPts val="2520"/>
                </a:lnSpc>
              </a:pPr>
              <a:r>
                <a:rPr lang="en-US" sz="1800">
                  <a:solidFill>
                    <a:srgbClr val="FFFFFF"/>
                  </a:solidFill>
                  <a:latin typeface="Public Sans"/>
                  <a:ea typeface="Public Sans"/>
                  <a:cs typeface="Public Sans"/>
                  <a:sym typeface="Public Sans"/>
                </a:rPr>
                <a:t>PROVEN CURRICULUM</a:t>
              </a:r>
            </a:p>
          </p:txBody>
        </p:sp>
      </p:grpSp>
      <p:sp>
        <p:nvSpPr>
          <p:cNvPr id="11" name="Freeform 11"/>
          <p:cNvSpPr/>
          <p:nvPr/>
        </p:nvSpPr>
        <p:spPr>
          <a:xfrm>
            <a:off x="9637960" y="697307"/>
            <a:ext cx="376654" cy="376654"/>
          </a:xfrm>
          <a:custGeom>
            <a:avLst/>
            <a:gdLst/>
            <a:ahLst/>
            <a:cxnLst/>
            <a:rect l="l" t="t" r="r" b="b"/>
            <a:pathLst>
              <a:path w="376654" h="376654">
                <a:moveTo>
                  <a:pt x="0" y="0"/>
                </a:moveTo>
                <a:lnTo>
                  <a:pt x="376654" y="0"/>
                </a:lnTo>
                <a:lnTo>
                  <a:pt x="376654" y="376654"/>
                </a:lnTo>
                <a:lnTo>
                  <a:pt x="0" y="376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9637960" y="3254543"/>
            <a:ext cx="376654" cy="376654"/>
          </a:xfrm>
          <a:custGeom>
            <a:avLst/>
            <a:gdLst/>
            <a:ahLst/>
            <a:cxnLst/>
            <a:rect l="l" t="t" r="r" b="b"/>
            <a:pathLst>
              <a:path w="376654" h="376654">
                <a:moveTo>
                  <a:pt x="0" y="0"/>
                </a:moveTo>
                <a:lnTo>
                  <a:pt x="376654" y="0"/>
                </a:lnTo>
                <a:lnTo>
                  <a:pt x="376654" y="376654"/>
                </a:lnTo>
                <a:lnTo>
                  <a:pt x="0" y="376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637960" y="6126055"/>
            <a:ext cx="376654" cy="376654"/>
          </a:xfrm>
          <a:custGeom>
            <a:avLst/>
            <a:gdLst/>
            <a:ahLst/>
            <a:cxnLst/>
            <a:rect l="l" t="t" r="r" b="b"/>
            <a:pathLst>
              <a:path w="376654" h="376654">
                <a:moveTo>
                  <a:pt x="0" y="0"/>
                </a:moveTo>
                <a:lnTo>
                  <a:pt x="376654" y="0"/>
                </a:lnTo>
                <a:lnTo>
                  <a:pt x="376654" y="376654"/>
                </a:lnTo>
                <a:lnTo>
                  <a:pt x="0" y="376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1028700" y="809625"/>
            <a:ext cx="7621340" cy="1892654"/>
          </a:xfrm>
          <a:prstGeom prst="rect">
            <a:avLst/>
          </a:prstGeom>
        </p:spPr>
        <p:txBody>
          <a:bodyPr lIns="0" tIns="0" rIns="0" bIns="0" rtlCol="0" anchor="t">
            <a:spAutoFit/>
          </a:bodyPr>
          <a:lstStyle/>
          <a:p>
            <a:pPr marL="0" lvl="0" indent="0" algn="l">
              <a:lnSpc>
                <a:spcPts val="15380"/>
              </a:lnSpc>
              <a:spcBef>
                <a:spcPct val="0"/>
              </a:spcBef>
            </a:pPr>
            <a:r>
              <a:rPr lang="en-US" sz="10986" b="1" spc="-329">
                <a:solidFill>
                  <a:srgbClr val="FFFFFF"/>
                </a:solidFill>
                <a:latin typeface="Formula Bold"/>
                <a:ea typeface="Formula Bold"/>
                <a:cs typeface="Formula Bold"/>
                <a:sym typeface="Formula Bold"/>
              </a:rPr>
              <a:t>WHAT IS </a:t>
            </a:r>
            <a:r>
              <a:rPr lang="en-US" sz="10986" b="1" spc="-329">
                <a:solidFill>
                  <a:srgbClr val="DDCBA6"/>
                </a:solidFill>
                <a:latin typeface="Formula Bold"/>
                <a:ea typeface="Formula Bold"/>
                <a:cs typeface="Formula Bold"/>
                <a:sym typeface="Formula Bold"/>
              </a:rPr>
              <a:t>TIW</a:t>
            </a:r>
            <a:r>
              <a:rPr lang="en-US" sz="10986" b="1" spc="-329">
                <a:solidFill>
                  <a:srgbClr val="FFFFFF"/>
                </a:solidFill>
                <a:latin typeface="Formula Bold"/>
                <a:ea typeface="Formula Bold"/>
                <a:cs typeface="Formula Bold"/>
                <a:sym typeface="Formula Bold"/>
              </a:rPr>
              <a:t>?</a:t>
            </a:r>
          </a:p>
        </p:txBody>
      </p:sp>
      <p:sp>
        <p:nvSpPr>
          <p:cNvPr id="15" name="TextBox 15"/>
          <p:cNvSpPr txBox="1"/>
          <p:nvPr/>
        </p:nvSpPr>
        <p:spPr>
          <a:xfrm>
            <a:off x="1028700" y="2635604"/>
            <a:ext cx="7621340" cy="441159"/>
          </a:xfrm>
          <a:prstGeom prst="rect">
            <a:avLst/>
          </a:prstGeom>
        </p:spPr>
        <p:txBody>
          <a:bodyPr lIns="0" tIns="0" rIns="0" bIns="0" rtlCol="0" anchor="t">
            <a:spAutoFit/>
          </a:bodyPr>
          <a:lstStyle/>
          <a:p>
            <a:pPr marL="0" lvl="0" indent="0" algn="l">
              <a:lnSpc>
                <a:spcPts val="3503"/>
              </a:lnSpc>
            </a:pPr>
            <a:r>
              <a:rPr lang="en-US" sz="2502" i="1">
                <a:solidFill>
                  <a:srgbClr val="FFFFFF"/>
                </a:solidFill>
                <a:latin typeface="Public Sans Italics"/>
                <a:ea typeface="Public Sans Italics"/>
                <a:cs typeface="Public Sans Italics"/>
                <a:sym typeface="Public Sans Italics"/>
              </a:rPr>
              <a:t>THE INDEPENDENCE WAY...</a:t>
            </a:r>
          </a:p>
        </p:txBody>
      </p:sp>
      <p:sp>
        <p:nvSpPr>
          <p:cNvPr id="16" name="TextBox 16"/>
          <p:cNvSpPr txBox="1"/>
          <p:nvPr/>
        </p:nvSpPr>
        <p:spPr>
          <a:xfrm>
            <a:off x="-97702" y="6860947"/>
            <a:ext cx="4258699" cy="4444019"/>
          </a:xfrm>
          <a:prstGeom prst="rect">
            <a:avLst/>
          </a:prstGeom>
        </p:spPr>
        <p:txBody>
          <a:bodyPr lIns="0" tIns="0" rIns="0" bIns="0" rtlCol="0" anchor="t">
            <a:spAutoFit/>
          </a:bodyPr>
          <a:lstStyle/>
          <a:p>
            <a:pPr marL="0" lvl="0" indent="0" algn="l">
              <a:lnSpc>
                <a:spcPts val="36201"/>
              </a:lnSpc>
              <a:spcBef>
                <a:spcPct val="0"/>
              </a:spcBef>
            </a:pPr>
            <a:r>
              <a:rPr lang="en-US" sz="25858" b="1" spc="-775">
                <a:solidFill>
                  <a:srgbClr val="FFFFFF"/>
                </a:solidFill>
                <a:latin typeface="Formula Bold"/>
                <a:ea typeface="Formula Bold"/>
                <a:cs typeface="Formula Bold"/>
                <a:sym typeface="Formula Bold"/>
              </a:rPr>
              <a:t>TIW</a:t>
            </a:r>
          </a:p>
        </p:txBody>
      </p:sp>
      <p:sp>
        <p:nvSpPr>
          <p:cNvPr id="17" name="Freeform 17"/>
          <p:cNvSpPr/>
          <p:nvPr/>
        </p:nvSpPr>
        <p:spPr>
          <a:xfrm>
            <a:off x="13860469" y="5706600"/>
            <a:ext cx="5464329" cy="5329179"/>
          </a:xfrm>
          <a:custGeom>
            <a:avLst/>
            <a:gdLst/>
            <a:ahLst/>
            <a:cxnLst/>
            <a:rect l="l" t="t" r="r" b="b"/>
            <a:pathLst>
              <a:path w="5464329" h="5329179">
                <a:moveTo>
                  <a:pt x="0" y="0"/>
                </a:moveTo>
                <a:lnTo>
                  <a:pt x="5464329" y="0"/>
                </a:lnTo>
                <a:lnTo>
                  <a:pt x="5464329" y="5329178"/>
                </a:lnTo>
                <a:lnTo>
                  <a:pt x="0" y="5329178"/>
                </a:lnTo>
                <a:lnTo>
                  <a:pt x="0" y="0"/>
                </a:lnTo>
                <a:close/>
              </a:path>
            </a:pathLst>
          </a:custGeom>
          <a:blipFill>
            <a:blip r:embed="rId4">
              <a:alphaModFix amt="5000"/>
            </a:blip>
            <a:stretch>
              <a:fillRect l="-24224" r="-24627"/>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5841438" y="-117470"/>
            <a:ext cx="12564032" cy="10521941"/>
            <a:chOff x="0" y="0"/>
            <a:chExt cx="16752043" cy="14029254"/>
          </a:xfrm>
        </p:grpSpPr>
        <p:pic>
          <p:nvPicPr>
            <p:cNvPr id="3" name="Picture 3"/>
            <p:cNvPicPr>
              <a:picLocks noChangeAspect="1"/>
            </p:cNvPicPr>
            <p:nvPr/>
          </p:nvPicPr>
          <p:blipFill>
            <a:blip r:embed="rId2"/>
            <a:srcRect l="10269" r="10269"/>
            <a:stretch>
              <a:fillRect/>
            </a:stretch>
          </p:blipFill>
          <p:spPr>
            <a:xfrm>
              <a:off x="0" y="0"/>
              <a:ext cx="16752043" cy="14029254"/>
            </a:xfrm>
            <a:prstGeom prst="rect">
              <a:avLst/>
            </a:prstGeom>
          </p:spPr>
        </p:pic>
      </p:grpSp>
      <p:sp>
        <p:nvSpPr>
          <p:cNvPr id="4" name="TextBox 4"/>
          <p:cNvSpPr txBox="1"/>
          <p:nvPr/>
        </p:nvSpPr>
        <p:spPr>
          <a:xfrm>
            <a:off x="1028700" y="1819364"/>
            <a:ext cx="4223235" cy="4452585"/>
          </a:xfrm>
          <a:prstGeom prst="rect">
            <a:avLst/>
          </a:prstGeom>
        </p:spPr>
        <p:txBody>
          <a:bodyPr lIns="0" tIns="0" rIns="0" bIns="0" rtlCol="0" anchor="t">
            <a:spAutoFit/>
          </a:bodyPr>
          <a:lstStyle/>
          <a:p>
            <a:pPr algn="l">
              <a:lnSpc>
                <a:spcPts val="3920"/>
              </a:lnSpc>
            </a:pPr>
            <a:r>
              <a:rPr lang="en-US" sz="2800">
                <a:solidFill>
                  <a:srgbClr val="FFFFFF"/>
                </a:solidFill>
                <a:latin typeface="Public Sans Thin"/>
                <a:ea typeface="Public Sans Thin"/>
                <a:cs typeface="Public Sans Thin"/>
                <a:sym typeface="Public Sans Thin"/>
              </a:rPr>
              <a:t>“THEY FORGET WHAT YOU SAY TO THEM. </a:t>
            </a:r>
          </a:p>
          <a:p>
            <a:pPr algn="l">
              <a:lnSpc>
                <a:spcPts val="3920"/>
              </a:lnSpc>
            </a:pPr>
            <a:endParaRPr lang="en-US" sz="2800">
              <a:solidFill>
                <a:srgbClr val="FFFFFF"/>
              </a:solidFill>
              <a:latin typeface="Public Sans Thin"/>
              <a:ea typeface="Public Sans Thin"/>
              <a:cs typeface="Public Sans Thin"/>
              <a:sym typeface="Public Sans Thin"/>
            </a:endParaRPr>
          </a:p>
          <a:p>
            <a:pPr algn="l">
              <a:lnSpc>
                <a:spcPts val="3920"/>
              </a:lnSpc>
            </a:pPr>
            <a:r>
              <a:rPr lang="en-US" sz="2800">
                <a:solidFill>
                  <a:srgbClr val="FFFFFF"/>
                </a:solidFill>
                <a:latin typeface="Public Sans Thin"/>
                <a:ea typeface="Public Sans Thin"/>
                <a:cs typeface="Public Sans Thin"/>
                <a:sym typeface="Public Sans Thin"/>
              </a:rPr>
              <a:t>THEY FORGET WHAT YOU DO WITH THEM. </a:t>
            </a:r>
          </a:p>
          <a:p>
            <a:pPr algn="l">
              <a:lnSpc>
                <a:spcPts val="3920"/>
              </a:lnSpc>
            </a:pPr>
            <a:endParaRPr lang="en-US" sz="2800">
              <a:solidFill>
                <a:srgbClr val="FFFFFF"/>
              </a:solidFill>
              <a:latin typeface="Public Sans Thin"/>
              <a:ea typeface="Public Sans Thin"/>
              <a:cs typeface="Public Sans Thin"/>
              <a:sym typeface="Public Sans Thin"/>
            </a:endParaRPr>
          </a:p>
          <a:p>
            <a:pPr marL="0" lvl="0" indent="0" algn="l">
              <a:lnSpc>
                <a:spcPts val="3920"/>
              </a:lnSpc>
            </a:pPr>
            <a:r>
              <a:rPr lang="en-US" sz="2800">
                <a:solidFill>
                  <a:srgbClr val="FFFFFF"/>
                </a:solidFill>
                <a:latin typeface="Public Sans Thin"/>
                <a:ea typeface="Public Sans Thin"/>
                <a:cs typeface="Public Sans Thin"/>
                <a:sym typeface="Public Sans Thin"/>
              </a:rPr>
              <a:t>BUT THEY NEVER FORGET HOW YOU MADE THEM FEEL.”</a:t>
            </a:r>
          </a:p>
        </p:txBody>
      </p:sp>
      <p:sp>
        <p:nvSpPr>
          <p:cNvPr id="5" name="TextBox 5"/>
          <p:cNvSpPr txBox="1"/>
          <p:nvPr/>
        </p:nvSpPr>
        <p:spPr>
          <a:xfrm>
            <a:off x="13228882" y="6929377"/>
            <a:ext cx="4030418" cy="2328923"/>
          </a:xfrm>
          <a:prstGeom prst="rect">
            <a:avLst/>
          </a:prstGeom>
        </p:spPr>
        <p:txBody>
          <a:bodyPr lIns="0" tIns="0" rIns="0" bIns="0" rtlCol="0" anchor="t">
            <a:spAutoFit/>
          </a:bodyPr>
          <a:lstStyle/>
          <a:p>
            <a:pPr algn="l">
              <a:lnSpc>
                <a:spcPts val="5856"/>
              </a:lnSpc>
            </a:pPr>
            <a:r>
              <a:rPr lang="en-US" sz="7412" b="1" spc="-222">
                <a:solidFill>
                  <a:srgbClr val="FFFFFF"/>
                </a:solidFill>
                <a:latin typeface="Formula Bold"/>
                <a:ea typeface="Formula Bold"/>
                <a:cs typeface="Formula Bold"/>
                <a:sym typeface="Formula Bold"/>
              </a:rPr>
              <a:t>THE</a:t>
            </a:r>
          </a:p>
          <a:p>
            <a:pPr algn="l">
              <a:lnSpc>
                <a:spcPts val="5856"/>
              </a:lnSpc>
            </a:pPr>
            <a:r>
              <a:rPr lang="en-US" sz="7412" b="1" spc="-222">
                <a:solidFill>
                  <a:srgbClr val="FFFFFF"/>
                </a:solidFill>
                <a:latin typeface="Formula Bold"/>
                <a:ea typeface="Formula Bold"/>
                <a:cs typeface="Formula Bold"/>
                <a:sym typeface="Formula Bold"/>
              </a:rPr>
              <a:t>INDEPENDENCE </a:t>
            </a:r>
          </a:p>
          <a:p>
            <a:pPr algn="l">
              <a:lnSpc>
                <a:spcPts val="5856"/>
              </a:lnSpc>
            </a:pPr>
            <a:r>
              <a:rPr lang="en-US" sz="7412" b="1" spc="-222">
                <a:solidFill>
                  <a:srgbClr val="FFFFFF"/>
                </a:solidFill>
                <a:latin typeface="Formula Bold"/>
                <a:ea typeface="Formula Bold"/>
                <a:cs typeface="Formula Bold"/>
                <a:sym typeface="Formula Bold"/>
              </a:rPr>
              <a:t>WAY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4497" y="5685989"/>
            <a:ext cx="2654037" cy="1536058"/>
            <a:chOff x="0" y="0"/>
            <a:chExt cx="3538716" cy="2048078"/>
          </a:xfrm>
        </p:grpSpPr>
        <p:pic>
          <p:nvPicPr>
            <p:cNvPr id="3" name="Picture 3"/>
            <p:cNvPicPr>
              <a:picLocks noChangeAspect="1"/>
            </p:cNvPicPr>
            <p:nvPr/>
          </p:nvPicPr>
          <p:blipFill>
            <a:blip r:embed="rId2"/>
            <a:srcRect t="6513" b="6513"/>
            <a:stretch>
              <a:fillRect/>
            </a:stretch>
          </p:blipFill>
          <p:spPr>
            <a:xfrm>
              <a:off x="0" y="0"/>
              <a:ext cx="3538716" cy="2048078"/>
            </a:xfrm>
            <a:prstGeom prst="rect">
              <a:avLst/>
            </a:prstGeom>
          </p:spPr>
        </p:pic>
      </p:grpSp>
      <p:grpSp>
        <p:nvGrpSpPr>
          <p:cNvPr id="4" name="Group 4"/>
          <p:cNvGrpSpPr/>
          <p:nvPr/>
        </p:nvGrpSpPr>
        <p:grpSpPr>
          <a:xfrm>
            <a:off x="1934497" y="3664744"/>
            <a:ext cx="2654037" cy="1536058"/>
            <a:chOff x="0" y="0"/>
            <a:chExt cx="3538716" cy="2048078"/>
          </a:xfrm>
        </p:grpSpPr>
        <p:pic>
          <p:nvPicPr>
            <p:cNvPr id="5" name="Picture 5"/>
            <p:cNvPicPr>
              <a:picLocks noChangeAspect="1"/>
            </p:cNvPicPr>
            <p:nvPr/>
          </p:nvPicPr>
          <p:blipFill>
            <a:blip r:embed="rId3"/>
            <a:srcRect t="14552" b="14552"/>
            <a:stretch>
              <a:fillRect/>
            </a:stretch>
          </p:blipFill>
          <p:spPr>
            <a:xfrm>
              <a:off x="0" y="0"/>
              <a:ext cx="3538716" cy="2048078"/>
            </a:xfrm>
            <a:prstGeom prst="rect">
              <a:avLst/>
            </a:prstGeom>
          </p:spPr>
        </p:pic>
      </p:grpSp>
      <p:sp>
        <p:nvSpPr>
          <p:cNvPr id="6" name="AutoShape 6"/>
          <p:cNvSpPr/>
          <p:nvPr/>
        </p:nvSpPr>
        <p:spPr>
          <a:xfrm>
            <a:off x="1756860" y="7214970"/>
            <a:ext cx="5663347" cy="0"/>
          </a:xfrm>
          <a:prstGeom prst="line">
            <a:avLst/>
          </a:prstGeom>
          <a:ln w="19050" cap="flat">
            <a:solidFill>
              <a:srgbClr val="1A1A1A"/>
            </a:solidFill>
            <a:prstDash val="solid"/>
            <a:headEnd type="none" w="sm" len="sm"/>
            <a:tailEnd type="none" w="sm" len="sm"/>
          </a:ln>
        </p:spPr>
        <p:txBody>
          <a:bodyPr/>
          <a:lstStyle/>
          <a:p>
            <a:endParaRPr lang="en-US"/>
          </a:p>
        </p:txBody>
      </p:sp>
      <p:sp>
        <p:nvSpPr>
          <p:cNvPr id="7" name="AutoShape 7"/>
          <p:cNvSpPr/>
          <p:nvPr/>
        </p:nvSpPr>
        <p:spPr>
          <a:xfrm>
            <a:off x="1756860" y="5193724"/>
            <a:ext cx="5663347" cy="0"/>
          </a:xfrm>
          <a:prstGeom prst="line">
            <a:avLst/>
          </a:prstGeom>
          <a:ln w="19050" cap="flat">
            <a:solidFill>
              <a:srgbClr val="1A1A1A"/>
            </a:solidFill>
            <a:prstDash val="solid"/>
            <a:headEnd type="none" w="sm" len="sm"/>
            <a:tailEnd type="none" w="sm" len="sm"/>
          </a:ln>
        </p:spPr>
        <p:txBody>
          <a:bodyPr/>
          <a:lstStyle/>
          <a:p>
            <a:endParaRPr lang="en-US"/>
          </a:p>
        </p:txBody>
      </p:sp>
      <p:sp>
        <p:nvSpPr>
          <p:cNvPr id="8" name="Freeform 8"/>
          <p:cNvSpPr/>
          <p:nvPr/>
        </p:nvSpPr>
        <p:spPr>
          <a:xfrm>
            <a:off x="1756860" y="6142589"/>
            <a:ext cx="355274" cy="355274"/>
          </a:xfrm>
          <a:custGeom>
            <a:avLst/>
            <a:gdLst/>
            <a:ahLst/>
            <a:cxnLst/>
            <a:rect l="l" t="t" r="r" b="b"/>
            <a:pathLst>
              <a:path w="355274" h="355274">
                <a:moveTo>
                  <a:pt x="0" y="0"/>
                </a:moveTo>
                <a:lnTo>
                  <a:pt x="355274" y="0"/>
                </a:lnTo>
                <a:lnTo>
                  <a:pt x="355274" y="355274"/>
                </a:lnTo>
                <a:lnTo>
                  <a:pt x="0" y="355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756860" y="4121343"/>
            <a:ext cx="355274" cy="355274"/>
          </a:xfrm>
          <a:custGeom>
            <a:avLst/>
            <a:gdLst/>
            <a:ahLst/>
            <a:cxnLst/>
            <a:rect l="l" t="t" r="r" b="b"/>
            <a:pathLst>
              <a:path w="355274" h="355274">
                <a:moveTo>
                  <a:pt x="0" y="0"/>
                </a:moveTo>
                <a:lnTo>
                  <a:pt x="355274" y="0"/>
                </a:lnTo>
                <a:lnTo>
                  <a:pt x="355274" y="355274"/>
                </a:lnTo>
                <a:lnTo>
                  <a:pt x="0" y="355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028700" y="1219200"/>
            <a:ext cx="16230600" cy="1474695"/>
          </a:xfrm>
          <a:prstGeom prst="rect">
            <a:avLst/>
          </a:prstGeom>
        </p:spPr>
        <p:txBody>
          <a:bodyPr lIns="0" tIns="0" rIns="0" bIns="0" rtlCol="0" anchor="t">
            <a:spAutoFit/>
          </a:bodyPr>
          <a:lstStyle/>
          <a:p>
            <a:pPr marL="0" lvl="0" indent="0" algn="l">
              <a:lnSpc>
                <a:spcPts val="11095"/>
              </a:lnSpc>
            </a:pPr>
            <a:r>
              <a:rPr lang="en-US" sz="10986" b="1" spc="-329">
                <a:solidFill>
                  <a:srgbClr val="DDCBA6"/>
                </a:solidFill>
                <a:latin typeface="Formula Bold"/>
                <a:ea typeface="Formula Bold"/>
                <a:cs typeface="Formula Bold"/>
                <a:sym typeface="Formula Bold"/>
              </a:rPr>
              <a:t>TIW</a:t>
            </a:r>
            <a:r>
              <a:rPr lang="en-US" sz="10986" b="1" spc="-329">
                <a:solidFill>
                  <a:srgbClr val="1A1A1A"/>
                </a:solidFill>
                <a:latin typeface="Formula Bold"/>
                <a:ea typeface="Formula Bold"/>
                <a:cs typeface="Formula Bold"/>
                <a:sym typeface="Formula Bold"/>
              </a:rPr>
              <a:t> OUR VALUES</a:t>
            </a:r>
          </a:p>
        </p:txBody>
      </p:sp>
      <p:sp>
        <p:nvSpPr>
          <p:cNvPr id="11" name="Freeform 11"/>
          <p:cNvSpPr/>
          <p:nvPr/>
        </p:nvSpPr>
        <p:spPr>
          <a:xfrm>
            <a:off x="10824868" y="-650721"/>
            <a:ext cx="8114701" cy="8114701"/>
          </a:xfrm>
          <a:custGeom>
            <a:avLst/>
            <a:gdLst/>
            <a:ahLst/>
            <a:cxnLst/>
            <a:rect l="l" t="t" r="r" b="b"/>
            <a:pathLst>
              <a:path w="8114701" h="8114701">
                <a:moveTo>
                  <a:pt x="0" y="0"/>
                </a:moveTo>
                <a:lnTo>
                  <a:pt x="8114701" y="0"/>
                </a:lnTo>
                <a:lnTo>
                  <a:pt x="8114701" y="8114701"/>
                </a:lnTo>
                <a:lnTo>
                  <a:pt x="0" y="8114701"/>
                </a:lnTo>
                <a:lnTo>
                  <a:pt x="0" y="0"/>
                </a:lnTo>
                <a:close/>
              </a:path>
            </a:pathLst>
          </a:custGeom>
          <a:blipFill>
            <a:blip r:embed="rId6">
              <a:alphaModFix amt="4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934497" y="7710270"/>
            <a:ext cx="2654037" cy="1536058"/>
            <a:chOff x="0" y="0"/>
            <a:chExt cx="3538716" cy="2048078"/>
          </a:xfrm>
        </p:grpSpPr>
        <p:pic>
          <p:nvPicPr>
            <p:cNvPr id="13" name="Picture 13"/>
            <p:cNvPicPr>
              <a:picLocks noChangeAspect="1"/>
            </p:cNvPicPr>
            <p:nvPr/>
          </p:nvPicPr>
          <p:blipFill>
            <a:blip r:embed="rId8"/>
            <a:srcRect t="8005" b="8005"/>
            <a:stretch>
              <a:fillRect/>
            </a:stretch>
          </p:blipFill>
          <p:spPr>
            <a:xfrm>
              <a:off x="0" y="0"/>
              <a:ext cx="3538716" cy="2048078"/>
            </a:xfrm>
            <a:prstGeom prst="rect">
              <a:avLst/>
            </a:prstGeom>
          </p:spPr>
        </p:pic>
      </p:grpSp>
      <p:sp>
        <p:nvSpPr>
          <p:cNvPr id="14" name="AutoShape 14"/>
          <p:cNvSpPr/>
          <p:nvPr/>
        </p:nvSpPr>
        <p:spPr>
          <a:xfrm>
            <a:off x="1756860" y="9239250"/>
            <a:ext cx="5663347" cy="0"/>
          </a:xfrm>
          <a:prstGeom prst="line">
            <a:avLst/>
          </a:prstGeom>
          <a:ln w="19050" cap="flat">
            <a:solidFill>
              <a:srgbClr val="1A1A1A"/>
            </a:solidFill>
            <a:prstDash val="solid"/>
            <a:headEnd type="none" w="sm" len="sm"/>
            <a:tailEnd type="none" w="sm" len="sm"/>
          </a:ln>
        </p:spPr>
        <p:txBody>
          <a:bodyPr/>
          <a:lstStyle/>
          <a:p>
            <a:endParaRPr lang="en-US"/>
          </a:p>
        </p:txBody>
      </p:sp>
      <p:sp>
        <p:nvSpPr>
          <p:cNvPr id="15" name="Freeform 15"/>
          <p:cNvSpPr/>
          <p:nvPr/>
        </p:nvSpPr>
        <p:spPr>
          <a:xfrm>
            <a:off x="1756860" y="8166869"/>
            <a:ext cx="355274" cy="355274"/>
          </a:xfrm>
          <a:custGeom>
            <a:avLst/>
            <a:gdLst/>
            <a:ahLst/>
            <a:cxnLst/>
            <a:rect l="l" t="t" r="r" b="b"/>
            <a:pathLst>
              <a:path w="355274" h="355274">
                <a:moveTo>
                  <a:pt x="0" y="0"/>
                </a:moveTo>
                <a:lnTo>
                  <a:pt x="355274" y="0"/>
                </a:lnTo>
                <a:lnTo>
                  <a:pt x="355274" y="355274"/>
                </a:lnTo>
                <a:lnTo>
                  <a:pt x="0" y="355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9497849" y="5695514"/>
            <a:ext cx="2654037" cy="1536058"/>
            <a:chOff x="0" y="0"/>
            <a:chExt cx="3538716" cy="2048078"/>
          </a:xfrm>
        </p:grpSpPr>
        <p:pic>
          <p:nvPicPr>
            <p:cNvPr id="17" name="Picture 17"/>
            <p:cNvPicPr>
              <a:picLocks noChangeAspect="1"/>
            </p:cNvPicPr>
            <p:nvPr/>
          </p:nvPicPr>
          <p:blipFill>
            <a:blip r:embed="rId9"/>
            <a:srcRect t="14393" b="14393"/>
            <a:stretch>
              <a:fillRect/>
            </a:stretch>
          </p:blipFill>
          <p:spPr>
            <a:xfrm>
              <a:off x="0" y="0"/>
              <a:ext cx="3538716" cy="2048078"/>
            </a:xfrm>
            <a:prstGeom prst="rect">
              <a:avLst/>
            </a:prstGeom>
          </p:spPr>
        </p:pic>
      </p:grpSp>
      <p:sp>
        <p:nvSpPr>
          <p:cNvPr id="18" name="AutoShape 18"/>
          <p:cNvSpPr/>
          <p:nvPr/>
        </p:nvSpPr>
        <p:spPr>
          <a:xfrm>
            <a:off x="9320212" y="7224495"/>
            <a:ext cx="5663347" cy="0"/>
          </a:xfrm>
          <a:prstGeom prst="line">
            <a:avLst/>
          </a:prstGeom>
          <a:ln w="19050" cap="flat">
            <a:solidFill>
              <a:srgbClr val="1A1A1A"/>
            </a:solidFill>
            <a:prstDash val="solid"/>
            <a:headEnd type="none" w="sm" len="sm"/>
            <a:tailEnd type="none" w="sm" len="sm"/>
          </a:ln>
        </p:spPr>
        <p:txBody>
          <a:bodyPr/>
          <a:lstStyle/>
          <a:p>
            <a:endParaRPr lang="en-US"/>
          </a:p>
        </p:txBody>
      </p:sp>
      <p:sp>
        <p:nvSpPr>
          <p:cNvPr id="19" name="Freeform 19"/>
          <p:cNvSpPr/>
          <p:nvPr/>
        </p:nvSpPr>
        <p:spPr>
          <a:xfrm>
            <a:off x="9320212" y="6152114"/>
            <a:ext cx="355274" cy="355274"/>
          </a:xfrm>
          <a:custGeom>
            <a:avLst/>
            <a:gdLst/>
            <a:ahLst/>
            <a:cxnLst/>
            <a:rect l="l" t="t" r="r" b="b"/>
            <a:pathLst>
              <a:path w="355274" h="355274">
                <a:moveTo>
                  <a:pt x="0" y="0"/>
                </a:moveTo>
                <a:lnTo>
                  <a:pt x="355274" y="0"/>
                </a:lnTo>
                <a:lnTo>
                  <a:pt x="355274" y="355274"/>
                </a:lnTo>
                <a:lnTo>
                  <a:pt x="0" y="355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0" name="Group 20"/>
          <p:cNvGrpSpPr/>
          <p:nvPr/>
        </p:nvGrpSpPr>
        <p:grpSpPr>
          <a:xfrm>
            <a:off x="9497849" y="7719795"/>
            <a:ext cx="2654037" cy="1536058"/>
            <a:chOff x="0" y="0"/>
            <a:chExt cx="3538716" cy="2048078"/>
          </a:xfrm>
        </p:grpSpPr>
        <p:pic>
          <p:nvPicPr>
            <p:cNvPr id="21" name="Picture 21"/>
            <p:cNvPicPr>
              <a:picLocks noChangeAspect="1"/>
            </p:cNvPicPr>
            <p:nvPr/>
          </p:nvPicPr>
          <p:blipFill>
            <a:blip r:embed="rId10"/>
            <a:srcRect t="6513" b="6513"/>
            <a:stretch>
              <a:fillRect/>
            </a:stretch>
          </p:blipFill>
          <p:spPr>
            <a:xfrm>
              <a:off x="0" y="0"/>
              <a:ext cx="3538716" cy="2048078"/>
            </a:xfrm>
            <a:prstGeom prst="rect">
              <a:avLst/>
            </a:prstGeom>
          </p:spPr>
        </p:pic>
      </p:grpSp>
      <p:sp>
        <p:nvSpPr>
          <p:cNvPr id="22" name="AutoShape 22"/>
          <p:cNvSpPr/>
          <p:nvPr/>
        </p:nvSpPr>
        <p:spPr>
          <a:xfrm>
            <a:off x="9320213" y="9248775"/>
            <a:ext cx="5663347" cy="0"/>
          </a:xfrm>
          <a:prstGeom prst="line">
            <a:avLst/>
          </a:prstGeom>
          <a:ln w="19050" cap="flat">
            <a:solidFill>
              <a:srgbClr val="1A1A1A"/>
            </a:solidFill>
            <a:prstDash val="solid"/>
            <a:headEnd type="none" w="sm" len="sm"/>
            <a:tailEnd type="none" w="sm" len="sm"/>
          </a:ln>
        </p:spPr>
        <p:txBody>
          <a:bodyPr/>
          <a:lstStyle/>
          <a:p>
            <a:endParaRPr lang="en-US"/>
          </a:p>
        </p:txBody>
      </p:sp>
      <p:sp>
        <p:nvSpPr>
          <p:cNvPr id="23" name="Freeform 23"/>
          <p:cNvSpPr/>
          <p:nvPr/>
        </p:nvSpPr>
        <p:spPr>
          <a:xfrm>
            <a:off x="9320213" y="8176394"/>
            <a:ext cx="355274" cy="355274"/>
          </a:xfrm>
          <a:custGeom>
            <a:avLst/>
            <a:gdLst/>
            <a:ahLst/>
            <a:cxnLst/>
            <a:rect l="l" t="t" r="r" b="b"/>
            <a:pathLst>
              <a:path w="355274" h="355274">
                <a:moveTo>
                  <a:pt x="0" y="0"/>
                </a:moveTo>
                <a:lnTo>
                  <a:pt x="355273" y="0"/>
                </a:lnTo>
                <a:lnTo>
                  <a:pt x="355273" y="355274"/>
                </a:lnTo>
                <a:lnTo>
                  <a:pt x="0" y="355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5076912" y="3745665"/>
            <a:ext cx="3890876" cy="1266626"/>
          </a:xfrm>
          <a:prstGeom prst="rect">
            <a:avLst/>
          </a:prstGeom>
        </p:spPr>
        <p:txBody>
          <a:bodyPr lIns="0" tIns="0" rIns="0" bIns="0" rtlCol="0" anchor="t">
            <a:spAutoFit/>
          </a:bodyPr>
          <a:lstStyle/>
          <a:p>
            <a:pPr algn="l">
              <a:lnSpc>
                <a:spcPts val="2496"/>
              </a:lnSpc>
            </a:pPr>
            <a:r>
              <a:rPr lang="en-US" sz="2080" b="1" spc="-104">
                <a:solidFill>
                  <a:srgbClr val="1A1A1A"/>
                </a:solidFill>
                <a:latin typeface="Public Sans Bold"/>
                <a:ea typeface="Public Sans Bold"/>
                <a:cs typeface="Public Sans Bold"/>
                <a:sym typeface="Public Sans Bold"/>
              </a:rPr>
              <a:t>CHARACTER</a:t>
            </a:r>
          </a:p>
          <a:p>
            <a:pPr marL="0" lvl="0" indent="0" algn="l">
              <a:lnSpc>
                <a:spcPts val="2496"/>
              </a:lnSpc>
            </a:pPr>
            <a:r>
              <a:rPr lang="en-US" sz="2080" spc="-104">
                <a:solidFill>
                  <a:srgbClr val="1A1A1A"/>
                </a:solidFill>
                <a:latin typeface="Public Sans Thin"/>
                <a:ea typeface="Public Sans Thin"/>
                <a:cs typeface="Public Sans Thin"/>
                <a:sym typeface="Public Sans Thin"/>
              </a:rPr>
              <a:t>POSITIVE, HONEST, LEADERSHIP, INTEGRITY, CONFIDENCE, GROWTH MINDSET, TEAMWORK</a:t>
            </a:r>
          </a:p>
        </p:txBody>
      </p:sp>
      <p:sp>
        <p:nvSpPr>
          <p:cNvPr id="25" name="TextBox 25"/>
          <p:cNvSpPr txBox="1"/>
          <p:nvPr/>
        </p:nvSpPr>
        <p:spPr>
          <a:xfrm>
            <a:off x="5076912" y="5791828"/>
            <a:ext cx="3890876" cy="952351"/>
          </a:xfrm>
          <a:prstGeom prst="rect">
            <a:avLst/>
          </a:prstGeom>
        </p:spPr>
        <p:txBody>
          <a:bodyPr lIns="0" tIns="0" rIns="0" bIns="0" rtlCol="0" anchor="t">
            <a:spAutoFit/>
          </a:bodyPr>
          <a:lstStyle/>
          <a:p>
            <a:pPr algn="l">
              <a:lnSpc>
                <a:spcPts val="2496"/>
              </a:lnSpc>
            </a:pPr>
            <a:r>
              <a:rPr lang="en-US" sz="2080" b="1" spc="-104">
                <a:solidFill>
                  <a:srgbClr val="1A1A1A"/>
                </a:solidFill>
                <a:latin typeface="Public Sans Bold"/>
                <a:ea typeface="Public Sans Bold"/>
                <a:cs typeface="Public Sans Bold"/>
                <a:sym typeface="Public Sans Bold"/>
              </a:rPr>
              <a:t>COMMITMENT</a:t>
            </a:r>
          </a:p>
          <a:p>
            <a:pPr marL="0" lvl="0" indent="0" algn="l">
              <a:lnSpc>
                <a:spcPts val="2496"/>
              </a:lnSpc>
            </a:pPr>
            <a:r>
              <a:rPr lang="en-US" sz="2080" spc="-104">
                <a:solidFill>
                  <a:srgbClr val="1A1A1A"/>
                </a:solidFill>
                <a:latin typeface="Public Sans Thin"/>
                <a:ea typeface="Public Sans Thin"/>
                <a:cs typeface="Public Sans Thin"/>
                <a:sym typeface="Public Sans Thin"/>
              </a:rPr>
              <a:t>PASSION, DRIVE, OWNERSHIP, ACCOUNTABILITY, SACRIFICE</a:t>
            </a:r>
          </a:p>
        </p:txBody>
      </p:sp>
      <p:sp>
        <p:nvSpPr>
          <p:cNvPr id="26" name="TextBox 26"/>
          <p:cNvSpPr txBox="1"/>
          <p:nvPr/>
        </p:nvSpPr>
        <p:spPr>
          <a:xfrm>
            <a:off x="5076912" y="7815045"/>
            <a:ext cx="3890876" cy="952351"/>
          </a:xfrm>
          <a:prstGeom prst="rect">
            <a:avLst/>
          </a:prstGeom>
        </p:spPr>
        <p:txBody>
          <a:bodyPr lIns="0" tIns="0" rIns="0" bIns="0" rtlCol="0" anchor="t">
            <a:spAutoFit/>
          </a:bodyPr>
          <a:lstStyle/>
          <a:p>
            <a:pPr algn="l">
              <a:lnSpc>
                <a:spcPts val="2496"/>
              </a:lnSpc>
            </a:pPr>
            <a:r>
              <a:rPr lang="en-US" sz="2080" b="1" spc="-104">
                <a:solidFill>
                  <a:srgbClr val="1A1A1A"/>
                </a:solidFill>
                <a:latin typeface="Public Sans Bold"/>
                <a:ea typeface="Public Sans Bold"/>
                <a:cs typeface="Public Sans Bold"/>
                <a:sym typeface="Public Sans Bold"/>
              </a:rPr>
              <a:t>COMMUNITY</a:t>
            </a:r>
          </a:p>
          <a:p>
            <a:pPr marL="0" lvl="0" indent="0" algn="l">
              <a:lnSpc>
                <a:spcPts val="2496"/>
              </a:lnSpc>
            </a:pPr>
            <a:r>
              <a:rPr lang="en-US" sz="2080" spc="-104">
                <a:solidFill>
                  <a:srgbClr val="1A1A1A"/>
                </a:solidFill>
                <a:latin typeface="Public Sans Thin"/>
                <a:ea typeface="Public Sans Thin"/>
                <a:cs typeface="Public Sans Thin"/>
                <a:sym typeface="Public Sans Thin"/>
              </a:rPr>
              <a:t>TOGETHER, COLLECTIVE, </a:t>
            </a:r>
            <a:r>
              <a:rPr lang="en-US" sz="2080" spc="-104">
                <a:solidFill>
                  <a:srgbClr val="1A1A1A"/>
                </a:solidFill>
                <a:latin typeface="Public Sans"/>
                <a:ea typeface="Public Sans"/>
                <a:cs typeface="Public Sans"/>
                <a:sym typeface="Public Sans"/>
              </a:rPr>
              <a:t>WE </a:t>
            </a:r>
            <a:r>
              <a:rPr lang="en-US" sz="2080" spc="-104">
                <a:solidFill>
                  <a:srgbClr val="1A1A1A"/>
                </a:solidFill>
                <a:latin typeface="Public Sans Thin"/>
                <a:ea typeface="Public Sans Thin"/>
                <a:cs typeface="Public Sans Thin"/>
                <a:sym typeface="Public Sans Thin"/>
              </a:rPr>
              <a:t>MENTALITY</a:t>
            </a:r>
          </a:p>
        </p:txBody>
      </p:sp>
      <p:sp>
        <p:nvSpPr>
          <p:cNvPr id="27" name="TextBox 27"/>
          <p:cNvSpPr txBox="1"/>
          <p:nvPr/>
        </p:nvSpPr>
        <p:spPr>
          <a:xfrm>
            <a:off x="12640264" y="5801353"/>
            <a:ext cx="3890876" cy="1266626"/>
          </a:xfrm>
          <a:prstGeom prst="rect">
            <a:avLst/>
          </a:prstGeom>
        </p:spPr>
        <p:txBody>
          <a:bodyPr lIns="0" tIns="0" rIns="0" bIns="0" rtlCol="0" anchor="t">
            <a:spAutoFit/>
          </a:bodyPr>
          <a:lstStyle/>
          <a:p>
            <a:pPr algn="l">
              <a:lnSpc>
                <a:spcPts val="2496"/>
              </a:lnSpc>
            </a:pPr>
            <a:r>
              <a:rPr lang="en-US" sz="2080" b="1" spc="-104">
                <a:solidFill>
                  <a:srgbClr val="1A1A1A"/>
                </a:solidFill>
                <a:latin typeface="Public Sans Bold"/>
                <a:ea typeface="Public Sans Bold"/>
                <a:cs typeface="Public Sans Bold"/>
                <a:sym typeface="Public Sans Bold"/>
              </a:rPr>
              <a:t>COMPETITION</a:t>
            </a:r>
          </a:p>
          <a:p>
            <a:pPr marL="0" lvl="0" indent="0" algn="l">
              <a:lnSpc>
                <a:spcPts val="2496"/>
              </a:lnSpc>
            </a:pPr>
            <a:r>
              <a:rPr lang="en-US" sz="2080" spc="-104">
                <a:solidFill>
                  <a:srgbClr val="1A1A1A"/>
                </a:solidFill>
                <a:latin typeface="Public Sans Thin"/>
                <a:ea typeface="Public Sans Thin"/>
                <a:cs typeface="Public Sans Thin"/>
                <a:sym typeface="Public Sans Thin"/>
              </a:rPr>
              <a:t>MENTALITY, WINNING CULTURE, TRAIN TO COMPETE, LIFE LESSONS</a:t>
            </a:r>
          </a:p>
        </p:txBody>
      </p:sp>
      <p:sp>
        <p:nvSpPr>
          <p:cNvPr id="28" name="TextBox 28"/>
          <p:cNvSpPr txBox="1"/>
          <p:nvPr/>
        </p:nvSpPr>
        <p:spPr>
          <a:xfrm>
            <a:off x="12640264" y="7824570"/>
            <a:ext cx="3890876" cy="1266626"/>
          </a:xfrm>
          <a:prstGeom prst="rect">
            <a:avLst/>
          </a:prstGeom>
        </p:spPr>
        <p:txBody>
          <a:bodyPr lIns="0" tIns="0" rIns="0" bIns="0" rtlCol="0" anchor="t">
            <a:spAutoFit/>
          </a:bodyPr>
          <a:lstStyle/>
          <a:p>
            <a:pPr algn="l">
              <a:lnSpc>
                <a:spcPts val="2496"/>
              </a:lnSpc>
            </a:pPr>
            <a:r>
              <a:rPr lang="en-US" sz="2080" b="1" spc="-104">
                <a:solidFill>
                  <a:srgbClr val="1A1A1A"/>
                </a:solidFill>
                <a:latin typeface="Public Sans Bold"/>
                <a:ea typeface="Public Sans Bold"/>
                <a:cs typeface="Public Sans Bold"/>
                <a:sym typeface="Public Sans Bold"/>
              </a:rPr>
              <a:t>COMMUNICATION</a:t>
            </a:r>
          </a:p>
          <a:p>
            <a:pPr marL="0" lvl="0" indent="0" algn="l">
              <a:lnSpc>
                <a:spcPts val="2496"/>
              </a:lnSpc>
            </a:pPr>
            <a:r>
              <a:rPr lang="en-US" sz="2080" spc="-104">
                <a:solidFill>
                  <a:srgbClr val="1A1A1A"/>
                </a:solidFill>
                <a:latin typeface="Public Sans Thin"/>
                <a:ea typeface="Public Sans Thin"/>
                <a:cs typeface="Public Sans Thin"/>
                <a:sym typeface="Public Sans Thin"/>
              </a:rPr>
              <a:t>TRANSPARENT, HONEST, APPROPRIATE, EVALUATE, RESPECTFUL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30328" r="30328"/>
            <a:stretch>
              <a:fillRect/>
            </a:stretch>
          </p:blipFill>
          <p:spPr>
            <a:xfrm>
              <a:off x="0" y="0"/>
              <a:ext cx="6994770" cy="14029254"/>
            </a:xfrm>
            <a:prstGeom prst="rect">
              <a:avLst/>
            </a:prstGeom>
          </p:spPr>
        </p:pic>
      </p:grpSp>
      <p:sp>
        <p:nvSpPr>
          <p:cNvPr id="4" name="TextBox 4"/>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DDCBA6"/>
                </a:solidFill>
                <a:latin typeface="Formula Bold"/>
                <a:ea typeface="Formula Bold"/>
                <a:cs typeface="Formula Bold"/>
                <a:sym typeface="Formula Bold"/>
              </a:rPr>
              <a:t>TIW </a:t>
            </a:r>
            <a:r>
              <a:rPr lang="en-US" sz="10986" b="1" spc="-329">
                <a:solidFill>
                  <a:srgbClr val="FFFFFF"/>
                </a:solidFill>
                <a:latin typeface="Formula Bold"/>
                <a:ea typeface="Formula Bold"/>
                <a:cs typeface="Formula Bold"/>
                <a:sym typeface="Formula Bold"/>
              </a:rPr>
              <a:t>OUR PURPOSE</a:t>
            </a:r>
          </a:p>
        </p:txBody>
      </p:sp>
      <p:sp>
        <p:nvSpPr>
          <p:cNvPr id="5" name="TextBox 5"/>
          <p:cNvSpPr txBox="1"/>
          <p:nvPr/>
        </p:nvSpPr>
        <p:spPr>
          <a:xfrm>
            <a:off x="1028700" y="2645129"/>
            <a:ext cx="5393833" cy="5204046"/>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Our purpose is to teach and develop players in an environment that promotes both individual and team growth. Our players are continually challenged and experience success, resulting in increased self-confidence, self-esteem, soccer ability, and personal potential.</a:t>
            </a:r>
          </a:p>
          <a:p>
            <a:pPr algn="l">
              <a:lnSpc>
                <a:spcPts val="2943"/>
              </a:lnSpc>
            </a:pPr>
            <a:r>
              <a:rPr lang="en-US" sz="2102">
                <a:solidFill>
                  <a:srgbClr val="FFFFFF"/>
                </a:solidFill>
                <a:latin typeface="Public Sans"/>
                <a:ea typeface="Public Sans"/>
                <a:cs typeface="Public Sans"/>
                <a:sym typeface="Public Sans"/>
              </a:rPr>
              <a:t>Our environment places players in a competitive setting that ensures success today, tomorrow, and in the future, both on and off the field.</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pPr>
            <a:endParaRPr lang="en-US" sz="2102">
              <a:solidFill>
                <a:srgbClr val="FFFFFF"/>
              </a:solidFill>
              <a:latin typeface="Public Sans"/>
              <a:ea typeface="Public Sans"/>
              <a:cs typeface="Public Sans"/>
              <a:sym typeface="Public Sans"/>
            </a:endParaRPr>
          </a:p>
        </p:txBody>
      </p:sp>
      <p:sp>
        <p:nvSpPr>
          <p:cNvPr id="6" name="AutoShape 6"/>
          <p:cNvSpPr/>
          <p:nvPr/>
        </p:nvSpPr>
        <p:spPr>
          <a:xfrm flipV="1">
            <a:off x="1028700" y="8211100"/>
            <a:ext cx="7621340" cy="0"/>
          </a:xfrm>
          <a:prstGeom prst="line">
            <a:avLst/>
          </a:prstGeom>
          <a:ln w="1905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13159393" y="-117470"/>
            <a:ext cx="5246077" cy="10521941"/>
            <a:chOff x="0" y="0"/>
            <a:chExt cx="6994770" cy="14029254"/>
          </a:xfrm>
        </p:grpSpPr>
        <p:pic>
          <p:nvPicPr>
            <p:cNvPr id="3" name="Picture 3"/>
            <p:cNvPicPr>
              <a:picLocks noChangeAspect="1"/>
            </p:cNvPicPr>
            <p:nvPr/>
          </p:nvPicPr>
          <p:blipFill>
            <a:blip r:embed="rId2"/>
            <a:srcRect l="33410" r="33410"/>
            <a:stretch>
              <a:fillRect/>
            </a:stretch>
          </p:blipFill>
          <p:spPr>
            <a:xfrm>
              <a:off x="0" y="0"/>
              <a:ext cx="6994770" cy="14029254"/>
            </a:xfrm>
            <a:prstGeom prst="rect">
              <a:avLst/>
            </a:prstGeom>
          </p:spPr>
        </p:pic>
      </p:grpSp>
      <p:sp>
        <p:nvSpPr>
          <p:cNvPr id="4" name="TextBox 4"/>
          <p:cNvSpPr txBox="1"/>
          <p:nvPr/>
        </p:nvSpPr>
        <p:spPr>
          <a:xfrm>
            <a:off x="1028700" y="2645129"/>
            <a:ext cx="9608850" cy="5575496"/>
          </a:xfrm>
          <a:prstGeom prst="rect">
            <a:avLst/>
          </a:prstGeom>
        </p:spPr>
        <p:txBody>
          <a:bodyPr lIns="0" tIns="0" rIns="0" bIns="0" rtlCol="0" anchor="t">
            <a:spAutoFit/>
          </a:bodyPr>
          <a:lstStyle/>
          <a:p>
            <a:pPr algn="l">
              <a:lnSpc>
                <a:spcPts val="2943"/>
              </a:lnSpc>
            </a:pPr>
            <a:r>
              <a:rPr lang="en-US" sz="2102">
                <a:solidFill>
                  <a:srgbClr val="FFFFFF"/>
                </a:solidFill>
                <a:latin typeface="Public Sans"/>
                <a:ea typeface="Public Sans"/>
                <a:cs typeface="Public Sans"/>
                <a:sym typeface="Public Sans"/>
              </a:rPr>
              <a:t>Our players and teams should reflect a PASSION, hunger, and desire to succeed on the field. Our players are expected to support and play for the team with mutual respect and competitiveness.</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r>
              <a:rPr lang="en-US" sz="2102">
                <a:solidFill>
                  <a:srgbClr val="FFFFFF"/>
                </a:solidFill>
                <a:latin typeface="Public Sans"/>
                <a:ea typeface="Public Sans"/>
                <a:cs typeface="Public Sans"/>
                <a:sym typeface="Public Sans"/>
              </a:rPr>
              <a:t>When we do not have the ball, we should be HARDWORKING to win it back. When we have the ball, we should be positive, FORWARD-THINKING, and CREATIVE. We should play effective soccer, increasing our chances of scoring with each possession.</a:t>
            </a:r>
          </a:p>
          <a:p>
            <a:pPr algn="l">
              <a:lnSpc>
                <a:spcPts val="2943"/>
              </a:lnSpc>
            </a:pPr>
            <a:endParaRPr lang="en-US" sz="2102">
              <a:solidFill>
                <a:srgbClr val="FFFFFF"/>
              </a:solidFill>
              <a:latin typeface="Public Sans"/>
              <a:ea typeface="Public Sans"/>
              <a:cs typeface="Public Sans"/>
              <a:sym typeface="Public Sans"/>
            </a:endParaRPr>
          </a:p>
          <a:p>
            <a:pPr algn="l">
              <a:lnSpc>
                <a:spcPts val="2943"/>
              </a:lnSpc>
            </a:pPr>
            <a:r>
              <a:rPr lang="en-US" sz="2102">
                <a:solidFill>
                  <a:srgbClr val="FFFFFF"/>
                </a:solidFill>
                <a:latin typeface="Public Sans"/>
                <a:ea typeface="Public Sans"/>
                <a:cs typeface="Public Sans"/>
                <a:sym typeface="Public Sans"/>
              </a:rPr>
              <a:t>Our players will be encouraged to display their individual soccer personalities and express themselves as we learn to play for fun, for the LOVE OF THE GAME, and with the competitive spirit that comes from rigorous competition on the soccer field.</a:t>
            </a:r>
          </a:p>
          <a:p>
            <a:pPr algn="l">
              <a:lnSpc>
                <a:spcPts val="2943"/>
              </a:lnSpc>
            </a:pPr>
            <a:endParaRPr lang="en-US" sz="2102">
              <a:solidFill>
                <a:srgbClr val="FFFFFF"/>
              </a:solidFill>
              <a:latin typeface="Public Sans"/>
              <a:ea typeface="Public Sans"/>
              <a:cs typeface="Public Sans"/>
              <a:sym typeface="Public Sans"/>
            </a:endParaRPr>
          </a:p>
          <a:p>
            <a:pPr marL="0" lvl="0" indent="0" algn="l">
              <a:lnSpc>
                <a:spcPts val="2943"/>
              </a:lnSpc>
            </a:pPr>
            <a:endParaRPr lang="en-US" sz="2102">
              <a:solidFill>
                <a:srgbClr val="FFFFFF"/>
              </a:solidFill>
              <a:latin typeface="Public Sans"/>
              <a:ea typeface="Public Sans"/>
              <a:cs typeface="Public Sans"/>
              <a:sym typeface="Public Sans"/>
            </a:endParaRPr>
          </a:p>
        </p:txBody>
      </p:sp>
      <p:sp>
        <p:nvSpPr>
          <p:cNvPr id="5" name="AutoShape 5"/>
          <p:cNvSpPr/>
          <p:nvPr/>
        </p:nvSpPr>
        <p:spPr>
          <a:xfrm flipV="1">
            <a:off x="1028700" y="8211100"/>
            <a:ext cx="7621340" cy="0"/>
          </a:xfrm>
          <a:prstGeom prst="line">
            <a:avLst/>
          </a:prstGeom>
          <a:ln w="19050" cap="flat">
            <a:solidFill>
              <a:srgbClr val="FFFFFF"/>
            </a:solidFill>
            <a:prstDash val="solid"/>
            <a:headEnd type="none" w="sm" len="sm"/>
            <a:tailEnd type="none" w="sm" len="sm"/>
          </a:ln>
        </p:spPr>
        <p:txBody>
          <a:bodyPr/>
          <a:lstStyle/>
          <a:p>
            <a:endParaRPr lang="en-US"/>
          </a:p>
        </p:txBody>
      </p:sp>
      <p:sp>
        <p:nvSpPr>
          <p:cNvPr id="6" name="TextBox 6"/>
          <p:cNvSpPr txBox="1"/>
          <p:nvPr/>
        </p:nvSpPr>
        <p:spPr>
          <a:xfrm>
            <a:off x="1028700" y="809625"/>
            <a:ext cx="11101993" cy="1892654"/>
          </a:xfrm>
          <a:prstGeom prst="rect">
            <a:avLst/>
          </a:prstGeom>
        </p:spPr>
        <p:txBody>
          <a:bodyPr lIns="0" tIns="0" rIns="0" bIns="0" rtlCol="0" anchor="t">
            <a:spAutoFit/>
          </a:bodyPr>
          <a:lstStyle/>
          <a:p>
            <a:pPr algn="l">
              <a:lnSpc>
                <a:spcPts val="15380"/>
              </a:lnSpc>
            </a:pPr>
            <a:r>
              <a:rPr lang="en-US" sz="10986" b="1" spc="-329">
                <a:solidFill>
                  <a:srgbClr val="DDCBA6"/>
                </a:solidFill>
                <a:latin typeface="Formula Bold"/>
                <a:ea typeface="Formula Bold"/>
                <a:cs typeface="Formula Bold"/>
                <a:sym typeface="Formula Bold"/>
              </a:rPr>
              <a:t>TIW </a:t>
            </a:r>
            <a:r>
              <a:rPr lang="en-US" sz="10986" b="1" spc="-329">
                <a:solidFill>
                  <a:srgbClr val="FFFFFF"/>
                </a:solidFill>
                <a:latin typeface="Formula Bold"/>
                <a:ea typeface="Formula Bold"/>
                <a:cs typeface="Formula Bold"/>
                <a:sym typeface="Formula Bold"/>
              </a:rPr>
              <a:t>OUR IDENTITY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2014</Words>
  <Application>Microsoft Office PowerPoint</Application>
  <PresentationFormat>Custom</PresentationFormat>
  <Paragraphs>282</Paragraphs>
  <Slides>33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Formula Heavy</vt:lpstr>
      <vt:lpstr>Formula Bold</vt:lpstr>
      <vt:lpstr>Calibri</vt:lpstr>
      <vt:lpstr>Public Sans Thin Italics</vt:lpstr>
      <vt:lpstr>Arial</vt:lpstr>
      <vt:lpstr>Public Sans Thin</vt:lpstr>
      <vt:lpstr>Feeling Passionate</vt:lpstr>
      <vt:lpstr>Public Sans</vt:lpstr>
      <vt:lpstr>Public Sans Italics</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cltind24_TIW</dc:title>
  <dc:creator>Sarah</dc:creator>
  <cp:lastModifiedBy>Sarah Oechslin</cp:lastModifiedBy>
  <cp:revision>1</cp:revision>
  <dcterms:created xsi:type="dcterms:W3CDTF">2006-08-16T00:00:00Z</dcterms:created>
  <dcterms:modified xsi:type="dcterms:W3CDTF">2026-01-30T02:42:16Z</dcterms:modified>
  <dc:identifier>DAGKfPe-fwc</dc:identifier>
</cp:coreProperties>
</file>