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
      <p:font typeface="Montserrat ExtraLight"/>
      <p:regular r:id="rId31"/>
      <p:bold r:id="rId32"/>
      <p:italic r:id="rId33"/>
      <p:boldItalic r:id="rId34"/>
    </p:embeddedFont>
    <p:embeddedFont>
      <p:font typeface="Montserrat Thin"/>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ExtraLight-regular.fntdata"/><Relationship Id="rId30" Type="http://schemas.openxmlformats.org/officeDocument/2006/relationships/font" Target="fonts/MontserratMedium-boldItalic.fntdata"/><Relationship Id="rId11" Type="http://schemas.openxmlformats.org/officeDocument/2006/relationships/slide" Target="slides/slide6.xml"/><Relationship Id="rId33" Type="http://schemas.openxmlformats.org/officeDocument/2006/relationships/font" Target="fonts/MontserratExtraLight-italic.fntdata"/><Relationship Id="rId10" Type="http://schemas.openxmlformats.org/officeDocument/2006/relationships/slide" Target="slides/slide5.xml"/><Relationship Id="rId32" Type="http://schemas.openxmlformats.org/officeDocument/2006/relationships/font" Target="fonts/MontserratExtraLight-bold.fntdata"/><Relationship Id="rId13" Type="http://schemas.openxmlformats.org/officeDocument/2006/relationships/slide" Target="slides/slide8.xml"/><Relationship Id="rId35" Type="http://schemas.openxmlformats.org/officeDocument/2006/relationships/font" Target="fonts/MontserratThin-regular.fntdata"/><Relationship Id="rId12" Type="http://schemas.openxmlformats.org/officeDocument/2006/relationships/slide" Target="slides/slide7.xml"/><Relationship Id="rId34" Type="http://schemas.openxmlformats.org/officeDocument/2006/relationships/font" Target="fonts/MontserratExtraLight-boldItalic.fntdata"/><Relationship Id="rId15" Type="http://schemas.openxmlformats.org/officeDocument/2006/relationships/slide" Target="slides/slide10.xml"/><Relationship Id="rId37" Type="http://schemas.openxmlformats.org/officeDocument/2006/relationships/font" Target="fonts/MontserratThin-italic.fntdata"/><Relationship Id="rId14" Type="http://schemas.openxmlformats.org/officeDocument/2006/relationships/slide" Target="slides/slide9.xml"/><Relationship Id="rId36" Type="http://schemas.openxmlformats.org/officeDocument/2006/relationships/font" Target="fonts/MontserratThin-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MontserratThin-boldItalic.fntdata"/><Relationship Id="rId19" Type="http://schemas.openxmlformats.org/officeDocument/2006/relationships/font" Target="fonts/MontserratSemiBold-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8af973c7c9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8af973c7c9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8af973c7c9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8af973c7c9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8af973c7c9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8af973c7c9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22ea27092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22ea27092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22ea27092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22ea27092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22ea27092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22ea27092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22ea27092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22ea27092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22ea27092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22ea27092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22ea27092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22ea27092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22ea270920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22ea27092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22ea27092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22ea27092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8af973c7c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8af973c7c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hyperlink" Target="http://www.youtube.com/watch?v=ztF4j1cc5nw" TargetMode="External"/><Relationship Id="rId5"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50" y="-4850"/>
            <a:ext cx="9144000" cy="45714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ph type="ctrTitle"/>
          </p:nvPr>
        </p:nvSpPr>
        <p:spPr>
          <a:xfrm>
            <a:off x="311708" y="12017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chemeClr val="lt1"/>
                </a:solidFill>
                <a:latin typeface="Montserrat SemiBold"/>
                <a:ea typeface="Montserrat SemiBold"/>
                <a:cs typeface="Montserrat SemiBold"/>
                <a:sym typeface="Montserrat SemiBold"/>
              </a:rPr>
              <a:t>Uzay Ayetleri</a:t>
            </a:r>
            <a:endParaRPr>
              <a:solidFill>
                <a:schemeClr val="lt1"/>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a:solidFill>
                  <a:schemeClr val="lt1"/>
                </a:solidFill>
                <a:latin typeface="Montserrat SemiBold"/>
                <a:ea typeface="Montserrat SemiBold"/>
                <a:cs typeface="Montserrat SemiBold"/>
                <a:sym typeface="Montserrat SemiBold"/>
              </a:rPr>
              <a:t>Müzakereleri</a:t>
            </a:r>
            <a:endParaRPr>
              <a:solidFill>
                <a:schemeClr val="lt1"/>
              </a:solidFill>
              <a:latin typeface="Montserrat SemiBold"/>
              <a:ea typeface="Montserrat SemiBold"/>
              <a:cs typeface="Montserrat SemiBold"/>
              <a:sym typeface="Montserrat SemiBold"/>
            </a:endParaRPr>
          </a:p>
        </p:txBody>
      </p:sp>
      <p:pic>
        <p:nvPicPr>
          <p:cNvPr id="56" name="Google Shape;56;p13" title="Ekran Resmi 2025-03-19 22.13.54.png"/>
          <p:cNvPicPr preferRelativeResize="0"/>
          <p:nvPr/>
        </p:nvPicPr>
        <p:blipFill>
          <a:blip r:embed="rId3">
            <a:alphaModFix/>
          </a:blip>
          <a:stretch>
            <a:fillRect/>
          </a:stretch>
        </p:blipFill>
        <p:spPr>
          <a:xfrm>
            <a:off x="8119700" y="4637045"/>
            <a:ext cx="805950" cy="451850"/>
          </a:xfrm>
          <a:prstGeom prst="rect">
            <a:avLst/>
          </a:prstGeom>
          <a:noFill/>
          <a:ln>
            <a:noFill/>
          </a:ln>
        </p:spPr>
      </p:pic>
      <p:sp>
        <p:nvSpPr>
          <p:cNvPr id="57" name="Google Shape;57;p13"/>
          <p:cNvSpPr txBox="1"/>
          <p:nvPr/>
        </p:nvSpPr>
        <p:spPr>
          <a:xfrm>
            <a:off x="3360148" y="4659125"/>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ExtraLight"/>
                <a:ea typeface="Montserrat ExtraLight"/>
                <a:cs typeface="Montserrat ExtraLight"/>
                <a:sym typeface="Montserrat ExtraLight"/>
              </a:rPr>
              <a:t>uzay ayetleri müzakereleri   |   alkahfinstitute.org</a:t>
            </a:r>
            <a:r>
              <a:rPr lang="en">
                <a:solidFill>
                  <a:schemeClr val="dk1"/>
                </a:solidFill>
                <a:latin typeface="Montserrat Thin"/>
                <a:ea typeface="Montserrat Thin"/>
                <a:cs typeface="Montserrat Thin"/>
                <a:sym typeface="Montserrat Thin"/>
              </a:rPr>
              <a:t>    </a:t>
            </a:r>
            <a:endParaRPr sz="2400">
              <a:solidFill>
                <a:schemeClr val="dk1"/>
              </a:solidFill>
              <a:latin typeface="Montserrat Thin"/>
              <a:ea typeface="Montserrat Thin"/>
              <a:cs typeface="Montserrat Thin"/>
              <a:sym typeface="Montserrat Thin"/>
            </a:endParaRPr>
          </a:p>
        </p:txBody>
      </p:sp>
      <p:sp>
        <p:nvSpPr>
          <p:cNvPr id="58" name="Google Shape;58;p13"/>
          <p:cNvSpPr txBox="1"/>
          <p:nvPr/>
        </p:nvSpPr>
        <p:spPr>
          <a:xfrm>
            <a:off x="7742275" y="4566550"/>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Montserrat Thin"/>
                <a:ea typeface="Montserrat Thin"/>
                <a:cs typeface="Montserrat Thin"/>
                <a:sym typeface="Montserrat Thin"/>
              </a:rPr>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p:nvPr/>
        </p:nvSpPr>
        <p:spPr>
          <a:xfrm>
            <a:off x="50" y="-4850"/>
            <a:ext cx="9144000" cy="45714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22"/>
          <p:cNvSpPr txBox="1"/>
          <p:nvPr>
            <p:ph type="ctrTitle"/>
          </p:nvPr>
        </p:nvSpPr>
        <p:spPr>
          <a:xfrm>
            <a:off x="311700" y="756712"/>
            <a:ext cx="8520600" cy="3048300"/>
          </a:xfrm>
          <a:prstGeom prst="rect">
            <a:avLst/>
          </a:prstGeom>
        </p:spPr>
        <p:txBody>
          <a:bodyPr anchorCtr="0" anchor="b" bIns="91425" lIns="91425" spcFirstLastPara="1" rIns="91425" wrap="square" tIns="91425">
            <a:noAutofit/>
          </a:bodyPr>
          <a:lstStyle/>
          <a:p>
            <a:pPr indent="0" lvl="0" marL="0" rtl="0" algn="l">
              <a:lnSpc>
                <a:spcPct val="100000"/>
              </a:lnSpc>
              <a:spcBef>
                <a:spcPts val="800"/>
              </a:spcBef>
              <a:spcAft>
                <a:spcPts val="2100"/>
              </a:spcAft>
              <a:buNone/>
            </a:pPr>
            <a:r>
              <a:rPr b="1" lang="en" sz="1800">
                <a:solidFill>
                  <a:schemeClr val="lt1"/>
                </a:solidFill>
                <a:highlight>
                  <a:srgbClr val="FD8DA9"/>
                </a:highlight>
              </a:rPr>
              <a:t>Yoğunlaşma ve ısınma:</a:t>
            </a:r>
            <a:r>
              <a:rPr lang="en" sz="1800">
                <a:solidFill>
                  <a:schemeClr val="lt1"/>
                </a:solidFill>
              </a:rPr>
              <a:t> Bulutun içindeki madde miktarı arttıkça, merkezdeki yoğunluk ve sıcaklık da artar. </a:t>
            </a:r>
            <a:br>
              <a:rPr lang="en" sz="1800">
                <a:solidFill>
                  <a:schemeClr val="lt1"/>
                </a:solidFill>
              </a:rPr>
            </a:br>
            <a:r>
              <a:rPr b="1" lang="en" sz="1800">
                <a:solidFill>
                  <a:schemeClr val="lt1"/>
                </a:solidFill>
                <a:highlight>
                  <a:srgbClr val="FD8DA9"/>
                </a:highlight>
              </a:rPr>
              <a:t>İlkel yıldız oluşumu:</a:t>
            </a:r>
            <a:r>
              <a:rPr lang="en" sz="1800">
                <a:solidFill>
                  <a:schemeClr val="lt1"/>
                </a:solidFill>
              </a:rPr>
              <a:t> Yeterince yoğun ve sıcak hale gelen merkezdeki cisim, "ilkel yıldız" olarak adlandırılır. </a:t>
            </a:r>
            <a:br>
              <a:rPr lang="en" sz="1800">
                <a:solidFill>
                  <a:schemeClr val="lt1"/>
                </a:solidFill>
              </a:rPr>
            </a:br>
            <a:r>
              <a:rPr b="1" lang="en" sz="1800">
                <a:solidFill>
                  <a:schemeClr val="lt1"/>
                </a:solidFill>
                <a:highlight>
                  <a:srgbClr val="FD8DA9"/>
                </a:highlight>
              </a:rPr>
              <a:t>Nükleer füzyonun başlaması:</a:t>
            </a:r>
            <a:r>
              <a:rPr lang="en" sz="1800">
                <a:solidFill>
                  <a:schemeClr val="lt1"/>
                </a:solidFill>
              </a:rPr>
              <a:t> İlkel yıldızın çekirdeği, yeterince yüksek bir sıcaklığa ve basınca ulaştığında, atom çekirdeklerini birleştiren nükleer füzyon reaksiyonları başlar. Bu reaksiyonlar, muazzam miktarda enerji açığa çıkarır ve yıldızın parlamasını sağlar. </a:t>
            </a:r>
            <a:br>
              <a:rPr lang="en" sz="1800">
                <a:solidFill>
                  <a:schemeClr val="lt1"/>
                </a:solidFill>
              </a:rPr>
            </a:br>
            <a:r>
              <a:rPr b="1" lang="en" sz="1800">
                <a:solidFill>
                  <a:schemeClr val="lt1"/>
                </a:solidFill>
                <a:highlight>
                  <a:srgbClr val="FD8DA9"/>
                </a:highlight>
              </a:rPr>
              <a:t>Yıldızın hayatına başlaması:</a:t>
            </a:r>
            <a:r>
              <a:rPr lang="en" sz="1800">
                <a:solidFill>
                  <a:schemeClr val="lt1"/>
                </a:solidFill>
              </a:rPr>
              <a:t> Nükleer füzyonun başlamasıyla birlikte, yıldızın yaşam döngüsünün en uzun aşaması olan anakol dönemi başlar. </a:t>
            </a:r>
            <a:endParaRPr b="1" sz="1800">
              <a:solidFill>
                <a:schemeClr val="lt1"/>
              </a:solidFill>
              <a:latin typeface="Montserrat"/>
              <a:ea typeface="Montserrat"/>
              <a:cs typeface="Montserrat"/>
              <a:sym typeface="Montserrat"/>
            </a:endParaRPr>
          </a:p>
        </p:txBody>
      </p:sp>
      <p:pic>
        <p:nvPicPr>
          <p:cNvPr id="153" name="Google Shape;153;p22" title="Ekran Resmi 2025-03-19 22.13.54.png"/>
          <p:cNvPicPr preferRelativeResize="0"/>
          <p:nvPr/>
        </p:nvPicPr>
        <p:blipFill>
          <a:blip r:embed="rId3">
            <a:alphaModFix/>
          </a:blip>
          <a:stretch>
            <a:fillRect/>
          </a:stretch>
        </p:blipFill>
        <p:spPr>
          <a:xfrm>
            <a:off x="8119700" y="4637045"/>
            <a:ext cx="805950" cy="451850"/>
          </a:xfrm>
          <a:prstGeom prst="rect">
            <a:avLst/>
          </a:prstGeom>
          <a:noFill/>
          <a:ln>
            <a:noFill/>
          </a:ln>
        </p:spPr>
      </p:pic>
      <p:sp>
        <p:nvSpPr>
          <p:cNvPr id="154" name="Google Shape;154;p22"/>
          <p:cNvSpPr txBox="1"/>
          <p:nvPr/>
        </p:nvSpPr>
        <p:spPr>
          <a:xfrm>
            <a:off x="3360148" y="4659125"/>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ExtraLight"/>
                <a:ea typeface="Montserrat ExtraLight"/>
                <a:cs typeface="Montserrat ExtraLight"/>
                <a:sym typeface="Montserrat ExtraLight"/>
              </a:rPr>
              <a:t>uzay ayetleri müzakereleri   |   alkahfinstitute.org</a:t>
            </a:r>
            <a:r>
              <a:rPr lang="en">
                <a:solidFill>
                  <a:schemeClr val="dk1"/>
                </a:solidFill>
                <a:latin typeface="Montserrat Thin"/>
                <a:ea typeface="Montserrat Thin"/>
                <a:cs typeface="Montserrat Thin"/>
                <a:sym typeface="Montserrat Thin"/>
              </a:rPr>
              <a:t>    </a:t>
            </a:r>
            <a:endParaRPr sz="2400">
              <a:solidFill>
                <a:schemeClr val="dk1"/>
              </a:solidFill>
              <a:latin typeface="Montserrat Thin"/>
              <a:ea typeface="Montserrat Thin"/>
              <a:cs typeface="Montserrat Thin"/>
              <a:sym typeface="Montserrat Thin"/>
            </a:endParaRPr>
          </a:p>
        </p:txBody>
      </p:sp>
      <p:sp>
        <p:nvSpPr>
          <p:cNvPr id="155" name="Google Shape;155;p22"/>
          <p:cNvSpPr txBox="1"/>
          <p:nvPr/>
        </p:nvSpPr>
        <p:spPr>
          <a:xfrm>
            <a:off x="7742275" y="4566550"/>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Montserrat Thin"/>
                <a:ea typeface="Montserrat Thin"/>
                <a:cs typeface="Montserrat Thin"/>
                <a:sym typeface="Montserrat Thin"/>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p:nvPr/>
        </p:nvSpPr>
        <p:spPr>
          <a:xfrm>
            <a:off x="50" y="-4850"/>
            <a:ext cx="9144000" cy="45714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1" name="Google Shape;161;p23" title="Ekran Resmi 2025-03-19 22.13.54.png"/>
          <p:cNvPicPr preferRelativeResize="0"/>
          <p:nvPr/>
        </p:nvPicPr>
        <p:blipFill>
          <a:blip r:embed="rId3">
            <a:alphaModFix/>
          </a:blip>
          <a:stretch>
            <a:fillRect/>
          </a:stretch>
        </p:blipFill>
        <p:spPr>
          <a:xfrm>
            <a:off x="8119700" y="4637045"/>
            <a:ext cx="805950" cy="451850"/>
          </a:xfrm>
          <a:prstGeom prst="rect">
            <a:avLst/>
          </a:prstGeom>
          <a:noFill/>
          <a:ln>
            <a:noFill/>
          </a:ln>
        </p:spPr>
      </p:pic>
      <p:sp>
        <p:nvSpPr>
          <p:cNvPr id="162" name="Google Shape;162;p23"/>
          <p:cNvSpPr txBox="1"/>
          <p:nvPr/>
        </p:nvSpPr>
        <p:spPr>
          <a:xfrm>
            <a:off x="3360148" y="4659125"/>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ExtraLight"/>
                <a:ea typeface="Montserrat ExtraLight"/>
                <a:cs typeface="Montserrat ExtraLight"/>
                <a:sym typeface="Montserrat ExtraLight"/>
              </a:rPr>
              <a:t>uzay ayetleri müzakereleri   |   alkahfinstitute.org</a:t>
            </a:r>
            <a:r>
              <a:rPr lang="en">
                <a:solidFill>
                  <a:schemeClr val="dk1"/>
                </a:solidFill>
                <a:latin typeface="Montserrat Thin"/>
                <a:ea typeface="Montserrat Thin"/>
                <a:cs typeface="Montserrat Thin"/>
                <a:sym typeface="Montserrat Thin"/>
              </a:rPr>
              <a:t>    </a:t>
            </a:r>
            <a:endParaRPr sz="2400">
              <a:solidFill>
                <a:schemeClr val="dk1"/>
              </a:solidFill>
              <a:latin typeface="Montserrat Thin"/>
              <a:ea typeface="Montserrat Thin"/>
              <a:cs typeface="Montserrat Thin"/>
              <a:sym typeface="Montserrat Thin"/>
            </a:endParaRPr>
          </a:p>
        </p:txBody>
      </p:sp>
      <p:sp>
        <p:nvSpPr>
          <p:cNvPr id="163" name="Google Shape;163;p23"/>
          <p:cNvSpPr txBox="1"/>
          <p:nvPr/>
        </p:nvSpPr>
        <p:spPr>
          <a:xfrm>
            <a:off x="7742275" y="4566550"/>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Montserrat Thin"/>
                <a:ea typeface="Montserrat Thin"/>
                <a:cs typeface="Montserrat Thin"/>
                <a:sym typeface="Montserrat Thin"/>
              </a:rPr>
              <a:t>|</a:t>
            </a:r>
            <a:endParaRPr/>
          </a:p>
        </p:txBody>
      </p:sp>
      <p:pic>
        <p:nvPicPr>
          <p:cNvPr descr="This video takes the viewer on a journey that zooms through space to reveal the Tarantula Nebula.&#10;&#10;Thousands of never-before-seen young stars are spotted in the stellar nursery called 30 Doradus, captured by the NASA/ESA/CSA James Webb Space Telescope. It is nicknamed the Tarantula Nebula for the appearance of its dusty filaments in previous telescope images, the nebula has long been a favourite for astronomers studying star formation. In addition to young stars, Webb reveals distant background galaxies, as well as the detailed structure and composition of the nebula’s gas and dust.&#10;&#10;Credit: NASA, ESA, CSA, STScI, ESO, E. Slawik, N. Risinger, D. De Martin,  D. Lennon, E. Sabbi, N. Bartmann, M. Zamani&#10;Music: tonelabs - Happy Hubble&#10;&#10;#ESA #Webb #TarantulaNebula" id="164" name="Google Shape;164;p23" title="Zoom into the Tarantula Nebula ✨">
            <a:hlinkClick r:id="rId4"/>
          </p:cNvPr>
          <p:cNvPicPr preferRelativeResize="0"/>
          <p:nvPr/>
        </p:nvPicPr>
        <p:blipFill>
          <a:blip r:embed="rId5">
            <a:alphaModFix/>
          </a:blip>
          <a:stretch>
            <a:fillRect/>
          </a:stretch>
        </p:blipFill>
        <p:spPr>
          <a:xfrm>
            <a:off x="2281738" y="992550"/>
            <a:ext cx="4580625" cy="2576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4"/>
          <p:cNvSpPr/>
          <p:nvPr/>
        </p:nvSpPr>
        <p:spPr>
          <a:xfrm>
            <a:off x="50" y="-4850"/>
            <a:ext cx="9144000" cy="45714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 name="Google Shape;170;p24"/>
          <p:cNvSpPr txBox="1"/>
          <p:nvPr>
            <p:ph type="ctrTitle"/>
          </p:nvPr>
        </p:nvSpPr>
        <p:spPr>
          <a:xfrm>
            <a:off x="323700" y="1731750"/>
            <a:ext cx="8496600" cy="1680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6000">
                <a:solidFill>
                  <a:srgbClr val="FD8DA9"/>
                </a:solidFill>
                <a:latin typeface="Montserrat"/>
                <a:ea typeface="Montserrat"/>
                <a:cs typeface="Montserrat"/>
                <a:sym typeface="Montserrat"/>
              </a:rPr>
              <a:t>Yıldız Ölümü</a:t>
            </a:r>
            <a:endParaRPr b="1" sz="6000">
              <a:solidFill>
                <a:srgbClr val="FD8DA9"/>
              </a:solidFill>
              <a:latin typeface="Montserrat"/>
              <a:ea typeface="Montserrat"/>
              <a:cs typeface="Montserrat"/>
              <a:sym typeface="Montserrat"/>
            </a:endParaRPr>
          </a:p>
          <a:p>
            <a:pPr indent="0" lvl="0" marL="0" rtl="0" algn="ctr">
              <a:spcBef>
                <a:spcPts val="0"/>
              </a:spcBef>
              <a:spcAft>
                <a:spcPts val="0"/>
              </a:spcAft>
              <a:buNone/>
            </a:pPr>
            <a:r>
              <a:rPr lang="en" sz="3700">
                <a:solidFill>
                  <a:schemeClr val="lt1"/>
                </a:solidFill>
                <a:latin typeface="Montserrat SemiBold"/>
                <a:ea typeface="Montserrat SemiBold"/>
                <a:cs typeface="Montserrat SemiBold"/>
                <a:sym typeface="Montserrat SemiBold"/>
              </a:rPr>
              <a:t>Beyaz Cüce - Nötron - Karadelikler</a:t>
            </a:r>
            <a:endParaRPr sz="3700">
              <a:solidFill>
                <a:schemeClr val="lt1"/>
              </a:solidFill>
              <a:latin typeface="Montserrat SemiBold"/>
              <a:ea typeface="Montserrat SemiBold"/>
              <a:cs typeface="Montserrat SemiBold"/>
              <a:sym typeface="Montserrat SemiBold"/>
            </a:endParaRPr>
          </a:p>
        </p:txBody>
      </p:sp>
      <p:pic>
        <p:nvPicPr>
          <p:cNvPr id="171" name="Google Shape;171;p24" title="Ekran Resmi 2025-03-19 22.13.54.png"/>
          <p:cNvPicPr preferRelativeResize="0"/>
          <p:nvPr/>
        </p:nvPicPr>
        <p:blipFill>
          <a:blip r:embed="rId3">
            <a:alphaModFix/>
          </a:blip>
          <a:stretch>
            <a:fillRect/>
          </a:stretch>
        </p:blipFill>
        <p:spPr>
          <a:xfrm>
            <a:off x="8119700" y="4637045"/>
            <a:ext cx="805950" cy="451850"/>
          </a:xfrm>
          <a:prstGeom prst="rect">
            <a:avLst/>
          </a:prstGeom>
          <a:noFill/>
          <a:ln>
            <a:noFill/>
          </a:ln>
        </p:spPr>
      </p:pic>
      <p:sp>
        <p:nvSpPr>
          <p:cNvPr id="172" name="Google Shape;172;p24"/>
          <p:cNvSpPr txBox="1"/>
          <p:nvPr/>
        </p:nvSpPr>
        <p:spPr>
          <a:xfrm>
            <a:off x="3360148" y="4659125"/>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ExtraLight"/>
                <a:ea typeface="Montserrat ExtraLight"/>
                <a:cs typeface="Montserrat ExtraLight"/>
                <a:sym typeface="Montserrat ExtraLight"/>
              </a:rPr>
              <a:t>uzay ayetleri müzakereleri   |   alkahfinstitute.org</a:t>
            </a:r>
            <a:r>
              <a:rPr lang="en">
                <a:solidFill>
                  <a:schemeClr val="dk1"/>
                </a:solidFill>
                <a:latin typeface="Montserrat Thin"/>
                <a:ea typeface="Montserrat Thin"/>
                <a:cs typeface="Montserrat Thin"/>
                <a:sym typeface="Montserrat Thin"/>
              </a:rPr>
              <a:t>    </a:t>
            </a:r>
            <a:endParaRPr sz="2400">
              <a:solidFill>
                <a:schemeClr val="dk1"/>
              </a:solidFill>
              <a:latin typeface="Montserrat Thin"/>
              <a:ea typeface="Montserrat Thin"/>
              <a:cs typeface="Montserrat Thin"/>
              <a:sym typeface="Montserrat Thin"/>
            </a:endParaRPr>
          </a:p>
        </p:txBody>
      </p:sp>
      <p:sp>
        <p:nvSpPr>
          <p:cNvPr id="173" name="Google Shape;173;p24"/>
          <p:cNvSpPr txBox="1"/>
          <p:nvPr/>
        </p:nvSpPr>
        <p:spPr>
          <a:xfrm>
            <a:off x="7742275" y="4566550"/>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Montserrat Thin"/>
                <a:ea typeface="Montserrat Thin"/>
                <a:cs typeface="Montserrat Thin"/>
                <a:sym typeface="Montserrat Thin"/>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p:nvPr/>
        </p:nvSpPr>
        <p:spPr>
          <a:xfrm>
            <a:off x="50" y="-4850"/>
            <a:ext cx="9144000" cy="45714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 name="Google Shape;179;p25"/>
          <p:cNvSpPr txBox="1"/>
          <p:nvPr>
            <p:ph type="ctrTitle"/>
          </p:nvPr>
        </p:nvSpPr>
        <p:spPr>
          <a:xfrm>
            <a:off x="1276800" y="1787800"/>
            <a:ext cx="6590400" cy="9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latin typeface="Montserrat SemiBold"/>
                <a:ea typeface="Montserrat SemiBold"/>
                <a:cs typeface="Montserrat SemiBold"/>
                <a:sym typeface="Montserrat SemiBold"/>
              </a:rPr>
              <a:t>alkahfinstitute.org</a:t>
            </a:r>
            <a:endParaRPr>
              <a:solidFill>
                <a:schemeClr val="lt1"/>
              </a:solidFill>
              <a:latin typeface="Montserrat SemiBold"/>
              <a:ea typeface="Montserrat SemiBold"/>
              <a:cs typeface="Montserrat SemiBold"/>
              <a:sym typeface="Montserrat SemiBold"/>
            </a:endParaRPr>
          </a:p>
        </p:txBody>
      </p:sp>
      <p:pic>
        <p:nvPicPr>
          <p:cNvPr id="180" name="Google Shape;180;p25" title="Ekran Resmi 2025-03-19 22.13.54.png"/>
          <p:cNvPicPr preferRelativeResize="0"/>
          <p:nvPr/>
        </p:nvPicPr>
        <p:blipFill>
          <a:blip r:embed="rId3">
            <a:alphaModFix/>
          </a:blip>
          <a:stretch>
            <a:fillRect/>
          </a:stretch>
        </p:blipFill>
        <p:spPr>
          <a:xfrm>
            <a:off x="8119700" y="4637045"/>
            <a:ext cx="805950" cy="451850"/>
          </a:xfrm>
          <a:prstGeom prst="rect">
            <a:avLst/>
          </a:prstGeom>
          <a:noFill/>
          <a:ln>
            <a:noFill/>
          </a:ln>
        </p:spPr>
      </p:pic>
      <p:sp>
        <p:nvSpPr>
          <p:cNvPr id="181" name="Google Shape;181;p25"/>
          <p:cNvSpPr txBox="1"/>
          <p:nvPr/>
        </p:nvSpPr>
        <p:spPr>
          <a:xfrm>
            <a:off x="3360148" y="4659125"/>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ExtraLight"/>
                <a:ea typeface="Montserrat ExtraLight"/>
                <a:cs typeface="Montserrat ExtraLight"/>
                <a:sym typeface="Montserrat ExtraLight"/>
              </a:rPr>
              <a:t>uzay ayetleri müzakereleri   |   alkahfinstitute.org</a:t>
            </a:r>
            <a:r>
              <a:rPr lang="en">
                <a:solidFill>
                  <a:schemeClr val="dk1"/>
                </a:solidFill>
                <a:latin typeface="Montserrat Thin"/>
                <a:ea typeface="Montserrat Thin"/>
                <a:cs typeface="Montserrat Thin"/>
                <a:sym typeface="Montserrat Thin"/>
              </a:rPr>
              <a:t>    </a:t>
            </a:r>
            <a:endParaRPr sz="2400">
              <a:solidFill>
                <a:schemeClr val="dk1"/>
              </a:solidFill>
              <a:latin typeface="Montserrat Thin"/>
              <a:ea typeface="Montserrat Thin"/>
              <a:cs typeface="Montserrat Thin"/>
              <a:sym typeface="Montserrat Thin"/>
            </a:endParaRPr>
          </a:p>
        </p:txBody>
      </p:sp>
      <p:sp>
        <p:nvSpPr>
          <p:cNvPr id="182" name="Google Shape;182;p25"/>
          <p:cNvSpPr txBox="1"/>
          <p:nvPr/>
        </p:nvSpPr>
        <p:spPr>
          <a:xfrm>
            <a:off x="7742275" y="4566550"/>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Montserrat Thin"/>
                <a:ea typeface="Montserrat Thin"/>
                <a:cs typeface="Montserrat Thin"/>
                <a:sym typeface="Montserrat Thin"/>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b="11119" l="0" r="0" t="0"/>
          <a:stretch/>
        </p:blipFill>
        <p:spPr>
          <a:xfrm>
            <a:off x="50" y="0"/>
            <a:ext cx="9144000" cy="4571400"/>
          </a:xfrm>
          <a:prstGeom prst="rect">
            <a:avLst/>
          </a:prstGeom>
          <a:noFill/>
          <a:ln>
            <a:noFill/>
          </a:ln>
        </p:spPr>
      </p:pic>
      <p:sp>
        <p:nvSpPr>
          <p:cNvPr id="64" name="Google Shape;64;p14"/>
          <p:cNvSpPr txBox="1"/>
          <p:nvPr/>
        </p:nvSpPr>
        <p:spPr>
          <a:xfrm>
            <a:off x="1362850" y="1620975"/>
            <a:ext cx="2210400" cy="8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Montserrat"/>
                <a:ea typeface="Montserrat"/>
                <a:cs typeface="Montserrat"/>
                <a:sym typeface="Montserrat"/>
              </a:rPr>
              <a:t>Gizemler Dünyası</a:t>
            </a:r>
            <a:endParaRPr b="1" sz="1700">
              <a:solidFill>
                <a:schemeClr val="lt1"/>
              </a:solidFill>
              <a:latin typeface="Montserrat"/>
              <a:ea typeface="Montserrat"/>
              <a:cs typeface="Montserrat"/>
              <a:sym typeface="Montserrat"/>
            </a:endParaRPr>
          </a:p>
          <a:p>
            <a:pPr indent="0" lvl="0" marL="0" rtl="0" algn="l">
              <a:spcBef>
                <a:spcPts val="0"/>
              </a:spcBef>
              <a:spcAft>
                <a:spcPts val="0"/>
              </a:spcAft>
              <a:buNone/>
            </a:pPr>
            <a:r>
              <a:rPr b="1" lang="en" sz="2300">
                <a:solidFill>
                  <a:schemeClr val="lt1"/>
                </a:solidFill>
                <a:latin typeface="Montserrat"/>
                <a:ea typeface="Montserrat"/>
                <a:cs typeface="Montserrat"/>
                <a:sym typeface="Montserrat"/>
              </a:rPr>
              <a:t>Karadelikler</a:t>
            </a:r>
            <a:endParaRPr b="1" sz="2300">
              <a:solidFill>
                <a:schemeClr val="lt1"/>
              </a:solidFill>
              <a:latin typeface="Montserrat"/>
              <a:ea typeface="Montserrat"/>
              <a:cs typeface="Montserrat"/>
              <a:sym typeface="Montserrat"/>
            </a:endParaRPr>
          </a:p>
        </p:txBody>
      </p:sp>
      <p:pic>
        <p:nvPicPr>
          <p:cNvPr id="65" name="Google Shape;65;p14" title="Ekran Resmi 2025-03-19 22.13.54.png"/>
          <p:cNvPicPr preferRelativeResize="0"/>
          <p:nvPr/>
        </p:nvPicPr>
        <p:blipFill>
          <a:blip r:embed="rId4">
            <a:alphaModFix/>
          </a:blip>
          <a:stretch>
            <a:fillRect/>
          </a:stretch>
        </p:blipFill>
        <p:spPr>
          <a:xfrm>
            <a:off x="8119700" y="4637045"/>
            <a:ext cx="805950" cy="451850"/>
          </a:xfrm>
          <a:prstGeom prst="rect">
            <a:avLst/>
          </a:prstGeom>
          <a:noFill/>
          <a:ln>
            <a:noFill/>
          </a:ln>
        </p:spPr>
      </p:pic>
      <p:sp>
        <p:nvSpPr>
          <p:cNvPr id="66" name="Google Shape;66;p14"/>
          <p:cNvSpPr txBox="1"/>
          <p:nvPr/>
        </p:nvSpPr>
        <p:spPr>
          <a:xfrm>
            <a:off x="3360148" y="4659125"/>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ExtraLight"/>
                <a:ea typeface="Montserrat ExtraLight"/>
                <a:cs typeface="Montserrat ExtraLight"/>
                <a:sym typeface="Montserrat ExtraLight"/>
              </a:rPr>
              <a:t>uzay ayetleri müzakereleri   |   alkahfinstitute.org</a:t>
            </a:r>
            <a:r>
              <a:rPr lang="en">
                <a:solidFill>
                  <a:schemeClr val="dk1"/>
                </a:solidFill>
                <a:latin typeface="Montserrat Thin"/>
                <a:ea typeface="Montserrat Thin"/>
                <a:cs typeface="Montserrat Thin"/>
                <a:sym typeface="Montserrat Thin"/>
              </a:rPr>
              <a:t>    </a:t>
            </a:r>
            <a:endParaRPr sz="2400">
              <a:solidFill>
                <a:schemeClr val="dk1"/>
              </a:solidFill>
              <a:latin typeface="Montserrat Thin"/>
              <a:ea typeface="Montserrat Thin"/>
              <a:cs typeface="Montserrat Thin"/>
              <a:sym typeface="Montserrat Thin"/>
            </a:endParaRPr>
          </a:p>
        </p:txBody>
      </p:sp>
      <p:sp>
        <p:nvSpPr>
          <p:cNvPr id="67" name="Google Shape;67;p14"/>
          <p:cNvSpPr txBox="1"/>
          <p:nvPr/>
        </p:nvSpPr>
        <p:spPr>
          <a:xfrm>
            <a:off x="7742275" y="4566550"/>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Montserrat Thin"/>
                <a:ea typeface="Montserrat Thin"/>
                <a:cs typeface="Montserrat Thin"/>
                <a:sym typeface="Montserrat Thin"/>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5" title="Ekran Resmi 2025-03-19 22.13.54.png"/>
          <p:cNvPicPr preferRelativeResize="0"/>
          <p:nvPr/>
        </p:nvPicPr>
        <p:blipFill>
          <a:blip r:embed="rId3">
            <a:alphaModFix/>
          </a:blip>
          <a:stretch>
            <a:fillRect/>
          </a:stretch>
        </p:blipFill>
        <p:spPr>
          <a:xfrm>
            <a:off x="8119700" y="4637045"/>
            <a:ext cx="805950" cy="451850"/>
          </a:xfrm>
          <a:prstGeom prst="rect">
            <a:avLst/>
          </a:prstGeom>
          <a:noFill/>
          <a:ln>
            <a:noFill/>
          </a:ln>
        </p:spPr>
      </p:pic>
      <p:sp>
        <p:nvSpPr>
          <p:cNvPr id="73" name="Google Shape;73;p15"/>
          <p:cNvSpPr/>
          <p:nvPr/>
        </p:nvSpPr>
        <p:spPr>
          <a:xfrm>
            <a:off x="50" y="-4850"/>
            <a:ext cx="9144000" cy="45714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 name="Google Shape;74;p15"/>
          <p:cNvSpPr txBox="1"/>
          <p:nvPr>
            <p:ph type="ctrTitle"/>
          </p:nvPr>
        </p:nvSpPr>
        <p:spPr>
          <a:xfrm>
            <a:off x="311700" y="1770409"/>
            <a:ext cx="8520600" cy="102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6000">
                <a:solidFill>
                  <a:schemeClr val="lt1"/>
                </a:solidFill>
                <a:latin typeface="Montserrat"/>
                <a:ea typeface="Montserrat"/>
                <a:cs typeface="Montserrat"/>
                <a:sym typeface="Montserrat"/>
              </a:rPr>
              <a:t>Vakıa Suresi 75-76</a:t>
            </a:r>
            <a:endParaRPr b="1" sz="6000">
              <a:solidFill>
                <a:schemeClr val="lt1"/>
              </a:solidFill>
              <a:latin typeface="Montserrat"/>
              <a:ea typeface="Montserrat"/>
              <a:cs typeface="Montserrat"/>
              <a:sym typeface="Montserrat"/>
            </a:endParaRPr>
          </a:p>
        </p:txBody>
      </p:sp>
      <p:sp>
        <p:nvSpPr>
          <p:cNvPr id="75" name="Google Shape;75;p15"/>
          <p:cNvSpPr txBox="1"/>
          <p:nvPr/>
        </p:nvSpPr>
        <p:spPr>
          <a:xfrm>
            <a:off x="3360148" y="4659125"/>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ExtraLight"/>
                <a:ea typeface="Montserrat ExtraLight"/>
                <a:cs typeface="Montserrat ExtraLight"/>
                <a:sym typeface="Montserrat ExtraLight"/>
              </a:rPr>
              <a:t>uzay ayetleri müzakereleri</a:t>
            </a:r>
            <a:r>
              <a:rPr lang="en">
                <a:solidFill>
                  <a:schemeClr val="dk1"/>
                </a:solidFill>
                <a:latin typeface="Montserrat ExtraLight"/>
                <a:ea typeface="Montserrat ExtraLight"/>
                <a:cs typeface="Montserrat ExtraLight"/>
                <a:sym typeface="Montserrat ExtraLight"/>
              </a:rPr>
              <a:t>   |   alkahfinstitute.org</a:t>
            </a:r>
            <a:r>
              <a:rPr lang="en">
                <a:solidFill>
                  <a:schemeClr val="dk1"/>
                </a:solidFill>
                <a:latin typeface="Montserrat Thin"/>
                <a:ea typeface="Montserrat Thin"/>
                <a:cs typeface="Montserrat Thin"/>
                <a:sym typeface="Montserrat Thin"/>
              </a:rPr>
              <a:t>    </a:t>
            </a:r>
            <a:endParaRPr sz="2400">
              <a:solidFill>
                <a:schemeClr val="dk1"/>
              </a:solidFill>
              <a:latin typeface="Montserrat Thin"/>
              <a:ea typeface="Montserrat Thin"/>
              <a:cs typeface="Montserrat Thin"/>
              <a:sym typeface="Montserrat Thin"/>
            </a:endParaRPr>
          </a:p>
        </p:txBody>
      </p:sp>
      <p:sp>
        <p:nvSpPr>
          <p:cNvPr id="76" name="Google Shape;76;p15"/>
          <p:cNvSpPr txBox="1"/>
          <p:nvPr/>
        </p:nvSpPr>
        <p:spPr>
          <a:xfrm>
            <a:off x="7742275" y="4566550"/>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Montserrat Thin"/>
                <a:ea typeface="Montserrat Thin"/>
                <a:cs typeface="Montserrat Thin"/>
                <a:sym typeface="Montserrat Thin"/>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p:nvPr/>
        </p:nvSpPr>
        <p:spPr>
          <a:xfrm>
            <a:off x="-53275" y="-29075"/>
            <a:ext cx="9144000" cy="45714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6"/>
          <p:cNvSpPr/>
          <p:nvPr/>
        </p:nvSpPr>
        <p:spPr>
          <a:xfrm>
            <a:off x="3432225" y="824125"/>
            <a:ext cx="1968300" cy="1168200"/>
          </a:xfrm>
          <a:prstGeom prst="roundRect">
            <a:avLst>
              <a:gd fmla="val 9960" name="adj"/>
            </a:avLst>
          </a:prstGeom>
          <a:solidFill>
            <a:srgbClr val="FD8DA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3" name="Google Shape;83;p16" title="Ekran Resmi 2025-03-19 22.13.54.png"/>
          <p:cNvPicPr preferRelativeResize="0"/>
          <p:nvPr/>
        </p:nvPicPr>
        <p:blipFill>
          <a:blip r:embed="rId3">
            <a:alphaModFix/>
          </a:blip>
          <a:stretch>
            <a:fillRect/>
          </a:stretch>
        </p:blipFill>
        <p:spPr>
          <a:xfrm>
            <a:off x="8119700" y="4637045"/>
            <a:ext cx="805950" cy="451850"/>
          </a:xfrm>
          <a:prstGeom prst="rect">
            <a:avLst/>
          </a:prstGeom>
          <a:noFill/>
          <a:ln>
            <a:noFill/>
          </a:ln>
        </p:spPr>
      </p:pic>
      <p:sp>
        <p:nvSpPr>
          <p:cNvPr id="84" name="Google Shape;84;p16"/>
          <p:cNvSpPr txBox="1"/>
          <p:nvPr/>
        </p:nvSpPr>
        <p:spPr>
          <a:xfrm>
            <a:off x="3360148" y="4659125"/>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ExtraLight"/>
                <a:ea typeface="Montserrat ExtraLight"/>
                <a:cs typeface="Montserrat ExtraLight"/>
                <a:sym typeface="Montserrat ExtraLight"/>
              </a:rPr>
              <a:t>uzay ayetleri müzakereleri   |   alkahfinstitute.org</a:t>
            </a:r>
            <a:r>
              <a:rPr lang="en">
                <a:solidFill>
                  <a:schemeClr val="dk1"/>
                </a:solidFill>
                <a:latin typeface="Montserrat Thin"/>
                <a:ea typeface="Montserrat Thin"/>
                <a:cs typeface="Montserrat Thin"/>
                <a:sym typeface="Montserrat Thin"/>
              </a:rPr>
              <a:t>    </a:t>
            </a:r>
            <a:endParaRPr sz="2400">
              <a:solidFill>
                <a:schemeClr val="dk1"/>
              </a:solidFill>
              <a:latin typeface="Montserrat Thin"/>
              <a:ea typeface="Montserrat Thin"/>
              <a:cs typeface="Montserrat Thin"/>
              <a:sym typeface="Montserrat Thin"/>
            </a:endParaRPr>
          </a:p>
        </p:txBody>
      </p:sp>
      <p:sp>
        <p:nvSpPr>
          <p:cNvPr id="85" name="Google Shape;85;p16"/>
          <p:cNvSpPr txBox="1"/>
          <p:nvPr/>
        </p:nvSpPr>
        <p:spPr>
          <a:xfrm>
            <a:off x="7742275" y="4566550"/>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Montserrat Thin"/>
                <a:ea typeface="Montserrat Thin"/>
                <a:cs typeface="Montserrat Thin"/>
                <a:sym typeface="Montserrat Thin"/>
              </a:rPr>
              <a:t>|</a:t>
            </a:r>
            <a:endParaRPr/>
          </a:p>
        </p:txBody>
      </p:sp>
      <p:sp>
        <p:nvSpPr>
          <p:cNvPr id="86" name="Google Shape;86;p16"/>
          <p:cNvSpPr txBox="1"/>
          <p:nvPr>
            <p:ph type="ctrTitle"/>
          </p:nvPr>
        </p:nvSpPr>
        <p:spPr>
          <a:xfrm>
            <a:off x="311750" y="688378"/>
            <a:ext cx="8520600" cy="23010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6000">
                <a:solidFill>
                  <a:schemeClr val="lt1"/>
                </a:solidFill>
              </a:rPr>
              <a:t>فَلَٓا اُقْسِمُ </a:t>
            </a:r>
            <a:r>
              <a:rPr lang="en" sz="6000">
                <a:solidFill>
                  <a:srgbClr val="06145A"/>
                </a:solidFill>
              </a:rPr>
              <a:t>بِمَوَاقِـعِ</a:t>
            </a:r>
            <a:r>
              <a:rPr lang="en" sz="6000">
                <a:solidFill>
                  <a:schemeClr val="lt1"/>
                </a:solidFill>
              </a:rPr>
              <a:t> النُّجُومِۙ</a:t>
            </a:r>
            <a:endParaRPr sz="6000">
              <a:solidFill>
                <a:schemeClr val="lt1"/>
              </a:solidFill>
            </a:endParaRPr>
          </a:p>
          <a:p>
            <a:pPr indent="0" lvl="0" marL="0" rtl="0" algn="ctr">
              <a:lnSpc>
                <a:spcPct val="100000"/>
              </a:lnSpc>
              <a:spcBef>
                <a:spcPts val="1100"/>
              </a:spcBef>
              <a:spcAft>
                <a:spcPts val="1100"/>
              </a:spcAft>
              <a:buNone/>
            </a:pPr>
            <a:r>
              <a:rPr lang="en" sz="6000">
                <a:solidFill>
                  <a:schemeClr val="lt1"/>
                </a:solidFill>
              </a:rPr>
              <a:t>وَاِنَّهُ لَقَسَمٌ لَوْ تَعْلَمُونَ عَظٖيمٌۙ</a:t>
            </a:r>
            <a:endParaRPr sz="60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p:nvPr/>
        </p:nvSpPr>
        <p:spPr>
          <a:xfrm>
            <a:off x="50" y="-4850"/>
            <a:ext cx="9144000" cy="45714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p17"/>
          <p:cNvSpPr txBox="1"/>
          <p:nvPr>
            <p:ph type="ctrTitle"/>
          </p:nvPr>
        </p:nvSpPr>
        <p:spPr>
          <a:xfrm>
            <a:off x="448257" y="552190"/>
            <a:ext cx="8800500" cy="3297300"/>
          </a:xfrm>
          <a:prstGeom prst="rect">
            <a:avLst/>
          </a:prstGeom>
        </p:spPr>
        <p:txBody>
          <a:bodyPr anchorCtr="0" anchor="b"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 sz="1400">
                <a:solidFill>
                  <a:schemeClr val="lt1"/>
                </a:solidFill>
                <a:highlight>
                  <a:srgbClr val="FD8DA9"/>
                </a:highlight>
                <a:latin typeface="Montserrat Medium"/>
                <a:ea typeface="Montserrat Medium"/>
                <a:cs typeface="Montserrat Medium"/>
                <a:sym typeface="Montserrat Medium"/>
              </a:rPr>
              <a:t>ENBİYA / 104</a:t>
            </a:r>
            <a:r>
              <a:rPr lang="en" sz="1400">
                <a:solidFill>
                  <a:schemeClr val="lt1"/>
                </a:solidFill>
                <a:latin typeface="Montserrat Medium"/>
                <a:ea typeface="Montserrat Medium"/>
                <a:cs typeface="Montserrat Medium"/>
                <a:sym typeface="Montserrat Medium"/>
              </a:rPr>
              <a:t> </a:t>
            </a:r>
            <a:r>
              <a:rPr lang="en" sz="1200">
                <a:solidFill>
                  <a:schemeClr val="lt1"/>
                </a:solidFill>
                <a:latin typeface="Montserrat Medium"/>
                <a:ea typeface="Montserrat Medium"/>
                <a:cs typeface="Montserrat Medium"/>
                <a:sym typeface="Montserrat Medium"/>
              </a:rPr>
              <a:t>يَوْمَ نَطْوِي السَّمَٓاءَ كَطَيِّ السِّجِلِّ لِلْكُتُبِؕ كَمَا بَدَأْنَٓا اَوَّلَ خَلْقٍ نُعٖيدُهُؕ وَعْداً عَلَيْنَاؕ اِنَّا كُنَّا فَاعِلٖينَ</a:t>
            </a:r>
            <a:br>
              <a:rPr lang="en" sz="1400">
                <a:solidFill>
                  <a:schemeClr val="lt1"/>
                </a:solidFill>
                <a:latin typeface="Montserrat Medium"/>
                <a:ea typeface="Montserrat Medium"/>
                <a:cs typeface="Montserrat Medium"/>
                <a:sym typeface="Montserrat Medium"/>
              </a:rPr>
            </a:br>
            <a:r>
              <a:rPr lang="en" sz="1400">
                <a:solidFill>
                  <a:schemeClr val="lt1"/>
                </a:solidFill>
                <a:highlight>
                  <a:srgbClr val="FD8DA9"/>
                </a:highlight>
                <a:latin typeface="Montserrat Medium"/>
                <a:ea typeface="Montserrat Medium"/>
                <a:cs typeface="Montserrat Medium"/>
                <a:sym typeface="Montserrat Medium"/>
              </a:rPr>
              <a:t>YASİN / 38</a:t>
            </a:r>
            <a:r>
              <a:rPr lang="en" sz="1400">
                <a:solidFill>
                  <a:schemeClr val="lt1"/>
                </a:solidFill>
                <a:latin typeface="Montserrat Medium"/>
                <a:ea typeface="Montserrat Medium"/>
                <a:cs typeface="Montserrat Medium"/>
                <a:sym typeface="Montserrat Medium"/>
              </a:rPr>
              <a:t> </a:t>
            </a:r>
            <a:r>
              <a:rPr lang="en" sz="1200">
                <a:solidFill>
                  <a:schemeClr val="lt1"/>
                </a:solidFill>
                <a:latin typeface="Montserrat Medium"/>
                <a:ea typeface="Montserrat Medium"/>
                <a:cs typeface="Montserrat Medium"/>
                <a:sym typeface="Montserrat Medium"/>
              </a:rPr>
              <a:t>وَالشَّمْسُ تَجْرٖي لِمُسْتَقَرٍّ لَهَاؕ ذٰلِكَ تَقْدٖيرُ الْعَزٖيزِ الْعَلٖيمِؕ</a:t>
            </a:r>
            <a:endParaRPr sz="1200">
              <a:solidFill>
                <a:schemeClr val="lt1"/>
              </a:solidFill>
              <a:latin typeface="Montserrat Medium"/>
              <a:ea typeface="Montserrat Medium"/>
              <a:cs typeface="Montserrat Medium"/>
              <a:sym typeface="Montserrat Medium"/>
            </a:endParaRPr>
          </a:p>
          <a:p>
            <a:pPr indent="0" lvl="0" marL="0" rtl="0" algn="just">
              <a:lnSpc>
                <a:spcPct val="150000"/>
              </a:lnSpc>
              <a:spcBef>
                <a:spcPts val="0"/>
              </a:spcBef>
              <a:spcAft>
                <a:spcPts val="0"/>
              </a:spcAft>
              <a:buClr>
                <a:schemeClr val="dk1"/>
              </a:buClr>
              <a:buSzPts val="1100"/>
              <a:buFont typeface="Arial"/>
              <a:buNone/>
            </a:pPr>
            <a:r>
              <a:rPr lang="en" sz="1400">
                <a:solidFill>
                  <a:schemeClr val="lt1"/>
                </a:solidFill>
                <a:highlight>
                  <a:srgbClr val="FD8DA9"/>
                </a:highlight>
                <a:latin typeface="Montserrat Medium"/>
                <a:ea typeface="Montserrat Medium"/>
                <a:cs typeface="Montserrat Medium"/>
                <a:sym typeface="Montserrat Medium"/>
              </a:rPr>
              <a:t>ZÜMER / 67</a:t>
            </a:r>
            <a:r>
              <a:rPr lang="en" sz="1400">
                <a:solidFill>
                  <a:schemeClr val="lt1"/>
                </a:solidFill>
                <a:latin typeface="Montserrat Medium"/>
                <a:ea typeface="Montserrat Medium"/>
                <a:cs typeface="Montserrat Medium"/>
                <a:sym typeface="Montserrat Medium"/>
              </a:rPr>
              <a:t> </a:t>
            </a:r>
            <a:r>
              <a:rPr lang="en" sz="1200">
                <a:solidFill>
                  <a:schemeClr val="lt1"/>
                </a:solidFill>
                <a:latin typeface="Montserrat Medium"/>
                <a:ea typeface="Montserrat Medium"/>
                <a:cs typeface="Montserrat Medium"/>
                <a:sym typeface="Montserrat Medium"/>
              </a:rPr>
              <a:t>وَمَا قَدَرُوا اللّٰهَ حَقَّ قَدْرِ* وَالْاَرْضُ جَمٖيعاً قَبْضَتُهُ يَوْمَ الْقِيٰمَةِ وَالسَّمٰوَاتُ مَطْوِيَّاتٌ بِيَمٖينِهٖؕ سُبْحَانَهُ وَتَعَالٰى عَمَّا يُشْرِكُونَ</a:t>
            </a:r>
            <a:endParaRPr sz="1200">
              <a:solidFill>
                <a:schemeClr val="lt1"/>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Clr>
                <a:schemeClr val="dk1"/>
              </a:buClr>
              <a:buSzPts val="1100"/>
              <a:buFont typeface="Arial"/>
              <a:buNone/>
            </a:pPr>
            <a:r>
              <a:rPr lang="en" sz="1400">
                <a:solidFill>
                  <a:schemeClr val="lt1"/>
                </a:solidFill>
                <a:highlight>
                  <a:srgbClr val="FD8DA9"/>
                </a:highlight>
                <a:latin typeface="Montserrat Medium"/>
                <a:ea typeface="Montserrat Medium"/>
                <a:cs typeface="Montserrat Medium"/>
                <a:sym typeface="Montserrat Medium"/>
              </a:rPr>
              <a:t>ZARİYAT </a:t>
            </a:r>
            <a:r>
              <a:rPr lang="en" sz="1400">
                <a:solidFill>
                  <a:schemeClr val="lt1"/>
                </a:solidFill>
                <a:highlight>
                  <a:srgbClr val="FD8DA9"/>
                </a:highlight>
                <a:latin typeface="Montserrat Medium"/>
                <a:ea typeface="Montserrat Medium"/>
                <a:cs typeface="Montserrat Medium"/>
                <a:sym typeface="Montserrat Medium"/>
              </a:rPr>
              <a:t>/ </a:t>
            </a:r>
            <a:r>
              <a:rPr lang="en" sz="1400">
                <a:solidFill>
                  <a:schemeClr val="lt1"/>
                </a:solidFill>
                <a:highlight>
                  <a:srgbClr val="FD8DA9"/>
                </a:highlight>
                <a:latin typeface="Montserrat Medium"/>
                <a:ea typeface="Montserrat Medium"/>
                <a:cs typeface="Montserrat Medium"/>
                <a:sym typeface="Montserrat Medium"/>
              </a:rPr>
              <a:t>7</a:t>
            </a:r>
            <a:r>
              <a:rPr lang="en" sz="1400">
                <a:solidFill>
                  <a:schemeClr val="lt1"/>
                </a:solidFill>
                <a:latin typeface="Montserrat Medium"/>
                <a:ea typeface="Montserrat Medium"/>
                <a:cs typeface="Montserrat Medium"/>
                <a:sym typeface="Montserrat Medium"/>
              </a:rPr>
              <a:t> </a:t>
            </a:r>
            <a:r>
              <a:rPr lang="en" sz="1200">
                <a:solidFill>
                  <a:schemeClr val="lt1"/>
                </a:solidFill>
                <a:latin typeface="Montserrat Medium"/>
                <a:ea typeface="Montserrat Medium"/>
                <a:cs typeface="Montserrat Medium"/>
                <a:sym typeface="Montserrat Medium"/>
              </a:rPr>
              <a:t>وَالسَّمَٓاءِ ذَاتِ الْحُبُكِۙ</a:t>
            </a:r>
            <a:endParaRPr sz="1200">
              <a:solidFill>
                <a:schemeClr val="lt1"/>
              </a:solidFill>
              <a:latin typeface="Montserrat Medium"/>
              <a:ea typeface="Montserrat Medium"/>
              <a:cs typeface="Montserrat Medium"/>
              <a:sym typeface="Montserrat Medium"/>
            </a:endParaRPr>
          </a:p>
          <a:p>
            <a:pPr indent="0" lvl="0" marL="0" rtl="0" algn="just">
              <a:lnSpc>
                <a:spcPct val="150000"/>
              </a:lnSpc>
              <a:spcBef>
                <a:spcPts val="0"/>
              </a:spcBef>
              <a:spcAft>
                <a:spcPts val="0"/>
              </a:spcAft>
              <a:buClr>
                <a:schemeClr val="dk1"/>
              </a:buClr>
              <a:buSzPts val="1100"/>
              <a:buFont typeface="Arial"/>
              <a:buNone/>
            </a:pPr>
            <a:r>
              <a:rPr lang="en" sz="1400">
                <a:solidFill>
                  <a:schemeClr val="lt1"/>
                </a:solidFill>
                <a:highlight>
                  <a:srgbClr val="FD8DA9"/>
                </a:highlight>
                <a:latin typeface="Montserrat Medium"/>
                <a:ea typeface="Montserrat Medium"/>
                <a:cs typeface="Montserrat Medium"/>
                <a:sym typeface="Montserrat Medium"/>
              </a:rPr>
              <a:t>ZARİYAT / 49</a:t>
            </a:r>
            <a:r>
              <a:rPr lang="en" sz="1400">
                <a:solidFill>
                  <a:schemeClr val="lt1"/>
                </a:solidFill>
                <a:latin typeface="Montserrat Medium"/>
                <a:ea typeface="Montserrat Medium"/>
                <a:cs typeface="Montserrat Medium"/>
                <a:sym typeface="Montserrat Medium"/>
              </a:rPr>
              <a:t> </a:t>
            </a:r>
            <a:r>
              <a:rPr lang="en" sz="1200">
                <a:solidFill>
                  <a:schemeClr val="lt1"/>
                </a:solidFill>
                <a:latin typeface="Montserrat Medium"/>
                <a:ea typeface="Montserrat Medium"/>
                <a:cs typeface="Montserrat Medium"/>
                <a:sym typeface="Montserrat Medium"/>
              </a:rPr>
              <a:t>وَمِنْ كُلِّ شَيْءٍ خَلَقْنَا زَوْجَيْنِ لَعَلَّكُمْ تَذَكَّرُونَ</a:t>
            </a:r>
            <a:endParaRPr sz="1200">
              <a:solidFill>
                <a:schemeClr val="lt1"/>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Clr>
                <a:schemeClr val="dk1"/>
              </a:buClr>
              <a:buSzPts val="1100"/>
              <a:buFont typeface="Arial"/>
              <a:buNone/>
            </a:pPr>
            <a:r>
              <a:rPr lang="en" sz="1400">
                <a:solidFill>
                  <a:schemeClr val="lt1"/>
                </a:solidFill>
                <a:highlight>
                  <a:srgbClr val="FD8DA9"/>
                </a:highlight>
                <a:latin typeface="Montserrat Medium"/>
                <a:ea typeface="Montserrat Medium"/>
                <a:cs typeface="Montserrat Medium"/>
                <a:sym typeface="Montserrat Medium"/>
              </a:rPr>
              <a:t>NECM /1</a:t>
            </a:r>
            <a:r>
              <a:rPr lang="en" sz="1400">
                <a:solidFill>
                  <a:schemeClr val="lt1"/>
                </a:solidFill>
                <a:latin typeface="Montserrat Medium"/>
                <a:ea typeface="Montserrat Medium"/>
                <a:cs typeface="Montserrat Medium"/>
                <a:sym typeface="Montserrat Medium"/>
              </a:rPr>
              <a:t> </a:t>
            </a:r>
            <a:r>
              <a:rPr lang="en" sz="1200">
                <a:solidFill>
                  <a:schemeClr val="lt1"/>
                </a:solidFill>
                <a:latin typeface="Montserrat Medium"/>
                <a:ea typeface="Montserrat Medium"/>
                <a:cs typeface="Montserrat Medium"/>
                <a:sym typeface="Montserrat Medium"/>
              </a:rPr>
              <a:t>وَالنَّجْمِ اِذَا هَوٰىۙ</a:t>
            </a:r>
            <a:endParaRPr sz="1200">
              <a:solidFill>
                <a:schemeClr val="lt1"/>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1400">
                <a:solidFill>
                  <a:schemeClr val="lt1"/>
                </a:solidFill>
                <a:highlight>
                  <a:srgbClr val="FD8DA9"/>
                </a:highlight>
                <a:latin typeface="Montserrat Medium"/>
                <a:ea typeface="Montserrat Medium"/>
                <a:cs typeface="Montserrat Medium"/>
                <a:sym typeface="Montserrat Medium"/>
              </a:rPr>
              <a:t>RAHMAN  / 37</a:t>
            </a:r>
            <a:r>
              <a:rPr lang="en" sz="1400">
                <a:solidFill>
                  <a:schemeClr val="lt1"/>
                </a:solidFill>
                <a:latin typeface="Montserrat Medium"/>
                <a:ea typeface="Montserrat Medium"/>
                <a:cs typeface="Montserrat Medium"/>
                <a:sym typeface="Montserrat Medium"/>
              </a:rPr>
              <a:t> </a:t>
            </a:r>
            <a:r>
              <a:rPr lang="en" sz="1200">
                <a:solidFill>
                  <a:schemeClr val="lt1"/>
                </a:solidFill>
                <a:latin typeface="Montserrat Medium"/>
                <a:ea typeface="Montserrat Medium"/>
                <a:cs typeface="Montserrat Medium"/>
                <a:sym typeface="Montserrat Medium"/>
              </a:rPr>
              <a:t>فَاِذَا انْشَقَّتِ السَّمَٓاءُ فَكَانَتْ وَرْدَةً كَالدِّهَانِۚ</a:t>
            </a:r>
            <a:br>
              <a:rPr lang="en" sz="1400">
                <a:solidFill>
                  <a:schemeClr val="lt1"/>
                </a:solidFill>
                <a:latin typeface="Montserrat Medium"/>
                <a:ea typeface="Montserrat Medium"/>
                <a:cs typeface="Montserrat Medium"/>
                <a:sym typeface="Montserrat Medium"/>
              </a:rPr>
            </a:br>
            <a:r>
              <a:rPr lang="en" sz="1400">
                <a:solidFill>
                  <a:schemeClr val="lt1"/>
                </a:solidFill>
                <a:highlight>
                  <a:srgbClr val="FD8DA9"/>
                </a:highlight>
                <a:latin typeface="Montserrat Medium"/>
                <a:ea typeface="Montserrat Medium"/>
                <a:cs typeface="Montserrat Medium"/>
                <a:sym typeface="Montserrat Medium"/>
              </a:rPr>
              <a:t>NE’BE 19</a:t>
            </a:r>
            <a:r>
              <a:rPr lang="en" sz="1400">
                <a:solidFill>
                  <a:schemeClr val="lt1"/>
                </a:solidFill>
                <a:latin typeface="Montserrat Medium"/>
                <a:ea typeface="Montserrat Medium"/>
                <a:cs typeface="Montserrat Medium"/>
                <a:sym typeface="Montserrat Medium"/>
              </a:rPr>
              <a:t> </a:t>
            </a:r>
            <a:r>
              <a:rPr lang="en" sz="1200">
                <a:solidFill>
                  <a:schemeClr val="lt1"/>
                </a:solidFill>
                <a:latin typeface="Montserrat Medium"/>
                <a:ea typeface="Montserrat Medium"/>
                <a:cs typeface="Montserrat Medium"/>
                <a:sym typeface="Montserrat Medium"/>
              </a:rPr>
              <a:t>وَفُتِحَتِ السَّمَٓاءُ فَكَانَتْ اَبْوَاباًۙ</a:t>
            </a:r>
            <a:endParaRPr sz="1200">
              <a:solidFill>
                <a:schemeClr val="lt1"/>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1400">
                <a:solidFill>
                  <a:schemeClr val="lt1"/>
                </a:solidFill>
                <a:highlight>
                  <a:srgbClr val="FD8DA9"/>
                </a:highlight>
                <a:latin typeface="Montserrat Medium"/>
                <a:ea typeface="Montserrat Medium"/>
                <a:cs typeface="Montserrat Medium"/>
                <a:sym typeface="Montserrat Medium"/>
              </a:rPr>
              <a:t>TARIK </a:t>
            </a:r>
            <a:r>
              <a:rPr lang="en" sz="1400">
                <a:solidFill>
                  <a:schemeClr val="lt1"/>
                </a:solidFill>
                <a:highlight>
                  <a:srgbClr val="FD8DA9"/>
                </a:highlight>
                <a:latin typeface="Montserrat Medium"/>
                <a:ea typeface="Montserrat Medium"/>
                <a:cs typeface="Montserrat Medium"/>
                <a:sym typeface="Montserrat Medium"/>
              </a:rPr>
              <a:t>1-3</a:t>
            </a:r>
            <a:r>
              <a:rPr lang="en" sz="1400">
                <a:solidFill>
                  <a:schemeClr val="lt1"/>
                </a:solidFill>
                <a:latin typeface="Montserrat Medium"/>
                <a:ea typeface="Montserrat Medium"/>
                <a:cs typeface="Montserrat Medium"/>
                <a:sym typeface="Montserrat Medium"/>
              </a:rPr>
              <a:t> </a:t>
            </a:r>
            <a:r>
              <a:rPr lang="en" sz="1200">
                <a:solidFill>
                  <a:schemeClr val="lt1"/>
                </a:solidFill>
                <a:latin typeface="Montserrat Medium"/>
                <a:ea typeface="Montserrat Medium"/>
                <a:cs typeface="Montserrat Medium"/>
                <a:sym typeface="Montserrat Medium"/>
              </a:rPr>
              <a:t>اَلنَّجْمُ الثَّاقِبُۙوَالسَّمَٓاءِ وَالطَّارِقِۙوَمَٓا اَدْرٰيكَ مَا الطَّارِق</a:t>
            </a:r>
            <a:r>
              <a:rPr lang="en" sz="1400">
                <a:solidFill>
                  <a:schemeClr val="lt1"/>
                </a:solidFill>
                <a:latin typeface="Montserrat Medium"/>
                <a:ea typeface="Montserrat Medium"/>
                <a:cs typeface="Montserrat Medium"/>
                <a:sym typeface="Montserrat Medium"/>
              </a:rPr>
              <a:t> </a:t>
            </a:r>
            <a:endParaRPr sz="1400">
              <a:solidFill>
                <a:schemeClr val="lt1"/>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1400">
                <a:solidFill>
                  <a:schemeClr val="lt1"/>
                </a:solidFill>
                <a:highlight>
                  <a:srgbClr val="FD8DA9"/>
                </a:highlight>
                <a:latin typeface="Montserrat Medium"/>
                <a:ea typeface="Montserrat Medium"/>
                <a:cs typeface="Montserrat Medium"/>
                <a:sym typeface="Montserrat Medium"/>
              </a:rPr>
              <a:t>TEKVİR 15-16</a:t>
            </a:r>
            <a:r>
              <a:rPr lang="en" sz="1400">
                <a:solidFill>
                  <a:schemeClr val="lt1"/>
                </a:solidFill>
                <a:latin typeface="Montserrat Medium"/>
                <a:ea typeface="Montserrat Medium"/>
                <a:cs typeface="Montserrat Medium"/>
                <a:sym typeface="Montserrat Medium"/>
              </a:rPr>
              <a:t> </a:t>
            </a:r>
            <a:r>
              <a:rPr lang="en" sz="1200">
                <a:solidFill>
                  <a:schemeClr val="lt1"/>
                </a:solidFill>
                <a:latin typeface="Montserrat Medium"/>
                <a:ea typeface="Montserrat Medium"/>
                <a:cs typeface="Montserrat Medium"/>
                <a:sym typeface="Montserrat Medium"/>
              </a:rPr>
              <a:t>فَلَٓا اُقْسِمُ بِالْخُنَّسِۙاَلْجَوَارِ الْكُنَّسِۙ</a:t>
            </a:r>
            <a:endParaRPr sz="1200">
              <a:solidFill>
                <a:schemeClr val="lt1"/>
              </a:solidFill>
              <a:latin typeface="Montserrat Medium"/>
              <a:ea typeface="Montserrat Medium"/>
              <a:cs typeface="Montserrat Medium"/>
              <a:sym typeface="Montserrat Medium"/>
            </a:endParaRPr>
          </a:p>
          <a:p>
            <a:pPr indent="0" lvl="0" marL="0" rtl="0" algn="l">
              <a:lnSpc>
                <a:spcPct val="150000"/>
              </a:lnSpc>
              <a:spcBef>
                <a:spcPts val="0"/>
              </a:spcBef>
              <a:spcAft>
                <a:spcPts val="1100"/>
              </a:spcAft>
              <a:buNone/>
            </a:pPr>
            <a:r>
              <a:rPr lang="en" sz="1400">
                <a:solidFill>
                  <a:schemeClr val="lt1"/>
                </a:solidFill>
                <a:highlight>
                  <a:srgbClr val="FD8DA9"/>
                </a:highlight>
                <a:latin typeface="Montserrat Medium"/>
                <a:ea typeface="Montserrat Medium"/>
                <a:cs typeface="Montserrat Medium"/>
                <a:sym typeface="Montserrat Medium"/>
              </a:rPr>
              <a:t>İNFİTAR 1-2</a:t>
            </a:r>
            <a:r>
              <a:rPr lang="en" sz="1400">
                <a:solidFill>
                  <a:schemeClr val="lt1"/>
                </a:solidFill>
                <a:latin typeface="Montserrat Medium"/>
                <a:ea typeface="Montserrat Medium"/>
                <a:cs typeface="Montserrat Medium"/>
                <a:sym typeface="Montserrat Medium"/>
              </a:rPr>
              <a:t>  İNŞİKAK 1-2</a:t>
            </a:r>
            <a:endParaRPr sz="1400">
              <a:solidFill>
                <a:schemeClr val="lt1"/>
              </a:solidFill>
              <a:latin typeface="Montserrat Medium"/>
              <a:ea typeface="Montserrat Medium"/>
              <a:cs typeface="Montserrat Medium"/>
              <a:sym typeface="Montserrat Medium"/>
            </a:endParaRPr>
          </a:p>
        </p:txBody>
      </p:sp>
      <p:pic>
        <p:nvPicPr>
          <p:cNvPr id="93" name="Google Shape;93;p17" title="Ekran Resmi 2025-03-19 22.13.54.png"/>
          <p:cNvPicPr preferRelativeResize="0"/>
          <p:nvPr/>
        </p:nvPicPr>
        <p:blipFill>
          <a:blip r:embed="rId3">
            <a:alphaModFix/>
          </a:blip>
          <a:stretch>
            <a:fillRect/>
          </a:stretch>
        </p:blipFill>
        <p:spPr>
          <a:xfrm>
            <a:off x="8369957" y="4637045"/>
            <a:ext cx="805950" cy="451850"/>
          </a:xfrm>
          <a:prstGeom prst="rect">
            <a:avLst/>
          </a:prstGeom>
          <a:noFill/>
          <a:ln>
            <a:noFill/>
          </a:ln>
        </p:spPr>
      </p:pic>
      <p:sp>
        <p:nvSpPr>
          <p:cNvPr id="94" name="Google Shape;94;p17"/>
          <p:cNvSpPr txBox="1"/>
          <p:nvPr/>
        </p:nvSpPr>
        <p:spPr>
          <a:xfrm>
            <a:off x="3610405" y="4659125"/>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ExtraLight"/>
                <a:ea typeface="Montserrat ExtraLight"/>
                <a:cs typeface="Montserrat ExtraLight"/>
                <a:sym typeface="Montserrat ExtraLight"/>
              </a:rPr>
              <a:t>uzay ayetleri müzakereleri   |   alkahfinstitute.org</a:t>
            </a:r>
            <a:r>
              <a:rPr lang="en">
                <a:solidFill>
                  <a:schemeClr val="dk1"/>
                </a:solidFill>
                <a:latin typeface="Montserrat Thin"/>
                <a:ea typeface="Montserrat Thin"/>
                <a:cs typeface="Montserrat Thin"/>
                <a:sym typeface="Montserrat Thin"/>
              </a:rPr>
              <a:t>    </a:t>
            </a:r>
            <a:endParaRPr sz="2400">
              <a:solidFill>
                <a:schemeClr val="dk1"/>
              </a:solidFill>
              <a:latin typeface="Montserrat Thin"/>
              <a:ea typeface="Montserrat Thin"/>
              <a:cs typeface="Montserrat Thin"/>
              <a:sym typeface="Montserrat Thin"/>
            </a:endParaRPr>
          </a:p>
        </p:txBody>
      </p:sp>
      <p:sp>
        <p:nvSpPr>
          <p:cNvPr id="95" name="Google Shape;95;p17"/>
          <p:cNvSpPr txBox="1"/>
          <p:nvPr/>
        </p:nvSpPr>
        <p:spPr>
          <a:xfrm>
            <a:off x="7992532" y="4566550"/>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Montserrat Thin"/>
                <a:ea typeface="Montserrat Thin"/>
                <a:cs typeface="Montserrat Thin"/>
                <a:sym typeface="Montserrat Thin"/>
              </a:rPr>
              <a:t>|</a:t>
            </a:r>
            <a:endParaRPr/>
          </a:p>
        </p:txBody>
      </p:sp>
      <p:cxnSp>
        <p:nvCxnSpPr>
          <p:cNvPr id="96" name="Google Shape;96;p17"/>
          <p:cNvCxnSpPr/>
          <p:nvPr/>
        </p:nvCxnSpPr>
        <p:spPr>
          <a:xfrm>
            <a:off x="472232" y="617225"/>
            <a:ext cx="8115900" cy="0"/>
          </a:xfrm>
          <a:prstGeom prst="straightConnector1">
            <a:avLst/>
          </a:prstGeom>
          <a:noFill/>
          <a:ln cap="flat" cmpd="sng" w="9525">
            <a:solidFill>
              <a:schemeClr val="lt1"/>
            </a:solidFill>
            <a:prstDash val="solid"/>
            <a:round/>
            <a:headEnd len="med" w="med" type="none"/>
            <a:tailEnd len="med" w="med" type="none"/>
          </a:ln>
        </p:spPr>
      </p:cxnSp>
      <p:cxnSp>
        <p:nvCxnSpPr>
          <p:cNvPr id="97" name="Google Shape;97;p17"/>
          <p:cNvCxnSpPr/>
          <p:nvPr/>
        </p:nvCxnSpPr>
        <p:spPr>
          <a:xfrm>
            <a:off x="472232" y="932853"/>
            <a:ext cx="8115900" cy="0"/>
          </a:xfrm>
          <a:prstGeom prst="straightConnector1">
            <a:avLst/>
          </a:prstGeom>
          <a:noFill/>
          <a:ln cap="flat" cmpd="sng" w="9525">
            <a:solidFill>
              <a:schemeClr val="lt1"/>
            </a:solidFill>
            <a:prstDash val="solid"/>
            <a:round/>
            <a:headEnd len="med" w="med" type="none"/>
            <a:tailEnd len="med" w="med" type="none"/>
          </a:ln>
        </p:spPr>
      </p:cxnSp>
      <p:cxnSp>
        <p:nvCxnSpPr>
          <p:cNvPr id="98" name="Google Shape;98;p17"/>
          <p:cNvCxnSpPr/>
          <p:nvPr/>
        </p:nvCxnSpPr>
        <p:spPr>
          <a:xfrm>
            <a:off x="472232" y="1248482"/>
            <a:ext cx="8115900" cy="0"/>
          </a:xfrm>
          <a:prstGeom prst="straightConnector1">
            <a:avLst/>
          </a:prstGeom>
          <a:noFill/>
          <a:ln cap="flat" cmpd="sng" w="9525">
            <a:solidFill>
              <a:schemeClr val="lt1"/>
            </a:solidFill>
            <a:prstDash val="solid"/>
            <a:round/>
            <a:headEnd len="med" w="med" type="none"/>
            <a:tailEnd len="med" w="med" type="none"/>
          </a:ln>
        </p:spPr>
      </p:cxnSp>
      <p:cxnSp>
        <p:nvCxnSpPr>
          <p:cNvPr id="99" name="Google Shape;99;p17"/>
          <p:cNvCxnSpPr/>
          <p:nvPr/>
        </p:nvCxnSpPr>
        <p:spPr>
          <a:xfrm>
            <a:off x="472232" y="1564110"/>
            <a:ext cx="8115900" cy="0"/>
          </a:xfrm>
          <a:prstGeom prst="straightConnector1">
            <a:avLst/>
          </a:prstGeom>
          <a:noFill/>
          <a:ln cap="flat" cmpd="sng" w="9525">
            <a:solidFill>
              <a:schemeClr val="lt1"/>
            </a:solidFill>
            <a:prstDash val="solid"/>
            <a:round/>
            <a:headEnd len="med" w="med" type="none"/>
            <a:tailEnd len="med" w="med" type="none"/>
          </a:ln>
        </p:spPr>
      </p:cxnSp>
      <p:cxnSp>
        <p:nvCxnSpPr>
          <p:cNvPr id="100" name="Google Shape;100;p17"/>
          <p:cNvCxnSpPr/>
          <p:nvPr/>
        </p:nvCxnSpPr>
        <p:spPr>
          <a:xfrm>
            <a:off x="472232" y="1890567"/>
            <a:ext cx="8115900" cy="0"/>
          </a:xfrm>
          <a:prstGeom prst="straightConnector1">
            <a:avLst/>
          </a:prstGeom>
          <a:noFill/>
          <a:ln cap="flat" cmpd="sng" w="9525">
            <a:solidFill>
              <a:schemeClr val="lt1"/>
            </a:solidFill>
            <a:prstDash val="solid"/>
            <a:round/>
            <a:headEnd len="med" w="med" type="none"/>
            <a:tailEnd len="med" w="med" type="none"/>
          </a:ln>
        </p:spPr>
      </p:cxnSp>
      <p:cxnSp>
        <p:nvCxnSpPr>
          <p:cNvPr id="101" name="Google Shape;101;p17"/>
          <p:cNvCxnSpPr/>
          <p:nvPr/>
        </p:nvCxnSpPr>
        <p:spPr>
          <a:xfrm>
            <a:off x="472232" y="2211610"/>
            <a:ext cx="8115900" cy="0"/>
          </a:xfrm>
          <a:prstGeom prst="straightConnector1">
            <a:avLst/>
          </a:prstGeom>
          <a:noFill/>
          <a:ln cap="flat" cmpd="sng" w="9525">
            <a:solidFill>
              <a:schemeClr val="lt1"/>
            </a:solidFill>
            <a:prstDash val="solid"/>
            <a:round/>
            <a:headEnd len="med" w="med" type="none"/>
            <a:tailEnd len="med" w="med" type="none"/>
          </a:ln>
        </p:spPr>
      </p:cxnSp>
      <p:cxnSp>
        <p:nvCxnSpPr>
          <p:cNvPr id="102" name="Google Shape;102;p17"/>
          <p:cNvCxnSpPr/>
          <p:nvPr/>
        </p:nvCxnSpPr>
        <p:spPr>
          <a:xfrm>
            <a:off x="472232" y="2532652"/>
            <a:ext cx="8115900" cy="0"/>
          </a:xfrm>
          <a:prstGeom prst="straightConnector1">
            <a:avLst/>
          </a:prstGeom>
          <a:noFill/>
          <a:ln cap="flat" cmpd="sng" w="9525">
            <a:solidFill>
              <a:schemeClr val="lt1"/>
            </a:solidFill>
            <a:prstDash val="solid"/>
            <a:round/>
            <a:headEnd len="med" w="med" type="none"/>
            <a:tailEnd len="med" w="med" type="none"/>
          </a:ln>
        </p:spPr>
      </p:cxnSp>
      <p:cxnSp>
        <p:nvCxnSpPr>
          <p:cNvPr id="103" name="Google Shape;103;p17"/>
          <p:cNvCxnSpPr/>
          <p:nvPr/>
        </p:nvCxnSpPr>
        <p:spPr>
          <a:xfrm>
            <a:off x="472232" y="2848281"/>
            <a:ext cx="8115900" cy="0"/>
          </a:xfrm>
          <a:prstGeom prst="straightConnector1">
            <a:avLst/>
          </a:prstGeom>
          <a:noFill/>
          <a:ln cap="flat" cmpd="sng" w="9525">
            <a:solidFill>
              <a:schemeClr val="lt1"/>
            </a:solidFill>
            <a:prstDash val="solid"/>
            <a:round/>
            <a:headEnd len="med" w="med" type="none"/>
            <a:tailEnd len="med" w="med" type="none"/>
          </a:ln>
        </p:spPr>
      </p:cxnSp>
      <p:cxnSp>
        <p:nvCxnSpPr>
          <p:cNvPr id="104" name="Google Shape;104;p17"/>
          <p:cNvCxnSpPr/>
          <p:nvPr/>
        </p:nvCxnSpPr>
        <p:spPr>
          <a:xfrm>
            <a:off x="472232" y="3169323"/>
            <a:ext cx="8115900" cy="0"/>
          </a:xfrm>
          <a:prstGeom prst="straightConnector1">
            <a:avLst/>
          </a:prstGeom>
          <a:noFill/>
          <a:ln cap="flat" cmpd="sng" w="9525">
            <a:solidFill>
              <a:schemeClr val="lt1"/>
            </a:solidFill>
            <a:prstDash val="solid"/>
            <a:round/>
            <a:headEnd len="med" w="med" type="none"/>
            <a:tailEnd len="med" w="med" type="none"/>
          </a:ln>
        </p:spPr>
      </p:cxnSp>
      <p:cxnSp>
        <p:nvCxnSpPr>
          <p:cNvPr id="105" name="Google Shape;105;p17"/>
          <p:cNvCxnSpPr/>
          <p:nvPr/>
        </p:nvCxnSpPr>
        <p:spPr>
          <a:xfrm>
            <a:off x="472232" y="3507010"/>
            <a:ext cx="8115900" cy="0"/>
          </a:xfrm>
          <a:prstGeom prst="straightConnector1">
            <a:avLst/>
          </a:prstGeom>
          <a:noFill/>
          <a:ln cap="flat" cmpd="sng" w="9525">
            <a:solidFill>
              <a:schemeClr val="lt1"/>
            </a:solidFill>
            <a:prstDash val="solid"/>
            <a:round/>
            <a:headEnd len="med" w="med" type="none"/>
            <a:tailEnd len="med" w="med" type="none"/>
          </a:ln>
        </p:spPr>
      </p:cxnSp>
      <p:cxnSp>
        <p:nvCxnSpPr>
          <p:cNvPr id="106" name="Google Shape;106;p17"/>
          <p:cNvCxnSpPr/>
          <p:nvPr/>
        </p:nvCxnSpPr>
        <p:spPr>
          <a:xfrm>
            <a:off x="472232" y="3811810"/>
            <a:ext cx="81159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p:nvPr/>
        </p:nvSpPr>
        <p:spPr>
          <a:xfrm>
            <a:off x="50" y="-4850"/>
            <a:ext cx="9144000" cy="45714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18"/>
          <p:cNvSpPr txBox="1"/>
          <p:nvPr>
            <p:ph type="ctrTitle"/>
          </p:nvPr>
        </p:nvSpPr>
        <p:spPr>
          <a:xfrm>
            <a:off x="311700" y="395224"/>
            <a:ext cx="8520600" cy="32610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None/>
            </a:pPr>
            <a:r>
              <a:rPr b="1" lang="en" sz="6650">
                <a:solidFill>
                  <a:schemeClr val="lt1"/>
                </a:solidFill>
                <a:latin typeface="Montserrat"/>
                <a:ea typeface="Montserrat"/>
                <a:cs typeface="Montserrat"/>
                <a:sym typeface="Montserrat"/>
              </a:rPr>
              <a:t>Yıldızların Hayatı</a:t>
            </a:r>
            <a:endParaRPr b="1" sz="665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lang="en" sz="4000">
                <a:solidFill>
                  <a:schemeClr val="lt1"/>
                </a:solidFill>
                <a:latin typeface="Montserrat SemiBold"/>
                <a:ea typeface="Montserrat SemiBold"/>
                <a:cs typeface="Montserrat SemiBold"/>
                <a:sym typeface="Montserrat SemiBold"/>
              </a:rPr>
              <a:t>Doğum</a:t>
            </a:r>
            <a:endParaRPr sz="4000">
              <a:solidFill>
                <a:schemeClr val="lt1"/>
              </a:solidFill>
              <a:latin typeface="Montserrat SemiBold"/>
              <a:ea typeface="Montserrat SemiBold"/>
              <a:cs typeface="Montserrat SemiBold"/>
              <a:sym typeface="Montserrat SemiBold"/>
            </a:endParaRPr>
          </a:p>
          <a:p>
            <a:pPr indent="0" lvl="0" marL="0" rtl="0" algn="ctr">
              <a:lnSpc>
                <a:spcPct val="150000"/>
              </a:lnSpc>
              <a:spcBef>
                <a:spcPts val="0"/>
              </a:spcBef>
              <a:spcAft>
                <a:spcPts val="0"/>
              </a:spcAft>
              <a:buNone/>
            </a:pPr>
            <a:r>
              <a:rPr lang="en" sz="4000">
                <a:solidFill>
                  <a:schemeClr val="lt1"/>
                </a:solidFill>
                <a:latin typeface="Montserrat SemiBold"/>
                <a:ea typeface="Montserrat SemiBold"/>
                <a:cs typeface="Montserrat SemiBold"/>
                <a:sym typeface="Montserrat SemiBold"/>
              </a:rPr>
              <a:t>Yaşam</a:t>
            </a:r>
            <a:endParaRPr sz="4000">
              <a:solidFill>
                <a:schemeClr val="lt1"/>
              </a:solidFill>
              <a:latin typeface="Montserrat SemiBold"/>
              <a:ea typeface="Montserrat SemiBold"/>
              <a:cs typeface="Montserrat SemiBold"/>
              <a:sym typeface="Montserrat SemiBold"/>
            </a:endParaRPr>
          </a:p>
          <a:p>
            <a:pPr indent="0" lvl="0" marL="0" rtl="0" algn="ctr">
              <a:lnSpc>
                <a:spcPct val="150000"/>
              </a:lnSpc>
              <a:spcBef>
                <a:spcPts val="0"/>
              </a:spcBef>
              <a:spcAft>
                <a:spcPts val="0"/>
              </a:spcAft>
              <a:buNone/>
            </a:pPr>
            <a:r>
              <a:rPr lang="en" sz="4000">
                <a:solidFill>
                  <a:schemeClr val="lt1"/>
                </a:solidFill>
                <a:latin typeface="Montserrat SemiBold"/>
                <a:ea typeface="Montserrat SemiBold"/>
                <a:cs typeface="Montserrat SemiBold"/>
                <a:sym typeface="Montserrat SemiBold"/>
              </a:rPr>
              <a:t>Ölüm</a:t>
            </a:r>
            <a:endParaRPr sz="4000">
              <a:solidFill>
                <a:schemeClr val="lt1"/>
              </a:solidFill>
              <a:latin typeface="Montserrat SemiBold"/>
              <a:ea typeface="Montserrat SemiBold"/>
              <a:cs typeface="Montserrat SemiBold"/>
              <a:sym typeface="Montserrat SemiBold"/>
            </a:endParaRPr>
          </a:p>
        </p:txBody>
      </p:sp>
      <p:pic>
        <p:nvPicPr>
          <p:cNvPr id="113" name="Google Shape;113;p18" title="Ekran Resmi 2025-03-19 22.13.54.png"/>
          <p:cNvPicPr preferRelativeResize="0"/>
          <p:nvPr/>
        </p:nvPicPr>
        <p:blipFill>
          <a:blip r:embed="rId3">
            <a:alphaModFix/>
          </a:blip>
          <a:stretch>
            <a:fillRect/>
          </a:stretch>
        </p:blipFill>
        <p:spPr>
          <a:xfrm>
            <a:off x="8119700" y="4637045"/>
            <a:ext cx="805950" cy="451850"/>
          </a:xfrm>
          <a:prstGeom prst="rect">
            <a:avLst/>
          </a:prstGeom>
          <a:noFill/>
          <a:ln>
            <a:noFill/>
          </a:ln>
        </p:spPr>
      </p:pic>
      <p:sp>
        <p:nvSpPr>
          <p:cNvPr id="114" name="Google Shape;114;p18"/>
          <p:cNvSpPr txBox="1"/>
          <p:nvPr/>
        </p:nvSpPr>
        <p:spPr>
          <a:xfrm>
            <a:off x="3360148" y="4659125"/>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ExtraLight"/>
                <a:ea typeface="Montserrat ExtraLight"/>
                <a:cs typeface="Montserrat ExtraLight"/>
                <a:sym typeface="Montserrat ExtraLight"/>
              </a:rPr>
              <a:t>uzay ayetleri müzakereleri   |   alkahfinstitute.org</a:t>
            </a:r>
            <a:r>
              <a:rPr lang="en">
                <a:solidFill>
                  <a:schemeClr val="dk1"/>
                </a:solidFill>
                <a:latin typeface="Montserrat Thin"/>
                <a:ea typeface="Montserrat Thin"/>
                <a:cs typeface="Montserrat Thin"/>
                <a:sym typeface="Montserrat Thin"/>
              </a:rPr>
              <a:t>    </a:t>
            </a:r>
            <a:endParaRPr sz="2400">
              <a:solidFill>
                <a:schemeClr val="dk1"/>
              </a:solidFill>
              <a:latin typeface="Montserrat Thin"/>
              <a:ea typeface="Montserrat Thin"/>
              <a:cs typeface="Montserrat Thin"/>
              <a:sym typeface="Montserrat Thin"/>
            </a:endParaRPr>
          </a:p>
        </p:txBody>
      </p:sp>
      <p:sp>
        <p:nvSpPr>
          <p:cNvPr id="115" name="Google Shape;115;p18"/>
          <p:cNvSpPr txBox="1"/>
          <p:nvPr/>
        </p:nvSpPr>
        <p:spPr>
          <a:xfrm>
            <a:off x="7742275" y="4566550"/>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Montserrat Thin"/>
                <a:ea typeface="Montserrat Thin"/>
                <a:cs typeface="Montserrat Thin"/>
                <a:sym typeface="Montserrat Thin"/>
              </a:rPr>
              <a:t>|</a:t>
            </a:r>
            <a:endParaRPr/>
          </a:p>
        </p:txBody>
      </p:sp>
      <p:cxnSp>
        <p:nvCxnSpPr>
          <p:cNvPr id="116" name="Google Shape;116;p18"/>
          <p:cNvCxnSpPr/>
          <p:nvPr/>
        </p:nvCxnSpPr>
        <p:spPr>
          <a:xfrm>
            <a:off x="472232" y="3697710"/>
            <a:ext cx="8115900" cy="0"/>
          </a:xfrm>
          <a:prstGeom prst="straightConnector1">
            <a:avLst/>
          </a:prstGeom>
          <a:noFill/>
          <a:ln cap="flat" cmpd="sng" w="9525">
            <a:solidFill>
              <a:schemeClr val="lt1"/>
            </a:solidFill>
            <a:prstDash val="solid"/>
            <a:round/>
            <a:headEnd len="med" w="med" type="none"/>
            <a:tailEnd len="med" w="med" type="none"/>
          </a:ln>
        </p:spPr>
      </p:cxnSp>
      <p:cxnSp>
        <p:nvCxnSpPr>
          <p:cNvPr id="117" name="Google Shape;117;p18"/>
          <p:cNvCxnSpPr/>
          <p:nvPr/>
        </p:nvCxnSpPr>
        <p:spPr>
          <a:xfrm>
            <a:off x="472232" y="2907837"/>
            <a:ext cx="8115900" cy="0"/>
          </a:xfrm>
          <a:prstGeom prst="straightConnector1">
            <a:avLst/>
          </a:prstGeom>
          <a:noFill/>
          <a:ln cap="flat" cmpd="sng" w="9525">
            <a:solidFill>
              <a:schemeClr val="lt1"/>
            </a:solidFill>
            <a:prstDash val="solid"/>
            <a:round/>
            <a:headEnd len="med" w="med" type="none"/>
            <a:tailEnd len="med" w="med" type="none"/>
          </a:ln>
        </p:spPr>
      </p:cxnSp>
      <p:cxnSp>
        <p:nvCxnSpPr>
          <p:cNvPr id="118" name="Google Shape;118;p18"/>
          <p:cNvCxnSpPr/>
          <p:nvPr/>
        </p:nvCxnSpPr>
        <p:spPr>
          <a:xfrm>
            <a:off x="472232" y="2195367"/>
            <a:ext cx="8115900" cy="0"/>
          </a:xfrm>
          <a:prstGeom prst="straightConnector1">
            <a:avLst/>
          </a:prstGeom>
          <a:noFill/>
          <a:ln cap="flat" cmpd="sng" w="9525">
            <a:solidFill>
              <a:schemeClr val="lt1"/>
            </a:solidFill>
            <a:prstDash val="solid"/>
            <a:round/>
            <a:headEnd len="med" w="med" type="none"/>
            <a:tailEnd len="med" w="med" type="none"/>
          </a:ln>
        </p:spPr>
      </p:cxnSp>
      <p:cxnSp>
        <p:nvCxnSpPr>
          <p:cNvPr id="119" name="Google Shape;119;p18"/>
          <p:cNvCxnSpPr/>
          <p:nvPr/>
        </p:nvCxnSpPr>
        <p:spPr>
          <a:xfrm>
            <a:off x="472232" y="1493324"/>
            <a:ext cx="8115900" cy="0"/>
          </a:xfrm>
          <a:prstGeom prst="straightConnector1">
            <a:avLst/>
          </a:prstGeom>
          <a:noFill/>
          <a:ln cap="flat" cmpd="sng" w="38100">
            <a:solidFill>
              <a:srgbClr val="FD8DA9"/>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p:nvPr/>
        </p:nvSpPr>
        <p:spPr>
          <a:xfrm>
            <a:off x="50" y="-4850"/>
            <a:ext cx="9144000" cy="45714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5" name="Google Shape;125;p19" title="Ekran Resmi 2025-03-19 22.13.54.png"/>
          <p:cNvPicPr preferRelativeResize="0"/>
          <p:nvPr/>
        </p:nvPicPr>
        <p:blipFill>
          <a:blip r:embed="rId3">
            <a:alphaModFix/>
          </a:blip>
          <a:stretch>
            <a:fillRect/>
          </a:stretch>
        </p:blipFill>
        <p:spPr>
          <a:xfrm>
            <a:off x="8119700" y="4637045"/>
            <a:ext cx="805950" cy="451850"/>
          </a:xfrm>
          <a:prstGeom prst="rect">
            <a:avLst/>
          </a:prstGeom>
          <a:noFill/>
          <a:ln>
            <a:noFill/>
          </a:ln>
        </p:spPr>
      </p:pic>
      <p:sp>
        <p:nvSpPr>
          <p:cNvPr id="126" name="Google Shape;126;p19"/>
          <p:cNvSpPr txBox="1"/>
          <p:nvPr/>
        </p:nvSpPr>
        <p:spPr>
          <a:xfrm>
            <a:off x="3360148" y="4659125"/>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ExtraLight"/>
                <a:ea typeface="Montserrat ExtraLight"/>
                <a:cs typeface="Montserrat ExtraLight"/>
                <a:sym typeface="Montserrat ExtraLight"/>
              </a:rPr>
              <a:t>uzay ayetleri müzakereleri   |   alkahfinstitute.org</a:t>
            </a:r>
            <a:r>
              <a:rPr lang="en">
                <a:solidFill>
                  <a:schemeClr val="dk1"/>
                </a:solidFill>
                <a:latin typeface="Montserrat Thin"/>
                <a:ea typeface="Montserrat Thin"/>
                <a:cs typeface="Montserrat Thin"/>
                <a:sym typeface="Montserrat Thin"/>
              </a:rPr>
              <a:t>    </a:t>
            </a:r>
            <a:endParaRPr sz="2400">
              <a:solidFill>
                <a:schemeClr val="dk1"/>
              </a:solidFill>
              <a:latin typeface="Montserrat Thin"/>
              <a:ea typeface="Montserrat Thin"/>
              <a:cs typeface="Montserrat Thin"/>
              <a:sym typeface="Montserrat Thin"/>
            </a:endParaRPr>
          </a:p>
        </p:txBody>
      </p:sp>
      <p:sp>
        <p:nvSpPr>
          <p:cNvPr id="127" name="Google Shape;127;p19"/>
          <p:cNvSpPr txBox="1"/>
          <p:nvPr/>
        </p:nvSpPr>
        <p:spPr>
          <a:xfrm>
            <a:off x="7742275" y="4566550"/>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Montserrat Thin"/>
                <a:ea typeface="Montserrat Thin"/>
                <a:cs typeface="Montserrat Thin"/>
                <a:sym typeface="Montserrat Thin"/>
              </a:rPr>
              <a:t>|</a:t>
            </a:r>
            <a:endParaRPr/>
          </a:p>
        </p:txBody>
      </p:sp>
      <p:pic>
        <p:nvPicPr>
          <p:cNvPr id="128" name="Google Shape;128;p19"/>
          <p:cNvPicPr preferRelativeResize="0"/>
          <p:nvPr/>
        </p:nvPicPr>
        <p:blipFill>
          <a:blip r:embed="rId4">
            <a:alphaModFix/>
          </a:blip>
          <a:stretch>
            <a:fillRect/>
          </a:stretch>
        </p:blipFill>
        <p:spPr>
          <a:xfrm>
            <a:off x="2650463" y="359313"/>
            <a:ext cx="3843075" cy="3843075"/>
          </a:xfrm>
          <a:prstGeom prst="rect">
            <a:avLst/>
          </a:prstGeom>
          <a:noFill/>
          <a:ln cap="flat" cmpd="sng" w="76200">
            <a:solidFill>
              <a:schemeClr val="lt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p:nvPr/>
        </p:nvSpPr>
        <p:spPr>
          <a:xfrm>
            <a:off x="50" y="-4850"/>
            <a:ext cx="9144000" cy="45714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4" name="Google Shape;134;p20" title="Ekran Resmi 2025-03-19 22.13.54.png"/>
          <p:cNvPicPr preferRelativeResize="0"/>
          <p:nvPr/>
        </p:nvPicPr>
        <p:blipFill>
          <a:blip r:embed="rId3">
            <a:alphaModFix/>
          </a:blip>
          <a:stretch>
            <a:fillRect/>
          </a:stretch>
        </p:blipFill>
        <p:spPr>
          <a:xfrm>
            <a:off x="8119700" y="4637045"/>
            <a:ext cx="805950" cy="451850"/>
          </a:xfrm>
          <a:prstGeom prst="rect">
            <a:avLst/>
          </a:prstGeom>
          <a:noFill/>
          <a:ln>
            <a:noFill/>
          </a:ln>
        </p:spPr>
      </p:pic>
      <p:sp>
        <p:nvSpPr>
          <p:cNvPr id="135" name="Google Shape;135;p20"/>
          <p:cNvSpPr txBox="1"/>
          <p:nvPr/>
        </p:nvSpPr>
        <p:spPr>
          <a:xfrm>
            <a:off x="3360148" y="4659125"/>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ExtraLight"/>
                <a:ea typeface="Montserrat ExtraLight"/>
                <a:cs typeface="Montserrat ExtraLight"/>
                <a:sym typeface="Montserrat ExtraLight"/>
              </a:rPr>
              <a:t>uzay ayetleri müzakereleri   |   alkahfinstitute.org</a:t>
            </a:r>
            <a:r>
              <a:rPr lang="en">
                <a:solidFill>
                  <a:schemeClr val="dk1"/>
                </a:solidFill>
                <a:latin typeface="Montserrat Thin"/>
                <a:ea typeface="Montserrat Thin"/>
                <a:cs typeface="Montserrat Thin"/>
                <a:sym typeface="Montserrat Thin"/>
              </a:rPr>
              <a:t>    </a:t>
            </a:r>
            <a:endParaRPr sz="2400">
              <a:solidFill>
                <a:schemeClr val="dk1"/>
              </a:solidFill>
              <a:latin typeface="Montserrat Thin"/>
              <a:ea typeface="Montserrat Thin"/>
              <a:cs typeface="Montserrat Thin"/>
              <a:sym typeface="Montserrat Thin"/>
            </a:endParaRPr>
          </a:p>
        </p:txBody>
      </p:sp>
      <p:sp>
        <p:nvSpPr>
          <p:cNvPr id="136" name="Google Shape;136;p20"/>
          <p:cNvSpPr txBox="1"/>
          <p:nvPr/>
        </p:nvSpPr>
        <p:spPr>
          <a:xfrm>
            <a:off x="7742275" y="4566550"/>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Montserrat Thin"/>
                <a:ea typeface="Montserrat Thin"/>
                <a:cs typeface="Montserrat Thin"/>
                <a:sym typeface="Montserrat Thin"/>
              </a:rPr>
              <a:t>|</a:t>
            </a:r>
            <a:endParaRPr/>
          </a:p>
        </p:txBody>
      </p:sp>
      <p:pic>
        <p:nvPicPr>
          <p:cNvPr id="137" name="Google Shape;137;p20"/>
          <p:cNvPicPr preferRelativeResize="0"/>
          <p:nvPr/>
        </p:nvPicPr>
        <p:blipFill>
          <a:blip r:embed="rId4">
            <a:alphaModFix/>
          </a:blip>
          <a:stretch>
            <a:fillRect/>
          </a:stretch>
        </p:blipFill>
        <p:spPr>
          <a:xfrm>
            <a:off x="1393735" y="655547"/>
            <a:ext cx="6356525" cy="3250600"/>
          </a:xfrm>
          <a:prstGeom prst="rect">
            <a:avLst/>
          </a:prstGeom>
          <a:noFill/>
          <a:ln cap="flat" cmpd="sng" w="76200">
            <a:solidFill>
              <a:schemeClr val="lt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p:nvPr/>
        </p:nvSpPr>
        <p:spPr>
          <a:xfrm>
            <a:off x="50" y="-4850"/>
            <a:ext cx="9144000" cy="45714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3" name="Google Shape;143;p21" title="Ekran Resmi 2025-03-19 22.13.54.png"/>
          <p:cNvPicPr preferRelativeResize="0"/>
          <p:nvPr/>
        </p:nvPicPr>
        <p:blipFill>
          <a:blip r:embed="rId3">
            <a:alphaModFix/>
          </a:blip>
          <a:stretch>
            <a:fillRect/>
          </a:stretch>
        </p:blipFill>
        <p:spPr>
          <a:xfrm>
            <a:off x="8119700" y="4637045"/>
            <a:ext cx="805950" cy="451850"/>
          </a:xfrm>
          <a:prstGeom prst="rect">
            <a:avLst/>
          </a:prstGeom>
          <a:noFill/>
          <a:ln>
            <a:noFill/>
          </a:ln>
        </p:spPr>
      </p:pic>
      <p:sp>
        <p:nvSpPr>
          <p:cNvPr id="144" name="Google Shape;144;p21"/>
          <p:cNvSpPr txBox="1"/>
          <p:nvPr/>
        </p:nvSpPr>
        <p:spPr>
          <a:xfrm>
            <a:off x="3360148" y="4659125"/>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ExtraLight"/>
                <a:ea typeface="Montserrat ExtraLight"/>
                <a:cs typeface="Montserrat ExtraLight"/>
                <a:sym typeface="Montserrat ExtraLight"/>
              </a:rPr>
              <a:t>uzay ayetleri müzakereleri   |   alkahfinstitute.org</a:t>
            </a:r>
            <a:r>
              <a:rPr lang="en">
                <a:solidFill>
                  <a:schemeClr val="dk1"/>
                </a:solidFill>
                <a:latin typeface="Montserrat Thin"/>
                <a:ea typeface="Montserrat Thin"/>
                <a:cs typeface="Montserrat Thin"/>
                <a:sym typeface="Montserrat Thin"/>
              </a:rPr>
              <a:t>    </a:t>
            </a:r>
            <a:endParaRPr sz="2400">
              <a:solidFill>
                <a:schemeClr val="dk1"/>
              </a:solidFill>
              <a:latin typeface="Montserrat Thin"/>
              <a:ea typeface="Montserrat Thin"/>
              <a:cs typeface="Montserrat Thin"/>
              <a:sym typeface="Montserrat Thin"/>
            </a:endParaRPr>
          </a:p>
        </p:txBody>
      </p:sp>
      <p:sp>
        <p:nvSpPr>
          <p:cNvPr id="145" name="Google Shape;145;p21"/>
          <p:cNvSpPr txBox="1"/>
          <p:nvPr/>
        </p:nvSpPr>
        <p:spPr>
          <a:xfrm>
            <a:off x="7742275" y="4566550"/>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Montserrat Thin"/>
                <a:ea typeface="Montserrat Thin"/>
                <a:cs typeface="Montserrat Thin"/>
                <a:sym typeface="Montserrat Thin"/>
              </a:rPr>
              <a:t>|</a:t>
            </a:r>
            <a:endParaRPr/>
          </a:p>
        </p:txBody>
      </p:sp>
      <p:sp>
        <p:nvSpPr>
          <p:cNvPr id="146" name="Google Shape;146;p21"/>
          <p:cNvSpPr txBox="1"/>
          <p:nvPr/>
        </p:nvSpPr>
        <p:spPr>
          <a:xfrm>
            <a:off x="318000" y="404800"/>
            <a:ext cx="8508000" cy="37521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n" sz="1800">
                <a:solidFill>
                  <a:schemeClr val="lt1"/>
                </a:solidFill>
                <a:latin typeface="Montserrat Medium"/>
                <a:ea typeface="Montserrat Medium"/>
                <a:cs typeface="Montserrat Medium"/>
                <a:sym typeface="Montserrat Medium"/>
              </a:rPr>
              <a:t>Yıldızların doğumu, büyük gaz ve toz bulutlarının kütle çekimi etkisi altında çökmesiyle başlar. Bu çökme süreci, bulutun yoğunluğunu ve sıcaklığını artırır; merkezde oluşan yoğun, sıcak ve parlak cisme ilkel yıldız (protostar) denir. Yeterli sıcaklık ve basınca ulaşıldığında, ilkel yıldızın merkezinde nükleer füzyon reaksiyonları başlar ve bu da onu gerçek bir yıldıza dönüştürür.  </a:t>
            </a:r>
            <a:endParaRPr sz="1800">
              <a:solidFill>
                <a:schemeClr val="lt1"/>
              </a:solidFill>
              <a:latin typeface="Montserrat Medium"/>
              <a:ea typeface="Montserrat Medium"/>
              <a:cs typeface="Montserrat Medium"/>
              <a:sym typeface="Montserrat Medium"/>
            </a:endParaRPr>
          </a:p>
          <a:p>
            <a:pPr indent="-342900" lvl="0" marL="457200" rtl="0" algn="just">
              <a:lnSpc>
                <a:spcPct val="100000"/>
              </a:lnSpc>
              <a:spcBef>
                <a:spcPts val="800"/>
              </a:spcBef>
              <a:spcAft>
                <a:spcPts val="0"/>
              </a:spcAft>
              <a:buClr>
                <a:schemeClr val="lt1"/>
              </a:buClr>
              <a:buSzPts val="1800"/>
              <a:buChar char="●"/>
            </a:pPr>
            <a:r>
              <a:rPr b="1" lang="en" sz="1800">
                <a:solidFill>
                  <a:schemeClr val="lt1"/>
                </a:solidFill>
                <a:highlight>
                  <a:srgbClr val="FD8DA9"/>
                </a:highlight>
                <a:latin typeface="Montserrat"/>
                <a:ea typeface="Montserrat"/>
                <a:cs typeface="Montserrat"/>
                <a:sym typeface="Montserrat"/>
              </a:rPr>
              <a:t>Kütle çekimiyle birleşme:</a:t>
            </a:r>
            <a:r>
              <a:rPr lang="en" sz="1800">
                <a:solidFill>
                  <a:schemeClr val="lt1"/>
                </a:solidFill>
                <a:highlight>
                  <a:srgbClr val="FD8DA9"/>
                </a:highlight>
                <a:latin typeface="Montserrat Medium"/>
                <a:ea typeface="Montserrat Medium"/>
                <a:cs typeface="Montserrat Medium"/>
                <a:sym typeface="Montserrat Medium"/>
              </a:rPr>
              <a:t> </a:t>
            </a:r>
            <a:r>
              <a:rPr lang="en" sz="1800">
                <a:solidFill>
                  <a:schemeClr val="lt1"/>
                </a:solidFill>
                <a:latin typeface="Montserrat Medium"/>
                <a:ea typeface="Montserrat Medium"/>
                <a:cs typeface="Montserrat Medium"/>
                <a:sym typeface="Montserrat Medium"/>
              </a:rPr>
              <a:t>Yıldızlar, uzaydaki gaz ve toz bulutlarının (çoğunlukla hidrojen ve helyumdan oluşan moleküler bulutlar) kütle çekimi altında bir araya gelmesiyle oluşur. Bir süpernovanın şok dalgaları veya iki galaksinin çarpışması gibi dış etkenler de bu süreci tetikleyebilir. </a:t>
            </a:r>
            <a:endParaRPr sz="1800">
              <a:solidFill>
                <a:schemeClr val="lt1"/>
              </a:solidFill>
              <a:latin typeface="Montserrat Medium"/>
              <a:ea typeface="Montserrat Medium"/>
              <a:cs typeface="Montserrat Medium"/>
              <a:sym typeface="Montserrat Medium"/>
            </a:endParaRPr>
          </a:p>
          <a:p>
            <a:pPr indent="0" lvl="0" marL="457200" rtl="0" algn="just">
              <a:lnSpc>
                <a:spcPct val="100000"/>
              </a:lnSpc>
              <a:spcBef>
                <a:spcPts val="2100"/>
              </a:spcBef>
              <a:spcAft>
                <a:spcPts val="1500"/>
              </a:spcAft>
              <a:buNone/>
            </a:pPr>
            <a:r>
              <a:t/>
            </a:r>
            <a:endParaRPr sz="1800">
              <a:solidFill>
                <a:schemeClr val="lt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