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Montserrat SemiBold"/>
      <p:regular r:id="rId29"/>
      <p:bold r:id="rId30"/>
      <p:italic r:id="rId31"/>
      <p:boldItalic r:id="rId32"/>
    </p:embeddedFont>
    <p:embeddedFont>
      <p:font typeface="Montserrat"/>
      <p:regular r:id="rId33"/>
      <p:bold r:id="rId34"/>
      <p:italic r:id="rId35"/>
      <p:boldItalic r:id="rId36"/>
    </p:embeddedFont>
    <p:embeddedFont>
      <p:font typeface="Montserrat Medium"/>
      <p:regular r:id="rId37"/>
      <p:bold r:id="rId38"/>
      <p:italic r:id="rId39"/>
      <p:boldItalic r:id="rId40"/>
    </p:embeddedFont>
    <p:embeddedFont>
      <p:font typeface="Montserrat Light"/>
      <p:regular r:id="rId41"/>
      <p:bold r:id="rId42"/>
      <p:italic r:id="rId43"/>
      <p:boldItalic r:id="rId44"/>
    </p:embeddedFont>
    <p:embeddedFont>
      <p:font typeface="Montserrat ExtraLight"/>
      <p:regular r:id="rId45"/>
      <p:bold r:id="rId46"/>
      <p:italic r:id="rId47"/>
      <p:boldItalic r:id="rId48"/>
    </p:embeddedFont>
    <p:embeddedFont>
      <p:font typeface="Montserrat Thin"/>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3" roundtripDataSignature="AMtx7mhO0bR2eEVgm8mbOGFn1yuimi8U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0EC57C8-1436-4414-A8F4-880489E3F75D}">
  <a:tblStyle styleId="{30EC57C8-1436-4414-A8F4-880489E3F75D}" styleName="Table_0">
    <a:wholeTbl>
      <a:tcTxStyle b="off" i="off">
        <a:font>
          <a:latin typeface="Tw Cen MT"/>
          <a:ea typeface="Tw Cen MT"/>
          <a:cs typeface="Tw Cen M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F0"/>
          </a:solidFill>
        </a:fill>
      </a:tcStyle>
    </a:wholeTbl>
    <a:band1H>
      <a:tcTxStyle/>
      <a:tcStyle>
        <a:fill>
          <a:solidFill>
            <a:srgbClr val="CBCFE0"/>
          </a:solidFill>
        </a:fill>
      </a:tcStyle>
    </a:band1H>
    <a:band2H>
      <a:tcTxStyle/>
    </a:band2H>
    <a:band1V>
      <a:tcTxStyle/>
      <a:tcStyle>
        <a:fill>
          <a:solidFill>
            <a:srgbClr val="CBCFE0"/>
          </a:solidFill>
        </a:fill>
      </a:tcStyle>
    </a:band1V>
    <a:band2V>
      <a:tcTxStyle/>
    </a:band2V>
    <a:lastCol>
      <a:tcTxStyle b="on" i="off">
        <a:font>
          <a:latin typeface="Tw Cen MT"/>
          <a:ea typeface="Tw Cen MT"/>
          <a:cs typeface="Tw Cen MT"/>
        </a:font>
        <a:schemeClr val="lt1"/>
      </a:tcTxStyle>
      <a:tcStyle>
        <a:fill>
          <a:solidFill>
            <a:schemeClr val="accent1"/>
          </a:solidFill>
        </a:fill>
      </a:tcStyle>
    </a:lastCol>
    <a:firstCol>
      <a:tcTxStyle b="on" i="off">
        <a:font>
          <a:latin typeface="Tw Cen MT"/>
          <a:ea typeface="Tw Cen MT"/>
          <a:cs typeface="Tw Cen MT"/>
        </a:font>
        <a:schemeClr val="lt1"/>
      </a:tcTxStyle>
      <a:tcStyle>
        <a:fill>
          <a:solidFill>
            <a:schemeClr val="accent1"/>
          </a:solidFill>
        </a:fill>
      </a:tcStyle>
    </a:firstCol>
    <a:lastRow>
      <a:tcTxStyle b="on" i="off">
        <a:font>
          <a:latin typeface="Tw Cen MT"/>
          <a:ea typeface="Tw Cen MT"/>
          <a:cs typeface="Tw Cen M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w Cen MT"/>
          <a:ea typeface="Tw Cen MT"/>
          <a:cs typeface="Tw Cen M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Medium-boldItalic.fntdata"/><Relationship Id="rId42" Type="http://schemas.openxmlformats.org/officeDocument/2006/relationships/font" Target="fonts/MontserratLight-bold.fntdata"/><Relationship Id="rId41" Type="http://schemas.openxmlformats.org/officeDocument/2006/relationships/font" Target="fonts/MontserratLight-regular.fntdata"/><Relationship Id="rId44" Type="http://schemas.openxmlformats.org/officeDocument/2006/relationships/font" Target="fonts/MontserratLight-boldItalic.fntdata"/><Relationship Id="rId43" Type="http://schemas.openxmlformats.org/officeDocument/2006/relationships/font" Target="fonts/MontserratLight-italic.fntdata"/><Relationship Id="rId46" Type="http://schemas.openxmlformats.org/officeDocument/2006/relationships/font" Target="fonts/MontserratExtraLight-bold.fntdata"/><Relationship Id="rId45" Type="http://schemas.openxmlformats.org/officeDocument/2006/relationships/font" Target="fonts/MontserratExtraLigh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ExtraLight-boldItalic.fntdata"/><Relationship Id="rId47" Type="http://schemas.openxmlformats.org/officeDocument/2006/relationships/font" Target="fonts/MontserratExtraLight-italic.fntdata"/><Relationship Id="rId49" Type="http://schemas.openxmlformats.org/officeDocument/2006/relationships/font" Target="fonts/MontserratThin-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SemiBold-italic.fntdata"/><Relationship Id="rId30" Type="http://schemas.openxmlformats.org/officeDocument/2006/relationships/font" Target="fonts/MontserratSemiBold-bold.fntdata"/><Relationship Id="rId33" Type="http://schemas.openxmlformats.org/officeDocument/2006/relationships/font" Target="fonts/Montserrat-regular.fntdata"/><Relationship Id="rId32" Type="http://schemas.openxmlformats.org/officeDocument/2006/relationships/font" Target="fonts/MontserratSemiBold-boldItalic.fntdata"/><Relationship Id="rId35" Type="http://schemas.openxmlformats.org/officeDocument/2006/relationships/font" Target="fonts/Montserrat-italic.fntdata"/><Relationship Id="rId34" Type="http://schemas.openxmlformats.org/officeDocument/2006/relationships/font" Target="fonts/Montserrat-bold.fntdata"/><Relationship Id="rId37" Type="http://schemas.openxmlformats.org/officeDocument/2006/relationships/font" Target="fonts/MontserratMedium-regular.fntdata"/><Relationship Id="rId36" Type="http://schemas.openxmlformats.org/officeDocument/2006/relationships/font" Target="fonts/Montserrat-boldItalic.fntdata"/><Relationship Id="rId39" Type="http://schemas.openxmlformats.org/officeDocument/2006/relationships/font" Target="fonts/MontserratMedium-italic.fntdata"/><Relationship Id="rId38" Type="http://schemas.openxmlformats.org/officeDocument/2006/relationships/font" Target="fonts/MontserratMedium-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font" Target="fonts/MontserratSemiBold-regular.fntdata"/><Relationship Id="rId51" Type="http://schemas.openxmlformats.org/officeDocument/2006/relationships/font" Target="fonts/MontserratThin-italic.fntdata"/><Relationship Id="rId50" Type="http://schemas.openxmlformats.org/officeDocument/2006/relationships/font" Target="fonts/MontserratThin-bold.fntdata"/><Relationship Id="rId53" Type="http://customschemas.google.com/relationships/presentationmetadata" Target="metadata"/><Relationship Id="rId52" Type="http://schemas.openxmlformats.org/officeDocument/2006/relationships/font" Target="fonts/MontserratThin-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9fd9b79162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39fd9b79162_0_3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9fd9b79162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39fd9b79162_0_2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9fd9b79162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39fd9b79162_0_2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9fd9b79162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39fd9b79162_0_2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9fd9b79162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39fd9b79162_0_2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9fd9b79162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39fd9b79162_0_2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9fd9b79162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39fd9b79162_0_2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9fd9b79162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39fd9b79162_0_3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9fd9b79162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39fd9b79162_0_3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9fd9b79162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39fd9b79162_0_3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9fd9b79162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39fd9b79162_0_3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9fd9b79162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39fd9b79162_0_3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9fd9b79162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39fd9b79162_0_3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9fd9b79162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39fd9b79162_0_3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9fd9b79162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39fd9b79162_0_3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9fd9b79162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39fd9b79162_0_1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9fd9b79162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g39fd9b79162_0_1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9fd9b79162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39fd9b79162_0_1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9fd9b79162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39fd9b79162_0_1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9fd9b79162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39fd9b79162_0_2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9fd9b79162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39fd9b79162_0_2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9fd9b79162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39fd9b79162_0_2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g39fd9b79162_0_112"/>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g39fd9b79162_0_112"/>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g39fd9b79162_0_1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g39fd9b79162_0_147"/>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g39fd9b79162_0_147"/>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g39fd9b79162_0_14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g39fd9b79162_0_15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50" name="Shape 50"/>
        <p:cNvGrpSpPr/>
        <p:nvPr/>
      </p:nvGrpSpPr>
      <p:grpSpPr>
        <a:xfrm>
          <a:off x="0" y="0"/>
          <a:ext cx="0" cy="0"/>
          <a:chOff x="0" y="0"/>
          <a:chExt cx="0" cy="0"/>
        </a:xfrm>
      </p:grpSpPr>
      <p:pic>
        <p:nvPicPr>
          <p:cNvPr descr="Droplets-HD-Content-R1d.png" id="51" name="Google Shape;51;g39fd9b79162_0_15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2" name="Google Shape;52;g39fd9b79162_0_153"/>
          <p:cNvSpPr txBox="1"/>
          <p:nvPr>
            <p:ph type="title"/>
          </p:nvPr>
        </p:nvSpPr>
        <p:spPr>
          <a:xfrm>
            <a:off x="913775" y="618517"/>
            <a:ext cx="10364400" cy="15963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53" name="Google Shape;53;g39fd9b79162_0_153"/>
          <p:cNvSpPr txBox="1"/>
          <p:nvPr>
            <p:ph idx="1" type="body"/>
          </p:nvPr>
        </p:nvSpPr>
        <p:spPr>
          <a:xfrm>
            <a:off x="913774" y="2367092"/>
            <a:ext cx="10363800" cy="342420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1600"/>
              </a:spcBef>
              <a:spcAft>
                <a:spcPts val="0"/>
              </a:spcAft>
              <a:buSzPts val="1800"/>
              <a:buChar char="○"/>
              <a:defRPr/>
            </a:lvl2pPr>
            <a:lvl3pPr indent="-342900" lvl="2" marL="1371600" algn="l">
              <a:lnSpc>
                <a:spcPct val="120000"/>
              </a:lnSpc>
              <a:spcBef>
                <a:spcPts val="1600"/>
              </a:spcBef>
              <a:spcAft>
                <a:spcPts val="0"/>
              </a:spcAft>
              <a:buSzPts val="1800"/>
              <a:buChar char="■"/>
              <a:defRPr/>
            </a:lvl3pPr>
            <a:lvl4pPr indent="-342900" lvl="3" marL="1828800" algn="l">
              <a:lnSpc>
                <a:spcPct val="120000"/>
              </a:lnSpc>
              <a:spcBef>
                <a:spcPts val="1600"/>
              </a:spcBef>
              <a:spcAft>
                <a:spcPts val="0"/>
              </a:spcAft>
              <a:buSzPts val="1800"/>
              <a:buChar char="●"/>
              <a:defRPr/>
            </a:lvl4pPr>
            <a:lvl5pPr indent="-342900" lvl="4" marL="2286000" algn="l">
              <a:lnSpc>
                <a:spcPct val="120000"/>
              </a:lnSpc>
              <a:spcBef>
                <a:spcPts val="1600"/>
              </a:spcBef>
              <a:spcAft>
                <a:spcPts val="0"/>
              </a:spcAft>
              <a:buSzPts val="1800"/>
              <a:buChar char="○"/>
              <a:defRPr/>
            </a:lvl5pPr>
            <a:lvl6pPr indent="-342900" lvl="5" marL="2743200" algn="l">
              <a:lnSpc>
                <a:spcPct val="120000"/>
              </a:lnSpc>
              <a:spcBef>
                <a:spcPts val="1600"/>
              </a:spcBef>
              <a:spcAft>
                <a:spcPts val="0"/>
              </a:spcAft>
              <a:buSzPts val="1800"/>
              <a:buChar char="■"/>
              <a:defRPr/>
            </a:lvl6pPr>
            <a:lvl7pPr indent="-342900" lvl="6" marL="3200400" algn="l">
              <a:lnSpc>
                <a:spcPct val="120000"/>
              </a:lnSpc>
              <a:spcBef>
                <a:spcPts val="1600"/>
              </a:spcBef>
              <a:spcAft>
                <a:spcPts val="0"/>
              </a:spcAft>
              <a:buSzPts val="1800"/>
              <a:buChar char="●"/>
              <a:defRPr/>
            </a:lvl7pPr>
            <a:lvl8pPr indent="-342900" lvl="7" marL="3657600" algn="l">
              <a:lnSpc>
                <a:spcPct val="120000"/>
              </a:lnSpc>
              <a:spcBef>
                <a:spcPts val="1600"/>
              </a:spcBef>
              <a:spcAft>
                <a:spcPts val="0"/>
              </a:spcAft>
              <a:buSzPts val="1800"/>
              <a:buChar char="○"/>
              <a:defRPr/>
            </a:lvl8pPr>
            <a:lvl9pPr indent="-342900" lvl="8" marL="4114800" algn="l">
              <a:lnSpc>
                <a:spcPct val="120000"/>
              </a:lnSpc>
              <a:spcBef>
                <a:spcPts val="1600"/>
              </a:spcBef>
              <a:spcAft>
                <a:spcPts val="1600"/>
              </a:spcAft>
              <a:buSzPts val="1800"/>
              <a:buChar char="■"/>
              <a:defRPr/>
            </a:lvl9pPr>
          </a:lstStyle>
          <a:p/>
        </p:txBody>
      </p:sp>
      <p:sp>
        <p:nvSpPr>
          <p:cNvPr id="54" name="Google Shape;54;g39fd9b79162_0_153"/>
          <p:cNvSpPr txBox="1"/>
          <p:nvPr>
            <p:ph idx="10" type="dt"/>
          </p:nvPr>
        </p:nvSpPr>
        <p:spPr>
          <a:xfrm>
            <a:off x="7678737" y="5883275"/>
            <a:ext cx="2743200" cy="3651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g39fd9b79162_0_153"/>
          <p:cNvSpPr txBox="1"/>
          <p:nvPr>
            <p:ph idx="11" type="ftr"/>
          </p:nvPr>
        </p:nvSpPr>
        <p:spPr>
          <a:xfrm>
            <a:off x="913774" y="5883275"/>
            <a:ext cx="66729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g39fd9b79162_0_153"/>
          <p:cNvSpPr txBox="1"/>
          <p:nvPr>
            <p:ph idx="12" type="sldNum"/>
          </p:nvPr>
        </p:nvSpPr>
        <p:spPr>
          <a:xfrm>
            <a:off x="10514011" y="5883275"/>
            <a:ext cx="764100" cy="365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g39fd9b79162_0_116"/>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g39fd9b79162_0_11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g39fd9b79162_0_119"/>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8" name="Google Shape;18;g39fd9b79162_0_119"/>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g39fd9b79162_0_11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g39fd9b79162_0_123"/>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g39fd9b79162_0_123"/>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g39fd9b79162_0_123"/>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g39fd9b79162_0_12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g39fd9b79162_0_128"/>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7" name="Google Shape;27;g39fd9b79162_0_12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g39fd9b79162_0_131"/>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0" name="Google Shape;30;g39fd9b79162_0_131"/>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g39fd9b79162_0_13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g39fd9b79162_0_135"/>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4" name="Google Shape;34;g39fd9b79162_0_13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g39fd9b79162_0_138"/>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g39fd9b79162_0_138"/>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38" name="Google Shape;38;g39fd9b79162_0_138"/>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9" name="Google Shape;39;g39fd9b79162_0_138"/>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g39fd9b79162_0_13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g39fd9b79162_0_144"/>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43" name="Google Shape;43;g39fd9b79162_0_14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g39fd9b79162_0_10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g39fd9b79162_0_108"/>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g39fd9b79162_0_10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hyperlink" Target="http://www.youtube.com/watch?v=4npPL2fNk_4" TargetMode="External"/><Relationship Id="rId5"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hyperlink" Target="https://tr.wikipedia.org/wiki/Wilkinson_Microwave_Anisotropy_Prob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
          <p:cNvSpPr/>
          <p:nvPr/>
        </p:nvSpPr>
        <p:spPr>
          <a:xfrm>
            <a:off x="0" y="0"/>
            <a:ext cx="12192000" cy="61851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 name="Google Shape;62;p1"/>
          <p:cNvSpPr txBox="1"/>
          <p:nvPr>
            <p:ph type="ctrTitle"/>
          </p:nvPr>
        </p:nvSpPr>
        <p:spPr>
          <a:xfrm>
            <a:off x="1459063" y="1374547"/>
            <a:ext cx="9067200" cy="2963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wentieth Century"/>
              <a:buNone/>
            </a:pPr>
            <a:r>
              <a:rPr b="1" lang="tr-TR" sz="9600">
                <a:solidFill>
                  <a:schemeClr val="lt1"/>
                </a:solidFill>
                <a:latin typeface="Montserrat"/>
                <a:ea typeface="Montserrat"/>
                <a:cs typeface="Montserrat"/>
                <a:sym typeface="Montserrat"/>
              </a:rPr>
              <a:t>Uzay Ayetleri</a:t>
            </a:r>
            <a:endParaRPr b="1" sz="9600">
              <a:solidFill>
                <a:schemeClr val="lt1"/>
              </a:solidFill>
              <a:latin typeface="Montserrat"/>
              <a:ea typeface="Montserrat"/>
              <a:cs typeface="Montserrat"/>
              <a:sym typeface="Montserrat"/>
            </a:endParaRPr>
          </a:p>
          <a:p>
            <a:pPr indent="0" lvl="0" marL="0" rtl="0" algn="ctr">
              <a:lnSpc>
                <a:spcPct val="90000"/>
              </a:lnSpc>
              <a:spcBef>
                <a:spcPts val="0"/>
              </a:spcBef>
              <a:spcAft>
                <a:spcPts val="0"/>
              </a:spcAft>
              <a:buClr>
                <a:schemeClr val="dk1"/>
              </a:buClr>
              <a:buSzPts val="6000"/>
              <a:buFont typeface="Twentieth Century"/>
              <a:buNone/>
            </a:pPr>
            <a:r>
              <a:rPr b="1" lang="tr-TR" sz="9600">
                <a:solidFill>
                  <a:schemeClr val="lt1"/>
                </a:solidFill>
                <a:latin typeface="Montserrat"/>
                <a:ea typeface="Montserrat"/>
                <a:cs typeface="Montserrat"/>
                <a:sym typeface="Montserrat"/>
              </a:rPr>
              <a:t>Müzakeleri</a:t>
            </a:r>
            <a:endParaRPr b="1" sz="9600">
              <a:solidFill>
                <a:schemeClr val="lt1"/>
              </a:solidFill>
              <a:latin typeface="Montserrat"/>
              <a:ea typeface="Montserrat"/>
              <a:cs typeface="Montserrat"/>
              <a:sym typeface="Montserrat"/>
            </a:endParaRPr>
          </a:p>
        </p:txBody>
      </p:sp>
      <p:sp>
        <p:nvSpPr>
          <p:cNvPr id="63" name="Google Shape;63;p1"/>
          <p:cNvSpPr txBox="1"/>
          <p:nvPr>
            <p:ph idx="1" type="subTitle"/>
          </p:nvPr>
        </p:nvSpPr>
        <p:spPr>
          <a:xfrm>
            <a:off x="3387056" y="4721666"/>
            <a:ext cx="5418000" cy="585300"/>
          </a:xfrm>
          <a:prstGeom prst="rect">
            <a:avLst/>
          </a:prstGeom>
          <a:noFill/>
          <a:ln>
            <a:noFill/>
          </a:ln>
        </p:spPr>
        <p:txBody>
          <a:bodyPr anchorCtr="0" anchor="t" bIns="45700" lIns="91425" spcFirstLastPara="1" rIns="91425" wrap="square" tIns="45700">
            <a:normAutofit fontScale="85000"/>
          </a:bodyPr>
          <a:lstStyle/>
          <a:p>
            <a:pPr indent="0" lvl="0" marL="0" rtl="0" algn="ctr">
              <a:lnSpc>
                <a:spcPct val="120000"/>
              </a:lnSpc>
              <a:spcBef>
                <a:spcPts val="0"/>
              </a:spcBef>
              <a:spcAft>
                <a:spcPts val="0"/>
              </a:spcAft>
              <a:buSzPct val="59459"/>
              <a:buNone/>
            </a:pPr>
            <a:r>
              <a:rPr lang="tr-TR">
                <a:solidFill>
                  <a:srgbClr val="FD8DA9"/>
                </a:solidFill>
                <a:latin typeface="Montserrat"/>
                <a:ea typeface="Montserrat"/>
                <a:cs typeface="Montserrat"/>
                <a:sym typeface="Montserrat"/>
              </a:rPr>
              <a:t>3 Kasım 2025 </a:t>
            </a:r>
            <a:endParaRPr>
              <a:solidFill>
                <a:srgbClr val="FD8DA9"/>
              </a:solidFill>
              <a:latin typeface="Montserrat"/>
              <a:ea typeface="Montserrat"/>
              <a:cs typeface="Montserrat"/>
              <a:sym typeface="Montserrat"/>
            </a:endParaRPr>
          </a:p>
        </p:txBody>
      </p:sp>
      <p:pic>
        <p:nvPicPr>
          <p:cNvPr id="64" name="Google Shape;64;p1" title="Ekran Resmi 2025-03-19 22.13.54.png"/>
          <p:cNvPicPr preferRelativeResize="0"/>
          <p:nvPr/>
        </p:nvPicPr>
        <p:blipFill>
          <a:blip r:embed="rId3">
            <a:alphaModFix/>
          </a:blip>
          <a:stretch>
            <a:fillRect/>
          </a:stretch>
        </p:blipFill>
        <p:spPr>
          <a:xfrm>
            <a:off x="11243900" y="6255694"/>
            <a:ext cx="805950" cy="451850"/>
          </a:xfrm>
          <a:prstGeom prst="rect">
            <a:avLst/>
          </a:prstGeom>
          <a:noFill/>
          <a:ln>
            <a:noFill/>
          </a:ln>
        </p:spPr>
      </p:pic>
      <p:sp>
        <p:nvSpPr>
          <p:cNvPr id="65" name="Google Shape;65;p1"/>
          <p:cNvSpPr txBox="1"/>
          <p:nvPr/>
        </p:nvSpPr>
        <p:spPr>
          <a:xfrm>
            <a:off x="6484348" y="6277773"/>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a:solidFill>
                  <a:srgbClr val="000000"/>
                </a:solidFill>
                <a:latin typeface="Montserrat ExtraLight"/>
                <a:ea typeface="Montserrat ExtraLight"/>
                <a:cs typeface="Montserrat ExtraLight"/>
                <a:sym typeface="Montserrat ExtraLight"/>
              </a:rPr>
              <a:t>kehf müzakereleri   |   alkahfinstitute.org</a:t>
            </a:r>
            <a:r>
              <a:rPr lang="tr-TR">
                <a:solidFill>
                  <a:srgbClr val="000000"/>
                </a:solidFill>
                <a:latin typeface="Montserrat Thin"/>
                <a:ea typeface="Montserrat Thin"/>
                <a:cs typeface="Montserrat Thin"/>
                <a:sym typeface="Montserrat Thin"/>
              </a:rPr>
              <a:t>    </a:t>
            </a:r>
            <a:endParaRPr sz="2400">
              <a:solidFill>
                <a:srgbClr val="000000"/>
              </a:solidFill>
              <a:latin typeface="Montserrat Thin"/>
              <a:ea typeface="Montserrat Thin"/>
              <a:cs typeface="Montserrat Thin"/>
              <a:sym typeface="Montserrat Thin"/>
            </a:endParaRPr>
          </a:p>
        </p:txBody>
      </p:sp>
      <p:sp>
        <p:nvSpPr>
          <p:cNvPr id="66" name="Google Shape;66;p1"/>
          <p:cNvSpPr txBox="1"/>
          <p:nvPr/>
        </p:nvSpPr>
        <p:spPr>
          <a:xfrm>
            <a:off x="10866475" y="6185198"/>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2400">
                <a:solidFill>
                  <a:srgbClr val="000000"/>
                </a:solidFill>
                <a:latin typeface="Montserrat Thin"/>
                <a:ea typeface="Montserrat Thin"/>
                <a:cs typeface="Montserrat Thin"/>
                <a:sym typeface="Montserrat Thin"/>
              </a:rPr>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39fd9b79162_0_384"/>
          <p:cNvSpPr/>
          <p:nvPr/>
        </p:nvSpPr>
        <p:spPr>
          <a:xfrm>
            <a:off x="0" y="0"/>
            <a:ext cx="12192000" cy="61851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8" name="Google Shape;148;g39fd9b79162_0_384" title="Ekran Resmi 2025-03-19 22.13.54.png"/>
          <p:cNvPicPr preferRelativeResize="0"/>
          <p:nvPr/>
        </p:nvPicPr>
        <p:blipFill>
          <a:blip r:embed="rId3">
            <a:alphaModFix/>
          </a:blip>
          <a:stretch>
            <a:fillRect/>
          </a:stretch>
        </p:blipFill>
        <p:spPr>
          <a:xfrm>
            <a:off x="11243900" y="6255694"/>
            <a:ext cx="805950" cy="451850"/>
          </a:xfrm>
          <a:prstGeom prst="rect">
            <a:avLst/>
          </a:prstGeom>
          <a:noFill/>
          <a:ln>
            <a:noFill/>
          </a:ln>
        </p:spPr>
      </p:pic>
      <p:sp>
        <p:nvSpPr>
          <p:cNvPr id="149" name="Google Shape;149;g39fd9b79162_0_384"/>
          <p:cNvSpPr txBox="1"/>
          <p:nvPr/>
        </p:nvSpPr>
        <p:spPr>
          <a:xfrm>
            <a:off x="6484348" y="6277773"/>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a:solidFill>
                  <a:srgbClr val="000000"/>
                </a:solidFill>
                <a:latin typeface="Montserrat ExtraLight"/>
                <a:ea typeface="Montserrat ExtraLight"/>
                <a:cs typeface="Montserrat ExtraLight"/>
                <a:sym typeface="Montserrat ExtraLight"/>
              </a:rPr>
              <a:t>kehf müzakereleri   |   alkahfinstitute.org</a:t>
            </a:r>
            <a:r>
              <a:rPr lang="tr-TR">
                <a:solidFill>
                  <a:srgbClr val="000000"/>
                </a:solidFill>
                <a:latin typeface="Montserrat Thin"/>
                <a:ea typeface="Montserrat Thin"/>
                <a:cs typeface="Montserrat Thin"/>
                <a:sym typeface="Montserrat Thin"/>
              </a:rPr>
              <a:t>    </a:t>
            </a:r>
            <a:endParaRPr sz="2400">
              <a:solidFill>
                <a:srgbClr val="000000"/>
              </a:solidFill>
              <a:latin typeface="Montserrat Thin"/>
              <a:ea typeface="Montserrat Thin"/>
              <a:cs typeface="Montserrat Thin"/>
              <a:sym typeface="Montserrat Thin"/>
            </a:endParaRPr>
          </a:p>
        </p:txBody>
      </p:sp>
      <p:sp>
        <p:nvSpPr>
          <p:cNvPr id="150" name="Google Shape;150;g39fd9b79162_0_384"/>
          <p:cNvSpPr txBox="1"/>
          <p:nvPr/>
        </p:nvSpPr>
        <p:spPr>
          <a:xfrm>
            <a:off x="10866475" y="6185198"/>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2400">
                <a:solidFill>
                  <a:srgbClr val="000000"/>
                </a:solidFill>
                <a:latin typeface="Montserrat Thin"/>
                <a:ea typeface="Montserrat Thin"/>
                <a:cs typeface="Montserrat Thin"/>
                <a:sym typeface="Montserrat Thin"/>
              </a:rPr>
              <a:t>|</a:t>
            </a:r>
            <a:endParaRPr/>
          </a:p>
        </p:txBody>
      </p:sp>
      <p:pic>
        <p:nvPicPr>
          <p:cNvPr descr="Evrenin doğum sancılarının yaşandığı o ilk saniyede ve sonrasında neler oldu? &#10;&#10;#büyükpatlama &#10;#bigbang &#10;&#10;VİDEO METNİ VE YARARLANDIĞIM KAYNAKLAR: https://bebarbilim.net&#10;&#10;► Bebar Bilim'e Destek Olun!: https://bit.ly/36ASr9R &#10;Patreon'dan destek olmak için ► https://www.patreon.com/bebarbilim&#10;&#10;► BebarScience (İngilizce Kanal): https://bit.ly/2R0gIkT&#10;&#10;► BebarWissen (Almanca Kanal): https://bit.ly/34y3UGz&#10;&#10;► BebarBilim Discord Sunucusu: https://discord.gg/WQpEvQ4 &#10;&#10;İçerikler ayrıca &quot;aklingolgesi.com&quot;'da: https://www.aklingolgesi.com/brand/bebar-bilim/&#10;&#10;bebar bilim'i sosyal medyadan da takip edin:&#10;&#10;Instagram ► https://www.instagram.com/bebarbilim/&#10;Twitter ► https://twitter.com/BebarBilim&#10;Facebook ► https://www.facebook.com/bebarbilim&#10;&#10;Tüm Videolar ►  https://bit.ly/2zVVMS1&#10;Yeni videoları kaçırmamak için ►  https://bit.ly/2FkZR8e&#10;&#10;Oynatma listeleri: &#10;Dünyayı Değiştirecek Teknolojiler ► https://bit.ly/2q2Lxul&#10;Psikoloji ► https://bit.ly/34xfFNh&#10;Teknoloji ve Gelecek ► https://bit.ly/2R3twXY&#10;Eğitim ► https://bit.ly/34J32Pa" id="151" name="Google Shape;151;g39fd9b79162_0_384" title="Büyük Patlamanın İlk Saniyesi - Evrenin Doğuşu">
            <a:hlinkClick r:id="rId4"/>
          </p:cNvPr>
          <p:cNvPicPr preferRelativeResize="0"/>
          <p:nvPr/>
        </p:nvPicPr>
        <p:blipFill>
          <a:blip r:embed="rId5">
            <a:alphaModFix/>
          </a:blip>
          <a:stretch>
            <a:fillRect/>
          </a:stretch>
        </p:blipFill>
        <p:spPr>
          <a:xfrm>
            <a:off x="2820213" y="1249925"/>
            <a:ext cx="6551575" cy="36852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39fd9b79162_0_234"/>
          <p:cNvSpPr/>
          <p:nvPr/>
        </p:nvSpPr>
        <p:spPr>
          <a:xfrm>
            <a:off x="0" y="0"/>
            <a:ext cx="12192000" cy="61851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57" name="Google Shape;157;g39fd9b79162_0_234" title="Ekran Resmi 2025-03-19 22.13.54.png"/>
          <p:cNvPicPr preferRelativeResize="0"/>
          <p:nvPr/>
        </p:nvPicPr>
        <p:blipFill>
          <a:blip r:embed="rId3">
            <a:alphaModFix/>
          </a:blip>
          <a:stretch>
            <a:fillRect/>
          </a:stretch>
        </p:blipFill>
        <p:spPr>
          <a:xfrm>
            <a:off x="11243900" y="6255694"/>
            <a:ext cx="805950" cy="451850"/>
          </a:xfrm>
          <a:prstGeom prst="rect">
            <a:avLst/>
          </a:prstGeom>
          <a:noFill/>
          <a:ln>
            <a:noFill/>
          </a:ln>
        </p:spPr>
      </p:pic>
      <p:sp>
        <p:nvSpPr>
          <p:cNvPr id="158" name="Google Shape;158;g39fd9b79162_0_234"/>
          <p:cNvSpPr txBox="1"/>
          <p:nvPr/>
        </p:nvSpPr>
        <p:spPr>
          <a:xfrm>
            <a:off x="6484348" y="6277773"/>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a:solidFill>
                  <a:srgbClr val="000000"/>
                </a:solidFill>
                <a:latin typeface="Montserrat ExtraLight"/>
                <a:ea typeface="Montserrat ExtraLight"/>
                <a:cs typeface="Montserrat ExtraLight"/>
                <a:sym typeface="Montserrat ExtraLight"/>
              </a:rPr>
              <a:t>kehf müzakereleri   |   alkahfinstitute.org</a:t>
            </a:r>
            <a:r>
              <a:rPr lang="tr-TR">
                <a:solidFill>
                  <a:srgbClr val="000000"/>
                </a:solidFill>
                <a:latin typeface="Montserrat Thin"/>
                <a:ea typeface="Montserrat Thin"/>
                <a:cs typeface="Montserrat Thin"/>
                <a:sym typeface="Montserrat Thin"/>
              </a:rPr>
              <a:t>    </a:t>
            </a:r>
            <a:endParaRPr sz="2400">
              <a:solidFill>
                <a:srgbClr val="000000"/>
              </a:solidFill>
              <a:latin typeface="Montserrat Thin"/>
              <a:ea typeface="Montserrat Thin"/>
              <a:cs typeface="Montserrat Thin"/>
              <a:sym typeface="Montserrat Thin"/>
            </a:endParaRPr>
          </a:p>
        </p:txBody>
      </p:sp>
      <p:sp>
        <p:nvSpPr>
          <p:cNvPr id="159" name="Google Shape;159;g39fd9b79162_0_234"/>
          <p:cNvSpPr txBox="1"/>
          <p:nvPr/>
        </p:nvSpPr>
        <p:spPr>
          <a:xfrm>
            <a:off x="10866475" y="6185198"/>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2400">
                <a:solidFill>
                  <a:srgbClr val="000000"/>
                </a:solidFill>
                <a:latin typeface="Montserrat Thin"/>
                <a:ea typeface="Montserrat Thin"/>
                <a:cs typeface="Montserrat Thin"/>
                <a:sym typeface="Montserrat Thin"/>
              </a:rPr>
              <a:t>|</a:t>
            </a:r>
            <a:endParaRPr/>
          </a:p>
        </p:txBody>
      </p:sp>
      <p:sp>
        <p:nvSpPr>
          <p:cNvPr id="160" name="Google Shape;160;g39fd9b79162_0_234"/>
          <p:cNvSpPr txBox="1"/>
          <p:nvPr>
            <p:ph idx="4294967295" type="title"/>
          </p:nvPr>
        </p:nvSpPr>
        <p:spPr>
          <a:xfrm>
            <a:off x="244974" y="207600"/>
            <a:ext cx="6050100" cy="57699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dk1"/>
              </a:buClr>
              <a:buSzPts val="2000"/>
              <a:buFont typeface="Arial"/>
              <a:buNone/>
            </a:pPr>
            <a:r>
              <a:rPr lang="tr-TR" sz="1800" cap="none">
                <a:solidFill>
                  <a:schemeClr val="lt1"/>
                </a:solidFill>
                <a:latin typeface="Montserrat Medium"/>
                <a:ea typeface="Montserrat Medium"/>
                <a:cs typeface="Montserrat Medium"/>
                <a:sym typeface="Montserrat Medium"/>
              </a:rPr>
              <a:t>Big Bang olduysa bir fosilin olması gerektiği sonucuna vardılar. ileri sürdükleri mantığa göre evren Big Bang’den sonra her yöne doğru genişlediğinden bu </a:t>
            </a:r>
            <a:r>
              <a:rPr lang="tr-TR" sz="1800" cap="none">
                <a:solidFill>
                  <a:srgbClr val="FD8DA9"/>
                </a:solidFill>
                <a:latin typeface="Montserrat Medium"/>
                <a:ea typeface="Montserrat Medium"/>
                <a:cs typeface="Montserrat Medium"/>
                <a:sym typeface="Montserrat Medium"/>
              </a:rPr>
              <a:t>alçak düzey fon radyasyonu,</a:t>
            </a:r>
            <a:r>
              <a:rPr lang="tr-TR" sz="1800" cap="none">
                <a:solidFill>
                  <a:schemeClr val="lt1"/>
                </a:solidFill>
                <a:latin typeface="Montserrat Medium"/>
                <a:ea typeface="Montserrat Medium"/>
                <a:cs typeface="Montserrat Medium"/>
                <a:sym typeface="Montserrat Medium"/>
              </a:rPr>
              <a:t> bakılan her yönde mevcut olmalıydı.</a:t>
            </a:r>
            <a:br>
              <a:rPr lang="tr-TR" sz="1800" cap="none">
                <a:solidFill>
                  <a:schemeClr val="lt1"/>
                </a:solidFill>
                <a:latin typeface="Montserrat Medium"/>
                <a:ea typeface="Montserrat Medium"/>
                <a:cs typeface="Montserrat Medium"/>
                <a:sym typeface="Montserrat Medium"/>
              </a:rPr>
            </a:br>
            <a:r>
              <a:rPr lang="tr-TR" sz="1800" cap="none">
                <a:solidFill>
                  <a:schemeClr val="lt1"/>
                </a:solidFill>
                <a:latin typeface="Montserrat Medium"/>
                <a:ea typeface="Montserrat Medium"/>
                <a:cs typeface="Montserrat Medium"/>
                <a:sym typeface="Montserrat Medium"/>
              </a:rPr>
              <a:t> </a:t>
            </a:r>
            <a:br>
              <a:rPr lang="tr-TR" sz="1800" cap="none">
                <a:solidFill>
                  <a:schemeClr val="lt1"/>
                </a:solidFill>
                <a:latin typeface="Montserrat Medium"/>
                <a:ea typeface="Montserrat Medium"/>
                <a:cs typeface="Montserrat Medium"/>
                <a:sym typeface="Montserrat Medium"/>
              </a:rPr>
            </a:br>
            <a:r>
              <a:rPr lang="tr-TR" sz="1800" cap="none">
                <a:solidFill>
                  <a:schemeClr val="lt1"/>
                </a:solidFill>
                <a:latin typeface="Montserrat Medium"/>
                <a:ea typeface="Montserrat Medium"/>
                <a:cs typeface="Montserrat Medium"/>
                <a:sym typeface="Montserrat Medium"/>
              </a:rPr>
              <a:t>Big Bang’den sonra çıkan diğer bütün radyasyonların evren’in içinde belli bir başlangıç noktaları olacak ve </a:t>
            </a:r>
            <a:r>
              <a:rPr lang="tr-TR" sz="1800" cap="none">
                <a:solidFill>
                  <a:srgbClr val="FD8DA9"/>
                </a:solidFill>
                <a:latin typeface="Montserrat Medium"/>
                <a:ea typeface="Montserrat Medium"/>
                <a:cs typeface="Montserrat Medium"/>
                <a:sym typeface="Montserrat Medium"/>
              </a:rPr>
              <a:t>sadece o noktadan dışarı doğru yayılacaklardı.</a:t>
            </a:r>
            <a:br>
              <a:rPr lang="tr-TR" sz="1800" cap="none">
                <a:solidFill>
                  <a:srgbClr val="FD8DA9"/>
                </a:solidFill>
                <a:latin typeface="Montserrat Medium"/>
                <a:ea typeface="Montserrat Medium"/>
                <a:cs typeface="Montserrat Medium"/>
                <a:sym typeface="Montserrat Medium"/>
              </a:rPr>
            </a:br>
            <a:r>
              <a:rPr lang="tr-TR" sz="1800" cap="none">
                <a:solidFill>
                  <a:schemeClr val="lt1"/>
                </a:solidFill>
                <a:latin typeface="Montserrat Medium"/>
                <a:ea typeface="Montserrat Medium"/>
                <a:cs typeface="Montserrat Medium"/>
                <a:sym typeface="Montserrat Medium"/>
              </a:rPr>
              <a:t> </a:t>
            </a:r>
            <a:br>
              <a:rPr lang="tr-TR" sz="1800" cap="none">
                <a:solidFill>
                  <a:schemeClr val="lt1"/>
                </a:solidFill>
                <a:latin typeface="Montserrat Medium"/>
                <a:ea typeface="Montserrat Medium"/>
                <a:cs typeface="Montserrat Medium"/>
                <a:sym typeface="Montserrat Medium"/>
              </a:rPr>
            </a:br>
            <a:r>
              <a:rPr lang="tr-TR" sz="1800" cap="none">
                <a:solidFill>
                  <a:schemeClr val="lt1"/>
                </a:solidFill>
                <a:latin typeface="Montserrat Medium"/>
                <a:ea typeface="Montserrat Medium"/>
                <a:cs typeface="Montserrat Medium"/>
                <a:sym typeface="Montserrat Medium"/>
              </a:rPr>
              <a:t>1948 yılında George Gamow, Ralph Alpher ve Robert Herman tarafından varlığı teorik olarak öne sürülmüş ve 5 K sıcaklığında bir kara nesnenin yaydığı ışıma ile aynı dalga boyunda olması gerektiği hesap edilmişti.</a:t>
            </a:r>
            <a:br>
              <a:rPr lang="tr-TR" sz="1800" cap="none">
                <a:solidFill>
                  <a:schemeClr val="lt1"/>
                </a:solidFill>
                <a:latin typeface="Montserrat Medium"/>
                <a:ea typeface="Montserrat Medium"/>
                <a:cs typeface="Montserrat Medium"/>
                <a:sym typeface="Montserrat Medium"/>
              </a:rPr>
            </a:br>
            <a:r>
              <a:rPr lang="tr-TR" sz="1800" cap="none">
                <a:solidFill>
                  <a:schemeClr val="lt1"/>
                </a:solidFill>
                <a:latin typeface="Montserrat Medium"/>
                <a:ea typeface="Montserrat Medium"/>
                <a:cs typeface="Montserrat Medium"/>
                <a:sym typeface="Montserrat Medium"/>
              </a:rPr>
              <a:t> </a:t>
            </a:r>
            <a:br>
              <a:rPr lang="tr-TR" sz="1800" cap="none">
                <a:solidFill>
                  <a:schemeClr val="lt1"/>
                </a:solidFill>
                <a:latin typeface="Montserrat Medium"/>
                <a:ea typeface="Montserrat Medium"/>
                <a:cs typeface="Montserrat Medium"/>
                <a:sym typeface="Montserrat Medium"/>
              </a:rPr>
            </a:br>
            <a:r>
              <a:rPr lang="tr-TR" sz="1800" cap="none">
                <a:solidFill>
                  <a:schemeClr val="lt1"/>
                </a:solidFill>
                <a:latin typeface="Montserrat Medium"/>
                <a:ea typeface="Montserrat Medium"/>
                <a:cs typeface="Montserrat Medium"/>
                <a:sym typeface="Montserrat Medium"/>
              </a:rPr>
              <a:t>1964 yılında Amerikalı radyo astronomlar Arno Allan Penzias ve Robert Woodrow Wilson bu dalga boyundaki ışımayı keşfederek 1978 Nobel Fizik Ödülü’nü kazanmışlardır. </a:t>
            </a:r>
            <a:endParaRPr sz="1800">
              <a:solidFill>
                <a:schemeClr val="lt1"/>
              </a:solidFill>
              <a:latin typeface="Montserrat Medium"/>
              <a:ea typeface="Montserrat Medium"/>
              <a:cs typeface="Montserrat Medium"/>
              <a:sym typeface="Montserrat Medium"/>
            </a:endParaRPr>
          </a:p>
        </p:txBody>
      </p:sp>
      <p:pic>
        <p:nvPicPr>
          <p:cNvPr id="161" name="Google Shape;161;g39fd9b79162_0_234"/>
          <p:cNvPicPr preferRelativeResize="0"/>
          <p:nvPr/>
        </p:nvPicPr>
        <p:blipFill>
          <a:blip r:embed="rId4">
            <a:alphaModFix/>
          </a:blip>
          <a:stretch>
            <a:fillRect/>
          </a:stretch>
        </p:blipFill>
        <p:spPr>
          <a:xfrm>
            <a:off x="7169200" y="786050"/>
            <a:ext cx="4561577" cy="2577974"/>
          </a:xfrm>
          <a:prstGeom prst="rect">
            <a:avLst/>
          </a:prstGeom>
          <a:noFill/>
          <a:ln>
            <a:noFill/>
          </a:ln>
        </p:spPr>
      </p:pic>
      <p:sp>
        <p:nvSpPr>
          <p:cNvPr id="162" name="Google Shape;162;g39fd9b79162_0_234"/>
          <p:cNvSpPr txBox="1"/>
          <p:nvPr/>
        </p:nvSpPr>
        <p:spPr>
          <a:xfrm>
            <a:off x="7760562" y="4195799"/>
            <a:ext cx="3728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tr-TR" sz="1200" u="sng" cap="none" strike="noStrike">
                <a:solidFill>
                  <a:srgbClr val="FD8DA9"/>
                </a:solidFill>
                <a:latin typeface="Montserrat"/>
                <a:ea typeface="Montserrat"/>
                <a:cs typeface="Montserrat"/>
                <a:sym typeface="Montserrat"/>
                <a:hlinkClick r:id="rId5">
                  <a:extLst>
                    <a:ext uri="{A12FA001-AC4F-418D-AE19-62706E023703}">
                      <ahyp:hlinkClr val="tx"/>
                    </a:ext>
                  </a:extLst>
                </a:hlinkClick>
              </a:rPr>
              <a:t>WMAP</a:t>
            </a:r>
            <a:r>
              <a:rPr b="1" i="0" lang="tr-TR" sz="1200" u="none" cap="none" strike="noStrike">
                <a:solidFill>
                  <a:srgbClr val="FD8DA9"/>
                </a:solidFill>
                <a:latin typeface="Montserrat"/>
                <a:ea typeface="Montserrat"/>
                <a:cs typeface="Montserrat"/>
                <a:sym typeface="Montserrat"/>
              </a:rPr>
              <a:t>'in</a:t>
            </a:r>
            <a:r>
              <a:rPr i="0" lang="tr-TR" sz="1200" u="none" cap="none" strike="noStrike">
                <a:solidFill>
                  <a:schemeClr val="lt1"/>
                </a:solidFill>
                <a:latin typeface="Montserrat"/>
                <a:ea typeface="Montserrat"/>
                <a:cs typeface="Montserrat"/>
                <a:sym typeface="Montserrat"/>
              </a:rPr>
              <a:t> verileriyle oluşturulmuş Kozmik mikrodalga arka plan ışıması haritası.</a:t>
            </a:r>
            <a:endParaRPr sz="1200">
              <a:solidFill>
                <a:schemeClr val="lt1"/>
              </a:solidFill>
              <a:latin typeface="Montserrat"/>
              <a:ea typeface="Montserrat"/>
              <a:cs typeface="Montserrat"/>
              <a:sym typeface="Montserrat"/>
            </a:endParaRPr>
          </a:p>
        </p:txBody>
      </p:sp>
      <p:cxnSp>
        <p:nvCxnSpPr>
          <p:cNvPr id="163" name="Google Shape;163;g39fd9b79162_0_234"/>
          <p:cNvCxnSpPr/>
          <p:nvPr/>
        </p:nvCxnSpPr>
        <p:spPr>
          <a:xfrm>
            <a:off x="6629525" y="437825"/>
            <a:ext cx="0" cy="5351700"/>
          </a:xfrm>
          <a:prstGeom prst="straightConnector1">
            <a:avLst/>
          </a:prstGeom>
          <a:noFill/>
          <a:ln cap="flat" cmpd="sng" w="9525">
            <a:solidFill>
              <a:schemeClr val="lt1"/>
            </a:solidFill>
            <a:prstDash val="solid"/>
            <a:round/>
            <a:headEnd len="med" w="med" type="none"/>
            <a:tailEnd len="med" w="med" type="none"/>
          </a:ln>
        </p:spPr>
      </p:cxnSp>
      <p:cxnSp>
        <p:nvCxnSpPr>
          <p:cNvPr id="164" name="Google Shape;164;g39fd9b79162_0_234"/>
          <p:cNvCxnSpPr/>
          <p:nvPr/>
        </p:nvCxnSpPr>
        <p:spPr>
          <a:xfrm>
            <a:off x="6891000" y="3821288"/>
            <a:ext cx="47748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39fd9b79162_0_248"/>
          <p:cNvSpPr/>
          <p:nvPr/>
        </p:nvSpPr>
        <p:spPr>
          <a:xfrm>
            <a:off x="0" y="0"/>
            <a:ext cx="12192000" cy="61851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70" name="Google Shape;170;g39fd9b79162_0_248" title="Ekran Resmi 2025-03-19 22.13.54.png"/>
          <p:cNvPicPr preferRelativeResize="0"/>
          <p:nvPr/>
        </p:nvPicPr>
        <p:blipFill>
          <a:blip r:embed="rId3">
            <a:alphaModFix/>
          </a:blip>
          <a:stretch>
            <a:fillRect/>
          </a:stretch>
        </p:blipFill>
        <p:spPr>
          <a:xfrm>
            <a:off x="11243900" y="6255694"/>
            <a:ext cx="805950" cy="451850"/>
          </a:xfrm>
          <a:prstGeom prst="rect">
            <a:avLst/>
          </a:prstGeom>
          <a:noFill/>
          <a:ln>
            <a:noFill/>
          </a:ln>
        </p:spPr>
      </p:pic>
      <p:sp>
        <p:nvSpPr>
          <p:cNvPr id="171" name="Google Shape;171;g39fd9b79162_0_248"/>
          <p:cNvSpPr txBox="1"/>
          <p:nvPr/>
        </p:nvSpPr>
        <p:spPr>
          <a:xfrm>
            <a:off x="6484348" y="6277773"/>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a:solidFill>
                  <a:srgbClr val="000000"/>
                </a:solidFill>
                <a:latin typeface="Montserrat ExtraLight"/>
                <a:ea typeface="Montserrat ExtraLight"/>
                <a:cs typeface="Montserrat ExtraLight"/>
                <a:sym typeface="Montserrat ExtraLight"/>
              </a:rPr>
              <a:t>kehf müzakereleri   |   alkahfinstitute.org</a:t>
            </a:r>
            <a:r>
              <a:rPr lang="tr-TR">
                <a:solidFill>
                  <a:srgbClr val="000000"/>
                </a:solidFill>
                <a:latin typeface="Montserrat Thin"/>
                <a:ea typeface="Montserrat Thin"/>
                <a:cs typeface="Montserrat Thin"/>
                <a:sym typeface="Montserrat Thin"/>
              </a:rPr>
              <a:t>    </a:t>
            </a:r>
            <a:endParaRPr sz="2400">
              <a:solidFill>
                <a:srgbClr val="000000"/>
              </a:solidFill>
              <a:latin typeface="Montserrat Thin"/>
              <a:ea typeface="Montserrat Thin"/>
              <a:cs typeface="Montserrat Thin"/>
              <a:sym typeface="Montserrat Thin"/>
            </a:endParaRPr>
          </a:p>
        </p:txBody>
      </p:sp>
      <p:sp>
        <p:nvSpPr>
          <p:cNvPr id="172" name="Google Shape;172;g39fd9b79162_0_248"/>
          <p:cNvSpPr txBox="1"/>
          <p:nvPr/>
        </p:nvSpPr>
        <p:spPr>
          <a:xfrm>
            <a:off x="10866475" y="6185198"/>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2400">
                <a:solidFill>
                  <a:srgbClr val="000000"/>
                </a:solidFill>
                <a:latin typeface="Montserrat Thin"/>
                <a:ea typeface="Montserrat Thin"/>
                <a:cs typeface="Montserrat Thin"/>
                <a:sym typeface="Montserrat Thin"/>
              </a:rPr>
              <a:t>|</a:t>
            </a:r>
            <a:endParaRPr/>
          </a:p>
        </p:txBody>
      </p:sp>
      <p:sp>
        <p:nvSpPr>
          <p:cNvPr id="173" name="Google Shape;173;g39fd9b79162_0_248"/>
          <p:cNvSpPr txBox="1"/>
          <p:nvPr/>
        </p:nvSpPr>
        <p:spPr>
          <a:xfrm>
            <a:off x="356930" y="2159251"/>
            <a:ext cx="114924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9600">
                <a:solidFill>
                  <a:schemeClr val="lt1"/>
                </a:solidFill>
                <a:latin typeface="Montserrat"/>
                <a:ea typeface="Montserrat"/>
                <a:cs typeface="Montserrat"/>
                <a:sym typeface="Montserrat"/>
              </a:rPr>
              <a:t>Tek Bir Nokta</a:t>
            </a:r>
            <a:endParaRPr sz="9600">
              <a:solidFill>
                <a:schemeClr val="lt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9fd9b79162_0_258"/>
          <p:cNvSpPr/>
          <p:nvPr/>
        </p:nvSpPr>
        <p:spPr>
          <a:xfrm>
            <a:off x="0" y="0"/>
            <a:ext cx="12192000" cy="61851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79" name="Google Shape;179;g39fd9b79162_0_258" title="Ekran Resmi 2025-03-19 22.13.54.png"/>
          <p:cNvPicPr preferRelativeResize="0"/>
          <p:nvPr/>
        </p:nvPicPr>
        <p:blipFill>
          <a:blip r:embed="rId3">
            <a:alphaModFix/>
          </a:blip>
          <a:stretch>
            <a:fillRect/>
          </a:stretch>
        </p:blipFill>
        <p:spPr>
          <a:xfrm>
            <a:off x="11243900" y="6255694"/>
            <a:ext cx="805950" cy="451850"/>
          </a:xfrm>
          <a:prstGeom prst="rect">
            <a:avLst/>
          </a:prstGeom>
          <a:noFill/>
          <a:ln>
            <a:noFill/>
          </a:ln>
        </p:spPr>
      </p:pic>
      <p:sp>
        <p:nvSpPr>
          <p:cNvPr id="180" name="Google Shape;180;g39fd9b79162_0_258"/>
          <p:cNvSpPr txBox="1"/>
          <p:nvPr/>
        </p:nvSpPr>
        <p:spPr>
          <a:xfrm>
            <a:off x="6484348" y="6277773"/>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a:solidFill>
                  <a:srgbClr val="000000"/>
                </a:solidFill>
                <a:latin typeface="Montserrat ExtraLight"/>
                <a:ea typeface="Montserrat ExtraLight"/>
                <a:cs typeface="Montserrat ExtraLight"/>
                <a:sym typeface="Montserrat ExtraLight"/>
              </a:rPr>
              <a:t>kehf müzakereleri   |   alkahfinstitute.org</a:t>
            </a:r>
            <a:r>
              <a:rPr lang="tr-TR">
                <a:solidFill>
                  <a:srgbClr val="000000"/>
                </a:solidFill>
                <a:latin typeface="Montserrat Thin"/>
                <a:ea typeface="Montserrat Thin"/>
                <a:cs typeface="Montserrat Thin"/>
                <a:sym typeface="Montserrat Thin"/>
              </a:rPr>
              <a:t>    </a:t>
            </a:r>
            <a:endParaRPr sz="2400">
              <a:solidFill>
                <a:srgbClr val="000000"/>
              </a:solidFill>
              <a:latin typeface="Montserrat Thin"/>
              <a:ea typeface="Montserrat Thin"/>
              <a:cs typeface="Montserrat Thin"/>
              <a:sym typeface="Montserrat Thin"/>
            </a:endParaRPr>
          </a:p>
        </p:txBody>
      </p:sp>
      <p:sp>
        <p:nvSpPr>
          <p:cNvPr id="181" name="Google Shape;181;g39fd9b79162_0_258"/>
          <p:cNvSpPr txBox="1"/>
          <p:nvPr/>
        </p:nvSpPr>
        <p:spPr>
          <a:xfrm>
            <a:off x="10866475" y="6185198"/>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2400">
                <a:solidFill>
                  <a:srgbClr val="000000"/>
                </a:solidFill>
                <a:latin typeface="Montserrat Thin"/>
                <a:ea typeface="Montserrat Thin"/>
                <a:cs typeface="Montserrat Thin"/>
                <a:sym typeface="Montserrat Thin"/>
              </a:rPr>
              <a:t>|</a:t>
            </a:r>
            <a:endParaRPr/>
          </a:p>
        </p:txBody>
      </p:sp>
      <p:sp>
        <p:nvSpPr>
          <p:cNvPr id="182" name="Google Shape;182;g39fd9b79162_0_258"/>
          <p:cNvSpPr txBox="1"/>
          <p:nvPr>
            <p:ph idx="4294967295" type="body"/>
          </p:nvPr>
        </p:nvSpPr>
        <p:spPr>
          <a:xfrm>
            <a:off x="914087" y="1141796"/>
            <a:ext cx="10363800" cy="1217400"/>
          </a:xfrm>
          <a:prstGeom prst="rect">
            <a:avLst/>
          </a:prstGeom>
          <a:noFill/>
          <a:ln>
            <a:noFill/>
          </a:ln>
        </p:spPr>
        <p:txBody>
          <a:bodyPr anchorCtr="0" anchor="ctr" bIns="45700" lIns="91425" spcFirstLastPara="1" rIns="91425" wrap="square" tIns="45700">
            <a:noAutofit/>
          </a:bodyPr>
          <a:lstStyle/>
          <a:p>
            <a:pPr indent="0" lvl="0" marL="0" rtl="0" algn="ctr">
              <a:lnSpc>
                <a:spcPct val="120000"/>
              </a:lnSpc>
              <a:spcBef>
                <a:spcPts val="0"/>
              </a:spcBef>
              <a:spcAft>
                <a:spcPts val="1600"/>
              </a:spcAft>
              <a:buSzPts val="3600"/>
              <a:buNone/>
            </a:pPr>
            <a:r>
              <a:rPr lang="tr-TR" sz="3600">
                <a:solidFill>
                  <a:schemeClr val="lt1"/>
                </a:solidFill>
                <a:latin typeface="Montserrat Light"/>
                <a:ea typeface="Montserrat Light"/>
                <a:cs typeface="Montserrat Light"/>
                <a:sym typeface="Montserrat Light"/>
              </a:rPr>
              <a:t>أَوَلَمْ يَرَ الَّذِينَ كَفَرُوا أَنَّ السَّمَوَاتِ وَالْأَرْضَ كَانَتَا</a:t>
            </a:r>
            <a:r>
              <a:rPr lang="tr-TR" sz="3600">
                <a:solidFill>
                  <a:srgbClr val="FD8DA9"/>
                </a:solidFill>
                <a:latin typeface="Montserrat Light"/>
                <a:ea typeface="Montserrat Light"/>
                <a:cs typeface="Montserrat Light"/>
                <a:sym typeface="Montserrat Light"/>
              </a:rPr>
              <a:t> رَتْقًا فَفَتَقْ</a:t>
            </a:r>
            <a:r>
              <a:rPr lang="tr-TR" sz="3600">
                <a:solidFill>
                  <a:schemeClr val="lt1"/>
                </a:solidFill>
                <a:latin typeface="Montserrat Light"/>
                <a:ea typeface="Montserrat Light"/>
                <a:cs typeface="Montserrat Light"/>
                <a:sym typeface="Montserrat Light"/>
              </a:rPr>
              <a:t>نَاهُمَا وَجَعَلْنَا مِنَ الْمَاءِ كُلَّ شَيْءٍ حَيٍّ أَفَلَا يُؤْمِنُونَ</a:t>
            </a:r>
            <a:endParaRPr sz="3600" cap="none">
              <a:solidFill>
                <a:schemeClr val="lt1"/>
              </a:solidFill>
              <a:latin typeface="Montserrat Light"/>
              <a:ea typeface="Montserrat Light"/>
              <a:cs typeface="Montserrat Light"/>
              <a:sym typeface="Montserrat Light"/>
            </a:endParaRPr>
          </a:p>
        </p:txBody>
      </p:sp>
      <p:sp>
        <p:nvSpPr>
          <p:cNvPr id="183" name="Google Shape;183;g39fd9b79162_0_258"/>
          <p:cNvSpPr txBox="1"/>
          <p:nvPr/>
        </p:nvSpPr>
        <p:spPr>
          <a:xfrm>
            <a:off x="813503" y="3458276"/>
            <a:ext cx="10363800" cy="2205000"/>
          </a:xfrm>
          <a:prstGeom prst="rect">
            <a:avLst/>
          </a:prstGeom>
          <a:no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chemeClr val="dk1"/>
              </a:buClr>
              <a:buSzPts val="2400"/>
              <a:buFont typeface="Arial"/>
              <a:buNone/>
            </a:pPr>
            <a:r>
              <a:rPr lang="tr-TR" sz="2400" cap="none">
                <a:solidFill>
                  <a:schemeClr val="lt1"/>
                </a:solidFill>
                <a:latin typeface="Montserrat Medium"/>
                <a:ea typeface="Montserrat Medium"/>
                <a:cs typeface="Montserrat Medium"/>
                <a:sym typeface="Montserrat Medium"/>
              </a:rPr>
              <a:t>«Küfredenler göklerin ve yerin </a:t>
            </a:r>
            <a:r>
              <a:rPr lang="tr-TR" sz="2400" cap="none">
                <a:solidFill>
                  <a:srgbClr val="FD8DA9"/>
                </a:solidFill>
                <a:latin typeface="Montserrat Medium"/>
                <a:ea typeface="Montserrat Medium"/>
                <a:cs typeface="Montserrat Medium"/>
                <a:sym typeface="Montserrat Medium"/>
              </a:rPr>
              <a:t>yapışık</a:t>
            </a:r>
            <a:r>
              <a:rPr lang="tr-TR" sz="2400" cap="none">
                <a:solidFill>
                  <a:schemeClr val="lt1"/>
                </a:solidFill>
                <a:latin typeface="Montserrat Medium"/>
                <a:ea typeface="Montserrat Medium"/>
                <a:cs typeface="Montserrat Medium"/>
                <a:sym typeface="Montserrat Medium"/>
              </a:rPr>
              <a:t> olduğunu ve ikisini birbirinden </a:t>
            </a:r>
            <a:r>
              <a:rPr lang="tr-TR" sz="2400" cap="none">
                <a:solidFill>
                  <a:srgbClr val="FD8DA9"/>
                </a:solidFill>
                <a:latin typeface="Montserrat Medium"/>
                <a:ea typeface="Montserrat Medium"/>
                <a:cs typeface="Montserrat Medium"/>
                <a:sym typeface="Montserrat Medium"/>
              </a:rPr>
              <a:t>ayırdığımızı</a:t>
            </a:r>
            <a:r>
              <a:rPr lang="tr-TR" sz="2400" cap="none">
                <a:solidFill>
                  <a:schemeClr val="lt1"/>
                </a:solidFill>
                <a:latin typeface="Montserrat Medium"/>
                <a:ea typeface="Montserrat Medium"/>
                <a:cs typeface="Montserrat Medium"/>
                <a:sym typeface="Montserrat Medium"/>
              </a:rPr>
              <a:t> ve her canlı şeyi sudan kıldığımızı görmezler mi? İman etmiyorlar mı?» </a:t>
            </a:r>
            <a:endParaRPr>
              <a:solidFill>
                <a:schemeClr val="lt1"/>
              </a:solidFill>
              <a:latin typeface="Montserrat Medium"/>
              <a:ea typeface="Montserrat Medium"/>
              <a:cs typeface="Montserrat Medium"/>
              <a:sym typeface="Montserrat Medium"/>
            </a:endParaRPr>
          </a:p>
          <a:p>
            <a:pPr indent="0" lvl="0" marL="0" marR="0" rtl="0" algn="ctr">
              <a:lnSpc>
                <a:spcPct val="120000"/>
              </a:lnSpc>
              <a:spcBef>
                <a:spcPts val="1000"/>
              </a:spcBef>
              <a:spcAft>
                <a:spcPts val="0"/>
              </a:spcAft>
              <a:buClr>
                <a:schemeClr val="dk1"/>
              </a:buClr>
              <a:buSzPts val="2400"/>
              <a:buFont typeface="Arial"/>
              <a:buNone/>
            </a:pPr>
            <a:r>
              <a:rPr lang="tr-TR" sz="2400" cap="none">
                <a:solidFill>
                  <a:schemeClr val="lt1"/>
                </a:solidFill>
                <a:latin typeface="Montserrat Medium"/>
                <a:ea typeface="Montserrat Medium"/>
                <a:cs typeface="Montserrat Medium"/>
                <a:sym typeface="Montserrat Medium"/>
              </a:rPr>
              <a:t>Enbiya 21/30</a:t>
            </a:r>
            <a:endParaRPr>
              <a:solidFill>
                <a:schemeClr val="lt1"/>
              </a:solidFill>
              <a:latin typeface="Montserrat Medium"/>
              <a:ea typeface="Montserrat Medium"/>
              <a:cs typeface="Montserrat Medium"/>
              <a:sym typeface="Montserrat Medium"/>
            </a:endParaRPr>
          </a:p>
        </p:txBody>
      </p:sp>
      <p:cxnSp>
        <p:nvCxnSpPr>
          <p:cNvPr id="184" name="Google Shape;184;g39fd9b79162_0_258"/>
          <p:cNvCxnSpPr/>
          <p:nvPr/>
        </p:nvCxnSpPr>
        <p:spPr>
          <a:xfrm>
            <a:off x="967350" y="3082500"/>
            <a:ext cx="103953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39fd9b79162_0_269"/>
          <p:cNvSpPr/>
          <p:nvPr/>
        </p:nvSpPr>
        <p:spPr>
          <a:xfrm>
            <a:off x="0" y="0"/>
            <a:ext cx="12192000" cy="61851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90" name="Google Shape;190;g39fd9b79162_0_269" title="Ekran Resmi 2025-03-19 22.13.54.png"/>
          <p:cNvPicPr preferRelativeResize="0"/>
          <p:nvPr/>
        </p:nvPicPr>
        <p:blipFill>
          <a:blip r:embed="rId3">
            <a:alphaModFix/>
          </a:blip>
          <a:stretch>
            <a:fillRect/>
          </a:stretch>
        </p:blipFill>
        <p:spPr>
          <a:xfrm>
            <a:off x="11243900" y="6255694"/>
            <a:ext cx="805950" cy="451850"/>
          </a:xfrm>
          <a:prstGeom prst="rect">
            <a:avLst/>
          </a:prstGeom>
          <a:noFill/>
          <a:ln>
            <a:noFill/>
          </a:ln>
        </p:spPr>
      </p:pic>
      <p:sp>
        <p:nvSpPr>
          <p:cNvPr id="191" name="Google Shape;191;g39fd9b79162_0_269"/>
          <p:cNvSpPr txBox="1"/>
          <p:nvPr/>
        </p:nvSpPr>
        <p:spPr>
          <a:xfrm>
            <a:off x="6484348" y="6277773"/>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a:solidFill>
                  <a:srgbClr val="000000"/>
                </a:solidFill>
                <a:latin typeface="Montserrat ExtraLight"/>
                <a:ea typeface="Montserrat ExtraLight"/>
                <a:cs typeface="Montserrat ExtraLight"/>
                <a:sym typeface="Montserrat ExtraLight"/>
              </a:rPr>
              <a:t>kehf müzakereleri   |   alkahfinstitute.org</a:t>
            </a:r>
            <a:r>
              <a:rPr lang="tr-TR">
                <a:solidFill>
                  <a:srgbClr val="000000"/>
                </a:solidFill>
                <a:latin typeface="Montserrat Thin"/>
                <a:ea typeface="Montserrat Thin"/>
                <a:cs typeface="Montserrat Thin"/>
                <a:sym typeface="Montserrat Thin"/>
              </a:rPr>
              <a:t>    </a:t>
            </a:r>
            <a:endParaRPr sz="2400">
              <a:solidFill>
                <a:srgbClr val="000000"/>
              </a:solidFill>
              <a:latin typeface="Montserrat Thin"/>
              <a:ea typeface="Montserrat Thin"/>
              <a:cs typeface="Montserrat Thin"/>
              <a:sym typeface="Montserrat Thin"/>
            </a:endParaRPr>
          </a:p>
        </p:txBody>
      </p:sp>
      <p:sp>
        <p:nvSpPr>
          <p:cNvPr id="192" name="Google Shape;192;g39fd9b79162_0_269"/>
          <p:cNvSpPr txBox="1"/>
          <p:nvPr/>
        </p:nvSpPr>
        <p:spPr>
          <a:xfrm>
            <a:off x="10866475" y="6185198"/>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2400">
                <a:solidFill>
                  <a:srgbClr val="000000"/>
                </a:solidFill>
                <a:latin typeface="Montserrat Thin"/>
                <a:ea typeface="Montserrat Thin"/>
                <a:cs typeface="Montserrat Thin"/>
                <a:sym typeface="Montserrat Thin"/>
              </a:rPr>
              <a:t>|</a:t>
            </a:r>
            <a:endParaRPr/>
          </a:p>
        </p:txBody>
      </p:sp>
      <p:cxnSp>
        <p:nvCxnSpPr>
          <p:cNvPr id="193" name="Google Shape;193;g39fd9b79162_0_269"/>
          <p:cNvCxnSpPr/>
          <p:nvPr/>
        </p:nvCxnSpPr>
        <p:spPr>
          <a:xfrm>
            <a:off x="967350" y="3082500"/>
            <a:ext cx="10395300" cy="0"/>
          </a:xfrm>
          <a:prstGeom prst="straightConnector1">
            <a:avLst/>
          </a:prstGeom>
          <a:noFill/>
          <a:ln cap="flat" cmpd="sng" w="9525">
            <a:solidFill>
              <a:schemeClr val="lt1"/>
            </a:solidFill>
            <a:prstDash val="solid"/>
            <a:round/>
            <a:headEnd len="med" w="med" type="none"/>
            <a:tailEnd len="med" w="med" type="none"/>
          </a:ln>
        </p:spPr>
      </p:cxnSp>
      <p:sp>
        <p:nvSpPr>
          <p:cNvPr id="194" name="Google Shape;194;g39fd9b79162_0_269"/>
          <p:cNvSpPr txBox="1"/>
          <p:nvPr>
            <p:ph idx="4294967295" type="body"/>
          </p:nvPr>
        </p:nvSpPr>
        <p:spPr>
          <a:xfrm>
            <a:off x="3414447" y="919691"/>
            <a:ext cx="5805900" cy="1472100"/>
          </a:xfrm>
          <a:prstGeom prst="rect">
            <a:avLst/>
          </a:prstGeom>
          <a:noFill/>
          <a:ln>
            <a:noFill/>
          </a:ln>
        </p:spPr>
        <p:txBody>
          <a:bodyPr anchorCtr="0" anchor="t" bIns="45700" lIns="91425" spcFirstLastPara="1" rIns="91425" wrap="square" tIns="45700">
            <a:noAutofit/>
          </a:bodyPr>
          <a:lstStyle/>
          <a:p>
            <a:pPr indent="-330200" lvl="0" marL="228600" rtl="0" algn="l">
              <a:lnSpc>
                <a:spcPct val="120000"/>
              </a:lnSpc>
              <a:spcBef>
                <a:spcPts val="0"/>
              </a:spcBef>
              <a:spcAft>
                <a:spcPts val="0"/>
              </a:spcAft>
              <a:buClr>
                <a:schemeClr val="lt1"/>
              </a:buClr>
              <a:buSzPts val="4800"/>
              <a:buChar char="●"/>
            </a:pPr>
            <a:r>
              <a:rPr lang="tr-TR" sz="4800">
                <a:solidFill>
                  <a:schemeClr val="lt1"/>
                </a:solidFill>
                <a:latin typeface="Montserrat Light"/>
                <a:ea typeface="Montserrat Light"/>
                <a:cs typeface="Montserrat Light"/>
                <a:sym typeface="Montserrat Light"/>
              </a:rPr>
              <a:t>رَتْقًا	</a:t>
            </a:r>
            <a:r>
              <a:rPr lang="tr-TR" sz="4800">
                <a:solidFill>
                  <a:srgbClr val="FD8DA9"/>
                </a:solidFill>
                <a:latin typeface="Montserrat Light"/>
                <a:ea typeface="Montserrat Light"/>
                <a:cs typeface="Montserrat Light"/>
                <a:sym typeface="Montserrat Light"/>
              </a:rPr>
              <a:t>ر</a:t>
            </a:r>
            <a:r>
              <a:rPr lang="tr-TR" sz="4800">
                <a:solidFill>
                  <a:schemeClr val="lt1"/>
                </a:solidFill>
                <a:latin typeface="Montserrat Light"/>
                <a:ea typeface="Montserrat Light"/>
                <a:cs typeface="Montserrat Light"/>
                <a:sym typeface="Montserrat Light"/>
              </a:rPr>
              <a:t>تق</a:t>
            </a:r>
            <a:r>
              <a:rPr lang="tr-TR" sz="4800">
                <a:latin typeface="Montserrat Light"/>
                <a:ea typeface="Montserrat Light"/>
                <a:cs typeface="Montserrat Light"/>
                <a:sym typeface="Montserrat Light"/>
              </a:rPr>
              <a:t>	</a:t>
            </a:r>
            <a:r>
              <a:rPr lang="tr-TR" sz="4800" cap="none">
                <a:solidFill>
                  <a:schemeClr val="lt1"/>
                </a:solidFill>
                <a:latin typeface="Montserrat Light"/>
                <a:ea typeface="Montserrat Light"/>
                <a:cs typeface="Montserrat Light"/>
                <a:sym typeface="Montserrat Light"/>
              </a:rPr>
              <a:t>(yapışık)</a:t>
            </a:r>
            <a:endParaRPr sz="4800">
              <a:solidFill>
                <a:schemeClr val="lt1"/>
              </a:solidFill>
              <a:latin typeface="Montserrat Light"/>
              <a:ea typeface="Montserrat Light"/>
              <a:cs typeface="Montserrat Light"/>
              <a:sym typeface="Montserrat Light"/>
            </a:endParaRPr>
          </a:p>
          <a:p>
            <a:pPr indent="-330200" lvl="0" marL="228600" rtl="0" algn="l">
              <a:lnSpc>
                <a:spcPct val="120000"/>
              </a:lnSpc>
              <a:spcBef>
                <a:spcPts val="1000"/>
              </a:spcBef>
              <a:spcAft>
                <a:spcPts val="0"/>
              </a:spcAft>
              <a:buClr>
                <a:schemeClr val="lt1"/>
              </a:buClr>
              <a:buSzPts val="4800"/>
              <a:buChar char="●"/>
            </a:pPr>
            <a:r>
              <a:rPr lang="tr-TR" sz="4800">
                <a:solidFill>
                  <a:schemeClr val="lt1"/>
                </a:solidFill>
                <a:latin typeface="Montserrat Light"/>
                <a:ea typeface="Montserrat Light"/>
                <a:cs typeface="Montserrat Light"/>
                <a:sym typeface="Montserrat Light"/>
              </a:rPr>
              <a:t>فَتَقْنَا</a:t>
            </a:r>
            <a:r>
              <a:rPr lang="tr-TR" sz="4800">
                <a:latin typeface="Montserrat Light"/>
                <a:ea typeface="Montserrat Light"/>
                <a:cs typeface="Montserrat Light"/>
                <a:sym typeface="Montserrat Light"/>
              </a:rPr>
              <a:t>	</a:t>
            </a:r>
            <a:r>
              <a:rPr lang="tr-TR" sz="4800">
                <a:solidFill>
                  <a:srgbClr val="FD8DA9"/>
                </a:solidFill>
                <a:latin typeface="Montserrat Light"/>
                <a:ea typeface="Montserrat Light"/>
                <a:cs typeface="Montserrat Light"/>
                <a:sym typeface="Montserrat Light"/>
              </a:rPr>
              <a:t>ف</a:t>
            </a:r>
            <a:r>
              <a:rPr lang="tr-TR" sz="4800">
                <a:solidFill>
                  <a:schemeClr val="lt1"/>
                </a:solidFill>
                <a:latin typeface="Montserrat Light"/>
                <a:ea typeface="Montserrat Light"/>
                <a:cs typeface="Montserrat Light"/>
                <a:sym typeface="Montserrat Light"/>
              </a:rPr>
              <a:t>تق</a:t>
            </a:r>
            <a:r>
              <a:rPr lang="tr-TR" sz="4800">
                <a:latin typeface="Montserrat Light"/>
                <a:ea typeface="Montserrat Light"/>
                <a:cs typeface="Montserrat Light"/>
                <a:sym typeface="Montserrat Light"/>
              </a:rPr>
              <a:t>	</a:t>
            </a:r>
            <a:r>
              <a:rPr lang="tr-TR" sz="4800" cap="none">
                <a:solidFill>
                  <a:schemeClr val="lt1"/>
                </a:solidFill>
                <a:latin typeface="Montserrat Light"/>
                <a:ea typeface="Montserrat Light"/>
                <a:cs typeface="Montserrat Light"/>
                <a:sym typeface="Montserrat Light"/>
              </a:rPr>
              <a:t>(ayrık)</a:t>
            </a:r>
            <a:endParaRPr sz="4800">
              <a:solidFill>
                <a:schemeClr val="lt1"/>
              </a:solidFill>
              <a:latin typeface="Montserrat Light"/>
              <a:ea typeface="Montserrat Light"/>
              <a:cs typeface="Montserrat Light"/>
              <a:sym typeface="Montserrat Light"/>
            </a:endParaRPr>
          </a:p>
          <a:p>
            <a:pPr indent="-25400" lvl="0" marL="228600" rtl="0" algn="l">
              <a:lnSpc>
                <a:spcPct val="120000"/>
              </a:lnSpc>
              <a:spcBef>
                <a:spcPts val="1000"/>
              </a:spcBef>
              <a:spcAft>
                <a:spcPts val="0"/>
              </a:spcAft>
              <a:buSzPts val="3200"/>
              <a:buNone/>
            </a:pPr>
            <a:r>
              <a:t/>
            </a:r>
            <a:endParaRPr sz="4800">
              <a:latin typeface="Montserrat Light"/>
              <a:ea typeface="Montserrat Light"/>
              <a:cs typeface="Montserrat Light"/>
              <a:sym typeface="Montserrat Light"/>
            </a:endParaRPr>
          </a:p>
          <a:p>
            <a:pPr indent="0" lvl="0" marL="0" rtl="0" algn="l">
              <a:lnSpc>
                <a:spcPct val="120000"/>
              </a:lnSpc>
              <a:spcBef>
                <a:spcPts val="1000"/>
              </a:spcBef>
              <a:spcAft>
                <a:spcPts val="1600"/>
              </a:spcAft>
              <a:buSzPts val="3200"/>
              <a:buNone/>
            </a:pPr>
            <a:r>
              <a:t/>
            </a:r>
            <a:endParaRPr sz="4800" cap="none">
              <a:latin typeface="Montserrat Light"/>
              <a:ea typeface="Montserrat Light"/>
              <a:cs typeface="Montserrat Light"/>
              <a:sym typeface="Montserrat Light"/>
            </a:endParaRPr>
          </a:p>
        </p:txBody>
      </p:sp>
      <p:sp>
        <p:nvSpPr>
          <p:cNvPr id="195" name="Google Shape;195;g39fd9b79162_0_269"/>
          <p:cNvSpPr txBox="1"/>
          <p:nvPr/>
        </p:nvSpPr>
        <p:spPr>
          <a:xfrm>
            <a:off x="2440341" y="3578427"/>
            <a:ext cx="7449300" cy="1252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lang="tr-TR" sz="3000" cap="none">
                <a:solidFill>
                  <a:schemeClr val="lt1"/>
                </a:solidFill>
                <a:latin typeface="Montserrat Medium"/>
                <a:ea typeface="Montserrat Medium"/>
                <a:cs typeface="Montserrat Medium"/>
                <a:sym typeface="Montserrat Medium"/>
              </a:rPr>
              <a:t>Bu iki kelimede </a:t>
            </a:r>
            <a:r>
              <a:rPr lang="tr-TR" sz="3000" cap="none">
                <a:solidFill>
                  <a:srgbClr val="FD8DA9"/>
                </a:solidFill>
                <a:latin typeface="Montserrat Medium"/>
                <a:ea typeface="Montserrat Medium"/>
                <a:cs typeface="Montserrat Medium"/>
                <a:sym typeface="Montserrat Medium"/>
              </a:rPr>
              <a:t>birer</a:t>
            </a:r>
            <a:r>
              <a:rPr lang="tr-TR" sz="3000" cap="none">
                <a:solidFill>
                  <a:schemeClr val="lt1"/>
                </a:solidFill>
                <a:latin typeface="Montserrat Medium"/>
                <a:ea typeface="Montserrat Medium"/>
                <a:cs typeface="Montserrat Medium"/>
                <a:sym typeface="Montserrat Medium"/>
              </a:rPr>
              <a:t> harfin değişmesiyle neredeyse zıt denecek iki mana oluşmuş.   </a:t>
            </a:r>
            <a:endParaRPr sz="3000">
              <a:solidFill>
                <a:schemeClr val="lt1"/>
              </a:solidFill>
              <a:latin typeface="Montserrat Medium"/>
              <a:ea typeface="Montserrat Medium"/>
              <a:cs typeface="Montserrat Medium"/>
              <a:sym typeface="Montserrat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39fd9b79162_0_281"/>
          <p:cNvSpPr/>
          <p:nvPr/>
        </p:nvSpPr>
        <p:spPr>
          <a:xfrm>
            <a:off x="0" y="0"/>
            <a:ext cx="12192000" cy="61851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01" name="Google Shape;201;g39fd9b79162_0_281" title="Ekran Resmi 2025-03-19 22.13.54.png"/>
          <p:cNvPicPr preferRelativeResize="0"/>
          <p:nvPr/>
        </p:nvPicPr>
        <p:blipFill>
          <a:blip r:embed="rId3">
            <a:alphaModFix/>
          </a:blip>
          <a:stretch>
            <a:fillRect/>
          </a:stretch>
        </p:blipFill>
        <p:spPr>
          <a:xfrm>
            <a:off x="11243900" y="6255694"/>
            <a:ext cx="805950" cy="451850"/>
          </a:xfrm>
          <a:prstGeom prst="rect">
            <a:avLst/>
          </a:prstGeom>
          <a:noFill/>
          <a:ln>
            <a:noFill/>
          </a:ln>
        </p:spPr>
      </p:pic>
      <p:sp>
        <p:nvSpPr>
          <p:cNvPr id="202" name="Google Shape;202;g39fd9b79162_0_281"/>
          <p:cNvSpPr txBox="1"/>
          <p:nvPr/>
        </p:nvSpPr>
        <p:spPr>
          <a:xfrm>
            <a:off x="6484348" y="6277773"/>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a:solidFill>
                  <a:srgbClr val="000000"/>
                </a:solidFill>
                <a:latin typeface="Montserrat ExtraLight"/>
                <a:ea typeface="Montserrat ExtraLight"/>
                <a:cs typeface="Montserrat ExtraLight"/>
                <a:sym typeface="Montserrat ExtraLight"/>
              </a:rPr>
              <a:t>kehf müzakereleri   |   alkahfinstitute.org</a:t>
            </a:r>
            <a:r>
              <a:rPr lang="tr-TR">
                <a:solidFill>
                  <a:srgbClr val="000000"/>
                </a:solidFill>
                <a:latin typeface="Montserrat Thin"/>
                <a:ea typeface="Montserrat Thin"/>
                <a:cs typeface="Montserrat Thin"/>
                <a:sym typeface="Montserrat Thin"/>
              </a:rPr>
              <a:t>    </a:t>
            </a:r>
            <a:endParaRPr sz="2400">
              <a:solidFill>
                <a:srgbClr val="000000"/>
              </a:solidFill>
              <a:latin typeface="Montserrat Thin"/>
              <a:ea typeface="Montserrat Thin"/>
              <a:cs typeface="Montserrat Thin"/>
              <a:sym typeface="Montserrat Thin"/>
            </a:endParaRPr>
          </a:p>
        </p:txBody>
      </p:sp>
      <p:sp>
        <p:nvSpPr>
          <p:cNvPr id="203" name="Google Shape;203;g39fd9b79162_0_281"/>
          <p:cNvSpPr txBox="1"/>
          <p:nvPr/>
        </p:nvSpPr>
        <p:spPr>
          <a:xfrm>
            <a:off x="10866475" y="6185198"/>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2400">
                <a:solidFill>
                  <a:srgbClr val="000000"/>
                </a:solidFill>
                <a:latin typeface="Montserrat Thin"/>
                <a:ea typeface="Montserrat Thin"/>
                <a:cs typeface="Montserrat Thin"/>
                <a:sym typeface="Montserrat Thin"/>
              </a:rPr>
              <a:t>|</a:t>
            </a:r>
            <a:endParaRPr/>
          </a:p>
        </p:txBody>
      </p:sp>
      <p:sp>
        <p:nvSpPr>
          <p:cNvPr id="204" name="Google Shape;204;g39fd9b79162_0_281"/>
          <p:cNvSpPr txBox="1"/>
          <p:nvPr>
            <p:ph idx="4294967295" type="body"/>
          </p:nvPr>
        </p:nvSpPr>
        <p:spPr>
          <a:xfrm>
            <a:off x="1077440" y="898051"/>
            <a:ext cx="10037100" cy="438900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Clr>
                <a:schemeClr val="lt1"/>
              </a:buClr>
              <a:buSzPts val="2400"/>
              <a:buFont typeface="Montserrat Medium"/>
              <a:buChar char="●"/>
            </a:pPr>
            <a:r>
              <a:rPr lang="tr-TR">
                <a:solidFill>
                  <a:srgbClr val="FD8DA9"/>
                </a:solidFill>
                <a:latin typeface="Montserrat Medium"/>
                <a:ea typeface="Montserrat Medium"/>
                <a:cs typeface="Montserrat Medium"/>
                <a:sym typeface="Montserrat Medium"/>
              </a:rPr>
              <a:t>رِتَاق </a:t>
            </a:r>
            <a:r>
              <a:rPr lang="tr-TR" cap="none">
                <a:solidFill>
                  <a:srgbClr val="FD8DA9"/>
                </a:solidFill>
                <a:latin typeface="Montserrat Medium"/>
                <a:ea typeface="Montserrat Medium"/>
                <a:cs typeface="Montserrat Medium"/>
                <a:sym typeface="Montserrat Medium"/>
              </a:rPr>
              <a:t>:</a:t>
            </a:r>
            <a:r>
              <a:rPr lang="tr-TR" cap="none">
                <a:solidFill>
                  <a:schemeClr val="lt1"/>
                </a:solidFill>
                <a:latin typeface="Montserrat Medium"/>
                <a:ea typeface="Montserrat Medium"/>
                <a:cs typeface="Montserrat Medium"/>
                <a:sym typeface="Montserrat Medium"/>
              </a:rPr>
              <a:t> birbirine yapışık iki kumaş parçasıdır.</a:t>
            </a:r>
            <a:endParaRPr>
              <a:solidFill>
                <a:schemeClr val="lt1"/>
              </a:solidFill>
              <a:latin typeface="Montserrat Medium"/>
              <a:ea typeface="Montserrat Medium"/>
              <a:cs typeface="Montserrat Medium"/>
              <a:sym typeface="Montserrat Medium"/>
            </a:endParaRPr>
          </a:p>
          <a:p>
            <a:pPr indent="-215900" lvl="0" marL="228600" rtl="0" algn="l">
              <a:lnSpc>
                <a:spcPct val="100000"/>
              </a:lnSpc>
              <a:spcBef>
                <a:spcPts val="1000"/>
              </a:spcBef>
              <a:spcAft>
                <a:spcPts val="0"/>
              </a:spcAft>
              <a:buClr>
                <a:schemeClr val="lt1"/>
              </a:buClr>
              <a:buSzPts val="2400"/>
              <a:buFont typeface="Montserrat Medium"/>
              <a:buChar char="●"/>
            </a:pPr>
            <a:r>
              <a:rPr lang="tr-TR">
                <a:solidFill>
                  <a:srgbClr val="FD8DA9"/>
                </a:solidFill>
                <a:latin typeface="Montserrat Medium"/>
                <a:ea typeface="Montserrat Medium"/>
                <a:cs typeface="Montserrat Medium"/>
                <a:sym typeface="Montserrat Medium"/>
              </a:rPr>
              <a:t>فَتَقْنَا	</a:t>
            </a:r>
            <a:r>
              <a:rPr lang="tr-TR" cap="none">
                <a:solidFill>
                  <a:srgbClr val="FD8DA9"/>
                </a:solidFill>
                <a:latin typeface="Montserrat Medium"/>
                <a:ea typeface="Montserrat Medium"/>
                <a:cs typeface="Montserrat Medium"/>
                <a:sym typeface="Montserrat Medium"/>
              </a:rPr>
              <a:t>: </a:t>
            </a:r>
            <a:r>
              <a:rPr lang="tr-TR" cap="none">
                <a:solidFill>
                  <a:schemeClr val="lt1"/>
                </a:solidFill>
                <a:latin typeface="Montserrat Medium"/>
                <a:ea typeface="Montserrat Medium"/>
                <a:cs typeface="Montserrat Medium"/>
                <a:sym typeface="Montserrat Medium"/>
              </a:rPr>
              <a:t>yarık, sökük demektir. </a:t>
            </a:r>
            <a:r>
              <a:rPr lang="tr-TR">
                <a:solidFill>
                  <a:schemeClr val="lt1"/>
                </a:solidFill>
                <a:latin typeface="Montserrat Medium"/>
                <a:ea typeface="Montserrat Medium"/>
                <a:cs typeface="Montserrat Medium"/>
                <a:sym typeface="Montserrat Medium"/>
              </a:rPr>
              <a:t>ف</a:t>
            </a:r>
            <a:r>
              <a:rPr lang="tr-TR" cap="none">
                <a:solidFill>
                  <a:schemeClr val="lt1"/>
                </a:solidFill>
                <a:latin typeface="Montserrat Medium"/>
                <a:ea typeface="Montserrat Medium"/>
                <a:cs typeface="Montserrat Medium"/>
                <a:sym typeface="Montserrat Medium"/>
              </a:rPr>
              <a:t> Harfi piktografik olarak ağzı demektir. Bu sebeple etimolojik manası yarık olup tamamen ayrılmamak demektir. Bu da bize arz ve semanın ayrık olduğunu ama aralarında var olan bir çekimden dolayı tam olarak birbirinden kopamayıp ilişkili olduklarını gösteriyor. </a:t>
            </a:r>
            <a:endParaRPr cap="none">
              <a:solidFill>
                <a:schemeClr val="lt1"/>
              </a:solidFill>
              <a:latin typeface="Montserrat Medium"/>
              <a:ea typeface="Montserrat Medium"/>
              <a:cs typeface="Montserrat Medium"/>
              <a:sym typeface="Montserrat Medium"/>
            </a:endParaRPr>
          </a:p>
          <a:p>
            <a:pPr indent="-266700" lvl="0" marL="228600" rtl="0" algn="l">
              <a:lnSpc>
                <a:spcPct val="100000"/>
              </a:lnSpc>
              <a:spcBef>
                <a:spcPts val="1000"/>
              </a:spcBef>
              <a:spcAft>
                <a:spcPts val="0"/>
              </a:spcAft>
              <a:buClr>
                <a:schemeClr val="lt1"/>
              </a:buClr>
              <a:buSzPts val="2400"/>
              <a:buFont typeface="Montserrat Medium"/>
              <a:buChar char="●"/>
            </a:pPr>
            <a:r>
              <a:rPr lang="tr-TR" cap="none">
                <a:solidFill>
                  <a:schemeClr val="lt1"/>
                </a:solidFill>
                <a:latin typeface="Montserrat Medium"/>
                <a:ea typeface="Montserrat Medium"/>
                <a:cs typeface="Montserrat Medium"/>
                <a:sym typeface="Montserrat Medium"/>
              </a:rPr>
              <a:t>Yine Kur’an’ın özel anlatımıyla </a:t>
            </a:r>
            <a:r>
              <a:rPr lang="tr-TR">
                <a:solidFill>
                  <a:srgbClr val="FD8DA9"/>
                </a:solidFill>
                <a:latin typeface="Montserrat Medium"/>
                <a:ea typeface="Montserrat Medium"/>
                <a:cs typeface="Montserrat Medium"/>
                <a:sym typeface="Montserrat Medium"/>
              </a:rPr>
              <a:t>فرق -شقق  –فطر – فصل </a:t>
            </a:r>
            <a:r>
              <a:rPr lang="tr-TR">
                <a:solidFill>
                  <a:schemeClr val="lt1"/>
                </a:solidFill>
                <a:latin typeface="Montserrat Medium"/>
                <a:ea typeface="Montserrat Medium"/>
                <a:cs typeface="Montserrat Medium"/>
                <a:sym typeface="Montserrat Medium"/>
              </a:rPr>
              <a:t> </a:t>
            </a:r>
            <a:r>
              <a:rPr lang="tr-TR" cap="none">
                <a:solidFill>
                  <a:schemeClr val="lt1"/>
                </a:solidFill>
                <a:latin typeface="Montserrat Medium"/>
                <a:ea typeface="Montserrat Medium"/>
                <a:cs typeface="Montserrat Medium"/>
                <a:sym typeface="Montserrat Medium"/>
              </a:rPr>
              <a:t>gibi ayırma anlamında bir çok kelime varken Allah </a:t>
            </a:r>
            <a:r>
              <a:rPr lang="tr-TR" cap="none">
                <a:solidFill>
                  <a:srgbClr val="FD8DA9"/>
                </a:solidFill>
                <a:latin typeface="Montserrat Medium"/>
                <a:ea typeface="Montserrat Medium"/>
                <a:cs typeface="Montserrat Medium"/>
                <a:sym typeface="Montserrat Medium"/>
              </a:rPr>
              <a:t>فتق</a:t>
            </a:r>
            <a:r>
              <a:rPr lang="tr-TR" cap="none">
                <a:solidFill>
                  <a:schemeClr val="lt1"/>
                </a:solidFill>
                <a:latin typeface="Montserrat Medium"/>
                <a:ea typeface="Montserrat Medium"/>
                <a:cs typeface="Montserrat Medium"/>
                <a:sym typeface="Montserrat Medium"/>
              </a:rPr>
              <a:t>’yi tercih etmiş. </a:t>
            </a:r>
            <a:endParaRPr>
              <a:solidFill>
                <a:schemeClr val="lt1"/>
              </a:solidFill>
              <a:latin typeface="Montserrat Medium"/>
              <a:ea typeface="Montserrat Medium"/>
              <a:cs typeface="Montserrat Medium"/>
              <a:sym typeface="Montserrat Medium"/>
            </a:endParaRPr>
          </a:p>
          <a:p>
            <a:pPr indent="-266700" lvl="0" marL="228600" rtl="0" algn="l">
              <a:lnSpc>
                <a:spcPct val="100000"/>
              </a:lnSpc>
              <a:spcBef>
                <a:spcPts val="1000"/>
              </a:spcBef>
              <a:spcAft>
                <a:spcPts val="0"/>
              </a:spcAft>
              <a:buClr>
                <a:schemeClr val="lt1"/>
              </a:buClr>
              <a:buSzPts val="2400"/>
              <a:buFont typeface="Montserrat Medium"/>
              <a:buChar char="●"/>
            </a:pPr>
            <a:r>
              <a:rPr lang="tr-TR" cap="none">
                <a:solidFill>
                  <a:schemeClr val="lt1"/>
                </a:solidFill>
                <a:latin typeface="Montserrat Medium"/>
                <a:ea typeface="Montserrat Medium"/>
                <a:cs typeface="Montserrat Medium"/>
                <a:sym typeface="Montserrat Medium"/>
              </a:rPr>
              <a:t>Ayetin devamında da her şeyi sudan kıldık diyerek yaratılışın devamı anlatılmaktadır.</a:t>
            </a:r>
            <a:endParaRPr>
              <a:solidFill>
                <a:schemeClr val="lt1"/>
              </a:solidFill>
              <a:latin typeface="Montserrat Medium"/>
              <a:ea typeface="Montserrat Medium"/>
              <a:cs typeface="Montserrat Medium"/>
              <a:sym typeface="Montserrat Medium"/>
            </a:endParaRPr>
          </a:p>
          <a:p>
            <a:pPr indent="-114300" lvl="0" marL="228600" rtl="0" algn="l">
              <a:lnSpc>
                <a:spcPct val="100000"/>
              </a:lnSpc>
              <a:spcBef>
                <a:spcPts val="1000"/>
              </a:spcBef>
              <a:spcAft>
                <a:spcPts val="0"/>
              </a:spcAft>
              <a:buSzPts val="1800"/>
              <a:buNone/>
            </a:pPr>
            <a:r>
              <a:t/>
            </a:r>
            <a:endParaRPr cap="none">
              <a:solidFill>
                <a:schemeClr val="lt1"/>
              </a:solidFill>
              <a:latin typeface="Montserrat Medium"/>
              <a:ea typeface="Montserrat Medium"/>
              <a:cs typeface="Montserrat Medium"/>
              <a:sym typeface="Montserrat Medium"/>
            </a:endParaRPr>
          </a:p>
          <a:p>
            <a:pPr indent="-114300" lvl="0" marL="228600" rtl="0" algn="l">
              <a:lnSpc>
                <a:spcPct val="100000"/>
              </a:lnSpc>
              <a:spcBef>
                <a:spcPts val="1000"/>
              </a:spcBef>
              <a:spcAft>
                <a:spcPts val="0"/>
              </a:spcAft>
              <a:buSzPts val="1800"/>
              <a:buNone/>
            </a:pPr>
            <a:r>
              <a:t/>
            </a:r>
            <a:endParaRPr cap="none">
              <a:solidFill>
                <a:schemeClr val="lt1"/>
              </a:solidFill>
              <a:latin typeface="Montserrat Medium"/>
              <a:ea typeface="Montserrat Medium"/>
              <a:cs typeface="Montserrat Medium"/>
              <a:sym typeface="Montserrat Medium"/>
            </a:endParaRPr>
          </a:p>
          <a:p>
            <a:pPr indent="-25400" lvl="0" marL="228600" rtl="0" algn="l">
              <a:lnSpc>
                <a:spcPct val="100000"/>
              </a:lnSpc>
              <a:spcBef>
                <a:spcPts val="1000"/>
              </a:spcBef>
              <a:spcAft>
                <a:spcPts val="0"/>
              </a:spcAft>
              <a:buSzPts val="3200"/>
              <a:buNone/>
            </a:pPr>
            <a:r>
              <a:t/>
            </a:r>
            <a:endParaRPr>
              <a:solidFill>
                <a:schemeClr val="lt1"/>
              </a:solidFill>
              <a:latin typeface="Montserrat Medium"/>
              <a:ea typeface="Montserrat Medium"/>
              <a:cs typeface="Montserrat Medium"/>
              <a:sym typeface="Montserrat Medium"/>
            </a:endParaRPr>
          </a:p>
          <a:p>
            <a:pPr indent="0" lvl="0" marL="0" rtl="0" algn="l">
              <a:lnSpc>
                <a:spcPct val="100000"/>
              </a:lnSpc>
              <a:spcBef>
                <a:spcPts val="1000"/>
              </a:spcBef>
              <a:spcAft>
                <a:spcPts val="1600"/>
              </a:spcAft>
              <a:buSzPts val="3200"/>
              <a:buNone/>
            </a:pPr>
            <a:r>
              <a:t/>
            </a:r>
            <a:endParaRPr cap="none">
              <a:solidFill>
                <a:schemeClr val="lt1"/>
              </a:solidFill>
              <a:latin typeface="Montserrat Medium"/>
              <a:ea typeface="Montserrat Medium"/>
              <a:cs typeface="Montserrat Medium"/>
              <a:sym typeface="Montserrat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39fd9b79162_0_292"/>
          <p:cNvSpPr/>
          <p:nvPr/>
        </p:nvSpPr>
        <p:spPr>
          <a:xfrm>
            <a:off x="0" y="0"/>
            <a:ext cx="12192000" cy="61851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10" name="Google Shape;210;g39fd9b79162_0_292" title="Ekran Resmi 2025-03-19 22.13.54.png"/>
          <p:cNvPicPr preferRelativeResize="0"/>
          <p:nvPr/>
        </p:nvPicPr>
        <p:blipFill>
          <a:blip r:embed="rId3">
            <a:alphaModFix/>
          </a:blip>
          <a:stretch>
            <a:fillRect/>
          </a:stretch>
        </p:blipFill>
        <p:spPr>
          <a:xfrm>
            <a:off x="11243900" y="6255694"/>
            <a:ext cx="805950" cy="451850"/>
          </a:xfrm>
          <a:prstGeom prst="rect">
            <a:avLst/>
          </a:prstGeom>
          <a:noFill/>
          <a:ln>
            <a:noFill/>
          </a:ln>
        </p:spPr>
      </p:pic>
      <p:sp>
        <p:nvSpPr>
          <p:cNvPr id="211" name="Google Shape;211;g39fd9b79162_0_292"/>
          <p:cNvSpPr txBox="1"/>
          <p:nvPr/>
        </p:nvSpPr>
        <p:spPr>
          <a:xfrm>
            <a:off x="6484348" y="6277773"/>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a:solidFill>
                  <a:srgbClr val="000000"/>
                </a:solidFill>
                <a:latin typeface="Montserrat ExtraLight"/>
                <a:ea typeface="Montserrat ExtraLight"/>
                <a:cs typeface="Montserrat ExtraLight"/>
                <a:sym typeface="Montserrat ExtraLight"/>
              </a:rPr>
              <a:t>kehf müzakereleri   |   alkahfinstitute.org</a:t>
            </a:r>
            <a:r>
              <a:rPr lang="tr-TR">
                <a:solidFill>
                  <a:srgbClr val="000000"/>
                </a:solidFill>
                <a:latin typeface="Montserrat Thin"/>
                <a:ea typeface="Montserrat Thin"/>
                <a:cs typeface="Montserrat Thin"/>
                <a:sym typeface="Montserrat Thin"/>
              </a:rPr>
              <a:t>    </a:t>
            </a:r>
            <a:endParaRPr sz="2400">
              <a:solidFill>
                <a:srgbClr val="000000"/>
              </a:solidFill>
              <a:latin typeface="Montserrat Thin"/>
              <a:ea typeface="Montserrat Thin"/>
              <a:cs typeface="Montserrat Thin"/>
              <a:sym typeface="Montserrat Thin"/>
            </a:endParaRPr>
          </a:p>
        </p:txBody>
      </p:sp>
      <p:sp>
        <p:nvSpPr>
          <p:cNvPr id="212" name="Google Shape;212;g39fd9b79162_0_292"/>
          <p:cNvSpPr txBox="1"/>
          <p:nvPr/>
        </p:nvSpPr>
        <p:spPr>
          <a:xfrm>
            <a:off x="10866475" y="6185198"/>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2400">
                <a:solidFill>
                  <a:srgbClr val="000000"/>
                </a:solidFill>
                <a:latin typeface="Montserrat Thin"/>
                <a:ea typeface="Montserrat Thin"/>
                <a:cs typeface="Montserrat Thin"/>
                <a:sym typeface="Montserrat Thin"/>
              </a:rPr>
              <a:t>|</a:t>
            </a:r>
            <a:endParaRPr/>
          </a:p>
        </p:txBody>
      </p:sp>
      <p:sp>
        <p:nvSpPr>
          <p:cNvPr id="213" name="Google Shape;213;g39fd9b79162_0_292"/>
          <p:cNvSpPr txBox="1"/>
          <p:nvPr/>
        </p:nvSpPr>
        <p:spPr>
          <a:xfrm>
            <a:off x="356930" y="2159251"/>
            <a:ext cx="11492400" cy="156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9600">
                <a:solidFill>
                  <a:schemeClr val="lt1"/>
                </a:solidFill>
                <a:latin typeface="Montserrat"/>
                <a:ea typeface="Montserrat"/>
                <a:cs typeface="Montserrat"/>
                <a:sym typeface="Montserrat"/>
              </a:rPr>
              <a:t>Genişleyen Evren</a:t>
            </a:r>
            <a:endParaRPr sz="9600">
              <a:solidFill>
                <a:schemeClr val="lt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39fd9b79162_0_300"/>
          <p:cNvSpPr/>
          <p:nvPr/>
        </p:nvSpPr>
        <p:spPr>
          <a:xfrm>
            <a:off x="0" y="0"/>
            <a:ext cx="12192000" cy="61851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19" name="Google Shape;219;g39fd9b79162_0_300" title="Ekran Resmi 2025-03-19 22.13.54.png"/>
          <p:cNvPicPr preferRelativeResize="0"/>
          <p:nvPr/>
        </p:nvPicPr>
        <p:blipFill>
          <a:blip r:embed="rId3">
            <a:alphaModFix/>
          </a:blip>
          <a:stretch>
            <a:fillRect/>
          </a:stretch>
        </p:blipFill>
        <p:spPr>
          <a:xfrm>
            <a:off x="11243900" y="6255694"/>
            <a:ext cx="805950" cy="451850"/>
          </a:xfrm>
          <a:prstGeom prst="rect">
            <a:avLst/>
          </a:prstGeom>
          <a:noFill/>
          <a:ln>
            <a:noFill/>
          </a:ln>
        </p:spPr>
      </p:pic>
      <p:sp>
        <p:nvSpPr>
          <p:cNvPr id="220" name="Google Shape;220;g39fd9b79162_0_300"/>
          <p:cNvSpPr txBox="1"/>
          <p:nvPr/>
        </p:nvSpPr>
        <p:spPr>
          <a:xfrm>
            <a:off x="6484348" y="6277773"/>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a:solidFill>
                  <a:srgbClr val="000000"/>
                </a:solidFill>
                <a:latin typeface="Montserrat ExtraLight"/>
                <a:ea typeface="Montserrat ExtraLight"/>
                <a:cs typeface="Montserrat ExtraLight"/>
                <a:sym typeface="Montserrat ExtraLight"/>
              </a:rPr>
              <a:t>kehf müzakereleri   |   alkahfinstitute.org</a:t>
            </a:r>
            <a:r>
              <a:rPr lang="tr-TR">
                <a:solidFill>
                  <a:srgbClr val="000000"/>
                </a:solidFill>
                <a:latin typeface="Montserrat Thin"/>
                <a:ea typeface="Montserrat Thin"/>
                <a:cs typeface="Montserrat Thin"/>
                <a:sym typeface="Montserrat Thin"/>
              </a:rPr>
              <a:t>    </a:t>
            </a:r>
            <a:endParaRPr sz="2400">
              <a:solidFill>
                <a:srgbClr val="000000"/>
              </a:solidFill>
              <a:latin typeface="Montserrat Thin"/>
              <a:ea typeface="Montserrat Thin"/>
              <a:cs typeface="Montserrat Thin"/>
              <a:sym typeface="Montserrat Thin"/>
            </a:endParaRPr>
          </a:p>
        </p:txBody>
      </p:sp>
      <p:sp>
        <p:nvSpPr>
          <p:cNvPr id="221" name="Google Shape;221;g39fd9b79162_0_300"/>
          <p:cNvSpPr txBox="1"/>
          <p:nvPr/>
        </p:nvSpPr>
        <p:spPr>
          <a:xfrm>
            <a:off x="10866475" y="6185198"/>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2400">
                <a:solidFill>
                  <a:srgbClr val="000000"/>
                </a:solidFill>
                <a:latin typeface="Montserrat Thin"/>
                <a:ea typeface="Montserrat Thin"/>
                <a:cs typeface="Montserrat Thin"/>
                <a:sym typeface="Montserrat Thin"/>
              </a:rPr>
              <a:t>|</a:t>
            </a:r>
            <a:endParaRPr/>
          </a:p>
        </p:txBody>
      </p:sp>
      <p:sp>
        <p:nvSpPr>
          <p:cNvPr id="222" name="Google Shape;222;g39fd9b79162_0_300"/>
          <p:cNvSpPr txBox="1"/>
          <p:nvPr>
            <p:ph idx="4294967295" type="body"/>
          </p:nvPr>
        </p:nvSpPr>
        <p:spPr>
          <a:xfrm>
            <a:off x="921714" y="3783384"/>
            <a:ext cx="10363800" cy="1051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1600"/>
              </a:spcAft>
              <a:buSzPts val="2400"/>
              <a:buNone/>
            </a:pPr>
            <a:r>
              <a:rPr lang="tr-TR" sz="4000" cap="none">
                <a:solidFill>
                  <a:schemeClr val="lt1"/>
                </a:solidFill>
                <a:latin typeface="Montserrat Medium"/>
                <a:ea typeface="Montserrat Medium"/>
                <a:cs typeface="Montserrat Medium"/>
                <a:sym typeface="Montserrat Medium"/>
              </a:rPr>
              <a:t>Ve semayı, onu kuvvetler ile bina ettik ve muhakkak ki biz </a:t>
            </a:r>
            <a:r>
              <a:rPr b="1" lang="tr-TR" sz="4000" cap="none">
                <a:solidFill>
                  <a:srgbClr val="FD8DA9"/>
                </a:solidFill>
                <a:latin typeface="Montserrat"/>
                <a:ea typeface="Montserrat"/>
                <a:cs typeface="Montserrat"/>
                <a:sym typeface="Montserrat"/>
              </a:rPr>
              <a:t>genişletenleriz.</a:t>
            </a:r>
            <a:r>
              <a:rPr lang="tr-TR" sz="4000" cap="none">
                <a:solidFill>
                  <a:schemeClr val="lt1"/>
                </a:solidFill>
                <a:latin typeface="Montserrat Medium"/>
                <a:ea typeface="Montserrat Medium"/>
                <a:cs typeface="Montserrat Medium"/>
                <a:sym typeface="Montserrat Medium"/>
              </a:rPr>
              <a:t>    </a:t>
            </a:r>
            <a:r>
              <a:rPr b="1" lang="tr-TR" sz="4000" cap="none">
                <a:solidFill>
                  <a:schemeClr val="lt1"/>
                </a:solidFill>
                <a:latin typeface="Montserrat"/>
                <a:ea typeface="Montserrat"/>
                <a:cs typeface="Montserrat"/>
                <a:sym typeface="Montserrat"/>
              </a:rPr>
              <a:t>Zariyat 51/47</a:t>
            </a:r>
            <a:endParaRPr b="1" sz="4000">
              <a:solidFill>
                <a:schemeClr val="lt1"/>
              </a:solidFill>
              <a:latin typeface="Montserrat"/>
              <a:ea typeface="Montserrat"/>
              <a:cs typeface="Montserrat"/>
              <a:sym typeface="Montserrat"/>
            </a:endParaRPr>
          </a:p>
        </p:txBody>
      </p:sp>
      <p:sp>
        <p:nvSpPr>
          <p:cNvPr id="223" name="Google Shape;223;g39fd9b79162_0_300"/>
          <p:cNvSpPr txBox="1"/>
          <p:nvPr/>
        </p:nvSpPr>
        <p:spPr>
          <a:xfrm>
            <a:off x="1191125" y="1490475"/>
            <a:ext cx="9931200" cy="1051500"/>
          </a:xfrm>
          <a:prstGeom prst="rect">
            <a:avLst/>
          </a:prstGeom>
          <a:no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chemeClr val="dk1"/>
              </a:buClr>
              <a:buSzPts val="3720"/>
              <a:buFont typeface="Arial"/>
              <a:buNone/>
            </a:pPr>
            <a:r>
              <a:rPr lang="tr-TR" sz="4820" cap="none">
                <a:solidFill>
                  <a:schemeClr val="lt1"/>
                </a:solidFill>
                <a:latin typeface="Montserrat Medium"/>
                <a:ea typeface="Montserrat Medium"/>
                <a:cs typeface="Montserrat Medium"/>
                <a:sym typeface="Montserrat Medium"/>
              </a:rPr>
              <a:t>وَالسَّمَاءَ بَنَيْنَاهَا بِأَيْدٍ وَإِنَّا</a:t>
            </a:r>
            <a:r>
              <a:rPr lang="tr-TR" sz="4820" cap="none">
                <a:solidFill>
                  <a:schemeClr val="dk1"/>
                </a:solidFill>
                <a:latin typeface="Montserrat Medium"/>
                <a:ea typeface="Montserrat Medium"/>
                <a:cs typeface="Montserrat Medium"/>
                <a:sym typeface="Montserrat Medium"/>
              </a:rPr>
              <a:t> </a:t>
            </a:r>
            <a:r>
              <a:rPr lang="tr-TR" sz="4820" cap="none">
                <a:solidFill>
                  <a:srgbClr val="FD8DA9"/>
                </a:solidFill>
                <a:latin typeface="Montserrat Medium"/>
                <a:ea typeface="Montserrat Medium"/>
                <a:cs typeface="Montserrat Medium"/>
                <a:sym typeface="Montserrat Medium"/>
              </a:rPr>
              <a:t>لَمُوسِعُونَ</a:t>
            </a:r>
            <a:endParaRPr sz="4820" cap="none">
              <a:solidFill>
                <a:srgbClr val="FD8DA9"/>
              </a:solidFill>
              <a:latin typeface="Montserrat Medium"/>
              <a:ea typeface="Montserrat Medium"/>
              <a:cs typeface="Montserrat Medium"/>
              <a:sym typeface="Montserrat Medium"/>
            </a:endParaRPr>
          </a:p>
        </p:txBody>
      </p:sp>
      <p:cxnSp>
        <p:nvCxnSpPr>
          <p:cNvPr id="224" name="Google Shape;224;g39fd9b79162_0_300"/>
          <p:cNvCxnSpPr/>
          <p:nvPr/>
        </p:nvCxnSpPr>
        <p:spPr>
          <a:xfrm>
            <a:off x="1191125" y="2888375"/>
            <a:ext cx="98250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39fd9b79162_0_311"/>
          <p:cNvSpPr/>
          <p:nvPr/>
        </p:nvSpPr>
        <p:spPr>
          <a:xfrm>
            <a:off x="0" y="0"/>
            <a:ext cx="12192000" cy="61851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30" name="Google Shape;230;g39fd9b79162_0_311" title="Ekran Resmi 2025-03-19 22.13.54.png"/>
          <p:cNvPicPr preferRelativeResize="0"/>
          <p:nvPr/>
        </p:nvPicPr>
        <p:blipFill>
          <a:blip r:embed="rId3">
            <a:alphaModFix/>
          </a:blip>
          <a:stretch>
            <a:fillRect/>
          </a:stretch>
        </p:blipFill>
        <p:spPr>
          <a:xfrm>
            <a:off x="11243900" y="6255694"/>
            <a:ext cx="805950" cy="451850"/>
          </a:xfrm>
          <a:prstGeom prst="rect">
            <a:avLst/>
          </a:prstGeom>
          <a:noFill/>
          <a:ln>
            <a:noFill/>
          </a:ln>
        </p:spPr>
      </p:pic>
      <p:sp>
        <p:nvSpPr>
          <p:cNvPr id="231" name="Google Shape;231;g39fd9b79162_0_311"/>
          <p:cNvSpPr txBox="1"/>
          <p:nvPr/>
        </p:nvSpPr>
        <p:spPr>
          <a:xfrm>
            <a:off x="6484348" y="6277773"/>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a:solidFill>
                  <a:srgbClr val="000000"/>
                </a:solidFill>
                <a:latin typeface="Montserrat ExtraLight"/>
                <a:ea typeface="Montserrat ExtraLight"/>
                <a:cs typeface="Montserrat ExtraLight"/>
                <a:sym typeface="Montserrat ExtraLight"/>
              </a:rPr>
              <a:t>kehf müzakereleri   |   alkahfinstitute.org</a:t>
            </a:r>
            <a:r>
              <a:rPr lang="tr-TR">
                <a:solidFill>
                  <a:srgbClr val="000000"/>
                </a:solidFill>
                <a:latin typeface="Montserrat Thin"/>
                <a:ea typeface="Montserrat Thin"/>
                <a:cs typeface="Montserrat Thin"/>
                <a:sym typeface="Montserrat Thin"/>
              </a:rPr>
              <a:t>    </a:t>
            </a:r>
            <a:endParaRPr sz="2400">
              <a:solidFill>
                <a:srgbClr val="000000"/>
              </a:solidFill>
              <a:latin typeface="Montserrat Thin"/>
              <a:ea typeface="Montserrat Thin"/>
              <a:cs typeface="Montserrat Thin"/>
              <a:sym typeface="Montserrat Thin"/>
            </a:endParaRPr>
          </a:p>
        </p:txBody>
      </p:sp>
      <p:sp>
        <p:nvSpPr>
          <p:cNvPr id="232" name="Google Shape;232;g39fd9b79162_0_311"/>
          <p:cNvSpPr txBox="1"/>
          <p:nvPr/>
        </p:nvSpPr>
        <p:spPr>
          <a:xfrm>
            <a:off x="10866475" y="6185198"/>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2400">
                <a:solidFill>
                  <a:srgbClr val="000000"/>
                </a:solidFill>
                <a:latin typeface="Montserrat Thin"/>
                <a:ea typeface="Montserrat Thin"/>
                <a:cs typeface="Montserrat Thin"/>
                <a:sym typeface="Montserrat Thin"/>
              </a:rPr>
              <a:t>|</a:t>
            </a:r>
            <a:endParaRPr/>
          </a:p>
        </p:txBody>
      </p:sp>
      <p:cxnSp>
        <p:nvCxnSpPr>
          <p:cNvPr id="233" name="Google Shape;233;g39fd9b79162_0_311"/>
          <p:cNvCxnSpPr/>
          <p:nvPr/>
        </p:nvCxnSpPr>
        <p:spPr>
          <a:xfrm>
            <a:off x="1191125" y="2431175"/>
            <a:ext cx="9825000" cy="0"/>
          </a:xfrm>
          <a:prstGeom prst="straightConnector1">
            <a:avLst/>
          </a:prstGeom>
          <a:noFill/>
          <a:ln cap="flat" cmpd="sng" w="9525">
            <a:solidFill>
              <a:srgbClr val="FD8DA9"/>
            </a:solidFill>
            <a:prstDash val="solid"/>
            <a:round/>
            <a:headEnd len="med" w="med" type="none"/>
            <a:tailEnd len="med" w="med" type="none"/>
          </a:ln>
        </p:spPr>
      </p:cxnSp>
      <p:sp>
        <p:nvSpPr>
          <p:cNvPr id="234" name="Google Shape;234;g39fd9b79162_0_311"/>
          <p:cNvSpPr txBox="1"/>
          <p:nvPr>
            <p:ph idx="4294967295" type="body"/>
          </p:nvPr>
        </p:nvSpPr>
        <p:spPr>
          <a:xfrm>
            <a:off x="1546699" y="2965700"/>
            <a:ext cx="3896400" cy="2460900"/>
          </a:xfrm>
          <a:prstGeom prst="rect">
            <a:avLst/>
          </a:prstGeom>
          <a:noFill/>
          <a:ln>
            <a:noFill/>
          </a:ln>
        </p:spPr>
        <p:txBody>
          <a:bodyPr anchorCtr="0" anchor="t" bIns="45700" lIns="91425" spcFirstLastPara="1" rIns="91425" wrap="square" tIns="45700">
            <a:noAutofit/>
          </a:bodyPr>
          <a:lstStyle/>
          <a:p>
            <a:pPr indent="-330200" lvl="0" marL="228600" rtl="0" algn="l">
              <a:lnSpc>
                <a:spcPct val="120000"/>
              </a:lnSpc>
              <a:spcBef>
                <a:spcPts val="0"/>
              </a:spcBef>
              <a:spcAft>
                <a:spcPts val="0"/>
              </a:spcAft>
              <a:buClr>
                <a:schemeClr val="lt1"/>
              </a:buClr>
              <a:buSzPts val="4800"/>
              <a:buFont typeface="Montserrat Medium"/>
              <a:buChar char="●"/>
            </a:pPr>
            <a:r>
              <a:rPr lang="tr-TR" sz="4800">
                <a:solidFill>
                  <a:schemeClr val="lt1"/>
                </a:solidFill>
                <a:latin typeface="Montserrat Medium"/>
                <a:ea typeface="Montserrat Medium"/>
                <a:cs typeface="Montserrat Medium"/>
                <a:sym typeface="Montserrat Medium"/>
              </a:rPr>
              <a:t>بَنَيْنَاهَا</a:t>
            </a:r>
            <a:endParaRPr sz="4800">
              <a:solidFill>
                <a:schemeClr val="lt1"/>
              </a:solidFill>
              <a:latin typeface="Montserrat Medium"/>
              <a:ea typeface="Montserrat Medium"/>
              <a:cs typeface="Montserrat Medium"/>
              <a:sym typeface="Montserrat Medium"/>
            </a:endParaRPr>
          </a:p>
          <a:p>
            <a:pPr indent="-330200" lvl="0" marL="228600" rtl="0" algn="l">
              <a:lnSpc>
                <a:spcPct val="120000"/>
              </a:lnSpc>
              <a:spcBef>
                <a:spcPts val="1000"/>
              </a:spcBef>
              <a:spcAft>
                <a:spcPts val="0"/>
              </a:spcAft>
              <a:buClr>
                <a:schemeClr val="lt1"/>
              </a:buClr>
              <a:buSzPts val="4800"/>
              <a:buFont typeface="Montserrat Medium"/>
              <a:buChar char="●"/>
            </a:pPr>
            <a:r>
              <a:rPr lang="tr-TR" sz="4800">
                <a:solidFill>
                  <a:schemeClr val="lt1"/>
                </a:solidFill>
                <a:latin typeface="Montserrat Medium"/>
                <a:ea typeface="Montserrat Medium"/>
                <a:cs typeface="Montserrat Medium"/>
                <a:sym typeface="Montserrat Medium"/>
              </a:rPr>
              <a:t>بِأَيْدٍ</a:t>
            </a:r>
            <a:endParaRPr sz="4800">
              <a:solidFill>
                <a:schemeClr val="lt1"/>
              </a:solidFill>
              <a:latin typeface="Montserrat Medium"/>
              <a:ea typeface="Montserrat Medium"/>
              <a:cs typeface="Montserrat Medium"/>
              <a:sym typeface="Montserrat Medium"/>
            </a:endParaRPr>
          </a:p>
          <a:p>
            <a:pPr indent="-330200" lvl="0" marL="228600" rtl="0" algn="l">
              <a:lnSpc>
                <a:spcPct val="120000"/>
              </a:lnSpc>
              <a:spcBef>
                <a:spcPts val="1000"/>
              </a:spcBef>
              <a:spcAft>
                <a:spcPts val="1600"/>
              </a:spcAft>
              <a:buClr>
                <a:schemeClr val="lt1"/>
              </a:buClr>
              <a:buSzPts val="4800"/>
              <a:buFont typeface="Montserrat Medium"/>
              <a:buChar char="●"/>
            </a:pPr>
            <a:r>
              <a:rPr lang="tr-TR" sz="4800">
                <a:solidFill>
                  <a:schemeClr val="lt1"/>
                </a:solidFill>
                <a:latin typeface="Montserrat Medium"/>
                <a:ea typeface="Montserrat Medium"/>
                <a:cs typeface="Montserrat Medium"/>
                <a:sym typeface="Montserrat Medium"/>
              </a:rPr>
              <a:t>مُوسِعُونَ</a:t>
            </a:r>
            <a:endParaRPr sz="4800" cap="none">
              <a:solidFill>
                <a:schemeClr val="lt1"/>
              </a:solidFill>
              <a:latin typeface="Montserrat Medium"/>
              <a:ea typeface="Montserrat Medium"/>
              <a:cs typeface="Montserrat Medium"/>
              <a:sym typeface="Montserrat Medium"/>
            </a:endParaRPr>
          </a:p>
        </p:txBody>
      </p:sp>
      <p:sp>
        <p:nvSpPr>
          <p:cNvPr id="235" name="Google Shape;235;g39fd9b79162_0_311"/>
          <p:cNvSpPr txBox="1"/>
          <p:nvPr/>
        </p:nvSpPr>
        <p:spPr>
          <a:xfrm>
            <a:off x="1191200" y="874775"/>
            <a:ext cx="9825000" cy="1252800"/>
          </a:xfrm>
          <a:prstGeom prst="rect">
            <a:avLst/>
          </a:prstGeom>
          <a:noFill/>
          <a:ln>
            <a:noFill/>
          </a:ln>
        </p:spPr>
        <p:txBody>
          <a:bodyPr anchorCtr="0" anchor="ctr" bIns="45700" lIns="91425" spcFirstLastPara="1" rIns="91425" wrap="square" tIns="45700">
            <a:normAutofit/>
          </a:bodyPr>
          <a:lstStyle/>
          <a:p>
            <a:pPr indent="0" lvl="0" marL="0" marR="0" rtl="0" algn="ctr">
              <a:lnSpc>
                <a:spcPct val="120000"/>
              </a:lnSpc>
              <a:spcBef>
                <a:spcPts val="0"/>
              </a:spcBef>
              <a:spcAft>
                <a:spcPts val="0"/>
              </a:spcAft>
              <a:buClr>
                <a:schemeClr val="dk1"/>
              </a:buClr>
              <a:buSzPts val="2400"/>
              <a:buFont typeface="Arial"/>
              <a:buNone/>
            </a:pPr>
            <a:r>
              <a:rPr b="1" lang="tr-TR" sz="3100" cap="none">
                <a:solidFill>
                  <a:schemeClr val="lt1"/>
                </a:solidFill>
                <a:latin typeface="Montserrat"/>
                <a:ea typeface="Montserrat"/>
                <a:cs typeface="Montserrat"/>
                <a:sym typeface="Montserrat"/>
              </a:rPr>
              <a:t>Ayette dikkat çeken bazı kelimelere bakalım:</a:t>
            </a:r>
            <a:endParaRPr b="1" sz="2100">
              <a:solidFill>
                <a:schemeClr val="lt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39fd9b79162_0_323"/>
          <p:cNvSpPr/>
          <p:nvPr/>
        </p:nvSpPr>
        <p:spPr>
          <a:xfrm>
            <a:off x="0" y="0"/>
            <a:ext cx="12192000" cy="61851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41" name="Google Shape;241;g39fd9b79162_0_323" title="Ekran Resmi 2025-03-19 22.13.54.png"/>
          <p:cNvPicPr preferRelativeResize="0"/>
          <p:nvPr/>
        </p:nvPicPr>
        <p:blipFill>
          <a:blip r:embed="rId3">
            <a:alphaModFix/>
          </a:blip>
          <a:stretch>
            <a:fillRect/>
          </a:stretch>
        </p:blipFill>
        <p:spPr>
          <a:xfrm>
            <a:off x="11243900" y="6255694"/>
            <a:ext cx="805950" cy="451850"/>
          </a:xfrm>
          <a:prstGeom prst="rect">
            <a:avLst/>
          </a:prstGeom>
          <a:noFill/>
          <a:ln>
            <a:noFill/>
          </a:ln>
        </p:spPr>
      </p:pic>
      <p:sp>
        <p:nvSpPr>
          <p:cNvPr id="242" name="Google Shape;242;g39fd9b79162_0_323"/>
          <p:cNvSpPr txBox="1"/>
          <p:nvPr/>
        </p:nvSpPr>
        <p:spPr>
          <a:xfrm>
            <a:off x="6484348" y="6277773"/>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a:solidFill>
                  <a:srgbClr val="000000"/>
                </a:solidFill>
                <a:latin typeface="Montserrat ExtraLight"/>
                <a:ea typeface="Montserrat ExtraLight"/>
                <a:cs typeface="Montserrat ExtraLight"/>
                <a:sym typeface="Montserrat ExtraLight"/>
              </a:rPr>
              <a:t>kehf müzakereleri   |   alkahfinstitute.org</a:t>
            </a:r>
            <a:r>
              <a:rPr lang="tr-TR">
                <a:solidFill>
                  <a:srgbClr val="000000"/>
                </a:solidFill>
                <a:latin typeface="Montserrat Thin"/>
                <a:ea typeface="Montserrat Thin"/>
                <a:cs typeface="Montserrat Thin"/>
                <a:sym typeface="Montserrat Thin"/>
              </a:rPr>
              <a:t>    </a:t>
            </a:r>
            <a:endParaRPr sz="2400">
              <a:solidFill>
                <a:srgbClr val="000000"/>
              </a:solidFill>
              <a:latin typeface="Montserrat Thin"/>
              <a:ea typeface="Montserrat Thin"/>
              <a:cs typeface="Montserrat Thin"/>
              <a:sym typeface="Montserrat Thin"/>
            </a:endParaRPr>
          </a:p>
        </p:txBody>
      </p:sp>
      <p:sp>
        <p:nvSpPr>
          <p:cNvPr id="243" name="Google Shape;243;g39fd9b79162_0_323"/>
          <p:cNvSpPr txBox="1"/>
          <p:nvPr/>
        </p:nvSpPr>
        <p:spPr>
          <a:xfrm>
            <a:off x="10866475" y="6185198"/>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2400">
                <a:solidFill>
                  <a:srgbClr val="000000"/>
                </a:solidFill>
                <a:latin typeface="Montserrat Thin"/>
                <a:ea typeface="Montserrat Thin"/>
                <a:cs typeface="Montserrat Thin"/>
                <a:sym typeface="Montserrat Thin"/>
              </a:rPr>
              <a:t>|</a:t>
            </a:r>
            <a:endParaRPr/>
          </a:p>
        </p:txBody>
      </p:sp>
      <p:sp>
        <p:nvSpPr>
          <p:cNvPr id="244" name="Google Shape;244;g39fd9b79162_0_323"/>
          <p:cNvSpPr txBox="1"/>
          <p:nvPr>
            <p:ph idx="4294967295" type="body"/>
          </p:nvPr>
        </p:nvSpPr>
        <p:spPr>
          <a:xfrm>
            <a:off x="914099" y="867142"/>
            <a:ext cx="10363800" cy="3424200"/>
          </a:xfrm>
          <a:prstGeom prst="rect">
            <a:avLst/>
          </a:prstGeom>
          <a:noFill/>
          <a:ln>
            <a:noFill/>
          </a:ln>
        </p:spPr>
        <p:txBody>
          <a:bodyPr anchorCtr="0" anchor="t" bIns="45700" lIns="91425" spcFirstLastPara="1" rIns="91425" wrap="square" tIns="45700">
            <a:noAutofit/>
          </a:bodyPr>
          <a:lstStyle/>
          <a:p>
            <a:pPr indent="-217170" lvl="0" marL="228600" rtl="0" algn="l">
              <a:lnSpc>
                <a:spcPct val="100000"/>
              </a:lnSpc>
              <a:spcBef>
                <a:spcPts val="0"/>
              </a:spcBef>
              <a:spcAft>
                <a:spcPts val="0"/>
              </a:spcAft>
              <a:buClr>
                <a:schemeClr val="lt1"/>
              </a:buClr>
              <a:buSzPts val="2220"/>
              <a:buChar char="●"/>
            </a:pPr>
            <a:r>
              <a:rPr b="1" lang="tr-TR" sz="2620">
                <a:solidFill>
                  <a:srgbClr val="FD8DA9"/>
                </a:solidFill>
                <a:latin typeface="Montserrat"/>
                <a:ea typeface="Montserrat"/>
                <a:cs typeface="Montserrat"/>
                <a:sym typeface="Montserrat"/>
              </a:rPr>
              <a:t>بَنَيْنَاهَا</a:t>
            </a:r>
            <a:r>
              <a:rPr lang="tr-TR" sz="2620">
                <a:solidFill>
                  <a:schemeClr val="lt1"/>
                </a:solidFill>
                <a:latin typeface="Montserrat Medium"/>
                <a:ea typeface="Montserrat Medium"/>
                <a:cs typeface="Montserrat Medium"/>
                <a:sym typeface="Montserrat Medium"/>
              </a:rPr>
              <a:t> </a:t>
            </a:r>
            <a:r>
              <a:rPr lang="tr-TR" sz="2065" cap="none">
                <a:solidFill>
                  <a:schemeClr val="lt1"/>
                </a:solidFill>
                <a:latin typeface="Montserrat Medium"/>
                <a:ea typeface="Montserrat Medium"/>
                <a:cs typeface="Montserrat Medium"/>
                <a:sym typeface="Montserrat Medium"/>
              </a:rPr>
              <a:t>(onu bina ettik) ifadesinde kullanılan birinci çoğul şahıs Kur’an’da sıkça yer alan ve Allah’ın yaratma vasfının doğa kanunlarıyla (fizik, kimya, biyoloji vs.) gerçekleştiği durumları gösteren bir kullanımdır. </a:t>
            </a:r>
            <a:endParaRPr sz="2065" cap="none">
              <a:solidFill>
                <a:schemeClr val="lt1"/>
              </a:solidFill>
              <a:latin typeface="Montserrat Medium"/>
              <a:ea typeface="Montserrat Medium"/>
              <a:cs typeface="Montserrat Medium"/>
              <a:sym typeface="Montserrat Medium"/>
            </a:endParaRPr>
          </a:p>
          <a:p>
            <a:pPr indent="0" lvl="0" marL="609600" rtl="0" algn="l">
              <a:lnSpc>
                <a:spcPct val="100000"/>
              </a:lnSpc>
              <a:spcBef>
                <a:spcPts val="0"/>
              </a:spcBef>
              <a:spcAft>
                <a:spcPts val="0"/>
              </a:spcAft>
              <a:buNone/>
            </a:pPr>
            <a:r>
              <a:t/>
            </a:r>
            <a:endParaRPr sz="2065">
              <a:solidFill>
                <a:schemeClr val="lt1"/>
              </a:solidFill>
              <a:latin typeface="Montserrat Medium"/>
              <a:ea typeface="Montserrat Medium"/>
              <a:cs typeface="Montserrat Medium"/>
              <a:sym typeface="Montserrat Medium"/>
            </a:endParaRPr>
          </a:p>
          <a:p>
            <a:pPr indent="-217170" lvl="0" marL="228600" rtl="0" algn="l">
              <a:lnSpc>
                <a:spcPct val="100000"/>
              </a:lnSpc>
              <a:spcBef>
                <a:spcPts val="1000"/>
              </a:spcBef>
              <a:spcAft>
                <a:spcPts val="0"/>
              </a:spcAft>
              <a:buClr>
                <a:schemeClr val="lt1"/>
              </a:buClr>
              <a:buSzPts val="2220"/>
              <a:buChar char="●"/>
            </a:pPr>
            <a:r>
              <a:rPr b="1" lang="tr-TR" sz="2620">
                <a:solidFill>
                  <a:srgbClr val="FD8DA9"/>
                </a:solidFill>
                <a:latin typeface="Montserrat"/>
                <a:ea typeface="Montserrat"/>
                <a:cs typeface="Montserrat"/>
                <a:sym typeface="Montserrat"/>
              </a:rPr>
              <a:t>بِأَيْدٍ</a:t>
            </a:r>
            <a:r>
              <a:rPr lang="tr-TR" sz="2620">
                <a:solidFill>
                  <a:schemeClr val="lt1"/>
                </a:solidFill>
                <a:latin typeface="Montserrat Medium"/>
                <a:ea typeface="Montserrat Medium"/>
                <a:cs typeface="Montserrat Medium"/>
                <a:sym typeface="Montserrat Medium"/>
              </a:rPr>
              <a:t> </a:t>
            </a:r>
            <a:r>
              <a:rPr lang="tr-TR" sz="2065" cap="none">
                <a:solidFill>
                  <a:schemeClr val="lt1"/>
                </a:solidFill>
                <a:latin typeface="Montserrat Medium"/>
                <a:ea typeface="Montserrat Medium"/>
                <a:cs typeface="Montserrat Medium"/>
                <a:sym typeface="Montserrat Medium"/>
              </a:rPr>
              <a:t>(kuvvetler ile) ifadesiyle semanın binasında farklı güçlerin, enerjilerin kullanıldığını anlıyoruz.</a:t>
            </a:r>
            <a:endParaRPr sz="2065" cap="none">
              <a:solidFill>
                <a:schemeClr val="lt1"/>
              </a:solidFill>
              <a:latin typeface="Montserrat Medium"/>
              <a:ea typeface="Montserrat Medium"/>
              <a:cs typeface="Montserrat Medium"/>
              <a:sym typeface="Montserrat Medium"/>
            </a:endParaRPr>
          </a:p>
          <a:p>
            <a:pPr indent="0" lvl="0" marL="609600" rtl="0" algn="l">
              <a:lnSpc>
                <a:spcPct val="100000"/>
              </a:lnSpc>
              <a:spcBef>
                <a:spcPts val="1000"/>
              </a:spcBef>
              <a:spcAft>
                <a:spcPts val="0"/>
              </a:spcAft>
              <a:buNone/>
            </a:pPr>
            <a:r>
              <a:t/>
            </a:r>
            <a:endParaRPr sz="2065">
              <a:solidFill>
                <a:schemeClr val="lt1"/>
              </a:solidFill>
              <a:latin typeface="Montserrat Medium"/>
              <a:ea typeface="Montserrat Medium"/>
              <a:cs typeface="Montserrat Medium"/>
              <a:sym typeface="Montserrat Medium"/>
            </a:endParaRPr>
          </a:p>
          <a:p>
            <a:pPr indent="-220027" lvl="0" marL="228600" rtl="0" algn="l">
              <a:lnSpc>
                <a:spcPct val="100000"/>
              </a:lnSpc>
              <a:spcBef>
                <a:spcPts val="1000"/>
              </a:spcBef>
              <a:spcAft>
                <a:spcPts val="0"/>
              </a:spcAft>
              <a:buClr>
                <a:schemeClr val="lt1"/>
              </a:buClr>
              <a:buSzPts val="1665"/>
              <a:buChar char="●"/>
            </a:pPr>
            <a:r>
              <a:rPr lang="tr-TR" sz="2065" cap="none">
                <a:solidFill>
                  <a:schemeClr val="lt1"/>
                </a:solidFill>
                <a:latin typeface="Montserrat Medium"/>
                <a:ea typeface="Montserrat Medium"/>
                <a:cs typeface="Montserrat Medium"/>
                <a:sym typeface="Montserrat Medium"/>
              </a:rPr>
              <a:t>Ayette geçen </a:t>
            </a:r>
            <a:r>
              <a:rPr b="1" lang="tr-TR" sz="2620" cap="none">
                <a:solidFill>
                  <a:srgbClr val="FD8DA9"/>
                </a:solidFill>
                <a:latin typeface="Montserrat"/>
                <a:ea typeface="Montserrat"/>
                <a:cs typeface="Montserrat"/>
                <a:sym typeface="Montserrat"/>
              </a:rPr>
              <a:t>مُوسِعُونَ</a:t>
            </a:r>
            <a:r>
              <a:rPr lang="tr-TR" sz="2065" cap="none">
                <a:solidFill>
                  <a:schemeClr val="lt1"/>
                </a:solidFill>
                <a:latin typeface="Montserrat Medium"/>
                <a:ea typeface="Montserrat Medium"/>
                <a:cs typeface="Montserrat Medium"/>
                <a:sym typeface="Montserrat Medium"/>
              </a:rPr>
              <a:t> kelimesi müştak isim olarak ismi fail görevindedir. Müştak isimlerin camid isimlerden farkı cümlede istimrar (devamlılık) manasında kullanılmalarıdır.  Ayette de genişletme vasfının devamlı olduğu manası çıkıyor ki bu da evrenin hala genişliyor olma gerçeğiyle uyumludur.</a:t>
            </a:r>
            <a:endParaRPr sz="2620">
              <a:solidFill>
                <a:schemeClr val="lt1"/>
              </a:solidFill>
              <a:latin typeface="Montserrat Medium"/>
              <a:ea typeface="Montserrat Medium"/>
              <a:cs typeface="Montserrat Medium"/>
              <a:sym typeface="Montserrat Medium"/>
            </a:endParaRPr>
          </a:p>
          <a:p>
            <a:pPr indent="-101600" lvl="0" marL="228600" rtl="0" algn="l">
              <a:lnSpc>
                <a:spcPct val="100000"/>
              </a:lnSpc>
              <a:spcBef>
                <a:spcPts val="1000"/>
              </a:spcBef>
              <a:spcAft>
                <a:spcPts val="1600"/>
              </a:spcAft>
              <a:buSzPts val="1850"/>
              <a:buNone/>
            </a:pPr>
            <a:r>
              <a:t/>
            </a:r>
            <a:endParaRPr sz="2620" cap="none">
              <a:solidFill>
                <a:schemeClr val="lt1"/>
              </a:solidFill>
              <a:latin typeface="Montserrat Medium"/>
              <a:ea typeface="Montserrat Medium"/>
              <a:cs typeface="Montserrat Medium"/>
              <a:sym typeface="Montserrat Medium"/>
            </a:endParaRPr>
          </a:p>
        </p:txBody>
      </p:sp>
      <p:cxnSp>
        <p:nvCxnSpPr>
          <p:cNvPr id="245" name="Google Shape;245;g39fd9b79162_0_323"/>
          <p:cNvCxnSpPr/>
          <p:nvPr/>
        </p:nvCxnSpPr>
        <p:spPr>
          <a:xfrm>
            <a:off x="693025" y="2162488"/>
            <a:ext cx="10850100" cy="0"/>
          </a:xfrm>
          <a:prstGeom prst="straightConnector1">
            <a:avLst/>
          </a:prstGeom>
          <a:noFill/>
          <a:ln cap="flat" cmpd="sng" w="9525">
            <a:solidFill>
              <a:srgbClr val="FD8DA9"/>
            </a:solidFill>
            <a:prstDash val="solid"/>
            <a:round/>
            <a:headEnd len="med" w="med" type="none"/>
            <a:tailEnd len="med" w="med" type="none"/>
          </a:ln>
        </p:spPr>
      </p:cxnSp>
      <p:cxnSp>
        <p:nvCxnSpPr>
          <p:cNvPr id="246" name="Google Shape;246;g39fd9b79162_0_323"/>
          <p:cNvCxnSpPr/>
          <p:nvPr/>
        </p:nvCxnSpPr>
        <p:spPr>
          <a:xfrm>
            <a:off x="693025" y="3381688"/>
            <a:ext cx="10850100" cy="0"/>
          </a:xfrm>
          <a:prstGeom prst="straightConnector1">
            <a:avLst/>
          </a:prstGeom>
          <a:noFill/>
          <a:ln cap="flat" cmpd="sng" w="9525">
            <a:solidFill>
              <a:srgbClr val="FD8DA9"/>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39fd9b79162_0_375"/>
          <p:cNvSpPr/>
          <p:nvPr/>
        </p:nvSpPr>
        <p:spPr>
          <a:xfrm>
            <a:off x="0" y="0"/>
            <a:ext cx="12192000" cy="61851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 name="Google Shape;72;g39fd9b79162_0_375"/>
          <p:cNvSpPr txBox="1"/>
          <p:nvPr>
            <p:ph type="ctrTitle"/>
          </p:nvPr>
        </p:nvSpPr>
        <p:spPr>
          <a:xfrm>
            <a:off x="642475" y="1374550"/>
            <a:ext cx="10878900" cy="2963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wentieth Century"/>
              <a:buNone/>
            </a:pPr>
            <a:r>
              <a:rPr b="1" lang="tr-TR" sz="7700">
                <a:solidFill>
                  <a:schemeClr val="lt1"/>
                </a:solidFill>
                <a:latin typeface="Montserrat"/>
                <a:ea typeface="Montserrat"/>
                <a:cs typeface="Montserrat"/>
                <a:sym typeface="Montserrat"/>
              </a:rPr>
              <a:t>KUR’AN IŞIĞINDA </a:t>
            </a:r>
            <a:br>
              <a:rPr b="1" lang="tr-TR" sz="7700">
                <a:solidFill>
                  <a:schemeClr val="lt1"/>
                </a:solidFill>
                <a:latin typeface="Montserrat"/>
                <a:ea typeface="Montserrat"/>
                <a:cs typeface="Montserrat"/>
                <a:sym typeface="Montserrat"/>
              </a:rPr>
            </a:br>
            <a:r>
              <a:rPr b="1" lang="tr-TR" sz="7700">
                <a:solidFill>
                  <a:schemeClr val="lt1"/>
                </a:solidFill>
                <a:latin typeface="Montserrat"/>
                <a:ea typeface="Montserrat"/>
                <a:cs typeface="Montserrat"/>
                <a:sym typeface="Montserrat"/>
              </a:rPr>
              <a:t>EVRENİN YARATILIŞI</a:t>
            </a:r>
            <a:endParaRPr b="1" sz="8600">
              <a:solidFill>
                <a:schemeClr val="lt1"/>
              </a:solidFill>
              <a:latin typeface="Montserrat"/>
              <a:ea typeface="Montserrat"/>
              <a:cs typeface="Montserrat"/>
              <a:sym typeface="Montserrat"/>
            </a:endParaRPr>
          </a:p>
        </p:txBody>
      </p:sp>
      <p:sp>
        <p:nvSpPr>
          <p:cNvPr id="73" name="Google Shape;73;g39fd9b79162_0_375"/>
          <p:cNvSpPr txBox="1"/>
          <p:nvPr>
            <p:ph idx="1" type="subTitle"/>
          </p:nvPr>
        </p:nvSpPr>
        <p:spPr>
          <a:xfrm>
            <a:off x="3387006" y="4577291"/>
            <a:ext cx="5418000" cy="585300"/>
          </a:xfrm>
          <a:prstGeom prst="rect">
            <a:avLst/>
          </a:prstGeom>
          <a:noFill/>
          <a:ln>
            <a:noFill/>
          </a:ln>
        </p:spPr>
        <p:txBody>
          <a:bodyPr anchorCtr="0" anchor="t" bIns="45700" lIns="91425" spcFirstLastPara="1" rIns="91425" wrap="square" tIns="45700">
            <a:normAutofit fontScale="77500"/>
          </a:bodyPr>
          <a:lstStyle/>
          <a:p>
            <a:pPr indent="0" lvl="0" marL="0" rtl="0" algn="ctr">
              <a:lnSpc>
                <a:spcPct val="120000"/>
              </a:lnSpc>
              <a:spcBef>
                <a:spcPts val="0"/>
              </a:spcBef>
              <a:spcAft>
                <a:spcPts val="0"/>
              </a:spcAft>
              <a:buSzPct val="59459"/>
              <a:buNone/>
            </a:pPr>
            <a:r>
              <a:rPr lang="tr-TR" cap="none">
                <a:solidFill>
                  <a:srgbClr val="FD8DA9"/>
                </a:solidFill>
                <a:latin typeface="Montserrat"/>
                <a:ea typeface="Montserrat"/>
                <a:cs typeface="Montserrat"/>
                <a:sym typeface="Montserrat"/>
              </a:rPr>
              <a:t>Hazırlayan: </a:t>
            </a:r>
            <a:r>
              <a:rPr lang="tr-TR">
                <a:solidFill>
                  <a:srgbClr val="FD8DA9"/>
                </a:solidFill>
                <a:latin typeface="Montserrat"/>
                <a:ea typeface="Montserrat"/>
                <a:cs typeface="Montserrat"/>
                <a:sym typeface="Montserrat"/>
              </a:rPr>
              <a:t>TAYIBET ERZEN</a:t>
            </a:r>
            <a:endParaRPr>
              <a:solidFill>
                <a:srgbClr val="FD8DA9"/>
              </a:solidFill>
              <a:latin typeface="Montserrat"/>
              <a:ea typeface="Montserrat"/>
              <a:cs typeface="Montserrat"/>
              <a:sym typeface="Montserrat"/>
            </a:endParaRPr>
          </a:p>
        </p:txBody>
      </p:sp>
      <p:pic>
        <p:nvPicPr>
          <p:cNvPr id="74" name="Google Shape;74;g39fd9b79162_0_375" title="Ekran Resmi 2025-03-19 22.13.54.png"/>
          <p:cNvPicPr preferRelativeResize="0"/>
          <p:nvPr/>
        </p:nvPicPr>
        <p:blipFill>
          <a:blip r:embed="rId3">
            <a:alphaModFix/>
          </a:blip>
          <a:stretch>
            <a:fillRect/>
          </a:stretch>
        </p:blipFill>
        <p:spPr>
          <a:xfrm>
            <a:off x="11243900" y="6255694"/>
            <a:ext cx="805950" cy="451850"/>
          </a:xfrm>
          <a:prstGeom prst="rect">
            <a:avLst/>
          </a:prstGeom>
          <a:noFill/>
          <a:ln>
            <a:noFill/>
          </a:ln>
        </p:spPr>
      </p:pic>
      <p:sp>
        <p:nvSpPr>
          <p:cNvPr id="75" name="Google Shape;75;g39fd9b79162_0_375"/>
          <p:cNvSpPr txBox="1"/>
          <p:nvPr/>
        </p:nvSpPr>
        <p:spPr>
          <a:xfrm>
            <a:off x="6484348" y="6277773"/>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a:solidFill>
                  <a:srgbClr val="000000"/>
                </a:solidFill>
                <a:latin typeface="Montserrat ExtraLight"/>
                <a:ea typeface="Montserrat ExtraLight"/>
                <a:cs typeface="Montserrat ExtraLight"/>
                <a:sym typeface="Montserrat ExtraLight"/>
              </a:rPr>
              <a:t>kehf müzakereleri   |   alkahfinstitute.org</a:t>
            </a:r>
            <a:r>
              <a:rPr lang="tr-TR">
                <a:solidFill>
                  <a:srgbClr val="000000"/>
                </a:solidFill>
                <a:latin typeface="Montserrat Thin"/>
                <a:ea typeface="Montserrat Thin"/>
                <a:cs typeface="Montserrat Thin"/>
                <a:sym typeface="Montserrat Thin"/>
              </a:rPr>
              <a:t>    </a:t>
            </a:r>
            <a:endParaRPr sz="2400">
              <a:solidFill>
                <a:srgbClr val="000000"/>
              </a:solidFill>
              <a:latin typeface="Montserrat Thin"/>
              <a:ea typeface="Montserrat Thin"/>
              <a:cs typeface="Montserrat Thin"/>
              <a:sym typeface="Montserrat Thin"/>
            </a:endParaRPr>
          </a:p>
        </p:txBody>
      </p:sp>
      <p:sp>
        <p:nvSpPr>
          <p:cNvPr id="76" name="Google Shape;76;g39fd9b79162_0_375"/>
          <p:cNvSpPr txBox="1"/>
          <p:nvPr/>
        </p:nvSpPr>
        <p:spPr>
          <a:xfrm>
            <a:off x="10866475" y="6185198"/>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2400">
                <a:solidFill>
                  <a:srgbClr val="000000"/>
                </a:solidFill>
                <a:latin typeface="Montserrat Thin"/>
                <a:ea typeface="Montserrat Thin"/>
                <a:cs typeface="Montserrat Thin"/>
                <a:sym typeface="Montserrat Thin"/>
              </a:rPr>
              <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39fd9b79162_0_336"/>
          <p:cNvSpPr/>
          <p:nvPr/>
        </p:nvSpPr>
        <p:spPr>
          <a:xfrm>
            <a:off x="0" y="0"/>
            <a:ext cx="12192000" cy="61851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52" name="Google Shape;252;g39fd9b79162_0_336" title="Ekran Resmi 2025-03-19 22.13.54.png"/>
          <p:cNvPicPr preferRelativeResize="0"/>
          <p:nvPr/>
        </p:nvPicPr>
        <p:blipFill>
          <a:blip r:embed="rId3">
            <a:alphaModFix/>
          </a:blip>
          <a:stretch>
            <a:fillRect/>
          </a:stretch>
        </p:blipFill>
        <p:spPr>
          <a:xfrm>
            <a:off x="11243900" y="6255694"/>
            <a:ext cx="805950" cy="451850"/>
          </a:xfrm>
          <a:prstGeom prst="rect">
            <a:avLst/>
          </a:prstGeom>
          <a:noFill/>
          <a:ln>
            <a:noFill/>
          </a:ln>
        </p:spPr>
      </p:pic>
      <p:sp>
        <p:nvSpPr>
          <p:cNvPr id="253" name="Google Shape;253;g39fd9b79162_0_336"/>
          <p:cNvSpPr txBox="1"/>
          <p:nvPr/>
        </p:nvSpPr>
        <p:spPr>
          <a:xfrm>
            <a:off x="6484348" y="6277773"/>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a:solidFill>
                  <a:srgbClr val="000000"/>
                </a:solidFill>
                <a:latin typeface="Montserrat ExtraLight"/>
                <a:ea typeface="Montserrat ExtraLight"/>
                <a:cs typeface="Montserrat ExtraLight"/>
                <a:sym typeface="Montserrat ExtraLight"/>
              </a:rPr>
              <a:t>kehf müzakereleri   |   alkahfinstitute.org</a:t>
            </a:r>
            <a:r>
              <a:rPr lang="tr-TR">
                <a:solidFill>
                  <a:srgbClr val="000000"/>
                </a:solidFill>
                <a:latin typeface="Montserrat Thin"/>
                <a:ea typeface="Montserrat Thin"/>
                <a:cs typeface="Montserrat Thin"/>
                <a:sym typeface="Montserrat Thin"/>
              </a:rPr>
              <a:t>    </a:t>
            </a:r>
            <a:endParaRPr sz="2400">
              <a:solidFill>
                <a:srgbClr val="000000"/>
              </a:solidFill>
              <a:latin typeface="Montserrat Thin"/>
              <a:ea typeface="Montserrat Thin"/>
              <a:cs typeface="Montserrat Thin"/>
              <a:sym typeface="Montserrat Thin"/>
            </a:endParaRPr>
          </a:p>
        </p:txBody>
      </p:sp>
      <p:sp>
        <p:nvSpPr>
          <p:cNvPr id="254" name="Google Shape;254;g39fd9b79162_0_336"/>
          <p:cNvSpPr txBox="1"/>
          <p:nvPr/>
        </p:nvSpPr>
        <p:spPr>
          <a:xfrm>
            <a:off x="10866475" y="6185198"/>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2400">
                <a:solidFill>
                  <a:srgbClr val="000000"/>
                </a:solidFill>
                <a:latin typeface="Montserrat Thin"/>
                <a:ea typeface="Montserrat Thin"/>
                <a:cs typeface="Montserrat Thin"/>
                <a:sym typeface="Montserrat Thin"/>
              </a:rPr>
              <a:t>|</a:t>
            </a:r>
            <a:endParaRPr/>
          </a:p>
        </p:txBody>
      </p:sp>
      <p:sp>
        <p:nvSpPr>
          <p:cNvPr id="255" name="Google Shape;255;g39fd9b79162_0_336"/>
          <p:cNvSpPr txBox="1"/>
          <p:nvPr/>
        </p:nvSpPr>
        <p:spPr>
          <a:xfrm>
            <a:off x="356930" y="1549651"/>
            <a:ext cx="11492400" cy="3047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9600">
                <a:solidFill>
                  <a:schemeClr val="lt1"/>
                </a:solidFill>
                <a:latin typeface="Montserrat"/>
                <a:ea typeface="Montserrat"/>
                <a:cs typeface="Montserrat"/>
                <a:sym typeface="Montserrat"/>
              </a:rPr>
              <a:t>Yokluktan Yaratılmak</a:t>
            </a:r>
            <a:endParaRPr sz="9600">
              <a:solidFill>
                <a:schemeClr val="lt1"/>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39fd9b79162_0_344"/>
          <p:cNvSpPr/>
          <p:nvPr/>
        </p:nvSpPr>
        <p:spPr>
          <a:xfrm>
            <a:off x="0" y="0"/>
            <a:ext cx="12192000" cy="61851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61" name="Google Shape;261;g39fd9b79162_0_344" title="Ekran Resmi 2025-03-19 22.13.54.png"/>
          <p:cNvPicPr preferRelativeResize="0"/>
          <p:nvPr/>
        </p:nvPicPr>
        <p:blipFill>
          <a:blip r:embed="rId3">
            <a:alphaModFix/>
          </a:blip>
          <a:stretch>
            <a:fillRect/>
          </a:stretch>
        </p:blipFill>
        <p:spPr>
          <a:xfrm>
            <a:off x="11243900" y="6255694"/>
            <a:ext cx="805950" cy="451850"/>
          </a:xfrm>
          <a:prstGeom prst="rect">
            <a:avLst/>
          </a:prstGeom>
          <a:noFill/>
          <a:ln>
            <a:noFill/>
          </a:ln>
        </p:spPr>
      </p:pic>
      <p:sp>
        <p:nvSpPr>
          <p:cNvPr id="262" name="Google Shape;262;g39fd9b79162_0_344"/>
          <p:cNvSpPr txBox="1"/>
          <p:nvPr/>
        </p:nvSpPr>
        <p:spPr>
          <a:xfrm>
            <a:off x="6484348" y="6277773"/>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a:solidFill>
                  <a:srgbClr val="000000"/>
                </a:solidFill>
                <a:latin typeface="Montserrat ExtraLight"/>
                <a:ea typeface="Montserrat ExtraLight"/>
                <a:cs typeface="Montserrat ExtraLight"/>
                <a:sym typeface="Montserrat ExtraLight"/>
              </a:rPr>
              <a:t>kehf müzakereleri   |   alkahfinstitute.org</a:t>
            </a:r>
            <a:r>
              <a:rPr lang="tr-TR">
                <a:solidFill>
                  <a:srgbClr val="000000"/>
                </a:solidFill>
                <a:latin typeface="Montserrat Thin"/>
                <a:ea typeface="Montserrat Thin"/>
                <a:cs typeface="Montserrat Thin"/>
                <a:sym typeface="Montserrat Thin"/>
              </a:rPr>
              <a:t>    </a:t>
            </a:r>
            <a:endParaRPr sz="2400">
              <a:solidFill>
                <a:srgbClr val="000000"/>
              </a:solidFill>
              <a:latin typeface="Montserrat Thin"/>
              <a:ea typeface="Montserrat Thin"/>
              <a:cs typeface="Montserrat Thin"/>
              <a:sym typeface="Montserrat Thin"/>
            </a:endParaRPr>
          </a:p>
        </p:txBody>
      </p:sp>
      <p:sp>
        <p:nvSpPr>
          <p:cNvPr id="263" name="Google Shape;263;g39fd9b79162_0_344"/>
          <p:cNvSpPr txBox="1"/>
          <p:nvPr/>
        </p:nvSpPr>
        <p:spPr>
          <a:xfrm>
            <a:off x="10866475" y="6185198"/>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2400">
                <a:solidFill>
                  <a:srgbClr val="000000"/>
                </a:solidFill>
                <a:latin typeface="Montserrat Thin"/>
                <a:ea typeface="Montserrat Thin"/>
                <a:cs typeface="Montserrat Thin"/>
                <a:sym typeface="Montserrat Thin"/>
              </a:rPr>
              <a:t>|</a:t>
            </a:r>
            <a:endParaRPr/>
          </a:p>
        </p:txBody>
      </p:sp>
      <p:sp>
        <p:nvSpPr>
          <p:cNvPr id="264" name="Google Shape;264;g39fd9b79162_0_344"/>
          <p:cNvSpPr txBox="1"/>
          <p:nvPr>
            <p:ph idx="4294967295" type="body"/>
          </p:nvPr>
        </p:nvSpPr>
        <p:spPr>
          <a:xfrm>
            <a:off x="914087" y="1444752"/>
            <a:ext cx="10363800" cy="1371600"/>
          </a:xfrm>
          <a:prstGeom prst="rect">
            <a:avLst/>
          </a:prstGeom>
          <a:noFill/>
          <a:ln>
            <a:noFill/>
          </a:ln>
        </p:spPr>
        <p:txBody>
          <a:bodyPr anchorCtr="0" anchor="ctr" bIns="45700" lIns="91425" spcFirstLastPara="1" rIns="91425" wrap="square" tIns="45700">
            <a:normAutofit fontScale="85000" lnSpcReduction="20000"/>
          </a:bodyPr>
          <a:lstStyle/>
          <a:p>
            <a:pPr indent="0" lvl="0" marL="0" rtl="0" algn="ctr">
              <a:lnSpc>
                <a:spcPct val="120000"/>
              </a:lnSpc>
              <a:spcBef>
                <a:spcPts val="0"/>
              </a:spcBef>
              <a:spcAft>
                <a:spcPts val="1600"/>
              </a:spcAft>
              <a:buSzPct val="100000"/>
              <a:buNone/>
            </a:pPr>
            <a:r>
              <a:rPr lang="tr-TR" sz="4800">
                <a:solidFill>
                  <a:srgbClr val="FD8DA9"/>
                </a:solidFill>
                <a:latin typeface="Montserrat Medium"/>
                <a:ea typeface="Montserrat Medium"/>
                <a:cs typeface="Montserrat Medium"/>
                <a:sym typeface="Montserrat Medium"/>
              </a:rPr>
              <a:t>بَدِيعُ</a:t>
            </a:r>
            <a:r>
              <a:rPr lang="tr-TR" sz="4800">
                <a:solidFill>
                  <a:schemeClr val="lt1"/>
                </a:solidFill>
                <a:latin typeface="Montserrat Medium"/>
                <a:ea typeface="Montserrat Medium"/>
                <a:cs typeface="Montserrat Medium"/>
                <a:sym typeface="Montserrat Medium"/>
              </a:rPr>
              <a:t> السَّمَوَاتِ وَالْأَرْضِ وَإِذَا قَضَى أَمْرًا فَإِنَّمَا يَقُولُ لَهُ كُنْ فَيَكُونُ</a:t>
            </a:r>
            <a:endParaRPr sz="4800" cap="none">
              <a:solidFill>
                <a:schemeClr val="lt1"/>
              </a:solidFill>
              <a:latin typeface="Montserrat Medium"/>
              <a:ea typeface="Montserrat Medium"/>
              <a:cs typeface="Montserrat Medium"/>
              <a:sym typeface="Montserrat Medium"/>
            </a:endParaRPr>
          </a:p>
        </p:txBody>
      </p:sp>
      <p:sp>
        <p:nvSpPr>
          <p:cNvPr id="265" name="Google Shape;265;g39fd9b79162_0_344"/>
          <p:cNvSpPr txBox="1"/>
          <p:nvPr/>
        </p:nvSpPr>
        <p:spPr>
          <a:xfrm>
            <a:off x="914097" y="3946193"/>
            <a:ext cx="10363800" cy="1371600"/>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ctr">
              <a:lnSpc>
                <a:spcPct val="120000"/>
              </a:lnSpc>
              <a:spcBef>
                <a:spcPts val="0"/>
              </a:spcBef>
              <a:spcAft>
                <a:spcPts val="0"/>
              </a:spcAft>
              <a:buClr>
                <a:schemeClr val="dk1"/>
              </a:buClr>
              <a:buSzPct val="45971"/>
              <a:buFont typeface="Arial"/>
              <a:buNone/>
            </a:pPr>
            <a:r>
              <a:rPr lang="tr-TR" sz="5220" cap="none">
                <a:solidFill>
                  <a:schemeClr val="lt1"/>
                </a:solidFill>
                <a:latin typeface="Montserrat Medium"/>
                <a:ea typeface="Montserrat Medium"/>
                <a:cs typeface="Montserrat Medium"/>
                <a:sym typeface="Montserrat Medium"/>
              </a:rPr>
              <a:t>«(O) gökleri ve yeri </a:t>
            </a:r>
            <a:r>
              <a:rPr lang="tr-TR" sz="5220" cap="none">
                <a:solidFill>
                  <a:srgbClr val="FD8DA9"/>
                </a:solidFill>
                <a:latin typeface="Montserrat Medium"/>
                <a:ea typeface="Montserrat Medium"/>
                <a:cs typeface="Montserrat Medium"/>
                <a:sym typeface="Montserrat Medium"/>
              </a:rPr>
              <a:t>yoktan var edendir</a:t>
            </a:r>
            <a:r>
              <a:rPr lang="tr-TR" sz="5220" cap="none">
                <a:solidFill>
                  <a:schemeClr val="lt1"/>
                </a:solidFill>
                <a:latin typeface="Montserrat Medium"/>
                <a:ea typeface="Montserrat Medium"/>
                <a:cs typeface="Montserrat Medium"/>
                <a:sym typeface="Montserrat Medium"/>
              </a:rPr>
              <a:t>. Bir işi irade ettiğinde ona ol der, o da olur.»</a:t>
            </a:r>
            <a:br>
              <a:rPr lang="tr-TR" sz="3200">
                <a:solidFill>
                  <a:schemeClr val="lt1"/>
                </a:solidFill>
                <a:latin typeface="Montserrat Medium"/>
                <a:ea typeface="Montserrat Medium"/>
                <a:cs typeface="Montserrat Medium"/>
                <a:sym typeface="Montserrat Medium"/>
              </a:rPr>
            </a:br>
            <a:br>
              <a:rPr lang="tr-TR" sz="3200">
                <a:solidFill>
                  <a:schemeClr val="lt1"/>
                </a:solidFill>
                <a:latin typeface="Montserrat Medium"/>
                <a:ea typeface="Montserrat Medium"/>
                <a:cs typeface="Montserrat Medium"/>
                <a:sym typeface="Montserrat Medium"/>
              </a:rPr>
            </a:br>
            <a:r>
              <a:rPr lang="tr-TR" sz="3200" cap="none">
                <a:solidFill>
                  <a:schemeClr val="lt1"/>
                </a:solidFill>
                <a:latin typeface="Montserrat Medium"/>
                <a:ea typeface="Montserrat Medium"/>
                <a:cs typeface="Montserrat Medium"/>
                <a:sym typeface="Montserrat Medium"/>
              </a:rPr>
              <a:t>Bakara 2/117</a:t>
            </a:r>
            <a:endParaRPr sz="2200">
              <a:solidFill>
                <a:schemeClr val="lt1"/>
              </a:solidFill>
              <a:latin typeface="Montserrat Medium"/>
              <a:ea typeface="Montserrat Medium"/>
              <a:cs typeface="Montserrat Medium"/>
              <a:sym typeface="Montserrat Medium"/>
            </a:endParaRPr>
          </a:p>
        </p:txBody>
      </p:sp>
      <p:cxnSp>
        <p:nvCxnSpPr>
          <p:cNvPr id="266" name="Google Shape;266;g39fd9b79162_0_344"/>
          <p:cNvCxnSpPr/>
          <p:nvPr/>
        </p:nvCxnSpPr>
        <p:spPr>
          <a:xfrm>
            <a:off x="693025" y="3388907"/>
            <a:ext cx="10850100" cy="0"/>
          </a:xfrm>
          <a:prstGeom prst="straightConnector1">
            <a:avLst/>
          </a:prstGeom>
          <a:noFill/>
          <a:ln cap="flat" cmpd="sng" w="9525">
            <a:solidFill>
              <a:srgbClr val="FD8DA9"/>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39fd9b79162_0_355"/>
          <p:cNvSpPr/>
          <p:nvPr/>
        </p:nvSpPr>
        <p:spPr>
          <a:xfrm>
            <a:off x="0" y="0"/>
            <a:ext cx="12192000" cy="61851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72" name="Google Shape;272;g39fd9b79162_0_355" title="Ekran Resmi 2025-03-19 22.13.54.png"/>
          <p:cNvPicPr preferRelativeResize="0"/>
          <p:nvPr/>
        </p:nvPicPr>
        <p:blipFill>
          <a:blip r:embed="rId3">
            <a:alphaModFix/>
          </a:blip>
          <a:stretch>
            <a:fillRect/>
          </a:stretch>
        </p:blipFill>
        <p:spPr>
          <a:xfrm>
            <a:off x="11243900" y="6255694"/>
            <a:ext cx="805950" cy="451850"/>
          </a:xfrm>
          <a:prstGeom prst="rect">
            <a:avLst/>
          </a:prstGeom>
          <a:noFill/>
          <a:ln>
            <a:noFill/>
          </a:ln>
        </p:spPr>
      </p:pic>
      <p:sp>
        <p:nvSpPr>
          <p:cNvPr id="273" name="Google Shape;273;g39fd9b79162_0_355"/>
          <p:cNvSpPr txBox="1"/>
          <p:nvPr/>
        </p:nvSpPr>
        <p:spPr>
          <a:xfrm>
            <a:off x="6484348" y="6277773"/>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a:solidFill>
                  <a:srgbClr val="000000"/>
                </a:solidFill>
                <a:latin typeface="Montserrat ExtraLight"/>
                <a:ea typeface="Montserrat ExtraLight"/>
                <a:cs typeface="Montserrat ExtraLight"/>
                <a:sym typeface="Montserrat ExtraLight"/>
              </a:rPr>
              <a:t>kehf müzakereleri   |   alkahfinstitute.org</a:t>
            </a:r>
            <a:r>
              <a:rPr lang="tr-TR">
                <a:solidFill>
                  <a:srgbClr val="000000"/>
                </a:solidFill>
                <a:latin typeface="Montserrat Thin"/>
                <a:ea typeface="Montserrat Thin"/>
                <a:cs typeface="Montserrat Thin"/>
                <a:sym typeface="Montserrat Thin"/>
              </a:rPr>
              <a:t>    </a:t>
            </a:r>
            <a:endParaRPr sz="2400">
              <a:solidFill>
                <a:srgbClr val="000000"/>
              </a:solidFill>
              <a:latin typeface="Montserrat Thin"/>
              <a:ea typeface="Montserrat Thin"/>
              <a:cs typeface="Montserrat Thin"/>
              <a:sym typeface="Montserrat Thin"/>
            </a:endParaRPr>
          </a:p>
        </p:txBody>
      </p:sp>
      <p:sp>
        <p:nvSpPr>
          <p:cNvPr id="274" name="Google Shape;274;g39fd9b79162_0_355"/>
          <p:cNvSpPr txBox="1"/>
          <p:nvPr/>
        </p:nvSpPr>
        <p:spPr>
          <a:xfrm>
            <a:off x="10866475" y="6185198"/>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2400">
                <a:solidFill>
                  <a:srgbClr val="000000"/>
                </a:solidFill>
                <a:latin typeface="Montserrat Thin"/>
                <a:ea typeface="Montserrat Thin"/>
                <a:cs typeface="Montserrat Thin"/>
                <a:sym typeface="Montserrat Thin"/>
              </a:rPr>
              <a:t>|</a:t>
            </a:r>
            <a:endParaRPr/>
          </a:p>
        </p:txBody>
      </p:sp>
      <p:sp>
        <p:nvSpPr>
          <p:cNvPr id="275" name="Google Shape;275;g39fd9b79162_0_355"/>
          <p:cNvSpPr txBox="1"/>
          <p:nvPr>
            <p:ph idx="4294967295" type="body"/>
          </p:nvPr>
        </p:nvSpPr>
        <p:spPr>
          <a:xfrm>
            <a:off x="1398406" y="318837"/>
            <a:ext cx="9212400" cy="1162500"/>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100000"/>
              </a:lnSpc>
              <a:spcBef>
                <a:spcPts val="0"/>
              </a:spcBef>
              <a:spcAft>
                <a:spcPts val="0"/>
              </a:spcAft>
              <a:buSzPts val="1800"/>
              <a:buNone/>
            </a:pPr>
            <a:r>
              <a:rPr lang="tr-TR" sz="1800" cap="none">
                <a:solidFill>
                  <a:schemeClr val="lt1"/>
                </a:solidFill>
                <a:latin typeface="Montserrat Medium"/>
                <a:ea typeface="Montserrat Medium"/>
                <a:cs typeface="Montserrat Medium"/>
                <a:sym typeface="Montserrat Medium"/>
              </a:rPr>
              <a:t>Kur’an’da yaratmak manasına gelen farklı kelimeler vardır. Eş anlamlılık kavramı Kur’an’da yer almaz çünkü Kur’an her kavram için bir kelime kullanır. Aşağıdaki tabloda yer alan tüm </a:t>
            </a:r>
            <a:r>
              <a:rPr lang="tr-TR" sz="1800">
                <a:solidFill>
                  <a:schemeClr val="lt1"/>
                </a:solidFill>
                <a:latin typeface="Montserrat Medium"/>
                <a:ea typeface="Montserrat Medium"/>
                <a:cs typeface="Montserrat Medium"/>
                <a:sym typeface="Montserrat Medium"/>
              </a:rPr>
              <a:t>kelimeler</a:t>
            </a:r>
            <a:r>
              <a:rPr lang="tr-TR" sz="1800" cap="none">
                <a:solidFill>
                  <a:schemeClr val="lt1"/>
                </a:solidFill>
                <a:latin typeface="Montserrat Medium"/>
                <a:ea typeface="Montserrat Medium"/>
                <a:cs typeface="Montserrat Medium"/>
                <a:sym typeface="Montserrat Medium"/>
              </a:rPr>
              <a:t> arasından</a:t>
            </a:r>
            <a:r>
              <a:rPr lang="tr-TR" sz="1800" cap="none">
                <a:solidFill>
                  <a:srgbClr val="FD8DA9"/>
                </a:solidFill>
                <a:latin typeface="Montserrat Medium"/>
                <a:ea typeface="Montserrat Medium"/>
                <a:cs typeface="Montserrat Medium"/>
                <a:sym typeface="Montserrat Medium"/>
              </a:rPr>
              <a:t> </a:t>
            </a:r>
            <a:r>
              <a:rPr lang="tr-TR">
                <a:solidFill>
                  <a:srgbClr val="FD8DA9"/>
                </a:solidFill>
                <a:latin typeface="Montserrat Medium"/>
                <a:ea typeface="Montserrat Medium"/>
                <a:cs typeface="Montserrat Medium"/>
                <a:sym typeface="Montserrat Medium"/>
              </a:rPr>
              <a:t>بَدِيعُ</a:t>
            </a:r>
            <a:r>
              <a:rPr lang="tr-TR" sz="1800">
                <a:solidFill>
                  <a:schemeClr val="lt1"/>
                </a:solidFill>
                <a:latin typeface="Montserrat Medium"/>
                <a:ea typeface="Montserrat Medium"/>
                <a:cs typeface="Montserrat Medium"/>
                <a:sym typeface="Montserrat Medium"/>
              </a:rPr>
              <a:t> </a:t>
            </a:r>
            <a:r>
              <a:rPr lang="tr-TR" sz="1800" cap="none">
                <a:solidFill>
                  <a:schemeClr val="lt1"/>
                </a:solidFill>
                <a:latin typeface="Montserrat Medium"/>
                <a:ea typeface="Montserrat Medium"/>
                <a:cs typeface="Montserrat Medium"/>
                <a:sym typeface="Montserrat Medium"/>
              </a:rPr>
              <a:t>demesinin elbette özel bir manası vardır. </a:t>
            </a:r>
            <a:endParaRPr>
              <a:solidFill>
                <a:schemeClr val="lt1"/>
              </a:solidFill>
              <a:latin typeface="Montserrat Medium"/>
              <a:ea typeface="Montserrat Medium"/>
              <a:cs typeface="Montserrat Medium"/>
              <a:sym typeface="Montserrat Medium"/>
            </a:endParaRPr>
          </a:p>
        </p:txBody>
      </p:sp>
      <p:graphicFrame>
        <p:nvGraphicFramePr>
          <p:cNvPr id="276" name="Google Shape;276;g39fd9b79162_0_355"/>
          <p:cNvGraphicFramePr/>
          <p:nvPr/>
        </p:nvGraphicFramePr>
        <p:xfrm>
          <a:off x="1489834" y="1708591"/>
          <a:ext cx="3000000" cy="3000000"/>
        </p:xfrm>
        <a:graphic>
          <a:graphicData uri="http://schemas.openxmlformats.org/drawingml/2006/table">
            <a:tbl>
              <a:tblPr bandRow="1" firstRow="1">
                <a:noFill/>
                <a:tableStyleId>{30EC57C8-1436-4414-A8F4-880489E3F75D}</a:tableStyleId>
              </a:tblPr>
              <a:tblGrid>
                <a:gridCol w="1115175"/>
                <a:gridCol w="8097150"/>
              </a:tblGrid>
              <a:tr h="370850">
                <a:tc>
                  <a:txBody>
                    <a:bodyPr/>
                    <a:lstStyle/>
                    <a:p>
                      <a:pPr indent="0" lvl="0" marL="0" marR="0" rtl="0" algn="l">
                        <a:spcBef>
                          <a:spcPts val="0"/>
                        </a:spcBef>
                        <a:spcAft>
                          <a:spcPts val="0"/>
                        </a:spcAft>
                        <a:buNone/>
                      </a:pPr>
                      <a:r>
                        <a:rPr b="0" lang="tr-TR" sz="1800" u="none" cap="none" strike="noStrike">
                          <a:latin typeface="Montserrat SemiBold"/>
                          <a:ea typeface="Montserrat SemiBold"/>
                          <a:cs typeface="Montserrat SemiBold"/>
                          <a:sym typeface="Montserrat SemiBold"/>
                        </a:rPr>
                        <a:t>Kelime</a:t>
                      </a:r>
                      <a:endParaRPr b="0">
                        <a:latin typeface="Montserrat SemiBold"/>
                        <a:ea typeface="Montserrat SemiBold"/>
                        <a:cs typeface="Montserrat SemiBold"/>
                        <a:sym typeface="Montserrat SemiBold"/>
                      </a:endParaRPr>
                    </a:p>
                  </a:txBody>
                  <a:tcPr marT="45725" marB="45725" marR="91450" marL="91450">
                    <a:solidFill>
                      <a:srgbClr val="FD8DA9"/>
                    </a:solidFill>
                  </a:tcPr>
                </a:tc>
                <a:tc>
                  <a:txBody>
                    <a:bodyPr/>
                    <a:lstStyle/>
                    <a:p>
                      <a:pPr indent="0" lvl="0" marL="0" marR="0" rtl="0" algn="l">
                        <a:spcBef>
                          <a:spcPts val="0"/>
                        </a:spcBef>
                        <a:spcAft>
                          <a:spcPts val="0"/>
                        </a:spcAft>
                        <a:buNone/>
                      </a:pPr>
                      <a:r>
                        <a:rPr b="0" lang="tr-TR" sz="1800">
                          <a:latin typeface="Montserrat SemiBold"/>
                          <a:ea typeface="Montserrat SemiBold"/>
                          <a:cs typeface="Montserrat SemiBold"/>
                          <a:sym typeface="Montserrat SemiBold"/>
                        </a:rPr>
                        <a:t>Mana</a:t>
                      </a:r>
                      <a:endParaRPr b="0">
                        <a:latin typeface="Montserrat SemiBold"/>
                        <a:ea typeface="Montserrat SemiBold"/>
                        <a:cs typeface="Montserrat SemiBold"/>
                        <a:sym typeface="Montserrat SemiBold"/>
                      </a:endParaRPr>
                    </a:p>
                  </a:txBody>
                  <a:tcPr marT="45725" marB="45725" marR="91450" marL="91450">
                    <a:solidFill>
                      <a:srgbClr val="FD8DA9"/>
                    </a:solidFill>
                  </a:tcPr>
                </a:tc>
              </a:tr>
              <a:tr h="370850">
                <a:tc>
                  <a:txBody>
                    <a:bodyPr/>
                    <a:lstStyle/>
                    <a:p>
                      <a:pPr indent="0" lvl="0" marL="0" marR="0" rtl="0" algn="ctr">
                        <a:lnSpc>
                          <a:spcPct val="100000"/>
                        </a:lnSpc>
                        <a:spcBef>
                          <a:spcPts val="0"/>
                        </a:spcBef>
                        <a:spcAft>
                          <a:spcPts val="0"/>
                        </a:spcAft>
                        <a:buClr>
                          <a:schemeClr val="dk1"/>
                        </a:buClr>
                        <a:buSzPts val="2400"/>
                        <a:buFont typeface="Traditional Arabic"/>
                        <a:buNone/>
                      </a:pPr>
                      <a:r>
                        <a:rPr lang="tr-TR" sz="2400">
                          <a:solidFill>
                            <a:srgbClr val="06145A"/>
                          </a:solidFill>
                          <a:latin typeface="Montserrat Medium"/>
                          <a:ea typeface="Montserrat Medium"/>
                          <a:cs typeface="Montserrat Medium"/>
                          <a:sym typeface="Montserrat Medium"/>
                        </a:rPr>
                        <a:t>بَدِيعُ</a:t>
                      </a:r>
                      <a:r>
                        <a:rPr lang="tr-TR" sz="2000">
                          <a:solidFill>
                            <a:srgbClr val="06145A"/>
                          </a:solidFill>
                          <a:latin typeface="Montserrat Medium"/>
                          <a:ea typeface="Montserrat Medium"/>
                          <a:cs typeface="Montserrat Medium"/>
                          <a:sym typeface="Montserrat Medium"/>
                        </a:rPr>
                        <a:t> </a:t>
                      </a:r>
                      <a:endParaRPr i="0" sz="2400">
                        <a:solidFill>
                          <a:srgbClr val="06145A"/>
                        </a:solidFill>
                        <a:latin typeface="Montserrat Medium"/>
                        <a:ea typeface="Montserrat Medium"/>
                        <a:cs typeface="Montserrat Medium"/>
                        <a:sym typeface="Montserrat Medium"/>
                      </a:endParaRPr>
                    </a:p>
                  </a:txBody>
                  <a:tcPr marT="45725" marB="45725" marR="91450" marL="91450"/>
                </a:tc>
                <a:tc>
                  <a:txBody>
                    <a:bodyPr/>
                    <a:lstStyle/>
                    <a:p>
                      <a:pPr indent="0" lvl="0" marL="0" marR="0" rtl="0" algn="l">
                        <a:spcBef>
                          <a:spcPts val="0"/>
                        </a:spcBef>
                        <a:spcAft>
                          <a:spcPts val="0"/>
                        </a:spcAft>
                        <a:buNone/>
                      </a:pPr>
                      <a:r>
                        <a:rPr lang="tr-TR">
                          <a:latin typeface="Montserrat Medium"/>
                          <a:ea typeface="Montserrat Medium"/>
                          <a:cs typeface="Montserrat Medium"/>
                          <a:sym typeface="Montserrat Medium"/>
                        </a:rPr>
                        <a:t>Yoktan var etmektir.</a:t>
                      </a:r>
                      <a:endParaRPr sz="1200">
                        <a:latin typeface="Montserrat Medium"/>
                        <a:ea typeface="Montserrat Medium"/>
                        <a:cs typeface="Montserrat Medium"/>
                        <a:sym typeface="Montserrat Medium"/>
                      </a:endParaRPr>
                    </a:p>
                  </a:txBody>
                  <a:tcPr marT="45725" marB="45725" marR="91450" marL="91450"/>
                </a:tc>
              </a:tr>
              <a:tr h="370850">
                <a:tc>
                  <a:txBody>
                    <a:bodyPr/>
                    <a:lstStyle/>
                    <a:p>
                      <a:pPr indent="0" lvl="0" marL="0" marR="0" rtl="0" algn="ctr">
                        <a:lnSpc>
                          <a:spcPct val="100000"/>
                        </a:lnSpc>
                        <a:spcBef>
                          <a:spcPts val="0"/>
                        </a:spcBef>
                        <a:spcAft>
                          <a:spcPts val="0"/>
                        </a:spcAft>
                        <a:buClr>
                          <a:schemeClr val="dk1"/>
                        </a:buClr>
                        <a:buSzPts val="2400"/>
                        <a:buFont typeface="Traditional Arabic"/>
                        <a:buNone/>
                      </a:pPr>
                      <a:r>
                        <a:rPr i="0" lang="tr-TR" sz="2400">
                          <a:solidFill>
                            <a:srgbClr val="06145A"/>
                          </a:solidFill>
                          <a:latin typeface="Montserrat Medium"/>
                          <a:ea typeface="Montserrat Medium"/>
                          <a:cs typeface="Montserrat Medium"/>
                          <a:sym typeface="Montserrat Medium"/>
                        </a:rPr>
                        <a:t>فِطْرَةَ</a:t>
                      </a:r>
                      <a:endParaRPr>
                        <a:solidFill>
                          <a:srgbClr val="06145A"/>
                        </a:solidFill>
                        <a:latin typeface="Montserrat Medium"/>
                        <a:ea typeface="Montserrat Medium"/>
                        <a:cs typeface="Montserrat Medium"/>
                        <a:sym typeface="Montserrat Medium"/>
                      </a:endParaRPr>
                    </a:p>
                  </a:txBody>
                  <a:tcPr marT="45725" marB="45725" marR="91450" marL="91450"/>
                </a:tc>
                <a:tc>
                  <a:txBody>
                    <a:bodyPr/>
                    <a:lstStyle/>
                    <a:p>
                      <a:pPr indent="0" lvl="0" marL="0" marR="0" rtl="0" algn="l">
                        <a:spcBef>
                          <a:spcPts val="0"/>
                        </a:spcBef>
                        <a:spcAft>
                          <a:spcPts val="0"/>
                        </a:spcAft>
                        <a:buNone/>
                      </a:pPr>
                      <a:r>
                        <a:rPr lang="tr-TR">
                          <a:latin typeface="Montserrat Medium"/>
                          <a:ea typeface="Montserrat Medium"/>
                          <a:cs typeface="Montserrat Medium"/>
                          <a:sym typeface="Montserrat Medium"/>
                        </a:rPr>
                        <a:t>Bir şeyi birleşmiş küçük parçalar halinde imal etmektir.</a:t>
                      </a:r>
                      <a:endParaRPr sz="1200">
                        <a:latin typeface="Montserrat Medium"/>
                        <a:ea typeface="Montserrat Medium"/>
                        <a:cs typeface="Montserrat Medium"/>
                        <a:sym typeface="Montserrat Medium"/>
                      </a:endParaRPr>
                    </a:p>
                  </a:txBody>
                  <a:tcPr marT="45725" marB="45725" marR="91450" marL="91450"/>
                </a:tc>
              </a:tr>
              <a:tr h="370850">
                <a:tc>
                  <a:txBody>
                    <a:bodyPr/>
                    <a:lstStyle/>
                    <a:p>
                      <a:pPr indent="0" lvl="0" marL="0" marR="0" rtl="0" algn="ctr">
                        <a:lnSpc>
                          <a:spcPct val="100000"/>
                        </a:lnSpc>
                        <a:spcBef>
                          <a:spcPts val="0"/>
                        </a:spcBef>
                        <a:spcAft>
                          <a:spcPts val="0"/>
                        </a:spcAft>
                        <a:buClr>
                          <a:schemeClr val="dk1"/>
                        </a:buClr>
                        <a:buSzPts val="2400"/>
                        <a:buFont typeface="Traditional Arabic"/>
                        <a:buNone/>
                      </a:pPr>
                      <a:r>
                        <a:rPr i="0" lang="tr-TR" sz="2400">
                          <a:solidFill>
                            <a:srgbClr val="06145A"/>
                          </a:solidFill>
                          <a:latin typeface="Montserrat Medium"/>
                          <a:ea typeface="Montserrat Medium"/>
                          <a:cs typeface="Montserrat Medium"/>
                          <a:sym typeface="Montserrat Medium"/>
                        </a:rPr>
                        <a:t>إِنْشَاء</a:t>
                      </a:r>
                      <a:endParaRPr>
                        <a:solidFill>
                          <a:srgbClr val="06145A"/>
                        </a:solidFill>
                        <a:latin typeface="Montserrat Medium"/>
                        <a:ea typeface="Montserrat Medium"/>
                        <a:cs typeface="Montserrat Medium"/>
                        <a:sym typeface="Montserrat Medium"/>
                      </a:endParaRPr>
                    </a:p>
                  </a:txBody>
                  <a:tcPr marT="45725" marB="45725" marR="91450" marL="91450"/>
                </a:tc>
                <a:tc>
                  <a:txBody>
                    <a:bodyPr/>
                    <a:lstStyle/>
                    <a:p>
                      <a:pPr indent="0" lvl="0" marL="0" marR="0" rtl="0" algn="l">
                        <a:spcBef>
                          <a:spcPts val="0"/>
                        </a:spcBef>
                        <a:spcAft>
                          <a:spcPts val="0"/>
                        </a:spcAft>
                        <a:buNone/>
                      </a:pPr>
                      <a:r>
                        <a:rPr i="0" lang="tr-TR">
                          <a:solidFill>
                            <a:schemeClr val="dk1"/>
                          </a:solidFill>
                          <a:latin typeface="Montserrat Medium"/>
                          <a:ea typeface="Montserrat Medium"/>
                          <a:cs typeface="Montserrat Medium"/>
                          <a:sym typeface="Montserrat Medium"/>
                        </a:rPr>
                        <a:t>Fiziksel olarak büyüme, gelişme, boyutlarının yapısal olarak artması, yapısal büyümedir.</a:t>
                      </a:r>
                      <a:endParaRPr>
                        <a:latin typeface="Montserrat Medium"/>
                        <a:ea typeface="Montserrat Medium"/>
                        <a:cs typeface="Montserrat Medium"/>
                        <a:sym typeface="Montserrat Medium"/>
                      </a:endParaRPr>
                    </a:p>
                  </a:txBody>
                  <a:tcPr marT="45725" marB="45725" marR="91450" marL="91450"/>
                </a:tc>
              </a:tr>
              <a:tr h="483825">
                <a:tc>
                  <a:txBody>
                    <a:bodyPr/>
                    <a:lstStyle/>
                    <a:p>
                      <a:pPr indent="0" lvl="0" marL="0" marR="0" rtl="0" algn="ctr">
                        <a:spcBef>
                          <a:spcPts val="0"/>
                        </a:spcBef>
                        <a:spcAft>
                          <a:spcPts val="0"/>
                        </a:spcAft>
                        <a:buNone/>
                      </a:pPr>
                      <a:r>
                        <a:rPr lang="tr-TR" sz="2400">
                          <a:solidFill>
                            <a:srgbClr val="06145A"/>
                          </a:solidFill>
                          <a:latin typeface="Montserrat Medium"/>
                          <a:ea typeface="Montserrat Medium"/>
                          <a:cs typeface="Montserrat Medium"/>
                          <a:sym typeface="Montserrat Medium"/>
                        </a:rPr>
                        <a:t>بِنَاءٌ</a:t>
                      </a:r>
                      <a:endParaRPr sz="2400">
                        <a:solidFill>
                          <a:srgbClr val="06145A"/>
                        </a:solidFill>
                        <a:latin typeface="Montserrat Medium"/>
                        <a:ea typeface="Montserrat Medium"/>
                        <a:cs typeface="Montserrat Medium"/>
                        <a:sym typeface="Montserrat Medium"/>
                      </a:endParaRPr>
                    </a:p>
                  </a:txBody>
                  <a:tcPr marT="45725" marB="45725" marR="91450" marL="91450"/>
                </a:tc>
                <a:tc>
                  <a:txBody>
                    <a:bodyPr/>
                    <a:lstStyle/>
                    <a:p>
                      <a:pPr indent="0" lvl="0" marL="0" marR="0" rtl="0" algn="l">
                        <a:spcBef>
                          <a:spcPts val="0"/>
                        </a:spcBef>
                        <a:spcAft>
                          <a:spcPts val="0"/>
                        </a:spcAft>
                        <a:buNone/>
                      </a:pPr>
                      <a:r>
                        <a:rPr i="0" lang="tr-TR">
                          <a:solidFill>
                            <a:schemeClr val="dk1"/>
                          </a:solidFill>
                          <a:latin typeface="Montserrat Medium"/>
                          <a:ea typeface="Montserrat Medium"/>
                          <a:cs typeface="Montserrat Medium"/>
                          <a:sym typeface="Montserrat Medium"/>
                        </a:rPr>
                        <a:t>Küçük parçaları bir araya getirerek yeni bir yapı ortaya çıkarmaktır. </a:t>
                      </a:r>
                      <a:endParaRPr>
                        <a:latin typeface="Montserrat Medium"/>
                        <a:ea typeface="Montserrat Medium"/>
                        <a:cs typeface="Montserrat Medium"/>
                        <a:sym typeface="Montserrat Medium"/>
                      </a:endParaRPr>
                    </a:p>
                  </a:txBody>
                  <a:tcPr marT="45725" marB="45725" marR="91450" marL="91450"/>
                </a:tc>
              </a:tr>
              <a:tr h="370850">
                <a:tc>
                  <a:txBody>
                    <a:bodyPr/>
                    <a:lstStyle/>
                    <a:p>
                      <a:pPr indent="0" lvl="0" marL="0" marR="0" rtl="0" algn="ctr">
                        <a:spcBef>
                          <a:spcPts val="0"/>
                        </a:spcBef>
                        <a:spcAft>
                          <a:spcPts val="0"/>
                        </a:spcAft>
                        <a:buNone/>
                      </a:pPr>
                      <a:r>
                        <a:rPr lang="tr-TR" sz="2400">
                          <a:solidFill>
                            <a:srgbClr val="06145A"/>
                          </a:solidFill>
                          <a:latin typeface="Montserrat Medium"/>
                          <a:ea typeface="Montserrat Medium"/>
                          <a:cs typeface="Montserrat Medium"/>
                          <a:sym typeface="Montserrat Medium"/>
                        </a:rPr>
                        <a:t>صُوْرَة</a:t>
                      </a:r>
                      <a:endParaRPr sz="2400">
                        <a:solidFill>
                          <a:srgbClr val="06145A"/>
                        </a:solidFill>
                        <a:latin typeface="Montserrat Medium"/>
                        <a:ea typeface="Montserrat Medium"/>
                        <a:cs typeface="Montserrat Medium"/>
                        <a:sym typeface="Montserrat Medium"/>
                      </a:endParaRPr>
                    </a:p>
                  </a:txBody>
                  <a:tcPr marT="45725" marB="45725" marR="91450" marL="91450"/>
                </a:tc>
                <a:tc>
                  <a:txBody>
                    <a:bodyPr/>
                    <a:lstStyle/>
                    <a:p>
                      <a:pPr indent="0" lvl="0" marL="0" marR="0" rtl="0" algn="l">
                        <a:spcBef>
                          <a:spcPts val="0"/>
                        </a:spcBef>
                        <a:spcAft>
                          <a:spcPts val="0"/>
                        </a:spcAft>
                        <a:buNone/>
                      </a:pPr>
                      <a:r>
                        <a:rPr i="0" lang="tr-TR">
                          <a:solidFill>
                            <a:schemeClr val="dk1"/>
                          </a:solidFill>
                          <a:latin typeface="Montserrat Medium"/>
                          <a:ea typeface="Montserrat Medium"/>
                          <a:cs typeface="Montserrat Medium"/>
                          <a:sym typeface="Montserrat Medium"/>
                        </a:rPr>
                        <a:t>DNA’daki koda göre rahimlerin içinde şekillenme ise tasvirdir.</a:t>
                      </a:r>
                      <a:endParaRPr>
                        <a:latin typeface="Montserrat Medium"/>
                        <a:ea typeface="Montserrat Medium"/>
                        <a:cs typeface="Montserrat Medium"/>
                        <a:sym typeface="Montserrat Medium"/>
                      </a:endParaRPr>
                    </a:p>
                  </a:txBody>
                  <a:tcPr marT="45725" marB="45725" marR="91450" marL="91450"/>
                </a:tc>
              </a:tr>
              <a:tr h="370850">
                <a:tc>
                  <a:txBody>
                    <a:bodyPr/>
                    <a:lstStyle/>
                    <a:p>
                      <a:pPr indent="0" lvl="0" marL="0" marR="0" rtl="0" algn="ctr">
                        <a:spcBef>
                          <a:spcPts val="0"/>
                        </a:spcBef>
                        <a:spcAft>
                          <a:spcPts val="0"/>
                        </a:spcAft>
                        <a:buNone/>
                      </a:pPr>
                      <a:r>
                        <a:rPr lang="tr-TR" sz="2400">
                          <a:solidFill>
                            <a:srgbClr val="06145A"/>
                          </a:solidFill>
                          <a:latin typeface="Montserrat Medium"/>
                          <a:ea typeface="Montserrat Medium"/>
                          <a:cs typeface="Montserrat Medium"/>
                          <a:sym typeface="Montserrat Medium"/>
                        </a:rPr>
                        <a:t>شَكْل</a:t>
                      </a:r>
                      <a:endParaRPr sz="2400">
                        <a:solidFill>
                          <a:srgbClr val="06145A"/>
                        </a:solidFill>
                        <a:latin typeface="Montserrat Medium"/>
                        <a:ea typeface="Montserrat Medium"/>
                        <a:cs typeface="Montserrat Medium"/>
                        <a:sym typeface="Montserrat Medium"/>
                      </a:endParaRPr>
                    </a:p>
                  </a:txBody>
                  <a:tcPr marT="45725" marB="45725" marR="91450" marL="91450"/>
                </a:tc>
                <a:tc>
                  <a:txBody>
                    <a:bodyPr/>
                    <a:lstStyle/>
                    <a:p>
                      <a:pPr indent="0" lvl="0" marL="0" marR="0" rtl="0" algn="l">
                        <a:spcBef>
                          <a:spcPts val="0"/>
                        </a:spcBef>
                        <a:spcAft>
                          <a:spcPts val="0"/>
                        </a:spcAft>
                        <a:buNone/>
                      </a:pPr>
                      <a:r>
                        <a:rPr i="0" lang="tr-TR">
                          <a:solidFill>
                            <a:schemeClr val="dk1"/>
                          </a:solidFill>
                          <a:latin typeface="Montserrat Medium"/>
                          <a:ea typeface="Montserrat Medium"/>
                          <a:cs typeface="Montserrat Medium"/>
                          <a:sym typeface="Montserrat Medium"/>
                        </a:rPr>
                        <a:t>Varlığı tanımayı sağlayan son görünüşüdür.</a:t>
                      </a:r>
                      <a:endParaRPr>
                        <a:latin typeface="Montserrat Medium"/>
                        <a:ea typeface="Montserrat Medium"/>
                        <a:cs typeface="Montserrat Medium"/>
                        <a:sym typeface="Montserrat Medium"/>
                      </a:endParaRPr>
                    </a:p>
                  </a:txBody>
                  <a:tcPr marT="45725" marB="45725" marR="91450" marL="91450"/>
                </a:tc>
              </a:tr>
              <a:tr h="370850">
                <a:tc>
                  <a:txBody>
                    <a:bodyPr/>
                    <a:lstStyle/>
                    <a:p>
                      <a:pPr indent="0" lvl="0" marL="0" marR="0" rtl="0" algn="ctr">
                        <a:spcBef>
                          <a:spcPts val="0"/>
                        </a:spcBef>
                        <a:spcAft>
                          <a:spcPts val="0"/>
                        </a:spcAft>
                        <a:buNone/>
                      </a:pPr>
                      <a:r>
                        <a:rPr lang="tr-TR" sz="2400">
                          <a:solidFill>
                            <a:srgbClr val="06145A"/>
                          </a:solidFill>
                          <a:latin typeface="Montserrat Medium"/>
                          <a:ea typeface="Montserrat Medium"/>
                          <a:cs typeface="Montserrat Medium"/>
                          <a:sym typeface="Montserrat Medium"/>
                        </a:rPr>
                        <a:t>هَيْئَةِ</a:t>
                      </a:r>
                      <a:endParaRPr sz="2400">
                        <a:solidFill>
                          <a:srgbClr val="06145A"/>
                        </a:solidFill>
                        <a:latin typeface="Montserrat Medium"/>
                        <a:ea typeface="Montserrat Medium"/>
                        <a:cs typeface="Montserrat Medium"/>
                        <a:sym typeface="Montserrat Medium"/>
                      </a:endParaRPr>
                    </a:p>
                  </a:txBody>
                  <a:tcPr marT="45725" marB="45725" marR="91450" marL="91450"/>
                </a:tc>
                <a:tc>
                  <a:txBody>
                    <a:bodyPr/>
                    <a:lstStyle/>
                    <a:p>
                      <a:pPr indent="0" lvl="0" marL="0" marR="0" rtl="0" algn="l">
                        <a:spcBef>
                          <a:spcPts val="0"/>
                        </a:spcBef>
                        <a:spcAft>
                          <a:spcPts val="0"/>
                        </a:spcAft>
                        <a:buNone/>
                      </a:pPr>
                      <a:r>
                        <a:rPr i="0" lang="tr-TR">
                          <a:solidFill>
                            <a:schemeClr val="dk1"/>
                          </a:solidFill>
                          <a:latin typeface="Montserrat Medium"/>
                          <a:ea typeface="Montserrat Medium"/>
                          <a:cs typeface="Montserrat Medium"/>
                          <a:sym typeface="Montserrat Medium"/>
                        </a:rPr>
                        <a:t>Bir iş için gerekli modüllerin hazırlanmasıdır.</a:t>
                      </a:r>
                      <a:endParaRPr>
                        <a:latin typeface="Montserrat Medium"/>
                        <a:ea typeface="Montserrat Medium"/>
                        <a:cs typeface="Montserrat Medium"/>
                        <a:sym typeface="Montserrat Medium"/>
                      </a:endParaRPr>
                    </a:p>
                  </a:txBody>
                  <a:tcPr marT="45725" marB="45725" marR="91450" marL="91450"/>
                </a:tc>
              </a:tr>
              <a:tr h="370850">
                <a:tc>
                  <a:txBody>
                    <a:bodyPr/>
                    <a:lstStyle/>
                    <a:p>
                      <a:pPr indent="0" lvl="0" marL="0" marR="0" rtl="0" algn="ctr">
                        <a:spcBef>
                          <a:spcPts val="0"/>
                        </a:spcBef>
                        <a:spcAft>
                          <a:spcPts val="0"/>
                        </a:spcAft>
                        <a:buNone/>
                      </a:pPr>
                      <a:r>
                        <a:rPr lang="tr-TR" sz="2400">
                          <a:solidFill>
                            <a:srgbClr val="06145A"/>
                          </a:solidFill>
                          <a:latin typeface="Montserrat Medium"/>
                          <a:ea typeface="Montserrat Medium"/>
                          <a:cs typeface="Montserrat Medium"/>
                          <a:sym typeface="Montserrat Medium"/>
                        </a:rPr>
                        <a:t>خَلْق</a:t>
                      </a:r>
                      <a:endParaRPr sz="2400">
                        <a:solidFill>
                          <a:srgbClr val="06145A"/>
                        </a:solidFill>
                        <a:latin typeface="Montserrat Medium"/>
                        <a:ea typeface="Montserrat Medium"/>
                        <a:cs typeface="Montserrat Medium"/>
                        <a:sym typeface="Montserrat Medium"/>
                      </a:endParaRPr>
                    </a:p>
                  </a:txBody>
                  <a:tcPr marT="45725" marB="45725" marR="91450" marL="91450"/>
                </a:tc>
                <a:tc>
                  <a:txBody>
                    <a:bodyPr/>
                    <a:lstStyle/>
                    <a:p>
                      <a:pPr indent="0" lvl="0" marL="0" marR="0" rtl="0" algn="l">
                        <a:spcBef>
                          <a:spcPts val="0"/>
                        </a:spcBef>
                        <a:spcAft>
                          <a:spcPts val="0"/>
                        </a:spcAft>
                        <a:buNone/>
                      </a:pPr>
                      <a:r>
                        <a:rPr lang="tr-TR">
                          <a:latin typeface="Montserrat Medium"/>
                          <a:ea typeface="Montserrat Medium"/>
                          <a:cs typeface="Montserrat Medium"/>
                          <a:sym typeface="Montserrat Medium"/>
                        </a:rPr>
                        <a:t>Yaratmak olarak genel manadır.</a:t>
                      </a:r>
                      <a:endParaRPr sz="1200">
                        <a:latin typeface="Montserrat Medium"/>
                        <a:ea typeface="Montserrat Medium"/>
                        <a:cs typeface="Montserrat Medium"/>
                        <a:sym typeface="Montserrat Medium"/>
                      </a:endParaRPr>
                    </a:p>
                  </a:txBody>
                  <a:tcPr marT="45725" marB="45725" marR="91450" marL="9145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39fd9b79162_0_367"/>
          <p:cNvSpPr/>
          <p:nvPr/>
        </p:nvSpPr>
        <p:spPr>
          <a:xfrm>
            <a:off x="0" y="0"/>
            <a:ext cx="12192000" cy="68580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 name="Google Shape;282;g39fd9b79162_0_367"/>
          <p:cNvSpPr txBox="1"/>
          <p:nvPr/>
        </p:nvSpPr>
        <p:spPr>
          <a:xfrm>
            <a:off x="349805" y="2828701"/>
            <a:ext cx="114924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7200">
                <a:solidFill>
                  <a:schemeClr val="lt1"/>
                </a:solidFill>
                <a:latin typeface="Montserrat"/>
                <a:ea typeface="Montserrat"/>
                <a:cs typeface="Montserrat"/>
                <a:sym typeface="Montserrat"/>
              </a:rPr>
              <a:t>alkahfinstitute.org</a:t>
            </a:r>
            <a:endParaRPr sz="7200">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39fd9b79162_0_164"/>
          <p:cNvSpPr/>
          <p:nvPr/>
        </p:nvSpPr>
        <p:spPr>
          <a:xfrm>
            <a:off x="0" y="0"/>
            <a:ext cx="12192000" cy="61851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2" name="Google Shape;82;g39fd9b79162_0_164" title="Ekran Resmi 2025-03-19 22.13.54.png"/>
          <p:cNvPicPr preferRelativeResize="0"/>
          <p:nvPr/>
        </p:nvPicPr>
        <p:blipFill>
          <a:blip r:embed="rId3">
            <a:alphaModFix/>
          </a:blip>
          <a:stretch>
            <a:fillRect/>
          </a:stretch>
        </p:blipFill>
        <p:spPr>
          <a:xfrm>
            <a:off x="11243900" y="6255694"/>
            <a:ext cx="805950" cy="451850"/>
          </a:xfrm>
          <a:prstGeom prst="rect">
            <a:avLst/>
          </a:prstGeom>
          <a:noFill/>
          <a:ln>
            <a:noFill/>
          </a:ln>
        </p:spPr>
      </p:pic>
      <p:sp>
        <p:nvSpPr>
          <p:cNvPr id="83" name="Google Shape;83;g39fd9b79162_0_164"/>
          <p:cNvSpPr txBox="1"/>
          <p:nvPr/>
        </p:nvSpPr>
        <p:spPr>
          <a:xfrm>
            <a:off x="6484348" y="6277773"/>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a:solidFill>
                  <a:srgbClr val="000000"/>
                </a:solidFill>
                <a:latin typeface="Montserrat ExtraLight"/>
                <a:ea typeface="Montserrat ExtraLight"/>
                <a:cs typeface="Montserrat ExtraLight"/>
                <a:sym typeface="Montserrat ExtraLight"/>
              </a:rPr>
              <a:t>kehf müzakereleri   |   alkahfinstitute.org</a:t>
            </a:r>
            <a:r>
              <a:rPr lang="tr-TR">
                <a:solidFill>
                  <a:srgbClr val="000000"/>
                </a:solidFill>
                <a:latin typeface="Montserrat Thin"/>
                <a:ea typeface="Montserrat Thin"/>
                <a:cs typeface="Montserrat Thin"/>
                <a:sym typeface="Montserrat Thin"/>
              </a:rPr>
              <a:t>    </a:t>
            </a:r>
            <a:endParaRPr sz="2400">
              <a:solidFill>
                <a:srgbClr val="000000"/>
              </a:solidFill>
              <a:latin typeface="Montserrat Thin"/>
              <a:ea typeface="Montserrat Thin"/>
              <a:cs typeface="Montserrat Thin"/>
              <a:sym typeface="Montserrat Thin"/>
            </a:endParaRPr>
          </a:p>
        </p:txBody>
      </p:sp>
      <p:sp>
        <p:nvSpPr>
          <p:cNvPr id="84" name="Google Shape;84;g39fd9b79162_0_164"/>
          <p:cNvSpPr txBox="1"/>
          <p:nvPr/>
        </p:nvSpPr>
        <p:spPr>
          <a:xfrm>
            <a:off x="10866475" y="6185198"/>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2400">
                <a:solidFill>
                  <a:srgbClr val="000000"/>
                </a:solidFill>
                <a:latin typeface="Montserrat Thin"/>
                <a:ea typeface="Montserrat Thin"/>
                <a:cs typeface="Montserrat Thin"/>
                <a:sym typeface="Montserrat Thin"/>
              </a:rPr>
              <a:t>|</a:t>
            </a:r>
            <a:endParaRPr/>
          </a:p>
        </p:txBody>
      </p:sp>
      <p:sp>
        <p:nvSpPr>
          <p:cNvPr id="85" name="Google Shape;85;g39fd9b79162_0_164"/>
          <p:cNvSpPr txBox="1"/>
          <p:nvPr>
            <p:ph idx="4294967295" type="body"/>
          </p:nvPr>
        </p:nvSpPr>
        <p:spPr>
          <a:xfrm>
            <a:off x="986926" y="1333820"/>
            <a:ext cx="10363800" cy="3424200"/>
          </a:xfrm>
          <a:prstGeom prst="rect">
            <a:avLst/>
          </a:prstGeom>
          <a:noFill/>
          <a:ln>
            <a:noFill/>
          </a:ln>
        </p:spPr>
        <p:txBody>
          <a:bodyPr anchorCtr="0" anchor="ctr" bIns="45700" lIns="91425" spcFirstLastPara="1" rIns="91425" wrap="square" tIns="45700">
            <a:normAutofit/>
          </a:bodyPr>
          <a:lstStyle/>
          <a:p>
            <a:pPr indent="0" lvl="0" marL="0" rtl="0" algn="ctr">
              <a:lnSpc>
                <a:spcPct val="120000"/>
              </a:lnSpc>
              <a:spcBef>
                <a:spcPts val="0"/>
              </a:spcBef>
              <a:spcAft>
                <a:spcPts val="1600"/>
              </a:spcAft>
              <a:buSzPts val="6000"/>
              <a:buNone/>
            </a:pPr>
            <a:r>
              <a:rPr b="1" lang="tr-TR" sz="6900" cap="none">
                <a:solidFill>
                  <a:schemeClr val="lt1"/>
                </a:solidFill>
                <a:latin typeface="Montserrat"/>
                <a:ea typeface="Montserrat"/>
                <a:cs typeface="Montserrat"/>
                <a:sym typeface="Montserrat"/>
              </a:rPr>
              <a:t>Her şey nasıl başladı?</a:t>
            </a:r>
            <a:endParaRPr b="1" sz="3300">
              <a:solidFill>
                <a:schemeClr val="lt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39fd9b79162_0_174"/>
          <p:cNvSpPr/>
          <p:nvPr/>
        </p:nvSpPr>
        <p:spPr>
          <a:xfrm>
            <a:off x="0" y="0"/>
            <a:ext cx="12192000" cy="61851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1" name="Google Shape;91;g39fd9b79162_0_174"/>
          <p:cNvSpPr/>
          <p:nvPr/>
        </p:nvSpPr>
        <p:spPr>
          <a:xfrm>
            <a:off x="2642150" y="3307975"/>
            <a:ext cx="7096200" cy="554100"/>
          </a:xfrm>
          <a:prstGeom prst="roundRect">
            <a:avLst>
              <a:gd fmla="val 0" name="adj"/>
            </a:avLst>
          </a:prstGeom>
          <a:solidFill>
            <a:srgbClr val="FD8DA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2" name="Google Shape;92;g39fd9b79162_0_174" title="Ekran Resmi 2025-03-19 22.13.54.png"/>
          <p:cNvPicPr preferRelativeResize="0"/>
          <p:nvPr/>
        </p:nvPicPr>
        <p:blipFill>
          <a:blip r:embed="rId3">
            <a:alphaModFix/>
          </a:blip>
          <a:stretch>
            <a:fillRect/>
          </a:stretch>
        </p:blipFill>
        <p:spPr>
          <a:xfrm>
            <a:off x="11243900" y="6255694"/>
            <a:ext cx="805950" cy="451850"/>
          </a:xfrm>
          <a:prstGeom prst="rect">
            <a:avLst/>
          </a:prstGeom>
          <a:noFill/>
          <a:ln>
            <a:noFill/>
          </a:ln>
        </p:spPr>
      </p:pic>
      <p:sp>
        <p:nvSpPr>
          <p:cNvPr id="93" name="Google Shape;93;g39fd9b79162_0_174"/>
          <p:cNvSpPr txBox="1"/>
          <p:nvPr/>
        </p:nvSpPr>
        <p:spPr>
          <a:xfrm>
            <a:off x="6484348" y="6277773"/>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a:solidFill>
                  <a:srgbClr val="000000"/>
                </a:solidFill>
                <a:latin typeface="Montserrat ExtraLight"/>
                <a:ea typeface="Montserrat ExtraLight"/>
                <a:cs typeface="Montserrat ExtraLight"/>
                <a:sym typeface="Montserrat ExtraLight"/>
              </a:rPr>
              <a:t>kehf müzakereleri   |   alkahfinstitute.org</a:t>
            </a:r>
            <a:r>
              <a:rPr lang="tr-TR">
                <a:solidFill>
                  <a:srgbClr val="000000"/>
                </a:solidFill>
                <a:latin typeface="Montserrat Thin"/>
                <a:ea typeface="Montserrat Thin"/>
                <a:cs typeface="Montserrat Thin"/>
                <a:sym typeface="Montserrat Thin"/>
              </a:rPr>
              <a:t>    </a:t>
            </a:r>
            <a:endParaRPr sz="2400">
              <a:solidFill>
                <a:srgbClr val="000000"/>
              </a:solidFill>
              <a:latin typeface="Montserrat Thin"/>
              <a:ea typeface="Montserrat Thin"/>
              <a:cs typeface="Montserrat Thin"/>
              <a:sym typeface="Montserrat Thin"/>
            </a:endParaRPr>
          </a:p>
        </p:txBody>
      </p:sp>
      <p:sp>
        <p:nvSpPr>
          <p:cNvPr id="94" name="Google Shape;94;g39fd9b79162_0_174"/>
          <p:cNvSpPr txBox="1"/>
          <p:nvPr/>
        </p:nvSpPr>
        <p:spPr>
          <a:xfrm>
            <a:off x="10866475" y="6185198"/>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2400">
                <a:solidFill>
                  <a:srgbClr val="000000"/>
                </a:solidFill>
                <a:latin typeface="Montserrat Thin"/>
                <a:ea typeface="Montserrat Thin"/>
                <a:cs typeface="Montserrat Thin"/>
                <a:sym typeface="Montserrat Thin"/>
              </a:rPr>
              <a:t>|</a:t>
            </a:r>
            <a:endParaRPr/>
          </a:p>
        </p:txBody>
      </p:sp>
      <p:sp>
        <p:nvSpPr>
          <p:cNvPr id="95" name="Google Shape;95;g39fd9b79162_0_174"/>
          <p:cNvSpPr txBox="1"/>
          <p:nvPr>
            <p:ph idx="4294967295" type="body"/>
          </p:nvPr>
        </p:nvSpPr>
        <p:spPr>
          <a:xfrm>
            <a:off x="411475" y="1562425"/>
            <a:ext cx="11506800" cy="3424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tr-TR" sz="4000" cap="none">
                <a:solidFill>
                  <a:schemeClr val="lt1"/>
                </a:solidFill>
                <a:latin typeface="Montserrat Medium"/>
                <a:ea typeface="Montserrat Medium"/>
                <a:cs typeface="Montserrat Medium"/>
                <a:sym typeface="Montserrat Medium"/>
              </a:rPr>
              <a:t>Günümüz bilim dünyasında evrenin yaratılışı ile ilgili kabul gören en yaygın teori </a:t>
            </a:r>
            <a:endParaRPr>
              <a:solidFill>
                <a:schemeClr val="lt1"/>
              </a:solidFill>
              <a:latin typeface="Montserrat Medium"/>
              <a:ea typeface="Montserrat Medium"/>
              <a:cs typeface="Montserrat Medium"/>
              <a:sym typeface="Montserrat Medium"/>
            </a:endParaRPr>
          </a:p>
          <a:p>
            <a:pPr indent="0" lvl="0" marL="0" rtl="0" algn="ctr">
              <a:lnSpc>
                <a:spcPct val="100000"/>
              </a:lnSpc>
              <a:spcBef>
                <a:spcPts val="1000"/>
              </a:spcBef>
              <a:spcAft>
                <a:spcPts val="0"/>
              </a:spcAft>
              <a:buSzPts val="4000"/>
              <a:buNone/>
            </a:pPr>
            <a:r>
              <a:rPr lang="tr-TR" sz="4000" cap="none">
                <a:solidFill>
                  <a:schemeClr val="lt1"/>
                </a:solidFill>
                <a:latin typeface="Montserrat Medium"/>
                <a:ea typeface="Montserrat Medium"/>
                <a:cs typeface="Montserrat Medium"/>
                <a:sym typeface="Montserrat Medium"/>
              </a:rPr>
              <a:t>Big Bang (Büyük Patlama)</a:t>
            </a:r>
            <a:endParaRPr>
              <a:solidFill>
                <a:schemeClr val="lt1"/>
              </a:solidFill>
              <a:latin typeface="Montserrat Medium"/>
              <a:ea typeface="Montserrat Medium"/>
              <a:cs typeface="Montserrat Medium"/>
              <a:sym typeface="Montserrat Medium"/>
            </a:endParaRPr>
          </a:p>
          <a:p>
            <a:pPr indent="0" lvl="0" marL="0" rtl="0" algn="ctr">
              <a:lnSpc>
                <a:spcPct val="100000"/>
              </a:lnSpc>
              <a:spcBef>
                <a:spcPts val="1000"/>
              </a:spcBef>
              <a:spcAft>
                <a:spcPts val="1600"/>
              </a:spcAft>
              <a:buSzPts val="4000"/>
              <a:buNone/>
            </a:pPr>
            <a:r>
              <a:rPr lang="tr-TR" sz="4000" cap="none">
                <a:solidFill>
                  <a:schemeClr val="lt1"/>
                </a:solidFill>
                <a:latin typeface="Montserrat Medium"/>
                <a:ea typeface="Montserrat Medium"/>
                <a:cs typeface="Montserrat Medium"/>
                <a:sym typeface="Montserrat Medium"/>
              </a:rPr>
              <a:t> teorisidir.</a:t>
            </a:r>
            <a:endParaRPr sz="4000">
              <a:solidFill>
                <a:schemeClr val="lt1"/>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39fd9b79162_0_184"/>
          <p:cNvSpPr/>
          <p:nvPr/>
        </p:nvSpPr>
        <p:spPr>
          <a:xfrm>
            <a:off x="0" y="0"/>
            <a:ext cx="12192000" cy="61851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 name="Google Shape;101;g39fd9b79162_0_184"/>
          <p:cNvSpPr txBox="1"/>
          <p:nvPr>
            <p:ph idx="4294967295" type="body"/>
          </p:nvPr>
        </p:nvSpPr>
        <p:spPr>
          <a:xfrm>
            <a:off x="216575" y="164600"/>
            <a:ext cx="11670600" cy="58056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700"/>
              <a:buNone/>
            </a:pPr>
            <a:r>
              <a:rPr b="1" lang="tr-TR" sz="1500" cap="none">
                <a:solidFill>
                  <a:srgbClr val="FD8DA9"/>
                </a:solidFill>
                <a:latin typeface="Montserrat"/>
                <a:ea typeface="Montserrat"/>
                <a:cs typeface="Montserrat"/>
                <a:sym typeface="Montserrat"/>
              </a:rPr>
              <a:t>Big Bang Teorisi temelde 6 aşamaya dayanır:</a:t>
            </a:r>
            <a:endParaRPr b="1" sz="2200">
              <a:solidFill>
                <a:srgbClr val="FD8DA9"/>
              </a:solidFill>
              <a:latin typeface="Montserrat"/>
              <a:ea typeface="Montserrat"/>
              <a:cs typeface="Montserrat"/>
              <a:sym typeface="Montserrat"/>
            </a:endParaRPr>
          </a:p>
          <a:p>
            <a:pPr indent="-444500" lvl="0" marL="457200" rtl="0" algn="l">
              <a:lnSpc>
                <a:spcPct val="110000"/>
              </a:lnSpc>
              <a:spcBef>
                <a:spcPts val="1000"/>
              </a:spcBef>
              <a:spcAft>
                <a:spcPts val="0"/>
              </a:spcAft>
              <a:buClr>
                <a:schemeClr val="lt1"/>
              </a:buClr>
              <a:buSzPts val="1400"/>
              <a:buFont typeface="Twentieth Century"/>
              <a:buAutoNum type="arabicPeriod"/>
            </a:pPr>
            <a:r>
              <a:rPr lang="tr-TR" sz="1400" cap="none">
                <a:solidFill>
                  <a:schemeClr val="lt1"/>
                </a:solidFill>
                <a:latin typeface="Montserrat Medium"/>
                <a:ea typeface="Montserrat Medium"/>
                <a:cs typeface="Montserrat Medium"/>
                <a:sym typeface="Montserrat Medium"/>
              </a:rPr>
              <a:t>Başlangıç (Tekillik) / Planck Çağı</a:t>
            </a:r>
            <a:br>
              <a:rPr lang="tr-TR" sz="1400">
                <a:solidFill>
                  <a:schemeClr val="lt1"/>
                </a:solidFill>
                <a:latin typeface="Montserrat Medium"/>
                <a:ea typeface="Montserrat Medium"/>
                <a:cs typeface="Montserrat Medium"/>
                <a:sym typeface="Montserrat Medium"/>
              </a:rPr>
            </a:br>
            <a:r>
              <a:rPr lang="tr-TR" sz="1400" cap="none">
                <a:solidFill>
                  <a:schemeClr val="lt1"/>
                </a:solidFill>
                <a:latin typeface="Montserrat Medium"/>
                <a:ea typeface="Montserrat Medium"/>
                <a:cs typeface="Montserrat Medium"/>
                <a:sym typeface="Montserrat Medium"/>
              </a:rPr>
              <a:t>– Evrenin çok kısa bir süreliğine (yaklaşık 10⁻⁴³ saniye) son derece yoğun ve sıcak bir durumda olduğu düşünülüyor. </a:t>
            </a:r>
            <a:endParaRPr sz="2200">
              <a:solidFill>
                <a:schemeClr val="lt1"/>
              </a:solidFill>
              <a:latin typeface="Montserrat Medium"/>
              <a:ea typeface="Montserrat Medium"/>
              <a:cs typeface="Montserrat Medium"/>
              <a:sym typeface="Montserrat Medium"/>
            </a:endParaRPr>
          </a:p>
          <a:p>
            <a:pPr indent="-444500" lvl="0" marL="457200" rtl="0" algn="l">
              <a:lnSpc>
                <a:spcPct val="110000"/>
              </a:lnSpc>
              <a:spcBef>
                <a:spcPts val="1000"/>
              </a:spcBef>
              <a:spcAft>
                <a:spcPts val="0"/>
              </a:spcAft>
              <a:buClr>
                <a:schemeClr val="lt1"/>
              </a:buClr>
              <a:buSzPts val="1400"/>
              <a:buFont typeface="Twentieth Century"/>
              <a:buAutoNum type="arabicPeriod"/>
            </a:pPr>
            <a:r>
              <a:rPr lang="tr-TR" sz="1400" cap="none">
                <a:solidFill>
                  <a:schemeClr val="lt1"/>
                </a:solidFill>
                <a:latin typeface="Montserrat Medium"/>
                <a:ea typeface="Montserrat Medium"/>
                <a:cs typeface="Montserrat Medium"/>
                <a:sym typeface="Montserrat Medium"/>
              </a:rPr>
              <a:t>Enflasyon Dönemi (Hızlı Genişleme)</a:t>
            </a:r>
            <a:br>
              <a:rPr lang="tr-TR" sz="1400" cap="none">
                <a:solidFill>
                  <a:schemeClr val="lt1"/>
                </a:solidFill>
                <a:latin typeface="Montserrat Medium"/>
                <a:ea typeface="Montserrat Medium"/>
                <a:cs typeface="Montserrat Medium"/>
                <a:sym typeface="Montserrat Medium"/>
              </a:rPr>
            </a:br>
            <a:r>
              <a:rPr lang="tr-TR" sz="1400" cap="none">
                <a:solidFill>
                  <a:schemeClr val="lt1"/>
                </a:solidFill>
                <a:latin typeface="Montserrat Medium"/>
                <a:ea typeface="Montserrat Medium"/>
                <a:cs typeface="Montserrat Medium"/>
                <a:sym typeface="Montserrat Medium"/>
              </a:rPr>
              <a:t>– İlk saniyeler içinde evrenin çok kısa sürede (çok büyük bir oranda) genişlediği ve bu sayede evrenin büyük ölçekli yapısı ve homojenliğinin oluştuğu düşünülüyor. </a:t>
            </a:r>
            <a:br>
              <a:rPr lang="tr-TR" sz="1400" cap="none">
                <a:solidFill>
                  <a:schemeClr val="lt1"/>
                </a:solidFill>
                <a:latin typeface="Montserrat Medium"/>
                <a:ea typeface="Montserrat Medium"/>
                <a:cs typeface="Montserrat Medium"/>
                <a:sym typeface="Montserrat Medium"/>
              </a:rPr>
            </a:br>
            <a:r>
              <a:rPr lang="tr-TR" sz="1400" cap="none">
                <a:solidFill>
                  <a:schemeClr val="lt1"/>
                </a:solidFill>
                <a:latin typeface="Montserrat Medium"/>
                <a:ea typeface="Montserrat Medium"/>
                <a:cs typeface="Montserrat Medium"/>
                <a:sym typeface="Montserrat Medium"/>
              </a:rPr>
              <a:t>– Genişlemenin ardından evren soğumaya ve yapılaşmaya başladı.</a:t>
            </a:r>
            <a:endParaRPr sz="2200">
              <a:solidFill>
                <a:schemeClr val="lt1"/>
              </a:solidFill>
              <a:latin typeface="Montserrat Medium"/>
              <a:ea typeface="Montserrat Medium"/>
              <a:cs typeface="Montserrat Medium"/>
              <a:sym typeface="Montserrat Medium"/>
            </a:endParaRPr>
          </a:p>
          <a:p>
            <a:pPr indent="-444500" lvl="0" marL="457200" rtl="0" algn="l">
              <a:lnSpc>
                <a:spcPct val="110000"/>
              </a:lnSpc>
              <a:spcBef>
                <a:spcPts val="1000"/>
              </a:spcBef>
              <a:spcAft>
                <a:spcPts val="0"/>
              </a:spcAft>
              <a:buClr>
                <a:schemeClr val="lt1"/>
              </a:buClr>
              <a:buSzPts val="1400"/>
              <a:buFont typeface="Twentieth Century"/>
              <a:buAutoNum type="arabicPeriod"/>
            </a:pPr>
            <a:r>
              <a:rPr lang="tr-TR" sz="1400" cap="none">
                <a:solidFill>
                  <a:schemeClr val="lt1"/>
                </a:solidFill>
                <a:latin typeface="Montserrat Medium"/>
                <a:ea typeface="Montserrat Medium"/>
                <a:cs typeface="Montserrat Medium"/>
                <a:sym typeface="Montserrat Medium"/>
              </a:rPr>
              <a:t>Temel Parçacıkların Oluşumu</a:t>
            </a:r>
            <a:br>
              <a:rPr lang="tr-TR" sz="1400">
                <a:solidFill>
                  <a:schemeClr val="lt1"/>
                </a:solidFill>
                <a:latin typeface="Montserrat Medium"/>
                <a:ea typeface="Montserrat Medium"/>
                <a:cs typeface="Montserrat Medium"/>
                <a:sym typeface="Montserrat Medium"/>
              </a:rPr>
            </a:br>
            <a:r>
              <a:rPr lang="tr-TR" sz="1400" cap="none">
                <a:solidFill>
                  <a:schemeClr val="lt1"/>
                </a:solidFill>
                <a:latin typeface="Montserrat Medium"/>
                <a:ea typeface="Montserrat Medium"/>
                <a:cs typeface="Montserrat Medium"/>
                <a:sym typeface="Montserrat Medium"/>
              </a:rPr>
              <a:t>– Evren biraz daha genişleyip soğudukça kuarklar, leptonlar gibi temel parçacıklar oluştu. </a:t>
            </a:r>
            <a:br>
              <a:rPr lang="tr-TR" sz="1400" cap="none">
                <a:solidFill>
                  <a:schemeClr val="lt1"/>
                </a:solidFill>
                <a:latin typeface="Montserrat Medium"/>
                <a:ea typeface="Montserrat Medium"/>
                <a:cs typeface="Montserrat Medium"/>
                <a:sym typeface="Montserrat Medium"/>
              </a:rPr>
            </a:br>
            <a:r>
              <a:rPr lang="tr-TR" sz="1400" cap="none">
                <a:solidFill>
                  <a:schemeClr val="lt1"/>
                </a:solidFill>
                <a:latin typeface="Montserrat Medium"/>
                <a:ea typeface="Montserrat Medium"/>
                <a:cs typeface="Montserrat Medium"/>
                <a:sym typeface="Montserrat Medium"/>
              </a:rPr>
              <a:t>– Kuarklar birleşerek proton ve nötronları oluşturdular; bu süreç yaklaşık ilk birkaç dakika içinde oldu. </a:t>
            </a:r>
            <a:endParaRPr sz="1400">
              <a:solidFill>
                <a:schemeClr val="lt1"/>
              </a:solidFill>
              <a:latin typeface="Montserrat Medium"/>
              <a:ea typeface="Montserrat Medium"/>
              <a:cs typeface="Montserrat Medium"/>
              <a:sym typeface="Montserrat Medium"/>
            </a:endParaRPr>
          </a:p>
          <a:p>
            <a:pPr indent="-444500" lvl="0" marL="457200" rtl="0" algn="l">
              <a:lnSpc>
                <a:spcPct val="110000"/>
              </a:lnSpc>
              <a:spcBef>
                <a:spcPts val="1000"/>
              </a:spcBef>
              <a:spcAft>
                <a:spcPts val="0"/>
              </a:spcAft>
              <a:buClr>
                <a:schemeClr val="lt1"/>
              </a:buClr>
              <a:buSzPts val="1400"/>
              <a:buFont typeface="Twentieth Century"/>
              <a:buAutoNum type="arabicPeriod"/>
            </a:pPr>
            <a:r>
              <a:rPr lang="tr-TR" sz="1400" cap="none">
                <a:solidFill>
                  <a:schemeClr val="lt1"/>
                </a:solidFill>
                <a:latin typeface="Montserrat Medium"/>
                <a:ea typeface="Montserrat Medium"/>
                <a:cs typeface="Montserrat Medium"/>
                <a:sym typeface="Montserrat Medium"/>
              </a:rPr>
              <a:t>Nükleosentez – Hafif Elementlerin Oluşumu</a:t>
            </a:r>
            <a:br>
              <a:rPr lang="tr-TR" sz="1400">
                <a:solidFill>
                  <a:schemeClr val="lt1"/>
                </a:solidFill>
                <a:latin typeface="Montserrat Medium"/>
                <a:ea typeface="Montserrat Medium"/>
                <a:cs typeface="Montserrat Medium"/>
                <a:sym typeface="Montserrat Medium"/>
              </a:rPr>
            </a:br>
            <a:r>
              <a:rPr lang="tr-TR" sz="1400" cap="none">
                <a:solidFill>
                  <a:schemeClr val="lt1"/>
                </a:solidFill>
                <a:latin typeface="Montserrat Medium"/>
                <a:ea typeface="Montserrat Medium"/>
                <a:cs typeface="Montserrat Medium"/>
                <a:sym typeface="Montserrat Medium"/>
              </a:rPr>
              <a:t>– Yaklaşık birkaç dakika içinde hidrojenin, helyumun ve çok az miktarda lityumun çekirdekleri oluştu. </a:t>
            </a:r>
            <a:br>
              <a:rPr lang="tr-TR" sz="1400" cap="none">
                <a:solidFill>
                  <a:schemeClr val="lt1"/>
                </a:solidFill>
                <a:latin typeface="Montserrat Medium"/>
                <a:ea typeface="Montserrat Medium"/>
                <a:cs typeface="Montserrat Medium"/>
                <a:sym typeface="Montserrat Medium"/>
              </a:rPr>
            </a:br>
            <a:r>
              <a:rPr lang="tr-TR" sz="1400" cap="none">
                <a:solidFill>
                  <a:schemeClr val="lt1"/>
                </a:solidFill>
                <a:latin typeface="Montserrat Medium"/>
                <a:ea typeface="Montserrat Medium"/>
                <a:cs typeface="Montserrat Medium"/>
                <a:sym typeface="Montserrat Medium"/>
              </a:rPr>
              <a:t>– Bu aşamada evren hâlâ çok yoğun ve sıcak olduğu için atomlar tam olarak oluşmamıştı.</a:t>
            </a:r>
            <a:endParaRPr sz="2200">
              <a:solidFill>
                <a:schemeClr val="lt1"/>
              </a:solidFill>
              <a:latin typeface="Montserrat Medium"/>
              <a:ea typeface="Montserrat Medium"/>
              <a:cs typeface="Montserrat Medium"/>
              <a:sym typeface="Montserrat Medium"/>
            </a:endParaRPr>
          </a:p>
          <a:p>
            <a:pPr indent="-444500" lvl="0" marL="457200" rtl="0" algn="l">
              <a:lnSpc>
                <a:spcPct val="110000"/>
              </a:lnSpc>
              <a:spcBef>
                <a:spcPts val="1000"/>
              </a:spcBef>
              <a:spcAft>
                <a:spcPts val="0"/>
              </a:spcAft>
              <a:buClr>
                <a:schemeClr val="lt1"/>
              </a:buClr>
              <a:buSzPts val="1400"/>
              <a:buFont typeface="Twentieth Century"/>
              <a:buAutoNum type="arabicPeriod"/>
            </a:pPr>
            <a:r>
              <a:rPr lang="tr-TR" sz="1400" cap="none">
                <a:solidFill>
                  <a:schemeClr val="lt1"/>
                </a:solidFill>
                <a:latin typeface="Montserrat Medium"/>
                <a:ea typeface="Montserrat Medium"/>
                <a:cs typeface="Montserrat Medium"/>
                <a:sym typeface="Montserrat Medium"/>
              </a:rPr>
              <a:t>Rekombinasyon Ve Atomların Oluşumu</a:t>
            </a:r>
            <a:br>
              <a:rPr lang="tr-TR" sz="1400">
                <a:solidFill>
                  <a:schemeClr val="lt1"/>
                </a:solidFill>
                <a:latin typeface="Montserrat Medium"/>
                <a:ea typeface="Montserrat Medium"/>
                <a:cs typeface="Montserrat Medium"/>
                <a:sym typeface="Montserrat Medium"/>
              </a:rPr>
            </a:br>
            <a:r>
              <a:rPr lang="tr-TR" sz="1400" cap="none">
                <a:solidFill>
                  <a:schemeClr val="lt1"/>
                </a:solidFill>
                <a:latin typeface="Montserrat Medium"/>
                <a:ea typeface="Montserrat Medium"/>
                <a:cs typeface="Montserrat Medium"/>
                <a:sym typeface="Montserrat Medium"/>
              </a:rPr>
              <a:t>– Evren yaklaşık 300 000 yıl yaşındayken, sıcaklığı iyice düşmüş ve elektronlar çekirdeklere bağlanabilmişti. böylece kararlı atomlar oluştu ve ışığın serbestçe yayılabilmesi mümkün oldu. </a:t>
            </a:r>
            <a:endParaRPr sz="2200">
              <a:solidFill>
                <a:schemeClr val="lt1"/>
              </a:solidFill>
              <a:latin typeface="Montserrat Medium"/>
              <a:ea typeface="Montserrat Medium"/>
              <a:cs typeface="Montserrat Medium"/>
              <a:sym typeface="Montserrat Medium"/>
            </a:endParaRPr>
          </a:p>
          <a:p>
            <a:pPr indent="-444500" lvl="0" marL="457200" rtl="0" algn="l">
              <a:lnSpc>
                <a:spcPct val="110000"/>
              </a:lnSpc>
              <a:spcBef>
                <a:spcPts val="1000"/>
              </a:spcBef>
              <a:spcAft>
                <a:spcPts val="1600"/>
              </a:spcAft>
              <a:buClr>
                <a:schemeClr val="lt1"/>
              </a:buClr>
              <a:buSzPts val="1400"/>
              <a:buFont typeface="Twentieth Century"/>
              <a:buAutoNum type="arabicPeriod"/>
            </a:pPr>
            <a:r>
              <a:rPr lang="tr-TR" sz="1400" cap="none">
                <a:solidFill>
                  <a:schemeClr val="lt1"/>
                </a:solidFill>
                <a:latin typeface="Montserrat Medium"/>
                <a:ea typeface="Montserrat Medium"/>
                <a:cs typeface="Montserrat Medium"/>
                <a:sym typeface="Montserrat Medium"/>
              </a:rPr>
              <a:t>Yıldızların Ve Galaksilerin Oluşumu</a:t>
            </a:r>
            <a:br>
              <a:rPr lang="tr-TR" sz="1400">
                <a:solidFill>
                  <a:schemeClr val="lt1"/>
                </a:solidFill>
                <a:latin typeface="Montserrat Medium"/>
                <a:ea typeface="Montserrat Medium"/>
                <a:cs typeface="Montserrat Medium"/>
                <a:sym typeface="Montserrat Medium"/>
              </a:rPr>
            </a:br>
            <a:r>
              <a:rPr lang="tr-TR" sz="1400" cap="none">
                <a:solidFill>
                  <a:schemeClr val="lt1"/>
                </a:solidFill>
                <a:latin typeface="Montserrat Medium"/>
                <a:ea typeface="Montserrat Medium"/>
                <a:cs typeface="Montserrat Medium"/>
                <a:sym typeface="Montserrat Medium"/>
              </a:rPr>
              <a:t>– Atomlar bir araya gelip yoğunlaşmaya başladılar; yıldız sistemleri ve galaksiler milyarlarca yıl süren süreçlerle şekillendi.</a:t>
            </a:r>
            <a:endParaRPr sz="2200">
              <a:solidFill>
                <a:schemeClr val="lt1"/>
              </a:solidFill>
              <a:latin typeface="Montserrat Medium"/>
              <a:ea typeface="Montserrat Medium"/>
              <a:cs typeface="Montserrat Medium"/>
              <a:sym typeface="Montserrat Medium"/>
            </a:endParaRPr>
          </a:p>
        </p:txBody>
      </p:sp>
      <p:pic>
        <p:nvPicPr>
          <p:cNvPr id="102" name="Google Shape;102;g39fd9b79162_0_184" title="Ekran Resmi 2025-03-19 22.13.54.png"/>
          <p:cNvPicPr preferRelativeResize="0"/>
          <p:nvPr/>
        </p:nvPicPr>
        <p:blipFill>
          <a:blip r:embed="rId3">
            <a:alphaModFix/>
          </a:blip>
          <a:stretch>
            <a:fillRect/>
          </a:stretch>
        </p:blipFill>
        <p:spPr>
          <a:xfrm>
            <a:off x="11243900" y="6255694"/>
            <a:ext cx="805950" cy="451850"/>
          </a:xfrm>
          <a:prstGeom prst="rect">
            <a:avLst/>
          </a:prstGeom>
          <a:noFill/>
          <a:ln>
            <a:noFill/>
          </a:ln>
        </p:spPr>
      </p:pic>
      <p:sp>
        <p:nvSpPr>
          <p:cNvPr id="103" name="Google Shape;103;g39fd9b79162_0_184"/>
          <p:cNvSpPr txBox="1"/>
          <p:nvPr/>
        </p:nvSpPr>
        <p:spPr>
          <a:xfrm>
            <a:off x="6484348" y="6277773"/>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a:solidFill>
                  <a:srgbClr val="000000"/>
                </a:solidFill>
                <a:latin typeface="Montserrat ExtraLight"/>
                <a:ea typeface="Montserrat ExtraLight"/>
                <a:cs typeface="Montserrat ExtraLight"/>
                <a:sym typeface="Montserrat ExtraLight"/>
              </a:rPr>
              <a:t>kehf müzakereleri   |   alkahfinstitute.org</a:t>
            </a:r>
            <a:r>
              <a:rPr lang="tr-TR">
                <a:solidFill>
                  <a:srgbClr val="000000"/>
                </a:solidFill>
                <a:latin typeface="Montserrat Thin"/>
                <a:ea typeface="Montserrat Thin"/>
                <a:cs typeface="Montserrat Thin"/>
                <a:sym typeface="Montserrat Thin"/>
              </a:rPr>
              <a:t>    </a:t>
            </a:r>
            <a:endParaRPr sz="2400">
              <a:solidFill>
                <a:srgbClr val="000000"/>
              </a:solidFill>
              <a:latin typeface="Montserrat Thin"/>
              <a:ea typeface="Montserrat Thin"/>
              <a:cs typeface="Montserrat Thin"/>
              <a:sym typeface="Montserrat Thin"/>
            </a:endParaRPr>
          </a:p>
        </p:txBody>
      </p:sp>
      <p:sp>
        <p:nvSpPr>
          <p:cNvPr id="104" name="Google Shape;104;g39fd9b79162_0_184"/>
          <p:cNvSpPr txBox="1"/>
          <p:nvPr/>
        </p:nvSpPr>
        <p:spPr>
          <a:xfrm>
            <a:off x="10866475" y="6185198"/>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2400">
                <a:solidFill>
                  <a:srgbClr val="000000"/>
                </a:solidFill>
                <a:latin typeface="Montserrat Thin"/>
                <a:ea typeface="Montserrat Thin"/>
                <a:cs typeface="Montserrat Thin"/>
                <a:sym typeface="Montserrat Thin"/>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39fd9b79162_0_194"/>
          <p:cNvSpPr/>
          <p:nvPr/>
        </p:nvSpPr>
        <p:spPr>
          <a:xfrm>
            <a:off x="0" y="0"/>
            <a:ext cx="12192000" cy="61851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0" name="Google Shape;110;g39fd9b79162_0_194" title="Ekran Resmi 2025-03-19 22.13.54.png"/>
          <p:cNvPicPr preferRelativeResize="0"/>
          <p:nvPr/>
        </p:nvPicPr>
        <p:blipFill>
          <a:blip r:embed="rId3">
            <a:alphaModFix/>
          </a:blip>
          <a:stretch>
            <a:fillRect/>
          </a:stretch>
        </p:blipFill>
        <p:spPr>
          <a:xfrm>
            <a:off x="11243900" y="6255694"/>
            <a:ext cx="805950" cy="451850"/>
          </a:xfrm>
          <a:prstGeom prst="rect">
            <a:avLst/>
          </a:prstGeom>
          <a:noFill/>
          <a:ln>
            <a:noFill/>
          </a:ln>
        </p:spPr>
      </p:pic>
      <p:sp>
        <p:nvSpPr>
          <p:cNvPr id="111" name="Google Shape;111;g39fd9b79162_0_194"/>
          <p:cNvSpPr txBox="1"/>
          <p:nvPr/>
        </p:nvSpPr>
        <p:spPr>
          <a:xfrm>
            <a:off x="6484348" y="6277773"/>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a:solidFill>
                  <a:srgbClr val="000000"/>
                </a:solidFill>
                <a:latin typeface="Montserrat ExtraLight"/>
                <a:ea typeface="Montserrat ExtraLight"/>
                <a:cs typeface="Montserrat ExtraLight"/>
                <a:sym typeface="Montserrat ExtraLight"/>
              </a:rPr>
              <a:t>kehf müzakereleri   |   alkahfinstitute.org</a:t>
            </a:r>
            <a:r>
              <a:rPr lang="tr-TR">
                <a:solidFill>
                  <a:srgbClr val="000000"/>
                </a:solidFill>
                <a:latin typeface="Montserrat Thin"/>
                <a:ea typeface="Montserrat Thin"/>
                <a:cs typeface="Montserrat Thin"/>
                <a:sym typeface="Montserrat Thin"/>
              </a:rPr>
              <a:t>    </a:t>
            </a:r>
            <a:endParaRPr sz="2400">
              <a:solidFill>
                <a:srgbClr val="000000"/>
              </a:solidFill>
              <a:latin typeface="Montserrat Thin"/>
              <a:ea typeface="Montserrat Thin"/>
              <a:cs typeface="Montserrat Thin"/>
              <a:sym typeface="Montserrat Thin"/>
            </a:endParaRPr>
          </a:p>
        </p:txBody>
      </p:sp>
      <p:sp>
        <p:nvSpPr>
          <p:cNvPr id="112" name="Google Shape;112;g39fd9b79162_0_194"/>
          <p:cNvSpPr txBox="1"/>
          <p:nvPr/>
        </p:nvSpPr>
        <p:spPr>
          <a:xfrm>
            <a:off x="10866475" y="6185198"/>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2400">
                <a:solidFill>
                  <a:srgbClr val="000000"/>
                </a:solidFill>
                <a:latin typeface="Montserrat Thin"/>
                <a:ea typeface="Montserrat Thin"/>
                <a:cs typeface="Montserrat Thin"/>
                <a:sym typeface="Montserrat Thin"/>
              </a:rPr>
              <a:t>|</a:t>
            </a:r>
            <a:endParaRPr/>
          </a:p>
        </p:txBody>
      </p:sp>
      <p:pic>
        <p:nvPicPr>
          <p:cNvPr id="113" name="Google Shape;113;g39fd9b79162_0_194"/>
          <p:cNvPicPr preferRelativeResize="0"/>
          <p:nvPr>
            <p:ph idx="4294967295" type="body"/>
          </p:nvPr>
        </p:nvPicPr>
        <p:blipFill rotWithShape="1">
          <a:blip r:embed="rId4">
            <a:alphaModFix/>
          </a:blip>
          <a:srcRect b="0" l="0" r="0" t="0"/>
          <a:stretch/>
        </p:blipFill>
        <p:spPr>
          <a:xfrm>
            <a:off x="2504550" y="1072350"/>
            <a:ext cx="7182900" cy="4040400"/>
          </a:xfrm>
          <a:prstGeom prst="rect">
            <a:avLst/>
          </a:prstGeom>
          <a:noFill/>
          <a:ln>
            <a:noFill/>
          </a:ln>
          <a:effectLst>
            <a:outerShdw blurRad="190500" rotWithShape="0" algn="tl">
              <a:srgbClr val="000000">
                <a:alpha val="69800"/>
              </a:srgbClr>
            </a:outerShdw>
            <a:reflection blurRad="0" dir="0" dist="0" endA="0" endPos="9000" fadeDir="5400012" kx="0" rotWithShape="0" algn="bl" stA="28000" stPos="0" sy="-100000" ky="0"/>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39fd9b79162_0_203"/>
          <p:cNvSpPr/>
          <p:nvPr/>
        </p:nvSpPr>
        <p:spPr>
          <a:xfrm>
            <a:off x="0" y="0"/>
            <a:ext cx="12192000" cy="61851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9" name="Google Shape;119;g39fd9b79162_0_203" title="Ekran Resmi 2025-03-19 22.13.54.png"/>
          <p:cNvPicPr preferRelativeResize="0"/>
          <p:nvPr/>
        </p:nvPicPr>
        <p:blipFill>
          <a:blip r:embed="rId3">
            <a:alphaModFix/>
          </a:blip>
          <a:stretch>
            <a:fillRect/>
          </a:stretch>
        </p:blipFill>
        <p:spPr>
          <a:xfrm>
            <a:off x="11243900" y="6255694"/>
            <a:ext cx="805950" cy="451850"/>
          </a:xfrm>
          <a:prstGeom prst="rect">
            <a:avLst/>
          </a:prstGeom>
          <a:noFill/>
          <a:ln>
            <a:noFill/>
          </a:ln>
        </p:spPr>
      </p:pic>
      <p:sp>
        <p:nvSpPr>
          <p:cNvPr id="120" name="Google Shape;120;g39fd9b79162_0_203"/>
          <p:cNvSpPr txBox="1"/>
          <p:nvPr/>
        </p:nvSpPr>
        <p:spPr>
          <a:xfrm>
            <a:off x="6484348" y="6277773"/>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a:solidFill>
                  <a:srgbClr val="000000"/>
                </a:solidFill>
                <a:latin typeface="Montserrat ExtraLight"/>
                <a:ea typeface="Montserrat ExtraLight"/>
                <a:cs typeface="Montserrat ExtraLight"/>
                <a:sym typeface="Montserrat ExtraLight"/>
              </a:rPr>
              <a:t>kehf müzakereleri   |   alkahfinstitute.org</a:t>
            </a:r>
            <a:r>
              <a:rPr lang="tr-TR">
                <a:solidFill>
                  <a:srgbClr val="000000"/>
                </a:solidFill>
                <a:latin typeface="Montserrat Thin"/>
                <a:ea typeface="Montserrat Thin"/>
                <a:cs typeface="Montserrat Thin"/>
                <a:sym typeface="Montserrat Thin"/>
              </a:rPr>
              <a:t>    </a:t>
            </a:r>
            <a:endParaRPr sz="2400">
              <a:solidFill>
                <a:srgbClr val="000000"/>
              </a:solidFill>
              <a:latin typeface="Montserrat Thin"/>
              <a:ea typeface="Montserrat Thin"/>
              <a:cs typeface="Montserrat Thin"/>
              <a:sym typeface="Montserrat Thin"/>
            </a:endParaRPr>
          </a:p>
        </p:txBody>
      </p:sp>
      <p:sp>
        <p:nvSpPr>
          <p:cNvPr id="121" name="Google Shape;121;g39fd9b79162_0_203"/>
          <p:cNvSpPr txBox="1"/>
          <p:nvPr/>
        </p:nvSpPr>
        <p:spPr>
          <a:xfrm>
            <a:off x="10866475" y="6185198"/>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2400">
                <a:solidFill>
                  <a:srgbClr val="000000"/>
                </a:solidFill>
                <a:latin typeface="Montserrat Thin"/>
                <a:ea typeface="Montserrat Thin"/>
                <a:cs typeface="Montserrat Thin"/>
                <a:sym typeface="Montserrat Thin"/>
              </a:rPr>
              <a:t>|</a:t>
            </a:r>
            <a:endParaRPr/>
          </a:p>
        </p:txBody>
      </p:sp>
      <p:sp>
        <p:nvSpPr>
          <p:cNvPr id="122" name="Google Shape;122;g39fd9b79162_0_203"/>
          <p:cNvSpPr txBox="1"/>
          <p:nvPr>
            <p:ph idx="4294967295" type="body"/>
          </p:nvPr>
        </p:nvSpPr>
        <p:spPr>
          <a:xfrm>
            <a:off x="914112" y="965997"/>
            <a:ext cx="10363800" cy="42531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200"/>
              <a:buNone/>
            </a:pPr>
            <a:r>
              <a:rPr b="1" lang="tr-TR" sz="7200" cap="none">
                <a:solidFill>
                  <a:schemeClr val="lt1"/>
                </a:solidFill>
                <a:latin typeface="Montserrat"/>
                <a:ea typeface="Montserrat"/>
                <a:cs typeface="Montserrat"/>
                <a:sym typeface="Montserrat"/>
              </a:rPr>
              <a:t>Sonuç olarak; </a:t>
            </a:r>
            <a:endParaRPr b="1" sz="6400">
              <a:solidFill>
                <a:schemeClr val="lt1"/>
              </a:solidFill>
              <a:latin typeface="Montserrat"/>
              <a:ea typeface="Montserrat"/>
              <a:cs typeface="Montserrat"/>
              <a:sym typeface="Montserrat"/>
            </a:endParaRPr>
          </a:p>
          <a:p>
            <a:pPr indent="0" lvl="0" marL="0" rtl="0" algn="ctr">
              <a:lnSpc>
                <a:spcPct val="100000"/>
              </a:lnSpc>
              <a:spcBef>
                <a:spcPts val="1000"/>
              </a:spcBef>
              <a:spcAft>
                <a:spcPts val="1600"/>
              </a:spcAft>
              <a:buSzPts val="3200"/>
              <a:buNone/>
            </a:pPr>
            <a:r>
              <a:rPr lang="tr-TR" sz="3200" cap="none">
                <a:solidFill>
                  <a:schemeClr val="lt1"/>
                </a:solidFill>
                <a:latin typeface="Montserrat Medium"/>
                <a:ea typeface="Montserrat Medium"/>
                <a:cs typeface="Montserrat Medium"/>
                <a:sym typeface="Montserrat Medium"/>
              </a:rPr>
              <a:t>evren yaklaşık 13.8 milyar yıl önce</a:t>
            </a:r>
            <a:r>
              <a:rPr lang="tr-TR" sz="3200" cap="none">
                <a:latin typeface="Montserrat Medium"/>
                <a:ea typeface="Montserrat Medium"/>
                <a:cs typeface="Montserrat Medium"/>
                <a:sym typeface="Montserrat Medium"/>
              </a:rPr>
              <a:t> </a:t>
            </a:r>
            <a:r>
              <a:rPr lang="tr-TR" sz="3200" cap="none">
                <a:solidFill>
                  <a:srgbClr val="FD8DA9"/>
                </a:solidFill>
                <a:latin typeface="Montserrat Medium"/>
                <a:ea typeface="Montserrat Medium"/>
                <a:cs typeface="Montserrat Medium"/>
                <a:sym typeface="Montserrat Medium"/>
              </a:rPr>
              <a:t>tek bir başlangıç</a:t>
            </a:r>
            <a:r>
              <a:rPr lang="tr-TR" sz="3200" cap="none">
                <a:solidFill>
                  <a:schemeClr val="lt1"/>
                </a:solidFill>
                <a:latin typeface="Montserrat Medium"/>
                <a:ea typeface="Montserrat Medium"/>
                <a:cs typeface="Montserrat Medium"/>
                <a:sym typeface="Montserrat Medium"/>
              </a:rPr>
              <a:t> noktasından çıktı, </a:t>
            </a:r>
            <a:r>
              <a:rPr lang="tr-TR" sz="3200" cap="none">
                <a:solidFill>
                  <a:srgbClr val="FD8DA9"/>
                </a:solidFill>
                <a:latin typeface="Montserrat Medium"/>
                <a:ea typeface="Montserrat Medium"/>
                <a:cs typeface="Montserrat Medium"/>
                <a:sym typeface="Montserrat Medium"/>
              </a:rPr>
              <a:t>hızla genişledi, </a:t>
            </a:r>
            <a:r>
              <a:rPr lang="tr-TR" sz="3200" cap="none">
                <a:solidFill>
                  <a:schemeClr val="lt1"/>
                </a:solidFill>
                <a:latin typeface="Montserrat Medium"/>
                <a:ea typeface="Montserrat Medium"/>
                <a:cs typeface="Montserrat Medium"/>
                <a:sym typeface="Montserrat Medium"/>
              </a:rPr>
              <a:t>soğudu,</a:t>
            </a:r>
            <a:r>
              <a:rPr lang="tr-TR" sz="3200" cap="none">
                <a:latin typeface="Montserrat Medium"/>
                <a:ea typeface="Montserrat Medium"/>
                <a:cs typeface="Montserrat Medium"/>
                <a:sym typeface="Montserrat Medium"/>
              </a:rPr>
              <a:t> </a:t>
            </a:r>
            <a:r>
              <a:rPr lang="tr-TR" sz="3200" cap="none">
                <a:solidFill>
                  <a:srgbClr val="FD8DA9"/>
                </a:solidFill>
                <a:latin typeface="Montserrat Medium"/>
                <a:ea typeface="Montserrat Medium"/>
                <a:cs typeface="Montserrat Medium"/>
                <a:sym typeface="Montserrat Medium"/>
              </a:rPr>
              <a:t>parçacıklar ve atomlar oluştu;</a:t>
            </a:r>
            <a:r>
              <a:rPr lang="tr-TR" sz="3200" cap="none">
                <a:latin typeface="Montserrat Medium"/>
                <a:ea typeface="Montserrat Medium"/>
                <a:cs typeface="Montserrat Medium"/>
                <a:sym typeface="Montserrat Medium"/>
              </a:rPr>
              <a:t> </a:t>
            </a:r>
            <a:r>
              <a:rPr lang="tr-TR" sz="3200" cap="none">
                <a:solidFill>
                  <a:schemeClr val="lt1"/>
                </a:solidFill>
                <a:latin typeface="Montserrat Medium"/>
                <a:ea typeface="Montserrat Medium"/>
                <a:cs typeface="Montserrat Medium"/>
                <a:sym typeface="Montserrat Medium"/>
              </a:rPr>
              <a:t>ardından yıldızlar, galaksiler ve nihayetinde dünyamız gibi gezegenler ortaya çıktı.</a:t>
            </a:r>
            <a:endParaRPr>
              <a:solidFill>
                <a:schemeClr val="lt1"/>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39fd9b79162_0_212"/>
          <p:cNvSpPr/>
          <p:nvPr/>
        </p:nvSpPr>
        <p:spPr>
          <a:xfrm>
            <a:off x="0" y="0"/>
            <a:ext cx="12192000" cy="61851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8" name="Google Shape;128;g39fd9b79162_0_212" title="Ekran Resmi 2025-03-19 22.13.54.png"/>
          <p:cNvPicPr preferRelativeResize="0"/>
          <p:nvPr/>
        </p:nvPicPr>
        <p:blipFill>
          <a:blip r:embed="rId3">
            <a:alphaModFix/>
          </a:blip>
          <a:stretch>
            <a:fillRect/>
          </a:stretch>
        </p:blipFill>
        <p:spPr>
          <a:xfrm>
            <a:off x="11243900" y="6255694"/>
            <a:ext cx="805950" cy="451850"/>
          </a:xfrm>
          <a:prstGeom prst="rect">
            <a:avLst/>
          </a:prstGeom>
          <a:noFill/>
          <a:ln>
            <a:noFill/>
          </a:ln>
        </p:spPr>
      </p:pic>
      <p:sp>
        <p:nvSpPr>
          <p:cNvPr id="129" name="Google Shape;129;g39fd9b79162_0_212"/>
          <p:cNvSpPr txBox="1"/>
          <p:nvPr/>
        </p:nvSpPr>
        <p:spPr>
          <a:xfrm>
            <a:off x="6484348" y="6277773"/>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a:solidFill>
                  <a:srgbClr val="000000"/>
                </a:solidFill>
                <a:latin typeface="Montserrat ExtraLight"/>
                <a:ea typeface="Montserrat ExtraLight"/>
                <a:cs typeface="Montserrat ExtraLight"/>
                <a:sym typeface="Montserrat ExtraLight"/>
              </a:rPr>
              <a:t>kehf müzakereleri   |   alkahfinstitute.org</a:t>
            </a:r>
            <a:r>
              <a:rPr lang="tr-TR">
                <a:solidFill>
                  <a:srgbClr val="000000"/>
                </a:solidFill>
                <a:latin typeface="Montserrat Thin"/>
                <a:ea typeface="Montserrat Thin"/>
                <a:cs typeface="Montserrat Thin"/>
                <a:sym typeface="Montserrat Thin"/>
              </a:rPr>
              <a:t>    </a:t>
            </a:r>
            <a:endParaRPr sz="2400">
              <a:solidFill>
                <a:srgbClr val="000000"/>
              </a:solidFill>
              <a:latin typeface="Montserrat Thin"/>
              <a:ea typeface="Montserrat Thin"/>
              <a:cs typeface="Montserrat Thin"/>
              <a:sym typeface="Montserrat Thin"/>
            </a:endParaRPr>
          </a:p>
        </p:txBody>
      </p:sp>
      <p:sp>
        <p:nvSpPr>
          <p:cNvPr id="130" name="Google Shape;130;g39fd9b79162_0_212"/>
          <p:cNvSpPr txBox="1"/>
          <p:nvPr/>
        </p:nvSpPr>
        <p:spPr>
          <a:xfrm>
            <a:off x="10866475" y="6185198"/>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2400">
                <a:solidFill>
                  <a:srgbClr val="000000"/>
                </a:solidFill>
                <a:latin typeface="Montserrat Thin"/>
                <a:ea typeface="Montserrat Thin"/>
                <a:cs typeface="Montserrat Thin"/>
                <a:sym typeface="Montserrat Thin"/>
              </a:rPr>
              <a:t>|</a:t>
            </a:r>
            <a:endParaRPr/>
          </a:p>
        </p:txBody>
      </p:sp>
      <p:sp>
        <p:nvSpPr>
          <p:cNvPr id="131" name="Google Shape;131;g39fd9b79162_0_212"/>
          <p:cNvSpPr txBox="1"/>
          <p:nvPr>
            <p:ph idx="4294967295" type="body"/>
          </p:nvPr>
        </p:nvSpPr>
        <p:spPr>
          <a:xfrm>
            <a:off x="360950" y="1744450"/>
            <a:ext cx="11608200" cy="2759400"/>
          </a:xfrm>
          <a:prstGeom prst="rect">
            <a:avLst/>
          </a:prstGeom>
          <a:noFill/>
          <a:ln>
            <a:noFill/>
          </a:ln>
        </p:spPr>
        <p:txBody>
          <a:bodyPr anchorCtr="0" anchor="ctr" bIns="45700" lIns="91425" spcFirstLastPara="1" rIns="91425" wrap="square" tIns="45700">
            <a:normAutofit fontScale="92500"/>
          </a:bodyPr>
          <a:lstStyle/>
          <a:p>
            <a:pPr indent="0" lvl="0" marL="0" rtl="0" algn="l">
              <a:lnSpc>
                <a:spcPct val="120000"/>
              </a:lnSpc>
              <a:spcBef>
                <a:spcPts val="0"/>
              </a:spcBef>
              <a:spcAft>
                <a:spcPts val="0"/>
              </a:spcAft>
              <a:buSzPct val="67441"/>
              <a:buNone/>
            </a:pPr>
            <a:r>
              <a:rPr b="1" lang="tr-TR" sz="4300" cap="none">
                <a:solidFill>
                  <a:srgbClr val="FD8DA9"/>
                </a:solidFill>
                <a:latin typeface="Montserrat"/>
                <a:ea typeface="Montserrat"/>
                <a:cs typeface="Montserrat"/>
                <a:sym typeface="Montserrat"/>
              </a:rPr>
              <a:t>Bu çalışmada ilk iki evreyi incel</a:t>
            </a:r>
            <a:r>
              <a:rPr b="1" lang="tr-TR" sz="4300">
                <a:solidFill>
                  <a:srgbClr val="FD8DA9"/>
                </a:solidFill>
                <a:latin typeface="Montserrat"/>
                <a:ea typeface="Montserrat"/>
                <a:cs typeface="Montserrat"/>
                <a:sym typeface="Montserrat"/>
              </a:rPr>
              <a:t>eyeceğiz</a:t>
            </a:r>
            <a:endParaRPr b="1" sz="4300" cap="none">
              <a:solidFill>
                <a:srgbClr val="FD8DA9"/>
              </a:solidFill>
              <a:latin typeface="Montserrat"/>
              <a:ea typeface="Montserrat"/>
              <a:cs typeface="Montserrat"/>
              <a:sym typeface="Montserrat"/>
            </a:endParaRPr>
          </a:p>
          <a:p>
            <a:pPr indent="-457200" lvl="0" marL="457200" rtl="0" algn="l">
              <a:lnSpc>
                <a:spcPct val="100000"/>
              </a:lnSpc>
              <a:spcBef>
                <a:spcPts val="1000"/>
              </a:spcBef>
              <a:spcAft>
                <a:spcPts val="0"/>
              </a:spcAft>
              <a:buClr>
                <a:schemeClr val="lt1"/>
              </a:buClr>
              <a:buSzPct val="100000"/>
              <a:buFont typeface="Twentieth Century"/>
              <a:buAutoNum type="arabicPeriod"/>
            </a:pPr>
            <a:r>
              <a:rPr lang="tr-TR" sz="2600" cap="none">
                <a:solidFill>
                  <a:schemeClr val="lt1"/>
                </a:solidFill>
                <a:latin typeface="Montserrat Medium"/>
                <a:ea typeface="Montserrat Medium"/>
                <a:cs typeface="Montserrat Medium"/>
                <a:sym typeface="Montserrat Medium"/>
              </a:rPr>
              <a:t>Başlangıç (Tekillik) / Planck Çağı</a:t>
            </a:r>
            <a:br>
              <a:rPr lang="tr-TR" sz="2600">
                <a:solidFill>
                  <a:schemeClr val="lt1"/>
                </a:solidFill>
                <a:latin typeface="Montserrat Medium"/>
                <a:ea typeface="Montserrat Medium"/>
                <a:cs typeface="Montserrat Medium"/>
                <a:sym typeface="Montserrat Medium"/>
              </a:rPr>
            </a:br>
            <a:r>
              <a:rPr lang="tr-TR" sz="2600" cap="none">
                <a:solidFill>
                  <a:schemeClr val="lt1"/>
                </a:solidFill>
                <a:latin typeface="Montserrat Medium"/>
                <a:ea typeface="Montserrat Medium"/>
                <a:cs typeface="Montserrat Medium"/>
                <a:sym typeface="Montserrat Medium"/>
              </a:rPr>
              <a:t> </a:t>
            </a:r>
            <a:endParaRPr>
              <a:solidFill>
                <a:schemeClr val="lt1"/>
              </a:solidFill>
              <a:latin typeface="Montserrat Medium"/>
              <a:ea typeface="Montserrat Medium"/>
              <a:cs typeface="Montserrat Medium"/>
              <a:sym typeface="Montserrat Medium"/>
            </a:endParaRPr>
          </a:p>
          <a:p>
            <a:pPr indent="-457200" lvl="0" marL="457200" rtl="0" algn="l">
              <a:lnSpc>
                <a:spcPct val="100000"/>
              </a:lnSpc>
              <a:spcBef>
                <a:spcPts val="1000"/>
              </a:spcBef>
              <a:spcAft>
                <a:spcPts val="1600"/>
              </a:spcAft>
              <a:buClr>
                <a:schemeClr val="lt1"/>
              </a:buClr>
              <a:buSzPct val="100000"/>
              <a:buFont typeface="Twentieth Century"/>
              <a:buAutoNum type="arabicPeriod"/>
            </a:pPr>
            <a:r>
              <a:rPr lang="tr-TR" sz="2600" cap="none">
                <a:solidFill>
                  <a:schemeClr val="lt1"/>
                </a:solidFill>
                <a:latin typeface="Montserrat Medium"/>
                <a:ea typeface="Montserrat Medium"/>
                <a:cs typeface="Montserrat Medium"/>
                <a:sym typeface="Montserrat Medium"/>
              </a:rPr>
              <a:t>Enflasyon Dönemi (Hızlı Genişleme)</a:t>
            </a:r>
            <a:br>
              <a:rPr lang="tr-TR" sz="1600" cap="none">
                <a:solidFill>
                  <a:schemeClr val="lt1"/>
                </a:solidFill>
                <a:latin typeface="Montserrat Medium"/>
                <a:ea typeface="Montserrat Medium"/>
                <a:cs typeface="Montserrat Medium"/>
                <a:sym typeface="Montserrat Medium"/>
              </a:rPr>
            </a:br>
            <a:endParaRPr sz="1600" cap="none">
              <a:solidFill>
                <a:schemeClr val="lt1"/>
              </a:solidFill>
              <a:latin typeface="Montserrat Medium"/>
              <a:ea typeface="Montserrat Medium"/>
              <a:cs typeface="Montserrat Medium"/>
              <a:sym typeface="Montserra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39fd9b79162_0_222"/>
          <p:cNvSpPr/>
          <p:nvPr/>
        </p:nvSpPr>
        <p:spPr>
          <a:xfrm>
            <a:off x="0" y="0"/>
            <a:ext cx="12192000" cy="6185100"/>
          </a:xfrm>
          <a:prstGeom prst="rect">
            <a:avLst/>
          </a:prstGeom>
          <a:solidFill>
            <a:srgbClr val="06145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7" name="Google Shape;137;g39fd9b79162_0_222" title="Ekran Resmi 2025-03-19 22.13.54.png"/>
          <p:cNvPicPr preferRelativeResize="0"/>
          <p:nvPr/>
        </p:nvPicPr>
        <p:blipFill>
          <a:blip r:embed="rId3">
            <a:alphaModFix/>
          </a:blip>
          <a:stretch>
            <a:fillRect/>
          </a:stretch>
        </p:blipFill>
        <p:spPr>
          <a:xfrm>
            <a:off x="11243900" y="6255694"/>
            <a:ext cx="805950" cy="451850"/>
          </a:xfrm>
          <a:prstGeom prst="rect">
            <a:avLst/>
          </a:prstGeom>
          <a:noFill/>
          <a:ln>
            <a:noFill/>
          </a:ln>
        </p:spPr>
      </p:pic>
      <p:sp>
        <p:nvSpPr>
          <p:cNvPr id="138" name="Google Shape;138;g39fd9b79162_0_222"/>
          <p:cNvSpPr txBox="1"/>
          <p:nvPr/>
        </p:nvSpPr>
        <p:spPr>
          <a:xfrm>
            <a:off x="6484348" y="6277773"/>
            <a:ext cx="4388400" cy="3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tr-TR">
                <a:solidFill>
                  <a:srgbClr val="000000"/>
                </a:solidFill>
                <a:latin typeface="Montserrat ExtraLight"/>
                <a:ea typeface="Montserrat ExtraLight"/>
                <a:cs typeface="Montserrat ExtraLight"/>
                <a:sym typeface="Montserrat ExtraLight"/>
              </a:rPr>
              <a:t>kehf müzakereleri   |   alkahfinstitute.org</a:t>
            </a:r>
            <a:r>
              <a:rPr lang="tr-TR">
                <a:solidFill>
                  <a:srgbClr val="000000"/>
                </a:solidFill>
                <a:latin typeface="Montserrat Thin"/>
                <a:ea typeface="Montserrat Thin"/>
                <a:cs typeface="Montserrat Thin"/>
                <a:sym typeface="Montserrat Thin"/>
              </a:rPr>
              <a:t>    </a:t>
            </a:r>
            <a:endParaRPr sz="2400">
              <a:solidFill>
                <a:srgbClr val="000000"/>
              </a:solidFill>
              <a:latin typeface="Montserrat Thin"/>
              <a:ea typeface="Montserrat Thin"/>
              <a:cs typeface="Montserrat Thin"/>
              <a:sym typeface="Montserrat Thin"/>
            </a:endParaRPr>
          </a:p>
        </p:txBody>
      </p:sp>
      <p:sp>
        <p:nvSpPr>
          <p:cNvPr id="139" name="Google Shape;139;g39fd9b79162_0_222"/>
          <p:cNvSpPr txBox="1"/>
          <p:nvPr/>
        </p:nvSpPr>
        <p:spPr>
          <a:xfrm>
            <a:off x="10866475" y="6185198"/>
            <a:ext cx="25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TR" sz="2400">
                <a:solidFill>
                  <a:srgbClr val="000000"/>
                </a:solidFill>
                <a:latin typeface="Montserrat Thin"/>
                <a:ea typeface="Montserrat Thin"/>
                <a:cs typeface="Montserrat Thin"/>
                <a:sym typeface="Montserrat Thin"/>
              </a:rPr>
              <a:t>|</a:t>
            </a:r>
            <a:endParaRPr/>
          </a:p>
        </p:txBody>
      </p:sp>
      <p:sp>
        <p:nvSpPr>
          <p:cNvPr id="140" name="Google Shape;140;g39fd9b79162_0_222"/>
          <p:cNvSpPr txBox="1"/>
          <p:nvPr>
            <p:ph idx="4294967295" type="title"/>
          </p:nvPr>
        </p:nvSpPr>
        <p:spPr>
          <a:xfrm>
            <a:off x="304500" y="497250"/>
            <a:ext cx="6286500" cy="51906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rgbClr val="C00000"/>
              </a:buClr>
              <a:buSzPts val="2400"/>
              <a:buFont typeface="Arial"/>
              <a:buNone/>
            </a:pPr>
            <a:r>
              <a:rPr lang="tr-TR" sz="2100" cap="none">
                <a:solidFill>
                  <a:srgbClr val="FD8DA9"/>
                </a:solidFill>
                <a:latin typeface="Montserrat Medium"/>
                <a:ea typeface="Montserrat Medium"/>
                <a:cs typeface="Montserrat Medium"/>
                <a:sym typeface="Montserrat Medium"/>
              </a:rPr>
              <a:t>Edwin Hubble</a:t>
            </a:r>
            <a:r>
              <a:rPr lang="tr-TR" sz="2100" cap="none">
                <a:solidFill>
                  <a:schemeClr val="lt1"/>
                </a:solidFill>
                <a:latin typeface="Montserrat Medium"/>
                <a:ea typeface="Montserrat Medium"/>
                <a:cs typeface="Montserrat Medium"/>
                <a:sym typeface="Montserrat Medium"/>
              </a:rPr>
              <a:t> 1929’da tüm galaksilerin birbirinden uzaklaştığını böylece evrenin genişlediğini gözlemsel olarak buldu. Bu tespitinde </a:t>
            </a:r>
            <a:r>
              <a:rPr lang="tr-TR" sz="2100" cap="none">
                <a:solidFill>
                  <a:srgbClr val="FD8DA9"/>
                </a:solidFill>
                <a:latin typeface="Montserrat Medium"/>
                <a:ea typeface="Montserrat Medium"/>
                <a:cs typeface="Montserrat Medium"/>
                <a:sym typeface="Montserrat Medium"/>
              </a:rPr>
              <a:t>doppler etkisini</a:t>
            </a:r>
            <a:r>
              <a:rPr lang="tr-TR" sz="2100" cap="none">
                <a:solidFill>
                  <a:schemeClr val="lt1"/>
                </a:solidFill>
                <a:latin typeface="Montserrat Medium"/>
                <a:ea typeface="Montserrat Medium"/>
                <a:cs typeface="Montserrat Medium"/>
                <a:sym typeface="Montserrat Medium"/>
              </a:rPr>
              <a:t> kullandı. Buna göre uzaklaşan cisimlerin dalga boyları ışık dalgalarının spektrumunda uzar, böylece kırmızıya kayar; cisimler yaklaşıyor ise dalga boyu kısalır, böylece maviye kayar. Tüm galaksilerden gelen ışığın, spektrumda </a:t>
            </a:r>
            <a:r>
              <a:rPr b="1" lang="tr-TR" sz="2100" u="sng" cap="none">
                <a:solidFill>
                  <a:schemeClr val="lt1"/>
                </a:solidFill>
                <a:latin typeface="Montserrat"/>
                <a:ea typeface="Montserrat"/>
                <a:cs typeface="Montserrat"/>
                <a:sym typeface="Montserrat"/>
              </a:rPr>
              <a:t>kırmızıya kayması, tüm galaksilerin uzaklaştığını gösteriyordu.</a:t>
            </a:r>
            <a:r>
              <a:rPr lang="tr-TR" sz="2100" cap="none">
                <a:solidFill>
                  <a:schemeClr val="lt1"/>
                </a:solidFill>
                <a:latin typeface="Montserrat Medium"/>
                <a:ea typeface="Montserrat Medium"/>
                <a:cs typeface="Montserrat Medium"/>
                <a:sym typeface="Montserrat Medium"/>
              </a:rPr>
              <a:t> Hubble bu gözlemiyle beraber çarpıcı bir yasa da buldu, galaksilerin uzaklaşma hızları, galaksiler arasındaki uzaklıkla doğru orantılıydı. Galaksi ne kadar uzakta ise, o kadar hızlı uzaklaşıyordu. </a:t>
            </a:r>
            <a:br>
              <a:rPr lang="tr-TR" sz="1700" cap="none">
                <a:solidFill>
                  <a:schemeClr val="lt1"/>
                </a:solidFill>
                <a:latin typeface="Montserrat Medium"/>
                <a:ea typeface="Montserrat Medium"/>
                <a:cs typeface="Montserrat Medium"/>
                <a:sym typeface="Montserrat Medium"/>
              </a:rPr>
            </a:br>
            <a:br>
              <a:rPr lang="tr-TR" sz="1700" cap="none">
                <a:solidFill>
                  <a:schemeClr val="lt1"/>
                </a:solidFill>
                <a:latin typeface="Montserrat Medium"/>
                <a:ea typeface="Montserrat Medium"/>
                <a:cs typeface="Montserrat Medium"/>
                <a:sym typeface="Montserrat Medium"/>
              </a:rPr>
            </a:br>
            <a:r>
              <a:rPr lang="tr-TR" sz="1600" cap="none">
                <a:solidFill>
                  <a:srgbClr val="FD8DA9"/>
                </a:solidFill>
                <a:latin typeface="Montserrat Medium"/>
                <a:ea typeface="Montserrat Medium"/>
                <a:cs typeface="Montserrat Medium"/>
                <a:sym typeface="Montserrat Medium"/>
              </a:rPr>
              <a:t>https://www.youtube.com/watch?v=4npPL2fNk_4&amp;t=87s</a:t>
            </a:r>
            <a:endParaRPr sz="1600">
              <a:solidFill>
                <a:srgbClr val="FD8DA9"/>
              </a:solidFill>
              <a:latin typeface="Montserrat Medium"/>
              <a:ea typeface="Montserrat Medium"/>
              <a:cs typeface="Montserrat Medium"/>
              <a:sym typeface="Montserrat Medium"/>
            </a:endParaRPr>
          </a:p>
        </p:txBody>
      </p:sp>
      <p:pic>
        <p:nvPicPr>
          <p:cNvPr id="141" name="Google Shape;141;g39fd9b79162_0_222"/>
          <p:cNvPicPr preferRelativeResize="0"/>
          <p:nvPr>
            <p:ph idx="4294967295" type="body"/>
          </p:nvPr>
        </p:nvPicPr>
        <p:blipFill rotWithShape="1">
          <a:blip r:embed="rId4">
            <a:alphaModFix/>
          </a:blip>
          <a:srcRect b="0" l="0" r="0" t="0"/>
          <a:stretch/>
        </p:blipFill>
        <p:spPr>
          <a:xfrm>
            <a:off x="7665975" y="454784"/>
            <a:ext cx="2886600" cy="3536700"/>
          </a:xfrm>
          <a:prstGeom prst="rect">
            <a:avLst/>
          </a:prstGeom>
          <a:noFill/>
          <a:ln>
            <a:noFill/>
          </a:ln>
        </p:spPr>
      </p:pic>
      <p:pic>
        <p:nvPicPr>
          <p:cNvPr id="142" name="Google Shape;142;g39fd9b79162_0_222"/>
          <p:cNvPicPr preferRelativeResize="0"/>
          <p:nvPr/>
        </p:nvPicPr>
        <p:blipFill>
          <a:blip r:embed="rId5">
            <a:alphaModFix/>
          </a:blip>
          <a:stretch>
            <a:fillRect/>
          </a:stretch>
        </p:blipFill>
        <p:spPr>
          <a:xfrm>
            <a:off x="7665975" y="4054909"/>
            <a:ext cx="2886602" cy="1623713"/>
          </a:xfrm>
          <a:prstGeom prst="rect">
            <a:avLst/>
          </a:prstGeom>
          <a:noFill/>
          <a:ln cap="flat" cmpd="sng" w="9525">
            <a:solidFill>
              <a:schemeClr val="lt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2025-10-28T20:36:19Z</dcterms:created>
  <dc:creator>tayibet erzen</dc:creator>
</cp:coreProperties>
</file>