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1622"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4B2522-847A-4BC5-8CC2-2934AD72E40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301024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B2522-847A-4BC5-8CC2-2934AD72E40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20367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B2522-847A-4BC5-8CC2-2934AD72E40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304740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B2522-847A-4BC5-8CC2-2934AD72E40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279808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B2522-847A-4BC5-8CC2-2934AD72E401}"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203161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4B2522-847A-4BC5-8CC2-2934AD72E401}"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215453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4B2522-847A-4BC5-8CC2-2934AD72E401}"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264907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4B2522-847A-4BC5-8CC2-2934AD72E401}"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363873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B2522-847A-4BC5-8CC2-2934AD72E401}"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374724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4B2522-847A-4BC5-8CC2-2934AD72E401}"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32600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4B2522-847A-4BC5-8CC2-2934AD72E401}"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E80BE-CA64-4E34-A19D-C02964171EB9}" type="slidenum">
              <a:rPr lang="en-US" smtClean="0"/>
              <a:t>‹#›</a:t>
            </a:fld>
            <a:endParaRPr lang="en-US"/>
          </a:p>
        </p:txBody>
      </p:sp>
    </p:spTree>
    <p:extLst>
      <p:ext uri="{BB962C8B-B14F-4D97-AF65-F5344CB8AC3E}">
        <p14:creationId xmlns:p14="http://schemas.microsoft.com/office/powerpoint/2010/main" val="196440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424B2522-847A-4BC5-8CC2-2934AD72E401}" type="datetimeFigureOut">
              <a:rPr lang="en-US" smtClean="0"/>
              <a:t>7/15/2025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F7EE80BE-CA64-4E34-A19D-C02964171EB9}" type="slidenum">
              <a:rPr lang="en-US" smtClean="0"/>
              <a:t>‹#›</a:t>
            </a:fld>
            <a:endParaRPr lang="en-US"/>
          </a:p>
        </p:txBody>
      </p:sp>
    </p:spTree>
    <p:extLst>
      <p:ext uri="{BB962C8B-B14F-4D97-AF65-F5344CB8AC3E}">
        <p14:creationId xmlns:p14="http://schemas.microsoft.com/office/powerpoint/2010/main" val="1707046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081B4D-9637-6176-E7F2-8F32C4A64552}"/>
              </a:ext>
            </a:extLst>
          </p:cNvPr>
          <p:cNvSpPr txBox="1"/>
          <p:nvPr/>
        </p:nvSpPr>
        <p:spPr>
          <a:xfrm>
            <a:off x="121612" y="1711427"/>
            <a:ext cx="6523027" cy="2606739"/>
          </a:xfrm>
          <a:prstGeom prst="rect">
            <a:avLst/>
          </a:prstGeom>
          <a:noFill/>
        </p:spPr>
        <p:txBody>
          <a:bodyPr wrap="square">
            <a:spAutoFit/>
          </a:bodyPr>
          <a:lstStyle/>
          <a:p>
            <a:pPr algn="just">
              <a:lnSpc>
                <a:spcPct val="107000"/>
              </a:lnSpc>
              <a:spcAft>
                <a:spcPts val="633"/>
              </a:spcAft>
            </a:pPr>
            <a:r>
              <a:rPr lang="en-US" sz="1200" kern="0" dirty="0">
                <a:solidFill>
                  <a:srgbClr val="320263"/>
                </a:solidFill>
                <a:latin typeface="Roboto Black" panose="02000000000000000000" pitchFamily="2" charset="0"/>
                <a:ea typeface="Roboto Black" panose="02000000000000000000" pitchFamily="2" charset="0"/>
                <a:cs typeface="Roboto Black" panose="02000000000000000000" pitchFamily="2" charset="0"/>
              </a:rPr>
              <a:t>My career began as an administrative assistant after graduating from Business College  I have worked for several Fortune 500 companies as an executive assistant to Directors, Sr. Vice Presidents, and Managers, I learned from these experiences, grew as a person, and developed those skills to become an entrepreneur. I serve as Vice President of Brooks Insurance Brokers LLC.</a:t>
            </a:r>
            <a:endParaRPr lang="en-US" sz="1200" kern="100" dirty="0">
              <a:latin typeface="Roboto Black" panose="02000000000000000000" pitchFamily="2" charset="0"/>
              <a:ea typeface="Roboto Black" panose="02000000000000000000" pitchFamily="2" charset="0"/>
              <a:cs typeface="Roboto Black" panose="02000000000000000000" pitchFamily="2" charset="0"/>
            </a:endParaRPr>
          </a:p>
          <a:p>
            <a:pPr algn="just">
              <a:lnSpc>
                <a:spcPct val="107000"/>
              </a:lnSpc>
              <a:spcAft>
                <a:spcPts val="633"/>
              </a:spcAft>
            </a:pPr>
            <a:r>
              <a:rPr lang="en-US" sz="1200" kern="0" dirty="0">
                <a:solidFill>
                  <a:srgbClr val="320263"/>
                </a:solidFill>
                <a:latin typeface="Roboto Black" panose="02000000000000000000" pitchFamily="2" charset="0"/>
                <a:ea typeface="Roboto Black" panose="02000000000000000000" pitchFamily="2" charset="0"/>
                <a:cs typeface="Roboto Black" panose="02000000000000000000" pitchFamily="2" charset="0"/>
              </a:rPr>
              <a:t>I have a rich background in serving others. I volunteered for the Dallas Urban League of Greater Dallas for 36+ years, serving as President of the Dallas Urban League Guild, and Secretary My signature program was “The Gifted Ten” scholarship initiative where 10 accomplished seniors were provided scholarships not just by making the grade but because of their devotion to serving their community.</a:t>
            </a:r>
          </a:p>
          <a:p>
            <a:pPr algn="just">
              <a:lnSpc>
                <a:spcPct val="107000"/>
              </a:lnSpc>
              <a:spcAft>
                <a:spcPts val="633"/>
              </a:spcAft>
            </a:pPr>
            <a:r>
              <a:rPr lang="en-US" sz="1200" kern="0" dirty="0">
                <a:solidFill>
                  <a:srgbClr val="320263"/>
                </a:solidFill>
                <a:latin typeface="Roboto Black" panose="02000000000000000000" pitchFamily="2" charset="0"/>
                <a:ea typeface="Roboto Black" panose="02000000000000000000" pitchFamily="2" charset="0"/>
                <a:cs typeface="Roboto Black" panose="02000000000000000000" pitchFamily="2" charset="0"/>
              </a:rPr>
              <a:t>I have a deep devotion to children to ensure they grow with high self esteem and respect for others.</a:t>
            </a:r>
            <a:endParaRPr lang="en-US" sz="1200" kern="100" dirty="0">
              <a:latin typeface="Roboto Black" panose="02000000000000000000" pitchFamily="2" charset="0"/>
              <a:ea typeface="Roboto Black" panose="02000000000000000000" pitchFamily="2" charset="0"/>
              <a:cs typeface="Roboto Black" panose="02000000000000000000" pitchFamily="2" charset="0"/>
            </a:endParaRPr>
          </a:p>
        </p:txBody>
      </p:sp>
      <p:pic>
        <p:nvPicPr>
          <p:cNvPr id="7" name="Picture 6" descr="A person wearing glasses and a black shirt&#10;&#10;AI-generated content may be incorrect.">
            <a:extLst>
              <a:ext uri="{FF2B5EF4-FFF2-40B4-BE49-F238E27FC236}">
                <a16:creationId xmlns:a16="http://schemas.microsoft.com/office/drawing/2014/main" id="{D5936E10-097A-CB47-AAA9-C1E6DE5A6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6" y="137160"/>
            <a:ext cx="1036051" cy="1036051"/>
          </a:xfrm>
          <a:prstGeom prst="rect">
            <a:avLst/>
          </a:prstGeom>
        </p:spPr>
      </p:pic>
      <p:sp>
        <p:nvSpPr>
          <p:cNvPr id="8" name="TextBox 7">
            <a:extLst>
              <a:ext uri="{FF2B5EF4-FFF2-40B4-BE49-F238E27FC236}">
                <a16:creationId xmlns:a16="http://schemas.microsoft.com/office/drawing/2014/main" id="{C848E427-4A8E-CCCC-CF84-B0604A5ECC2B}"/>
              </a:ext>
            </a:extLst>
          </p:cNvPr>
          <p:cNvSpPr txBox="1"/>
          <p:nvPr/>
        </p:nvSpPr>
        <p:spPr>
          <a:xfrm>
            <a:off x="121613" y="1241816"/>
            <a:ext cx="3017173" cy="461665"/>
          </a:xfrm>
          <a:prstGeom prst="rect">
            <a:avLst/>
          </a:prstGeom>
          <a:noFill/>
        </p:spPr>
        <p:txBody>
          <a:bodyPr wrap="none" rtlCol="0">
            <a:spAutoFit/>
          </a:bodyPr>
          <a:lstStyle/>
          <a:p>
            <a:r>
              <a:rPr lang="en-US" sz="1200" b="1" dirty="0">
                <a:latin typeface="Roboto Black" panose="02000000000000000000" pitchFamily="2" charset="0"/>
                <a:ea typeface="Roboto Black" panose="02000000000000000000" pitchFamily="2" charset="0"/>
                <a:cs typeface="Roboto Black" panose="02000000000000000000" pitchFamily="2" charset="0"/>
              </a:rPr>
              <a:t>Patricia Mims-Brooks, Etiquette Director</a:t>
            </a:r>
          </a:p>
          <a:p>
            <a:r>
              <a:rPr lang="en-US" sz="1200" b="1" dirty="0">
                <a:latin typeface="Roboto Black" panose="02000000000000000000" pitchFamily="2" charset="0"/>
                <a:ea typeface="Roboto Black" panose="02000000000000000000" pitchFamily="2" charset="0"/>
                <a:cs typeface="Roboto Black" panose="02000000000000000000" pitchFamily="2" charset="0"/>
              </a:rPr>
              <a:t>Girls Relationship with Boys</a:t>
            </a:r>
          </a:p>
        </p:txBody>
      </p:sp>
      <p:pic>
        <p:nvPicPr>
          <p:cNvPr id="10" name="Picture 9" descr="A person in a black and white jacket&#10;&#10;AI-generated content may be incorrect.">
            <a:extLst>
              <a:ext uri="{FF2B5EF4-FFF2-40B4-BE49-F238E27FC236}">
                <a16:creationId xmlns:a16="http://schemas.microsoft.com/office/drawing/2014/main" id="{DE325265-19B1-7074-4B37-830C7D5A2B44}"/>
              </a:ext>
            </a:extLst>
          </p:cNvPr>
          <p:cNvPicPr>
            <a:picLocks noChangeAspect="1"/>
          </p:cNvPicPr>
          <p:nvPr/>
        </p:nvPicPr>
        <p:blipFill>
          <a:blip r:embed="rId3">
            <a:extLst>
              <a:ext uri="{28A0092B-C50C-407E-A947-70E740481C1C}">
                <a14:useLocalDpi xmlns:a14="http://schemas.microsoft.com/office/drawing/2010/main" val="0"/>
              </a:ext>
            </a:extLst>
          </a:blip>
          <a:srcRect l="23212" t="14769" r="20412" b="34970"/>
          <a:stretch>
            <a:fillRect/>
          </a:stretch>
        </p:blipFill>
        <p:spPr>
          <a:xfrm>
            <a:off x="292556" y="7843956"/>
            <a:ext cx="1036051" cy="1303995"/>
          </a:xfrm>
          <a:prstGeom prst="rect">
            <a:avLst/>
          </a:prstGeom>
        </p:spPr>
      </p:pic>
      <p:sp>
        <p:nvSpPr>
          <p:cNvPr id="12" name="TextBox 11">
            <a:extLst>
              <a:ext uri="{FF2B5EF4-FFF2-40B4-BE49-F238E27FC236}">
                <a16:creationId xmlns:a16="http://schemas.microsoft.com/office/drawing/2014/main" id="{0A4A77EE-FC60-7055-AB3C-ED64B41CC1F7}"/>
              </a:ext>
            </a:extLst>
          </p:cNvPr>
          <p:cNvSpPr txBox="1"/>
          <p:nvPr/>
        </p:nvSpPr>
        <p:spPr>
          <a:xfrm>
            <a:off x="209241" y="9936512"/>
            <a:ext cx="6347767" cy="2954655"/>
          </a:xfrm>
          <a:prstGeom prst="rect">
            <a:avLst/>
          </a:prstGeom>
          <a:noFill/>
        </p:spPr>
        <p:txBody>
          <a:bodyPr wrap="square">
            <a:spAutoFit/>
          </a:bodyPr>
          <a:lstStyle/>
          <a:p>
            <a:r>
              <a:rPr lang="en-US" sz="1200" dirty="0">
                <a:latin typeface="Roboto Black" panose="02000000000000000000" pitchFamily="2" charset="0"/>
                <a:ea typeface="Roboto Black" panose="02000000000000000000" pitchFamily="2" charset="0"/>
                <a:cs typeface="Roboto Black" panose="02000000000000000000" pitchFamily="2" charset="0"/>
              </a:rPr>
              <a:t>Pastor Gipson is a graduate of Grambling State University • He graduated from Omega Bible Institute and Faith Bible Institute with a Doctoral Degree in Ministry • Dr. Gipson is the Pastor of Antioch Baptist Church located in Homer, LA • He is a devoted husband and a father of 2 children • He is the Director of the Board of Christian Education for the Gum Spring Missionary Baptist Association • Pastor Gipson is an entrepreneur of several businesses - Just to name a few:</a:t>
            </a:r>
          </a:p>
          <a:p>
            <a:endParaRPr lang="en-US" sz="1200" dirty="0">
              <a:latin typeface="Roboto Black" panose="02000000000000000000" pitchFamily="2" charset="0"/>
              <a:ea typeface="Roboto Black" panose="02000000000000000000" pitchFamily="2" charset="0"/>
              <a:cs typeface="Roboto Black" panose="02000000000000000000" pitchFamily="2" charset="0"/>
            </a:endParaRPr>
          </a:p>
          <a:p>
            <a:r>
              <a:rPr lang="en-US" sz="1200" dirty="0">
                <a:latin typeface="Roboto Black" panose="02000000000000000000" pitchFamily="2" charset="0"/>
                <a:ea typeface="Roboto Black" panose="02000000000000000000" pitchFamily="2" charset="0"/>
                <a:cs typeface="Roboto Black" panose="02000000000000000000" pitchFamily="2" charset="0"/>
              </a:rPr>
              <a:t>He is a Regional Vice President with Primerica– the #1 Most Trusted Life Insurance Company and the #3 Most Trusted Financial Company in North America. He is known as the Financial Coach and the Co-Owner of Destined 4 Greatness Financial Services.</a:t>
            </a:r>
          </a:p>
          <a:p>
            <a:endParaRPr lang="en-US" sz="1200" dirty="0">
              <a:latin typeface="Roboto Black" panose="02000000000000000000" pitchFamily="2" charset="0"/>
              <a:ea typeface="Roboto Black" panose="02000000000000000000" pitchFamily="2" charset="0"/>
              <a:cs typeface="Roboto Black" panose="02000000000000000000" pitchFamily="2" charset="0"/>
            </a:endParaRPr>
          </a:p>
          <a:p>
            <a:r>
              <a:rPr lang="en-US" sz="1200" dirty="0">
                <a:latin typeface="Roboto Black" panose="02000000000000000000" pitchFamily="2" charset="0"/>
                <a:ea typeface="Roboto Black" panose="02000000000000000000" pitchFamily="2" charset="0"/>
                <a:cs typeface="Roboto Black" panose="02000000000000000000" pitchFamily="2" charset="0"/>
              </a:rPr>
              <a:t>One scripture that fits him best is: “You intended to harm me, but God intended it all for good. He brought me to this position so I could save the lives of many people.” – Genesis 50:20 NLT</a:t>
            </a:r>
          </a:p>
          <a:p>
            <a:endParaRPr lang="en-US" sz="900" dirty="0">
              <a:latin typeface="Roboto Black" panose="02000000000000000000" pitchFamily="2" charset="0"/>
              <a:ea typeface="Roboto Black" panose="02000000000000000000" pitchFamily="2" charset="0"/>
              <a:cs typeface="Roboto Black" panose="02000000000000000000" pitchFamily="2" charset="0"/>
            </a:endParaRPr>
          </a:p>
          <a:p>
            <a:endParaRPr lang="en-US" sz="9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13" name="TextBox 12">
            <a:extLst>
              <a:ext uri="{FF2B5EF4-FFF2-40B4-BE49-F238E27FC236}">
                <a16:creationId xmlns:a16="http://schemas.microsoft.com/office/drawing/2014/main" id="{FFD2EE24-17C1-D7D6-E33A-F04462097629}"/>
              </a:ext>
            </a:extLst>
          </p:cNvPr>
          <p:cNvSpPr txBox="1"/>
          <p:nvPr/>
        </p:nvSpPr>
        <p:spPr>
          <a:xfrm>
            <a:off x="195466" y="9224151"/>
            <a:ext cx="4839786" cy="646331"/>
          </a:xfrm>
          <a:prstGeom prst="rect">
            <a:avLst/>
          </a:prstGeom>
          <a:noFill/>
        </p:spPr>
        <p:txBody>
          <a:bodyPr wrap="none" rtlCol="0">
            <a:spAutoFit/>
          </a:bodyPr>
          <a:lstStyle/>
          <a:p>
            <a:r>
              <a:rPr lang="en-US" sz="1200" b="1" dirty="0">
                <a:latin typeface="Roboto Black" panose="02000000000000000000" pitchFamily="2" charset="0"/>
                <a:ea typeface="Roboto Black" panose="02000000000000000000" pitchFamily="2" charset="0"/>
                <a:cs typeface="Roboto Black" panose="02000000000000000000" pitchFamily="2" charset="0"/>
              </a:rPr>
              <a:t>Pastor </a:t>
            </a:r>
            <a:r>
              <a:rPr lang="en-US" sz="1200" b="1" dirty="0" err="1">
                <a:latin typeface="Roboto Black" panose="02000000000000000000" pitchFamily="2" charset="0"/>
                <a:ea typeface="Roboto Black" panose="02000000000000000000" pitchFamily="2" charset="0"/>
                <a:cs typeface="Roboto Black" panose="02000000000000000000" pitchFamily="2" charset="0"/>
              </a:rPr>
              <a:t>Detorin</a:t>
            </a:r>
            <a:r>
              <a:rPr lang="en-US" sz="1200" b="1" dirty="0">
                <a:latin typeface="Roboto Black" panose="02000000000000000000" pitchFamily="2" charset="0"/>
                <a:ea typeface="Roboto Black" panose="02000000000000000000" pitchFamily="2" charset="0"/>
                <a:cs typeface="Roboto Black" panose="02000000000000000000" pitchFamily="2" charset="0"/>
              </a:rPr>
              <a:t> Gipson, Etiquette Coordinator, Gentlemen by Design</a:t>
            </a:r>
          </a:p>
          <a:p>
            <a:r>
              <a:rPr lang="en-US" sz="1200" b="1" dirty="0">
                <a:latin typeface="Roboto Black" panose="02000000000000000000" pitchFamily="2" charset="0"/>
                <a:ea typeface="Roboto Black" panose="02000000000000000000" pitchFamily="2" charset="0"/>
                <a:cs typeface="Roboto Black" panose="02000000000000000000" pitchFamily="2" charset="0"/>
              </a:rPr>
              <a:t>Gentlemen’s Relationship with Girls</a:t>
            </a:r>
          </a:p>
          <a:p>
            <a:r>
              <a:rPr lang="en-US" sz="1200" b="1" dirty="0">
                <a:latin typeface="Roboto Black" panose="02000000000000000000" pitchFamily="2" charset="0"/>
                <a:ea typeface="Roboto Black" panose="02000000000000000000" pitchFamily="2" charset="0"/>
                <a:cs typeface="Roboto Black" panose="02000000000000000000" pitchFamily="2" charset="0"/>
              </a:rPr>
              <a:t>Gentlemen’s and Ladies Finances</a:t>
            </a:r>
          </a:p>
        </p:txBody>
      </p:sp>
      <p:pic>
        <p:nvPicPr>
          <p:cNvPr id="15" name="Picture 14" descr="A person wearing glasses and a vest&#10;&#10;AI-generated content may be incorrect.">
            <a:extLst>
              <a:ext uri="{FF2B5EF4-FFF2-40B4-BE49-F238E27FC236}">
                <a16:creationId xmlns:a16="http://schemas.microsoft.com/office/drawing/2014/main" id="{9543DB69-34EC-A54A-925B-E5C9ACA7AFF1}"/>
              </a:ext>
            </a:extLst>
          </p:cNvPr>
          <p:cNvPicPr>
            <a:picLocks noChangeAspect="1"/>
          </p:cNvPicPr>
          <p:nvPr/>
        </p:nvPicPr>
        <p:blipFill>
          <a:blip r:embed="rId4">
            <a:extLst>
              <a:ext uri="{28A0092B-C50C-407E-A947-70E740481C1C}">
                <a14:useLocalDpi xmlns:a14="http://schemas.microsoft.com/office/drawing/2010/main" val="0"/>
              </a:ext>
            </a:extLst>
          </a:blip>
          <a:srcRect b="29494"/>
          <a:stretch>
            <a:fillRect/>
          </a:stretch>
        </p:blipFill>
        <p:spPr>
          <a:xfrm>
            <a:off x="244552" y="4576156"/>
            <a:ext cx="1133141" cy="1198405"/>
          </a:xfrm>
          <a:prstGeom prst="rect">
            <a:avLst/>
          </a:prstGeom>
        </p:spPr>
      </p:pic>
      <p:sp>
        <p:nvSpPr>
          <p:cNvPr id="17" name="TextBox 16">
            <a:extLst>
              <a:ext uri="{FF2B5EF4-FFF2-40B4-BE49-F238E27FC236}">
                <a16:creationId xmlns:a16="http://schemas.microsoft.com/office/drawing/2014/main" id="{89ED6A70-E00B-82A3-CF04-61458A377CD6}"/>
              </a:ext>
            </a:extLst>
          </p:cNvPr>
          <p:cNvSpPr txBox="1"/>
          <p:nvPr/>
        </p:nvSpPr>
        <p:spPr>
          <a:xfrm>
            <a:off x="159711" y="6382761"/>
            <a:ext cx="6446828" cy="1384995"/>
          </a:xfrm>
          <a:prstGeom prst="rect">
            <a:avLst/>
          </a:prstGeom>
          <a:noFill/>
        </p:spPr>
        <p:txBody>
          <a:bodyPr wrap="square">
            <a:spAutoFit/>
          </a:bodyPr>
          <a:lstStyle/>
          <a:p>
            <a:r>
              <a:rPr lang="en-US" sz="1200" b="0" i="0" dirty="0">
                <a:solidFill>
                  <a:srgbClr val="222222"/>
                </a:solidFill>
                <a:effectLst/>
                <a:latin typeface="Roboto Black" panose="02000000000000000000" pitchFamily="2" charset="0"/>
                <a:ea typeface="Roboto Black" panose="02000000000000000000" pitchFamily="2" charset="0"/>
                <a:cs typeface="Roboto Black" panose="02000000000000000000" pitchFamily="2" charset="0"/>
              </a:rPr>
              <a:t>Tiara Freeman is an artist, educator, and mentor with a passion for teaching etiquette as a tool for confidence, character, and lifelong success. She holds a Master’s degree in Mass Communication from Grambling State University, where she also served as Graduate Student Association President and led several campus and community leadership initiatives. She believes etiquette is a foundation for confidence, character, and lifelong success. Tiara is dedicated to empowering youth to carry themselves with grace, purpose, and presence in every space they enter.</a:t>
            </a:r>
            <a:endParaRPr lang="en-US" sz="12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18" name="TextBox 17">
            <a:extLst>
              <a:ext uri="{FF2B5EF4-FFF2-40B4-BE49-F238E27FC236}">
                <a16:creationId xmlns:a16="http://schemas.microsoft.com/office/drawing/2014/main" id="{E9560B28-25C3-DE36-D62B-5C1C5AAA1CCF}"/>
              </a:ext>
            </a:extLst>
          </p:cNvPr>
          <p:cNvSpPr txBox="1"/>
          <p:nvPr/>
        </p:nvSpPr>
        <p:spPr>
          <a:xfrm>
            <a:off x="159711" y="5855066"/>
            <a:ext cx="3837910" cy="461665"/>
          </a:xfrm>
          <a:prstGeom prst="rect">
            <a:avLst/>
          </a:prstGeom>
          <a:noFill/>
        </p:spPr>
        <p:txBody>
          <a:bodyPr wrap="none" rtlCol="0">
            <a:spAutoFit/>
          </a:bodyPr>
          <a:lstStyle/>
          <a:p>
            <a:r>
              <a:rPr lang="en-US" sz="1200" dirty="0">
                <a:latin typeface="Roboto Black" panose="02000000000000000000" pitchFamily="2" charset="0"/>
                <a:ea typeface="Roboto Black" panose="02000000000000000000" pitchFamily="2" charset="0"/>
                <a:cs typeface="Roboto Black" panose="02000000000000000000" pitchFamily="2" charset="0"/>
              </a:rPr>
              <a:t>Tiara Freeman – Etiquette Coordinator – Ladies Club</a:t>
            </a:r>
          </a:p>
          <a:p>
            <a:r>
              <a:rPr lang="en-US" sz="1200" dirty="0">
                <a:latin typeface="Roboto Black" panose="02000000000000000000" pitchFamily="2" charset="0"/>
                <a:ea typeface="Roboto Black" panose="02000000000000000000" pitchFamily="2" charset="0"/>
                <a:cs typeface="Roboto Black" panose="02000000000000000000" pitchFamily="2" charset="0"/>
              </a:rPr>
              <a:t>Health/Ladylike Presence</a:t>
            </a:r>
          </a:p>
        </p:txBody>
      </p:sp>
    </p:spTree>
    <p:extLst>
      <p:ext uri="{BB962C8B-B14F-4D97-AF65-F5344CB8AC3E}">
        <p14:creationId xmlns:p14="http://schemas.microsoft.com/office/powerpoint/2010/main" val="423346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at the camera&#10;&#10;AI-generated content may be incorrect.">
            <a:extLst>
              <a:ext uri="{FF2B5EF4-FFF2-40B4-BE49-F238E27FC236}">
                <a16:creationId xmlns:a16="http://schemas.microsoft.com/office/drawing/2014/main" id="{C1CEC09F-D6CB-1CF7-204B-28B7C593A68C}"/>
              </a:ext>
            </a:extLst>
          </p:cNvPr>
          <p:cNvPicPr>
            <a:picLocks noChangeAspect="1"/>
          </p:cNvPicPr>
          <p:nvPr/>
        </p:nvPicPr>
        <p:blipFill>
          <a:blip r:embed="rId2">
            <a:extLst>
              <a:ext uri="{28A0092B-C50C-407E-A947-70E740481C1C}">
                <a14:useLocalDpi xmlns:a14="http://schemas.microsoft.com/office/drawing/2010/main" val="0"/>
              </a:ext>
            </a:extLst>
          </a:blip>
          <a:srcRect t="17712" r="16492" b="6850"/>
          <a:stretch>
            <a:fillRect/>
          </a:stretch>
        </p:blipFill>
        <p:spPr>
          <a:xfrm>
            <a:off x="210501" y="3760924"/>
            <a:ext cx="1283971" cy="2019640"/>
          </a:xfrm>
          <a:prstGeom prst="rect">
            <a:avLst/>
          </a:prstGeom>
        </p:spPr>
      </p:pic>
      <p:sp>
        <p:nvSpPr>
          <p:cNvPr id="9" name="TextBox 8">
            <a:extLst>
              <a:ext uri="{FF2B5EF4-FFF2-40B4-BE49-F238E27FC236}">
                <a16:creationId xmlns:a16="http://schemas.microsoft.com/office/drawing/2014/main" id="{46EC368B-2BB2-E4AA-65A5-6ACE3F144919}"/>
              </a:ext>
            </a:extLst>
          </p:cNvPr>
          <p:cNvSpPr txBox="1"/>
          <p:nvPr/>
        </p:nvSpPr>
        <p:spPr>
          <a:xfrm>
            <a:off x="1618647" y="740387"/>
            <a:ext cx="5196839" cy="2537361"/>
          </a:xfrm>
          <a:prstGeom prst="rect">
            <a:avLst/>
          </a:prstGeom>
          <a:noFill/>
        </p:spPr>
        <p:txBody>
          <a:bodyPr wrap="square">
            <a:spAutoFit/>
          </a:bodyPr>
          <a:lstStyle/>
          <a:p>
            <a:pPr algn="just">
              <a:lnSpc>
                <a:spcPct val="107000"/>
              </a:lnSpc>
              <a:spcAft>
                <a:spcPts val="1125"/>
              </a:spcAft>
            </a:pPr>
            <a:r>
              <a:rPr lang="en-US" sz="1200" kern="0" dirty="0">
                <a:solidFill>
                  <a:srgbClr val="320263"/>
                </a:solidFill>
                <a:effectLst/>
                <a:latin typeface="Roboto Black" panose="02000000000000000000" pitchFamily="2" charset="0"/>
                <a:ea typeface="Roboto Black" panose="02000000000000000000" pitchFamily="2" charset="0"/>
                <a:cs typeface="Roboto Black" panose="02000000000000000000" pitchFamily="2" charset="0"/>
              </a:rPr>
              <a:t>I am a native of Ruston. I have been a licensed agent for over 25 years experienced in insurance, banking/finance, and mortgage. I have worked for major companies such as New York Life, Pennsylvania Life Insurance, Dialog Direct, AmSouth Bank and Regions Bank just to name a few.  I am Licensed and authorized to sell annuities, life insurance, MAPD plans, Medicare Supplement, 40lK, GIUL and IRAs.    </a:t>
            </a:r>
          </a:p>
          <a:p>
            <a:pPr algn="just">
              <a:lnSpc>
                <a:spcPct val="107000"/>
              </a:lnSpc>
              <a:spcAft>
                <a:spcPts val="1125"/>
              </a:spcAft>
            </a:pPr>
            <a:r>
              <a:rPr lang="en-US" sz="1200" kern="0" dirty="0">
                <a:solidFill>
                  <a:srgbClr val="320263"/>
                </a:solidFill>
                <a:latin typeface="Roboto Black" panose="02000000000000000000" pitchFamily="2" charset="0"/>
                <a:ea typeface="Roboto Black" panose="02000000000000000000" pitchFamily="2" charset="0"/>
                <a:cs typeface="Roboto Black" panose="02000000000000000000" pitchFamily="2" charset="0"/>
              </a:rPr>
              <a:t>As a military veteran for many years, I was an  ROTC Administrator/Instructor at Alcorn State University, training cadets on how to be an “Officer and a Gentleman”. </a:t>
            </a:r>
          </a:p>
          <a:p>
            <a:pPr algn="just">
              <a:lnSpc>
                <a:spcPct val="107000"/>
              </a:lnSpc>
              <a:spcAft>
                <a:spcPts val="1125"/>
              </a:spcAft>
            </a:pPr>
            <a:r>
              <a:rPr lang="en-US" sz="1200" kern="0" dirty="0">
                <a:solidFill>
                  <a:srgbClr val="320263"/>
                </a:solidFill>
                <a:effectLst/>
                <a:latin typeface="Roboto Black" panose="02000000000000000000" pitchFamily="2" charset="0"/>
                <a:ea typeface="Roboto Black" panose="02000000000000000000" pitchFamily="2" charset="0"/>
                <a:cs typeface="Roboto Black" panose="02000000000000000000" pitchFamily="2" charset="0"/>
              </a:rPr>
              <a:t>I am truly committed to  growing this next generation to be “gentlemen” and leaders.</a:t>
            </a:r>
          </a:p>
        </p:txBody>
      </p:sp>
      <p:sp>
        <p:nvSpPr>
          <p:cNvPr id="11" name="TextBox 10">
            <a:extLst>
              <a:ext uri="{FF2B5EF4-FFF2-40B4-BE49-F238E27FC236}">
                <a16:creationId xmlns:a16="http://schemas.microsoft.com/office/drawing/2014/main" id="{47097858-18E6-C104-CBDE-8FC9AAC421E9}"/>
              </a:ext>
            </a:extLst>
          </p:cNvPr>
          <p:cNvSpPr txBox="1"/>
          <p:nvPr/>
        </p:nvSpPr>
        <p:spPr>
          <a:xfrm>
            <a:off x="1661159" y="1377497"/>
            <a:ext cx="4826317" cy="265009"/>
          </a:xfrm>
          <a:prstGeom prst="rect">
            <a:avLst/>
          </a:prstGeom>
          <a:noFill/>
        </p:spPr>
        <p:txBody>
          <a:bodyPr wrap="square">
            <a:spAutoFit/>
          </a:bodyPr>
          <a:lstStyle/>
          <a:p>
            <a:pPr marL="0" marR="0" algn="just">
              <a:lnSpc>
                <a:spcPct val="107000"/>
              </a:lnSpc>
              <a:spcAft>
                <a:spcPts val="1125"/>
              </a:spcAft>
              <a:buNone/>
            </a:pPr>
            <a:r>
              <a:rPr lang="en-US" sz="1100" kern="0" dirty="0">
                <a:solidFill>
                  <a:srgbClr val="320263"/>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7A8A99D-0460-F2F7-1593-26A91D064BBD}"/>
              </a:ext>
            </a:extLst>
          </p:cNvPr>
          <p:cNvSpPr txBox="1"/>
          <p:nvPr/>
        </p:nvSpPr>
        <p:spPr>
          <a:xfrm>
            <a:off x="2287824" y="135037"/>
            <a:ext cx="2914580" cy="523220"/>
          </a:xfrm>
          <a:prstGeom prst="rect">
            <a:avLst/>
          </a:prstGeom>
          <a:noFill/>
        </p:spPr>
        <p:txBody>
          <a:bodyPr wrap="none" rtlCol="0">
            <a:spAutoFit/>
          </a:bodyPr>
          <a:lstStyle/>
          <a:p>
            <a:pPr algn="ctr"/>
            <a:r>
              <a:rPr lang="en-US" sz="1400" dirty="0">
                <a:latin typeface="Roboto Black" panose="02000000000000000000" pitchFamily="2" charset="0"/>
                <a:ea typeface="Roboto Black" panose="02000000000000000000" pitchFamily="2" charset="0"/>
                <a:cs typeface="Roboto Black" panose="02000000000000000000" pitchFamily="2" charset="0"/>
              </a:rPr>
              <a:t>Instructors</a:t>
            </a:r>
          </a:p>
          <a:p>
            <a:pPr algn="ctr"/>
            <a:r>
              <a:rPr lang="en-US" sz="1400" dirty="0">
                <a:latin typeface="Roboto Black" panose="02000000000000000000" pitchFamily="2" charset="0"/>
                <a:ea typeface="Roboto Black" panose="02000000000000000000" pitchFamily="2" charset="0"/>
                <a:cs typeface="Roboto Black" panose="02000000000000000000" pitchFamily="2" charset="0"/>
              </a:rPr>
              <a:t>Gentlemen by Design (Continued)</a:t>
            </a:r>
          </a:p>
        </p:txBody>
      </p:sp>
      <p:grpSp>
        <p:nvGrpSpPr>
          <p:cNvPr id="10" name="Group 9">
            <a:extLst>
              <a:ext uri="{FF2B5EF4-FFF2-40B4-BE49-F238E27FC236}">
                <a16:creationId xmlns:a16="http://schemas.microsoft.com/office/drawing/2014/main" id="{053FBD94-441A-8750-A2E2-FF3FAB01C60F}"/>
              </a:ext>
            </a:extLst>
          </p:cNvPr>
          <p:cNvGrpSpPr/>
          <p:nvPr/>
        </p:nvGrpSpPr>
        <p:grpSpPr>
          <a:xfrm>
            <a:off x="105310" y="795793"/>
            <a:ext cx="1664238" cy="2747530"/>
            <a:chOff x="150078" y="1072410"/>
            <a:chExt cx="1664238" cy="2747530"/>
          </a:xfrm>
        </p:grpSpPr>
        <p:pic>
          <p:nvPicPr>
            <p:cNvPr id="5" name="Picture 4" descr="A person wearing glasses and a suit&#10;&#10;AI-generated content may be incorrect.">
              <a:extLst>
                <a:ext uri="{FF2B5EF4-FFF2-40B4-BE49-F238E27FC236}">
                  <a16:creationId xmlns:a16="http://schemas.microsoft.com/office/drawing/2014/main" id="{994DF353-8820-7EEF-4406-39942202B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3" y="1072410"/>
              <a:ext cx="1290638" cy="2013689"/>
            </a:xfrm>
            <a:prstGeom prst="rect">
              <a:avLst/>
            </a:prstGeom>
            <a:effectLst>
              <a:outerShdw blurRad="50800" dist="50800" dir="5400000" algn="ctr" rotWithShape="0">
                <a:srgbClr val="000000">
                  <a:alpha val="91000"/>
                </a:srgbClr>
              </a:outerShdw>
            </a:effectLst>
          </p:spPr>
        </p:pic>
        <p:sp>
          <p:nvSpPr>
            <p:cNvPr id="13" name="TextBox 12">
              <a:extLst>
                <a:ext uri="{FF2B5EF4-FFF2-40B4-BE49-F238E27FC236}">
                  <a16:creationId xmlns:a16="http://schemas.microsoft.com/office/drawing/2014/main" id="{9EB93480-B900-5971-EF40-0A67FB53B82F}"/>
                </a:ext>
              </a:extLst>
            </p:cNvPr>
            <p:cNvSpPr txBox="1"/>
            <p:nvPr/>
          </p:nvSpPr>
          <p:spPr>
            <a:xfrm>
              <a:off x="150078" y="3173609"/>
              <a:ext cx="1664238" cy="646331"/>
            </a:xfrm>
            <a:prstGeom prst="rect">
              <a:avLst/>
            </a:prstGeom>
            <a:noFill/>
          </p:spPr>
          <p:txBody>
            <a:bodyPr wrap="none" rtlCol="0">
              <a:spAutoFit/>
            </a:bodyPr>
            <a:lstStyle/>
            <a:p>
              <a:r>
                <a:rPr lang="en-US" sz="1200" dirty="0">
                  <a:latin typeface="Roboto Black" panose="02000000000000000000" pitchFamily="2" charset="0"/>
                  <a:ea typeface="Roboto Black" panose="02000000000000000000" pitchFamily="2" charset="0"/>
                  <a:cs typeface="Roboto Black" panose="02000000000000000000" pitchFamily="2" charset="0"/>
                </a:rPr>
                <a:t>Troy Brooks, Sr – </a:t>
              </a:r>
            </a:p>
            <a:p>
              <a:r>
                <a:rPr lang="en-US" sz="1200" dirty="0">
                  <a:latin typeface="Roboto Black" panose="02000000000000000000" pitchFamily="2" charset="0"/>
                  <a:ea typeface="Roboto Black" panose="02000000000000000000" pitchFamily="2" charset="0"/>
                  <a:cs typeface="Roboto Black" panose="02000000000000000000" pitchFamily="2" charset="0"/>
                </a:rPr>
                <a:t>Gentlemen’s Speech/</a:t>
              </a:r>
            </a:p>
            <a:p>
              <a:r>
                <a:rPr lang="en-US" sz="1200" dirty="0">
                  <a:latin typeface="Roboto Black" panose="02000000000000000000" pitchFamily="2" charset="0"/>
                  <a:ea typeface="Roboto Black" panose="02000000000000000000" pitchFamily="2" charset="0"/>
                  <a:cs typeface="Roboto Black" panose="02000000000000000000" pitchFamily="2" charset="0"/>
                </a:rPr>
                <a:t>Communication</a:t>
              </a:r>
            </a:p>
          </p:txBody>
        </p:sp>
      </p:grpSp>
      <p:sp>
        <p:nvSpPr>
          <p:cNvPr id="15" name="TextBox 14">
            <a:extLst>
              <a:ext uri="{FF2B5EF4-FFF2-40B4-BE49-F238E27FC236}">
                <a16:creationId xmlns:a16="http://schemas.microsoft.com/office/drawing/2014/main" id="{75D48008-574F-FADC-5383-1F77BFD5AADD}"/>
              </a:ext>
            </a:extLst>
          </p:cNvPr>
          <p:cNvSpPr txBox="1"/>
          <p:nvPr/>
        </p:nvSpPr>
        <p:spPr>
          <a:xfrm>
            <a:off x="1661161" y="6735311"/>
            <a:ext cx="5196839" cy="1875129"/>
          </a:xfrm>
          <a:prstGeom prst="rect">
            <a:avLst/>
          </a:prstGeom>
          <a:noFill/>
        </p:spPr>
        <p:txBody>
          <a:bodyPr wrap="square">
            <a:spAutoFit/>
          </a:bodyPr>
          <a:lstStyle/>
          <a:p>
            <a:pPr marL="0" marR="0">
              <a:lnSpc>
                <a:spcPct val="107000"/>
              </a:lnSpc>
              <a:spcAft>
                <a:spcPts val="800"/>
              </a:spcAft>
              <a:buNone/>
            </a:pPr>
            <a:r>
              <a:rPr lang="en-US" sz="1200" kern="100" dirty="0">
                <a:effectLst/>
                <a:latin typeface="Roboto Black" panose="02000000000000000000" pitchFamily="2" charset="0"/>
                <a:ea typeface="Roboto Black" panose="02000000000000000000" pitchFamily="2" charset="0"/>
                <a:cs typeface="Roboto Black" panose="02000000000000000000" pitchFamily="2" charset="0"/>
              </a:rPr>
              <a:t>A Career Fireman, working his way over the past 36 years from basic firefighter to paramedic, driver, </a:t>
            </a: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Assistant Chief and Chief.</a:t>
            </a:r>
          </a:p>
          <a:p>
            <a:pPr marL="171450" marR="0" indent="-171450">
              <a:lnSpc>
                <a:spcPct val="107000"/>
              </a:lnSpc>
              <a:spcAft>
                <a:spcPts val="800"/>
              </a:spcAft>
              <a:buFont typeface="Arial" panose="020B0604020202020204" pitchFamily="34" charset="0"/>
              <a:buChar char="•"/>
            </a:pPr>
            <a:r>
              <a:rPr lang="en-US" sz="1200" b="1" kern="100" dirty="0">
                <a:latin typeface="Roboto Black" panose="02000000000000000000" pitchFamily="2" charset="0"/>
                <a:ea typeface="Roboto Black" panose="02000000000000000000" pitchFamily="2" charset="0"/>
                <a:cs typeface="Roboto Black" panose="02000000000000000000" pitchFamily="2" charset="0"/>
              </a:rPr>
              <a:t>Serves as Deacon for Pilgrim Rest Baptist Church</a:t>
            </a:r>
          </a:p>
          <a:p>
            <a:pPr marL="171450" marR="0" indent="-171450">
              <a:lnSpc>
                <a:spcPct val="107000"/>
              </a:lnSpc>
              <a:spcAft>
                <a:spcPts val="800"/>
              </a:spcAft>
              <a:buFont typeface="Arial" panose="020B0604020202020204" pitchFamily="34" charset="0"/>
              <a:buChar char="•"/>
            </a:pPr>
            <a:r>
              <a:rPr lang="en-US" sz="1200" b="1" kern="100" dirty="0">
                <a:latin typeface="Roboto Black" panose="02000000000000000000" pitchFamily="2" charset="0"/>
                <a:ea typeface="Roboto Black" panose="02000000000000000000" pitchFamily="2" charset="0"/>
                <a:cs typeface="Roboto Black" panose="02000000000000000000" pitchFamily="2" charset="0"/>
              </a:rPr>
              <a:t>Vice President of the HBCU Boster Club</a:t>
            </a:r>
          </a:p>
          <a:p>
            <a:pPr marL="171450" marR="0" indent="-171450">
              <a:lnSpc>
                <a:spcPct val="107000"/>
              </a:lnSpc>
              <a:spcAft>
                <a:spcPts val="800"/>
              </a:spcAft>
              <a:buFont typeface="Arial" panose="020B0604020202020204" pitchFamily="34" charset="0"/>
              <a:buChar char="•"/>
            </a:pP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Assistant Treasurer for Lincoln United Community Coalition</a:t>
            </a:r>
          </a:p>
          <a:p>
            <a:pPr marR="0">
              <a:lnSpc>
                <a:spcPct val="107000"/>
              </a:lnSpc>
              <a:spcAft>
                <a:spcPts val="800"/>
              </a:spcAft>
            </a:pPr>
            <a:r>
              <a:rPr lang="en-US" sz="1200" b="1" kern="100" dirty="0">
                <a:latin typeface="Roboto Black" panose="02000000000000000000" pitchFamily="2" charset="0"/>
                <a:ea typeface="Roboto Black" panose="02000000000000000000" pitchFamily="2" charset="0"/>
                <a:cs typeface="Roboto Black" panose="02000000000000000000" pitchFamily="2" charset="0"/>
              </a:rPr>
              <a:t>Has a passion for making sure our youth get the training they need to become future leaders</a:t>
            </a:r>
            <a:r>
              <a:rPr lang="en-US" sz="1100" b="1" kern="100" dirty="0">
                <a:latin typeface="Roboto Black" panose="02000000000000000000" pitchFamily="2" charset="0"/>
                <a:ea typeface="Roboto Black" panose="02000000000000000000" pitchFamily="2" charset="0"/>
                <a:cs typeface="Roboto Black" panose="02000000000000000000" pitchFamily="2" charset="0"/>
              </a:rPr>
              <a:t>.</a:t>
            </a:r>
            <a:endParaRPr lang="en-US" sz="1100" kern="100" dirty="0">
              <a:effectLst/>
              <a:latin typeface="Roboto Black" panose="02000000000000000000" pitchFamily="2" charset="0"/>
              <a:ea typeface="Roboto Black" panose="02000000000000000000" pitchFamily="2" charset="0"/>
              <a:cs typeface="Roboto Black" panose="02000000000000000000" pitchFamily="2" charset="0"/>
            </a:endParaRPr>
          </a:p>
        </p:txBody>
      </p:sp>
      <p:sp>
        <p:nvSpPr>
          <p:cNvPr id="21" name="TextBox 20">
            <a:extLst>
              <a:ext uri="{FF2B5EF4-FFF2-40B4-BE49-F238E27FC236}">
                <a16:creationId xmlns:a16="http://schemas.microsoft.com/office/drawing/2014/main" id="{D8372C6A-327B-210D-D00D-B65A0BC5425E}"/>
              </a:ext>
            </a:extLst>
          </p:cNvPr>
          <p:cNvSpPr txBox="1"/>
          <p:nvPr/>
        </p:nvSpPr>
        <p:spPr>
          <a:xfrm>
            <a:off x="1583054" y="3631648"/>
            <a:ext cx="5109212" cy="2958246"/>
          </a:xfrm>
          <a:prstGeom prst="rect">
            <a:avLst/>
          </a:prstGeom>
          <a:noFill/>
        </p:spPr>
        <p:txBody>
          <a:bodyPr wrap="square">
            <a:spAutoFit/>
          </a:bodyPr>
          <a:lstStyle/>
          <a:p>
            <a:pPr>
              <a:lnSpc>
                <a:spcPct val="107000"/>
              </a:lnSpc>
              <a:spcAft>
                <a:spcPts val="800"/>
              </a:spcAft>
            </a:pP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Wayne L. Buggs is a native of Ruston, LA.  He is a 1983 graduate of Ruston High School.  He attended Louisiana Tech University for two years, and then decided to join the Army.  While serving in Military Active Duty from 1987-1996 he earned many medals and badges for his achievements, conduct, service, and handling machinery. </a:t>
            </a:r>
          </a:p>
          <a:p>
            <a:pPr>
              <a:lnSpc>
                <a:spcPct val="107000"/>
              </a:lnSpc>
              <a:spcAft>
                <a:spcPts val="800"/>
              </a:spcAft>
            </a:pPr>
            <a:r>
              <a:rPr lang="en-US" sz="1200" b="1" dirty="0">
                <a:latin typeface="Roboto Black" panose="02000000000000000000" pitchFamily="2" charset="0"/>
                <a:ea typeface="Roboto Black" panose="02000000000000000000" pitchFamily="2" charset="0"/>
                <a:cs typeface="Roboto Black" panose="02000000000000000000" pitchFamily="2" charset="0"/>
              </a:rPr>
              <a:t>Following his diligent work with the youth he became a Deacon, Superintendent of the Sunday School at the Zion Hill Baptist Church.</a:t>
            </a:r>
          </a:p>
          <a:p>
            <a:pPr>
              <a:lnSpc>
                <a:spcPct val="107000"/>
              </a:lnSpc>
              <a:spcAft>
                <a:spcPts val="800"/>
              </a:spcAft>
            </a:pPr>
            <a:r>
              <a:rPr lang="en-US" sz="1200" b="1" dirty="0">
                <a:latin typeface="Roboto Black" panose="02000000000000000000" pitchFamily="2" charset="0"/>
                <a:ea typeface="Roboto Black" panose="02000000000000000000" pitchFamily="2" charset="0"/>
                <a:cs typeface="Roboto Black" panose="02000000000000000000" pitchFamily="2" charset="0"/>
              </a:rPr>
              <a:t>Married in June/2004, became an ordained Minister in 2006 and was called to pastor his first church (St. John Baptist Church: Lillie, LA) in 2007, and he now pastors two churches (Mt. Sinai Baptist Church: </a:t>
            </a:r>
            <a:r>
              <a:rPr lang="en-US" sz="1200" b="1" dirty="0" err="1">
                <a:latin typeface="Roboto Black" panose="02000000000000000000" pitchFamily="2" charset="0"/>
                <a:ea typeface="Roboto Black" panose="02000000000000000000" pitchFamily="2" charset="0"/>
                <a:cs typeface="Roboto Black" panose="02000000000000000000" pitchFamily="2" charset="0"/>
              </a:rPr>
              <a:t>Choudrant</a:t>
            </a:r>
            <a:r>
              <a:rPr lang="en-US" sz="1200" b="1" dirty="0">
                <a:latin typeface="Roboto Black" panose="02000000000000000000" pitchFamily="2" charset="0"/>
                <a:ea typeface="Roboto Black" panose="02000000000000000000" pitchFamily="2" charset="0"/>
                <a:cs typeface="Roboto Black" panose="02000000000000000000" pitchFamily="2" charset="0"/>
              </a:rPr>
              <a:t>, LA and Antioch Baptist Church: Monroe, LA).  </a:t>
            </a:r>
          </a:p>
          <a:p>
            <a:pPr>
              <a:lnSpc>
                <a:spcPct val="107000"/>
              </a:lnSpc>
              <a:spcAft>
                <a:spcPts val="800"/>
              </a:spcAft>
            </a:pPr>
            <a:r>
              <a:rPr lang="en-US" sz="1200" b="1" dirty="0">
                <a:latin typeface="Roboto Black" panose="02000000000000000000" pitchFamily="2" charset="0"/>
                <a:ea typeface="Roboto Black" panose="02000000000000000000" pitchFamily="2" charset="0"/>
                <a:cs typeface="Roboto Black" panose="02000000000000000000" pitchFamily="2" charset="0"/>
              </a:rPr>
              <a:t>President of Lincoln United Community Coalition and passionate about our youth succeeding and leading</a:t>
            </a:r>
            <a:endParaRPr lang="en-US" sz="1200" dirty="0">
              <a:latin typeface="Roboto Black" panose="02000000000000000000" pitchFamily="2" charset="0"/>
              <a:ea typeface="Roboto Black" panose="02000000000000000000" pitchFamily="2" charset="0"/>
              <a:cs typeface="Roboto Black" panose="02000000000000000000" pitchFamily="2" charset="0"/>
            </a:endParaRPr>
          </a:p>
        </p:txBody>
      </p:sp>
      <p:pic>
        <p:nvPicPr>
          <p:cNvPr id="17" name="Picture 16" descr="A person taking a selfie&#10;&#10;AI-generated content may be incorrect.">
            <a:extLst>
              <a:ext uri="{FF2B5EF4-FFF2-40B4-BE49-F238E27FC236}">
                <a16:creationId xmlns:a16="http://schemas.microsoft.com/office/drawing/2014/main" id="{4ABFDDA2-2D54-6CA5-A6B2-46B1B3E0A8AF}"/>
              </a:ext>
            </a:extLst>
          </p:cNvPr>
          <p:cNvPicPr>
            <a:picLocks noChangeAspect="1"/>
          </p:cNvPicPr>
          <p:nvPr/>
        </p:nvPicPr>
        <p:blipFill>
          <a:blip r:embed="rId4">
            <a:extLst>
              <a:ext uri="{28A0092B-C50C-407E-A947-70E740481C1C}">
                <a14:useLocalDpi xmlns:a14="http://schemas.microsoft.com/office/drawing/2010/main" val="0"/>
              </a:ext>
            </a:extLst>
          </a:blip>
          <a:srcRect l="21198" t="15690"/>
          <a:stretch>
            <a:fillRect/>
          </a:stretch>
        </p:blipFill>
        <p:spPr>
          <a:xfrm>
            <a:off x="233226" y="6735311"/>
            <a:ext cx="1349828" cy="1775850"/>
          </a:xfrm>
          <a:prstGeom prst="rect">
            <a:avLst/>
          </a:prstGeom>
        </p:spPr>
      </p:pic>
      <p:sp>
        <p:nvSpPr>
          <p:cNvPr id="23" name="TextBox 22">
            <a:extLst>
              <a:ext uri="{FF2B5EF4-FFF2-40B4-BE49-F238E27FC236}">
                <a16:creationId xmlns:a16="http://schemas.microsoft.com/office/drawing/2014/main" id="{310D0CCC-CC94-213A-6FB8-82E16B52730D}"/>
              </a:ext>
            </a:extLst>
          </p:cNvPr>
          <p:cNvSpPr txBox="1"/>
          <p:nvPr/>
        </p:nvSpPr>
        <p:spPr>
          <a:xfrm>
            <a:off x="141698" y="8461895"/>
            <a:ext cx="4275268" cy="600164"/>
          </a:xfrm>
          <a:prstGeom prst="rect">
            <a:avLst/>
          </a:prstGeom>
          <a:noFill/>
        </p:spPr>
        <p:txBody>
          <a:bodyPr wrap="square">
            <a:spAutoFit/>
          </a:bodyPr>
          <a:lstStyle/>
          <a:p>
            <a:pPr marL="0" marR="0">
              <a:buNone/>
            </a:pPr>
            <a:r>
              <a:rPr lang="en-US" sz="1100" b="1" kern="100" dirty="0">
                <a:effectLst/>
                <a:latin typeface="Roboto Black" panose="02000000000000000000" pitchFamily="2" charset="0"/>
                <a:ea typeface="Roboto Black" panose="02000000000000000000" pitchFamily="2" charset="0"/>
                <a:cs typeface="Roboto Black" panose="02000000000000000000" pitchFamily="2" charset="0"/>
              </a:rPr>
              <a:t>Tommie Woods – </a:t>
            </a:r>
          </a:p>
          <a:p>
            <a:pPr marL="0" marR="0">
              <a:buNone/>
            </a:pPr>
            <a:r>
              <a:rPr lang="en-US" sz="1100" b="1" kern="100" dirty="0">
                <a:latin typeface="Roboto Black" panose="02000000000000000000" pitchFamily="2" charset="0"/>
                <a:ea typeface="Roboto Black" panose="02000000000000000000" pitchFamily="2" charset="0"/>
                <a:cs typeface="Roboto Black" panose="02000000000000000000" pitchFamily="2" charset="0"/>
              </a:rPr>
              <a:t>Gentlemen’s Health &amp;</a:t>
            </a:r>
          </a:p>
          <a:p>
            <a:pPr marL="0" marR="0">
              <a:buNone/>
            </a:pPr>
            <a:r>
              <a:rPr lang="en-US" sz="1100" b="1" kern="100" dirty="0">
                <a:latin typeface="Roboto Black" panose="02000000000000000000" pitchFamily="2" charset="0"/>
                <a:ea typeface="Roboto Black" panose="02000000000000000000" pitchFamily="2" charset="0"/>
                <a:cs typeface="Roboto Black" panose="02000000000000000000" pitchFamily="2" charset="0"/>
              </a:rPr>
              <a:t> CPR Training</a:t>
            </a:r>
            <a:endParaRPr lang="en-US" sz="1100" kern="100" dirty="0">
              <a:effectLst/>
              <a:latin typeface="Roboto Black" panose="02000000000000000000" pitchFamily="2" charset="0"/>
              <a:ea typeface="Roboto Black" panose="02000000000000000000" pitchFamily="2" charset="0"/>
              <a:cs typeface="Roboto Black" panose="02000000000000000000" pitchFamily="2" charset="0"/>
            </a:endParaRPr>
          </a:p>
        </p:txBody>
      </p:sp>
      <p:sp>
        <p:nvSpPr>
          <p:cNvPr id="24" name="TextBox 23">
            <a:extLst>
              <a:ext uri="{FF2B5EF4-FFF2-40B4-BE49-F238E27FC236}">
                <a16:creationId xmlns:a16="http://schemas.microsoft.com/office/drawing/2014/main" id="{811EB71B-97A2-E531-52A6-1FF8D4BA1446}"/>
              </a:ext>
            </a:extLst>
          </p:cNvPr>
          <p:cNvSpPr txBox="1"/>
          <p:nvPr/>
        </p:nvSpPr>
        <p:spPr>
          <a:xfrm>
            <a:off x="105310" y="5780564"/>
            <a:ext cx="2174022" cy="600164"/>
          </a:xfrm>
          <a:prstGeom prst="rect">
            <a:avLst/>
          </a:prstGeom>
          <a:noFill/>
        </p:spPr>
        <p:txBody>
          <a:bodyPr wrap="square">
            <a:spAutoFit/>
          </a:bodyPr>
          <a:lstStyle/>
          <a:p>
            <a:pPr marL="0" marR="0">
              <a:buNone/>
            </a:pPr>
            <a:r>
              <a:rPr lang="en-US" sz="1100" b="1" kern="100" dirty="0">
                <a:latin typeface="Roboto Black" panose="02000000000000000000" pitchFamily="2" charset="0"/>
                <a:ea typeface="Roboto Black" panose="02000000000000000000" pitchFamily="2" charset="0"/>
                <a:cs typeface="Roboto Black" panose="02000000000000000000" pitchFamily="2" charset="0"/>
              </a:rPr>
              <a:t>Pastor Wayne Buggs</a:t>
            </a:r>
            <a:r>
              <a:rPr lang="en-US" sz="1100" b="1" kern="100" dirty="0">
                <a:effectLst/>
                <a:latin typeface="Roboto Black" panose="02000000000000000000" pitchFamily="2" charset="0"/>
                <a:ea typeface="Roboto Black" panose="02000000000000000000" pitchFamily="2" charset="0"/>
                <a:cs typeface="Roboto Black" panose="02000000000000000000" pitchFamily="2" charset="0"/>
              </a:rPr>
              <a:t> – </a:t>
            </a:r>
          </a:p>
          <a:p>
            <a:pPr marL="0" marR="0">
              <a:buNone/>
            </a:pPr>
            <a:r>
              <a:rPr lang="en-US" sz="1100" b="1" kern="100" dirty="0">
                <a:latin typeface="Roboto Black" panose="02000000000000000000" pitchFamily="2" charset="0"/>
                <a:ea typeface="Roboto Black" panose="02000000000000000000" pitchFamily="2" charset="0"/>
                <a:cs typeface="Roboto Black" panose="02000000000000000000" pitchFamily="2" charset="0"/>
              </a:rPr>
              <a:t>Gentlemen’s </a:t>
            </a:r>
            <a:r>
              <a:rPr lang="en-US" sz="1100" b="1" kern="100" dirty="0" err="1">
                <a:latin typeface="Roboto Black" panose="02000000000000000000" pitchFamily="2" charset="0"/>
                <a:ea typeface="Roboto Black" panose="02000000000000000000" pitchFamily="2" charset="0"/>
                <a:cs typeface="Roboto Black" panose="02000000000000000000" pitchFamily="2" charset="0"/>
              </a:rPr>
              <a:t>Pubity</a:t>
            </a:r>
            <a:endParaRPr lang="en-US" sz="1100" b="1" kern="100" dirty="0">
              <a:latin typeface="Roboto Black" panose="02000000000000000000" pitchFamily="2" charset="0"/>
              <a:ea typeface="Roboto Black" panose="02000000000000000000" pitchFamily="2" charset="0"/>
              <a:cs typeface="Roboto Black" panose="02000000000000000000" pitchFamily="2" charset="0"/>
            </a:endParaRPr>
          </a:p>
          <a:p>
            <a:pPr marL="0" marR="0">
              <a:buNone/>
            </a:pPr>
            <a:r>
              <a:rPr lang="en-US" sz="1100" b="1" kern="100" dirty="0">
                <a:effectLst/>
                <a:latin typeface="Roboto Black" panose="02000000000000000000" pitchFamily="2" charset="0"/>
                <a:ea typeface="Roboto Black" panose="02000000000000000000" pitchFamily="2" charset="0"/>
                <a:cs typeface="Roboto Black" panose="02000000000000000000" pitchFamily="2" charset="0"/>
              </a:rPr>
              <a:t>Gentlemen’s Attitude</a:t>
            </a:r>
            <a:endParaRPr lang="en-US" sz="1100" kern="100" dirty="0">
              <a:effectLst/>
              <a:latin typeface="Roboto Black" panose="02000000000000000000" pitchFamily="2" charset="0"/>
              <a:ea typeface="Roboto Black" panose="02000000000000000000" pitchFamily="2" charset="0"/>
              <a:cs typeface="Roboto Black" panose="02000000000000000000" pitchFamily="2" charset="0"/>
            </a:endParaRPr>
          </a:p>
        </p:txBody>
      </p:sp>
      <p:sp>
        <p:nvSpPr>
          <p:cNvPr id="3" name="TextBox 2">
            <a:extLst>
              <a:ext uri="{FF2B5EF4-FFF2-40B4-BE49-F238E27FC236}">
                <a16:creationId xmlns:a16="http://schemas.microsoft.com/office/drawing/2014/main" id="{1656BC9C-B06C-5162-DA9F-AA19792F793C}"/>
              </a:ext>
            </a:extLst>
          </p:cNvPr>
          <p:cNvSpPr txBox="1"/>
          <p:nvPr/>
        </p:nvSpPr>
        <p:spPr>
          <a:xfrm>
            <a:off x="2017059" y="9248694"/>
            <a:ext cx="4470417" cy="2677656"/>
          </a:xfrm>
          <a:prstGeom prst="rect">
            <a:avLst/>
          </a:prstGeom>
          <a:noFill/>
        </p:spPr>
        <p:txBody>
          <a:bodyPr wrap="square" rtlCol="0">
            <a:spAutoFit/>
          </a:bodyPr>
          <a:lstStyle/>
          <a:p>
            <a:r>
              <a:rPr lang="en-US" sz="1200" dirty="0">
                <a:latin typeface="Roboto Black" panose="02000000000000000000" pitchFamily="2" charset="0"/>
                <a:ea typeface="Roboto Black" panose="02000000000000000000" pitchFamily="2" charset="0"/>
                <a:cs typeface="Roboto Black" panose="02000000000000000000" pitchFamily="2" charset="0"/>
              </a:rPr>
              <a:t>James Grant a longtime resident of Ruston and a die hard Cowboy Fan.</a:t>
            </a:r>
          </a:p>
          <a:p>
            <a:endParaRPr lang="en-US" sz="1200" dirty="0">
              <a:latin typeface="Roboto Black" panose="02000000000000000000" pitchFamily="2" charset="0"/>
              <a:ea typeface="Roboto Black" panose="02000000000000000000" pitchFamily="2" charset="0"/>
              <a:cs typeface="Roboto Black" panose="02000000000000000000" pitchFamily="2" charset="0"/>
            </a:endParaRPr>
          </a:p>
          <a:p>
            <a:r>
              <a:rPr lang="en-US" sz="1200" dirty="0">
                <a:latin typeface="Roboto Black" panose="02000000000000000000" pitchFamily="2" charset="0"/>
                <a:ea typeface="Roboto Black" panose="02000000000000000000" pitchFamily="2" charset="0"/>
                <a:cs typeface="Roboto Black" panose="02000000000000000000" pitchFamily="2" charset="0"/>
              </a:rPr>
              <a:t>He is employed with the Lincoln Parish School Board as a bus driver and The Bridge Community Church.  He also has a mortuary service, Grant’s Precious Cargo, LLC and works part-time in the funeral home business.</a:t>
            </a:r>
          </a:p>
          <a:p>
            <a:endParaRPr lang="en-US" sz="1200" dirty="0">
              <a:latin typeface="Roboto Black" panose="02000000000000000000" pitchFamily="2" charset="0"/>
              <a:ea typeface="Roboto Black" panose="02000000000000000000" pitchFamily="2" charset="0"/>
              <a:cs typeface="Roboto Black" panose="02000000000000000000" pitchFamily="2" charset="0"/>
            </a:endParaRPr>
          </a:p>
          <a:p>
            <a:r>
              <a:rPr lang="en-US" sz="1200" dirty="0">
                <a:latin typeface="Roboto Black" panose="02000000000000000000" pitchFamily="2" charset="0"/>
                <a:ea typeface="Roboto Black" panose="02000000000000000000" pitchFamily="2" charset="0"/>
                <a:cs typeface="Roboto Black" panose="02000000000000000000" pitchFamily="2" charset="0"/>
              </a:rPr>
              <a:t>He is a member of Zion Traveler Baptist Church where he serves as a Sunday School teacher, transportation driver and head of the Brotherhood ministry. </a:t>
            </a:r>
          </a:p>
          <a:p>
            <a:endParaRPr lang="en-US" sz="1200" dirty="0">
              <a:latin typeface="Roboto Black" panose="02000000000000000000" pitchFamily="2" charset="0"/>
              <a:ea typeface="Roboto Black" panose="02000000000000000000" pitchFamily="2" charset="0"/>
              <a:cs typeface="Roboto Black" panose="02000000000000000000" pitchFamily="2" charset="0"/>
            </a:endParaRPr>
          </a:p>
          <a:p>
            <a:r>
              <a:rPr lang="en-US" sz="1200" dirty="0">
                <a:latin typeface="Roboto Black" panose="02000000000000000000" pitchFamily="2" charset="0"/>
                <a:ea typeface="Roboto Black" panose="02000000000000000000" pitchFamily="2" charset="0"/>
                <a:cs typeface="Roboto Black" panose="02000000000000000000" pitchFamily="2" charset="0"/>
              </a:rPr>
              <a:t>His passion is serving especially our youth and elderly senior citizens.</a:t>
            </a:r>
          </a:p>
        </p:txBody>
      </p:sp>
      <p:grpSp>
        <p:nvGrpSpPr>
          <p:cNvPr id="6" name="Group 5">
            <a:extLst>
              <a:ext uri="{FF2B5EF4-FFF2-40B4-BE49-F238E27FC236}">
                <a16:creationId xmlns:a16="http://schemas.microsoft.com/office/drawing/2014/main" id="{37BF4A86-7658-8470-BF59-7AE200B2B175}"/>
              </a:ext>
            </a:extLst>
          </p:cNvPr>
          <p:cNvGrpSpPr/>
          <p:nvPr/>
        </p:nvGrpSpPr>
        <p:grpSpPr>
          <a:xfrm>
            <a:off x="215084" y="9352894"/>
            <a:ext cx="1954474" cy="2469256"/>
            <a:chOff x="210502" y="8760577"/>
            <a:chExt cx="1954474" cy="2469256"/>
          </a:xfrm>
        </p:grpSpPr>
        <p:pic>
          <p:nvPicPr>
            <p:cNvPr id="2" name="Picture 1" descr="A person wearing glasses and a suit&#10;&#10;AI-generated content may be incorrect.">
              <a:extLst>
                <a:ext uri="{FF2B5EF4-FFF2-40B4-BE49-F238E27FC236}">
                  <a16:creationId xmlns:a16="http://schemas.microsoft.com/office/drawing/2014/main" id="{F7E67294-C788-61DB-92F8-C629B3DEBE2B}"/>
                </a:ext>
              </a:extLst>
            </p:cNvPr>
            <p:cNvPicPr>
              <a:picLocks noChangeAspect="1"/>
            </p:cNvPicPr>
            <p:nvPr/>
          </p:nvPicPr>
          <p:blipFill>
            <a:blip r:embed="rId5">
              <a:extLst>
                <a:ext uri="{28A0092B-C50C-407E-A947-70E740481C1C}">
                  <a14:useLocalDpi xmlns:a14="http://schemas.microsoft.com/office/drawing/2010/main" val="0"/>
                </a:ext>
              </a:extLst>
            </a:blip>
            <a:srcRect b="29500"/>
            <a:stretch>
              <a:fillRect/>
            </a:stretch>
          </p:blipFill>
          <p:spPr>
            <a:xfrm>
              <a:off x="271139" y="8760577"/>
              <a:ext cx="1394782" cy="1954078"/>
            </a:xfrm>
            <a:prstGeom prst="rect">
              <a:avLst/>
            </a:prstGeom>
          </p:spPr>
        </p:pic>
        <p:sp>
          <p:nvSpPr>
            <p:cNvPr id="4" name="TextBox 3">
              <a:extLst>
                <a:ext uri="{FF2B5EF4-FFF2-40B4-BE49-F238E27FC236}">
                  <a16:creationId xmlns:a16="http://schemas.microsoft.com/office/drawing/2014/main" id="{A08B88AA-1D0E-B053-C491-A7419A928F41}"/>
                </a:ext>
              </a:extLst>
            </p:cNvPr>
            <p:cNvSpPr txBox="1"/>
            <p:nvPr/>
          </p:nvSpPr>
          <p:spPr>
            <a:xfrm>
              <a:off x="210502" y="10753164"/>
              <a:ext cx="1954474" cy="476669"/>
            </a:xfrm>
            <a:prstGeom prst="rect">
              <a:avLst/>
            </a:prstGeom>
            <a:noFill/>
          </p:spPr>
          <p:txBody>
            <a:bodyPr wrap="square">
              <a:spAutoFit/>
            </a:bodyPr>
            <a:lstStyle/>
            <a:p>
              <a:pPr marL="0" marR="0">
                <a:lnSpc>
                  <a:spcPct val="107000"/>
                </a:lnSpc>
                <a:buNone/>
              </a:pP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James Grant –</a:t>
              </a:r>
            </a:p>
            <a:p>
              <a:pPr marL="0" marR="0">
                <a:lnSpc>
                  <a:spcPct val="107000"/>
                </a:lnSpc>
                <a:buNone/>
              </a:pP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 </a:t>
              </a:r>
              <a:r>
                <a:rPr lang="en-US" sz="1200" b="1" kern="100" dirty="0">
                  <a:latin typeface="Roboto Black" panose="02000000000000000000" pitchFamily="2" charset="0"/>
                  <a:ea typeface="Roboto Black" panose="02000000000000000000" pitchFamily="2" charset="0"/>
                  <a:cs typeface="Roboto Black" panose="02000000000000000000" pitchFamily="2" charset="0"/>
                </a:rPr>
                <a:t>Gentlemen’s Presence</a:t>
              </a:r>
              <a:endParaRPr lang="en-US" sz="1200" kern="100" dirty="0">
                <a:effectLst/>
                <a:latin typeface="Roboto Black" panose="02000000000000000000" pitchFamily="2" charset="0"/>
                <a:ea typeface="Roboto Black" panose="02000000000000000000" pitchFamily="2" charset="0"/>
                <a:cs typeface="Roboto Black" panose="02000000000000000000" pitchFamily="2" charset="0"/>
              </a:endParaRPr>
            </a:p>
          </p:txBody>
        </p:sp>
      </p:grpSp>
    </p:spTree>
    <p:extLst>
      <p:ext uri="{BB962C8B-B14F-4D97-AF65-F5344CB8AC3E}">
        <p14:creationId xmlns:p14="http://schemas.microsoft.com/office/powerpoint/2010/main" val="371895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B49289C-2C16-D0FA-2CDC-0C6257F0898E}"/>
              </a:ext>
            </a:extLst>
          </p:cNvPr>
          <p:cNvSpPr txBox="1"/>
          <p:nvPr/>
        </p:nvSpPr>
        <p:spPr>
          <a:xfrm>
            <a:off x="2265383" y="135037"/>
            <a:ext cx="2959465" cy="523220"/>
          </a:xfrm>
          <a:prstGeom prst="rect">
            <a:avLst/>
          </a:prstGeom>
          <a:noFill/>
        </p:spPr>
        <p:txBody>
          <a:bodyPr wrap="none" rtlCol="0">
            <a:spAutoFit/>
          </a:bodyPr>
          <a:lstStyle/>
          <a:p>
            <a:pPr algn="ctr"/>
            <a:r>
              <a:rPr lang="en-US" sz="1400" dirty="0">
                <a:latin typeface="Roboto Black" panose="02000000000000000000" pitchFamily="2" charset="0"/>
                <a:ea typeface="Roboto Black" panose="02000000000000000000" pitchFamily="2" charset="0"/>
                <a:cs typeface="Roboto Black" panose="02000000000000000000" pitchFamily="2" charset="0"/>
              </a:rPr>
              <a:t>Instructors</a:t>
            </a:r>
          </a:p>
          <a:p>
            <a:pPr algn="ctr"/>
            <a:r>
              <a:rPr lang="en-US" sz="1400" dirty="0">
                <a:latin typeface="Roboto Black" panose="02000000000000000000" pitchFamily="2" charset="0"/>
                <a:ea typeface="Roboto Black" panose="02000000000000000000" pitchFamily="2" charset="0"/>
                <a:cs typeface="Roboto Black" panose="02000000000000000000" pitchFamily="2" charset="0"/>
              </a:rPr>
              <a:t>Gentlemen by Design (Continued) </a:t>
            </a:r>
          </a:p>
        </p:txBody>
      </p:sp>
      <p:sp>
        <p:nvSpPr>
          <p:cNvPr id="3" name="TextBox 2">
            <a:extLst>
              <a:ext uri="{FF2B5EF4-FFF2-40B4-BE49-F238E27FC236}">
                <a16:creationId xmlns:a16="http://schemas.microsoft.com/office/drawing/2014/main" id="{5B5F8962-0EE5-7C69-0A2C-2EA9342C204C}"/>
              </a:ext>
            </a:extLst>
          </p:cNvPr>
          <p:cNvSpPr txBox="1"/>
          <p:nvPr/>
        </p:nvSpPr>
        <p:spPr>
          <a:xfrm>
            <a:off x="1880383" y="4430410"/>
            <a:ext cx="4257337" cy="2492990"/>
          </a:xfrm>
          <a:prstGeom prst="rect">
            <a:avLst/>
          </a:prstGeom>
          <a:noFill/>
        </p:spPr>
        <p:txBody>
          <a:bodyPr wrap="square">
            <a:spAutoFit/>
          </a:bodyPr>
          <a:lstStyle/>
          <a:p>
            <a:r>
              <a:rPr lang="en-US" sz="1200" b="0" i="0" dirty="0">
                <a:solidFill>
                  <a:srgbClr val="222222"/>
                </a:solidFill>
                <a:effectLst/>
                <a:latin typeface="Roboto Black" panose="02000000000000000000" pitchFamily="2" charset="0"/>
                <a:ea typeface="Roboto Black" panose="02000000000000000000" pitchFamily="2" charset="0"/>
                <a:cs typeface="Roboto Black" panose="02000000000000000000" pitchFamily="2" charset="0"/>
              </a:rPr>
              <a:t>Chief Deputy Landon Hunt has served the citizens of Lincoln Parish for 21 years. He began his law enforcement career at Grambling State University Police Department in 2004 and is currently serving as Chief Deputy under Sheriff Stephen Williams assisting in managing all divisions at the Lincoln Parish Sheriff’s Office. He has been married to Anna Michelle Hunt for 19 years, they have a daughter, Reese Caroline (13) and son Grayson David (12). The Hunts attend The Bridge Community Church where Landon serves as a deacon.</a:t>
            </a:r>
          </a:p>
          <a:p>
            <a:endParaRPr lang="en-US" sz="1200" dirty="0">
              <a:solidFill>
                <a:srgbClr val="222222"/>
              </a:solidFill>
              <a:latin typeface="Roboto Black" panose="02000000000000000000" pitchFamily="2" charset="0"/>
              <a:ea typeface="Roboto Black" panose="02000000000000000000" pitchFamily="2" charset="0"/>
              <a:cs typeface="Roboto Black" panose="02000000000000000000" pitchFamily="2" charset="0"/>
            </a:endParaRPr>
          </a:p>
          <a:p>
            <a:r>
              <a:rPr lang="en-US" sz="1200" dirty="0">
                <a:solidFill>
                  <a:srgbClr val="222222"/>
                </a:solidFill>
                <a:latin typeface="Roboto Black" panose="02000000000000000000" pitchFamily="2" charset="0"/>
                <a:ea typeface="Roboto Black" panose="02000000000000000000" pitchFamily="2" charset="0"/>
                <a:cs typeface="Roboto Black" panose="02000000000000000000" pitchFamily="2" charset="0"/>
              </a:rPr>
              <a:t>Loves his community and is committed to serving and sowing in to our youth guiding them to great leadership.</a:t>
            </a:r>
            <a:endParaRPr lang="en-US" sz="1200" dirty="0">
              <a:latin typeface="Roboto Black" panose="02000000000000000000" pitchFamily="2" charset="0"/>
              <a:ea typeface="Roboto Black" panose="02000000000000000000" pitchFamily="2" charset="0"/>
              <a:cs typeface="Roboto Black" panose="02000000000000000000" pitchFamily="2" charset="0"/>
            </a:endParaRPr>
          </a:p>
        </p:txBody>
      </p:sp>
      <p:grpSp>
        <p:nvGrpSpPr>
          <p:cNvPr id="12" name="Group 11">
            <a:extLst>
              <a:ext uri="{FF2B5EF4-FFF2-40B4-BE49-F238E27FC236}">
                <a16:creationId xmlns:a16="http://schemas.microsoft.com/office/drawing/2014/main" id="{D7BD167B-9FF7-6BF4-7E06-38BC982C5F83}"/>
              </a:ext>
            </a:extLst>
          </p:cNvPr>
          <p:cNvGrpSpPr/>
          <p:nvPr/>
        </p:nvGrpSpPr>
        <p:grpSpPr>
          <a:xfrm>
            <a:off x="144600" y="4430410"/>
            <a:ext cx="2011859" cy="2347177"/>
            <a:chOff x="100103" y="5253370"/>
            <a:chExt cx="2120783" cy="2347177"/>
          </a:xfrm>
        </p:grpSpPr>
        <p:pic>
          <p:nvPicPr>
            <p:cNvPr id="5" name="Picture 4" descr="A person in a uniform&#10;&#10;AI-generated content may be incorrect.">
              <a:extLst>
                <a:ext uri="{FF2B5EF4-FFF2-40B4-BE49-F238E27FC236}">
                  <a16:creationId xmlns:a16="http://schemas.microsoft.com/office/drawing/2014/main" id="{F8B0D592-FF5E-39AF-354D-FE4E3D33D79B}"/>
                </a:ext>
              </a:extLst>
            </p:cNvPr>
            <p:cNvPicPr>
              <a:picLocks noChangeAspect="1"/>
            </p:cNvPicPr>
            <p:nvPr/>
          </p:nvPicPr>
          <p:blipFill>
            <a:blip r:embed="rId2">
              <a:extLst>
                <a:ext uri="{28A0092B-C50C-407E-A947-70E740481C1C}">
                  <a14:useLocalDpi xmlns:a14="http://schemas.microsoft.com/office/drawing/2010/main" val="0"/>
                </a:ext>
              </a:extLst>
            </a:blip>
            <a:srcRect t="17466"/>
            <a:stretch>
              <a:fillRect/>
            </a:stretch>
          </p:blipFill>
          <p:spPr>
            <a:xfrm>
              <a:off x="210928" y="5253370"/>
              <a:ext cx="1544012" cy="1916290"/>
            </a:xfrm>
            <a:prstGeom prst="rect">
              <a:avLst/>
            </a:prstGeom>
          </p:spPr>
        </p:pic>
        <p:sp>
          <p:nvSpPr>
            <p:cNvPr id="7" name="TextBox 6">
              <a:extLst>
                <a:ext uri="{FF2B5EF4-FFF2-40B4-BE49-F238E27FC236}">
                  <a16:creationId xmlns:a16="http://schemas.microsoft.com/office/drawing/2014/main" id="{44DD4084-8FB0-8CB3-2F2E-3D75A2CF1DB3}"/>
                </a:ext>
              </a:extLst>
            </p:cNvPr>
            <p:cNvSpPr txBox="1"/>
            <p:nvPr/>
          </p:nvSpPr>
          <p:spPr>
            <a:xfrm>
              <a:off x="100103" y="7169660"/>
              <a:ext cx="2120783" cy="430887"/>
            </a:xfrm>
            <a:prstGeom prst="rect">
              <a:avLst/>
            </a:prstGeom>
            <a:noFill/>
          </p:spPr>
          <p:txBody>
            <a:bodyPr wrap="square">
              <a:spAutoFit/>
            </a:bodyPr>
            <a:lstStyle/>
            <a:p>
              <a:r>
                <a:rPr lang="en-US" sz="1100" b="0" i="0" dirty="0">
                  <a:solidFill>
                    <a:srgbClr val="222222"/>
                  </a:solidFill>
                  <a:effectLst/>
                  <a:latin typeface="Roboto Black" panose="02000000000000000000" pitchFamily="2" charset="0"/>
                  <a:ea typeface="Roboto Black" panose="02000000000000000000" pitchFamily="2" charset="0"/>
                  <a:cs typeface="Roboto Black" panose="02000000000000000000" pitchFamily="2" charset="0"/>
                </a:rPr>
                <a:t>Chief Deputy Landon Hunt </a:t>
              </a:r>
            </a:p>
            <a:p>
              <a:r>
                <a:rPr lang="en-US" sz="1100" dirty="0">
                  <a:solidFill>
                    <a:srgbClr val="222222"/>
                  </a:solidFill>
                  <a:latin typeface="Roboto Black" panose="02000000000000000000" pitchFamily="2" charset="0"/>
                  <a:ea typeface="Roboto Black" panose="02000000000000000000" pitchFamily="2" charset="0"/>
                  <a:cs typeface="Roboto Black" panose="02000000000000000000" pitchFamily="2" charset="0"/>
                </a:rPr>
                <a:t>Gentlemen’s Safety</a:t>
              </a:r>
              <a:endParaRPr lang="en-US" sz="1100" dirty="0"/>
            </a:p>
          </p:txBody>
        </p:sp>
      </p:grpSp>
      <p:grpSp>
        <p:nvGrpSpPr>
          <p:cNvPr id="6" name="Group 5">
            <a:extLst>
              <a:ext uri="{FF2B5EF4-FFF2-40B4-BE49-F238E27FC236}">
                <a16:creationId xmlns:a16="http://schemas.microsoft.com/office/drawing/2014/main" id="{C1F15D85-BC78-CB21-1865-A54A16432940}"/>
              </a:ext>
            </a:extLst>
          </p:cNvPr>
          <p:cNvGrpSpPr/>
          <p:nvPr/>
        </p:nvGrpSpPr>
        <p:grpSpPr>
          <a:xfrm>
            <a:off x="100103" y="1130877"/>
            <a:ext cx="1544012" cy="2040960"/>
            <a:chOff x="100103" y="762000"/>
            <a:chExt cx="1544012" cy="2040960"/>
          </a:xfrm>
        </p:grpSpPr>
        <p:pic>
          <p:nvPicPr>
            <p:cNvPr id="9" name="Picture 8" descr="A person in a suit&#10;&#10;AI-generated content may be incorrect.">
              <a:extLst>
                <a:ext uri="{FF2B5EF4-FFF2-40B4-BE49-F238E27FC236}">
                  <a16:creationId xmlns:a16="http://schemas.microsoft.com/office/drawing/2014/main" id="{84700413-CCF7-D769-B898-978F68EE5590}"/>
                </a:ext>
              </a:extLst>
            </p:cNvPr>
            <p:cNvPicPr>
              <a:picLocks noChangeAspect="1"/>
            </p:cNvPicPr>
            <p:nvPr/>
          </p:nvPicPr>
          <p:blipFill>
            <a:blip r:embed="rId3">
              <a:extLst>
                <a:ext uri="{28A0092B-C50C-407E-A947-70E740481C1C}">
                  <a14:useLocalDpi xmlns:a14="http://schemas.microsoft.com/office/drawing/2010/main" val="0"/>
                </a:ext>
              </a:extLst>
            </a:blip>
            <a:srcRect l="31222" r="25222"/>
            <a:stretch>
              <a:fillRect/>
            </a:stretch>
          </p:blipFill>
          <p:spPr>
            <a:xfrm flipH="1">
              <a:off x="210928" y="762000"/>
              <a:ext cx="1388086" cy="1508760"/>
            </a:xfrm>
            <a:prstGeom prst="rect">
              <a:avLst/>
            </a:prstGeom>
          </p:spPr>
        </p:pic>
        <p:sp>
          <p:nvSpPr>
            <p:cNvPr id="10" name="TextBox 9">
              <a:extLst>
                <a:ext uri="{FF2B5EF4-FFF2-40B4-BE49-F238E27FC236}">
                  <a16:creationId xmlns:a16="http://schemas.microsoft.com/office/drawing/2014/main" id="{6D51781B-E117-606D-0A85-06F02C87124D}"/>
                </a:ext>
              </a:extLst>
            </p:cNvPr>
            <p:cNvSpPr txBox="1"/>
            <p:nvPr/>
          </p:nvSpPr>
          <p:spPr>
            <a:xfrm>
              <a:off x="100103" y="2341295"/>
              <a:ext cx="1544012" cy="461665"/>
            </a:xfrm>
            <a:prstGeom prst="rect">
              <a:avLst/>
            </a:prstGeom>
            <a:noFill/>
          </p:spPr>
          <p:txBody>
            <a:bodyPr wrap="none" rtlCol="0">
              <a:spAutoFit/>
            </a:bodyPr>
            <a:lstStyle/>
            <a:p>
              <a:r>
                <a:rPr lang="en-US" sz="1200" dirty="0">
                  <a:latin typeface="Roboto Black" panose="02000000000000000000" pitchFamily="2" charset="0"/>
                  <a:ea typeface="Roboto Black" panose="02000000000000000000" pitchFamily="2" charset="0"/>
                  <a:cs typeface="Roboto Black" panose="02000000000000000000" pitchFamily="2" charset="0"/>
                </a:rPr>
                <a:t>Arthur Eleam – </a:t>
              </a:r>
            </a:p>
            <a:p>
              <a:r>
                <a:rPr lang="en-US" sz="1200" dirty="0">
                  <a:latin typeface="Roboto Black" panose="02000000000000000000" pitchFamily="2" charset="0"/>
                  <a:ea typeface="Roboto Black" panose="02000000000000000000" pitchFamily="2" charset="0"/>
                  <a:cs typeface="Roboto Black" panose="02000000000000000000" pitchFamily="2" charset="0"/>
                </a:rPr>
                <a:t>Gentlemen’s Safety</a:t>
              </a:r>
            </a:p>
          </p:txBody>
        </p:sp>
      </p:grpSp>
      <p:sp>
        <p:nvSpPr>
          <p:cNvPr id="4" name="TextBox 3">
            <a:extLst>
              <a:ext uri="{FF2B5EF4-FFF2-40B4-BE49-F238E27FC236}">
                <a16:creationId xmlns:a16="http://schemas.microsoft.com/office/drawing/2014/main" id="{EDC3D492-557C-04E5-7FF2-A087466631FC}"/>
              </a:ext>
            </a:extLst>
          </p:cNvPr>
          <p:cNvSpPr txBox="1"/>
          <p:nvPr/>
        </p:nvSpPr>
        <p:spPr>
          <a:xfrm>
            <a:off x="1599014" y="1110672"/>
            <a:ext cx="5002957" cy="2618922"/>
          </a:xfrm>
          <a:prstGeom prst="rect">
            <a:avLst/>
          </a:prstGeom>
          <a:noFill/>
        </p:spPr>
        <p:txBody>
          <a:bodyPr wrap="square">
            <a:spAutoFit/>
          </a:bodyPr>
          <a:lstStyle/>
          <a:p>
            <a:pPr marL="0" marR="0">
              <a:lnSpc>
                <a:spcPct val="115000"/>
              </a:lnSpc>
              <a:spcAft>
                <a:spcPts val="800"/>
              </a:spcAft>
              <a:buNone/>
            </a:pPr>
            <a:r>
              <a:rPr lang="en-US" sz="1200" kern="100" dirty="0">
                <a:effectLst/>
                <a:latin typeface="Roboto Black" panose="02000000000000000000" pitchFamily="2" charset="0"/>
                <a:ea typeface="Roboto Black" panose="02000000000000000000" pitchFamily="2" charset="0"/>
                <a:cs typeface="Roboto Black" panose="02000000000000000000" pitchFamily="2" charset="0"/>
              </a:rPr>
              <a:t>Graduated Lynwood Charter College – Lynwood, WA - Associate Degree in Criminal Justice</a:t>
            </a:r>
          </a:p>
          <a:p>
            <a:pPr marL="0" marR="0">
              <a:lnSpc>
                <a:spcPct val="115000"/>
              </a:lnSpc>
              <a:spcAft>
                <a:spcPts val="800"/>
              </a:spcAft>
              <a:buNone/>
            </a:pPr>
            <a:r>
              <a:rPr lang="en-US" sz="1200" kern="100" dirty="0">
                <a:effectLst/>
                <a:latin typeface="Roboto Black" panose="02000000000000000000" pitchFamily="2" charset="0"/>
                <a:ea typeface="Roboto Black" panose="02000000000000000000" pitchFamily="2" charset="0"/>
                <a:cs typeface="Roboto Black" panose="02000000000000000000" pitchFamily="2" charset="0"/>
              </a:rPr>
              <a:t>Parole officer with </a:t>
            </a: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Ruston Police Department</a:t>
            </a:r>
            <a:r>
              <a:rPr lang="en-US" sz="1200" kern="100" dirty="0">
                <a:effectLst/>
                <a:latin typeface="Roboto Black" panose="02000000000000000000" pitchFamily="2" charset="0"/>
                <a:ea typeface="Roboto Black" panose="02000000000000000000" pitchFamily="2" charset="0"/>
                <a:cs typeface="Roboto Black" panose="02000000000000000000" pitchFamily="2" charset="0"/>
              </a:rPr>
              <a:t> for 8 years, </a:t>
            </a: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Families In Need of Services</a:t>
            </a:r>
            <a:r>
              <a:rPr lang="en-US" sz="1200" kern="100" dirty="0">
                <a:effectLst/>
                <a:latin typeface="Roboto Black" panose="02000000000000000000" pitchFamily="2" charset="0"/>
                <a:ea typeface="Roboto Black" panose="02000000000000000000" pitchFamily="2" charset="0"/>
                <a:cs typeface="Roboto Black" panose="02000000000000000000" pitchFamily="2" charset="0"/>
              </a:rPr>
              <a:t> </a:t>
            </a: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(FINS) Coordinator</a:t>
            </a:r>
            <a:r>
              <a:rPr lang="en-US" sz="1200" kern="100" dirty="0">
                <a:effectLst/>
                <a:latin typeface="Roboto Black" panose="02000000000000000000" pitchFamily="2" charset="0"/>
                <a:ea typeface="Roboto Black" panose="02000000000000000000" pitchFamily="2" charset="0"/>
                <a:cs typeface="Roboto Black" panose="02000000000000000000" pitchFamily="2" charset="0"/>
              </a:rPr>
              <a:t> -  to reduce formal juvenile court involvement whenever possible and generate appropriate community services.  </a:t>
            </a:r>
            <a:r>
              <a:rPr lang="en-US" sz="1200" b="1" kern="100" dirty="0">
                <a:effectLst/>
                <a:latin typeface="Roboto Black" panose="02000000000000000000" pitchFamily="2" charset="0"/>
                <a:ea typeface="Roboto Black" panose="02000000000000000000" pitchFamily="2" charset="0"/>
                <a:cs typeface="Roboto Black" panose="02000000000000000000" pitchFamily="2" charset="0"/>
              </a:rPr>
              <a:t>River City Professional Counseling</a:t>
            </a:r>
            <a:r>
              <a:rPr lang="en-US" sz="1200" kern="100" dirty="0">
                <a:effectLst/>
                <a:latin typeface="Roboto Black" panose="02000000000000000000" pitchFamily="2" charset="0"/>
                <a:ea typeface="Roboto Black" panose="02000000000000000000" pitchFamily="2" charset="0"/>
                <a:cs typeface="Roboto Black" panose="02000000000000000000" pitchFamily="2" charset="0"/>
              </a:rPr>
              <a:t>  working with individuals and families to improve mental health.</a:t>
            </a:r>
          </a:p>
          <a:p>
            <a:pPr marL="0" marR="0">
              <a:lnSpc>
                <a:spcPct val="115000"/>
              </a:lnSpc>
              <a:spcAft>
                <a:spcPts val="800"/>
              </a:spcAft>
              <a:buNone/>
            </a:pPr>
            <a:r>
              <a:rPr lang="en-US" sz="1200" kern="100" dirty="0">
                <a:effectLst/>
                <a:latin typeface="Roboto Black" panose="02000000000000000000" pitchFamily="2" charset="0"/>
                <a:ea typeface="Roboto Black" panose="02000000000000000000" pitchFamily="2" charset="0"/>
                <a:cs typeface="Roboto Black" panose="02000000000000000000" pitchFamily="2" charset="0"/>
              </a:rPr>
              <a:t>Recognized for work ethic and abilities in leadership and communication skills by supervisors. Well versed in defense tactics, law enforcement protocol. Exceptional trainer and mentor with skills in motivating top individual performance within an agency.</a:t>
            </a:r>
          </a:p>
        </p:txBody>
      </p:sp>
    </p:spTree>
    <p:extLst>
      <p:ext uri="{BB962C8B-B14F-4D97-AF65-F5344CB8AC3E}">
        <p14:creationId xmlns:p14="http://schemas.microsoft.com/office/powerpoint/2010/main" val="148285811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500</TotalTime>
  <Words>1194</Words>
  <Application>Microsoft Office PowerPoint</Application>
  <PresentationFormat>Widescreen</PresentationFormat>
  <Paragraphs>61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Roboto</vt:lpstr>
      <vt:lpstr>Roboto Black</vt:lpstr>
      <vt:lpstr>Office 2013 - 2022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Patricia Mims-Brooks</dc:creator>
  <cp:lastModifiedBy>Patricia Mims-Brooks</cp:lastModifiedBy>
  <cp:revision>5</cp:revision>
  <dcterms:created xsi:type="dcterms:W3CDTF">2025-07-07T21:05:36Z</dcterms:created>
  <dcterms:modified xsi:type="dcterms:W3CDTF">2025-07-15T13:23:47Z</dcterms:modified>
</cp:coreProperties>
</file>