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gkBz8WLNIaJIl4VqUkba6DRvfu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diapozitiv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0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10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" name="Google Shape;25;p10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" name="Google Shape;26;p10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</p:sp>
        <p:sp>
          <p:nvSpPr>
            <p:cNvPr id="27" name="Google Shape;27;p10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10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0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</p:sp>
        <p:sp>
          <p:nvSpPr>
            <p:cNvPr id="30" name="Google Shape;30;p10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</p:sp>
        <p:sp>
          <p:nvSpPr>
            <p:cNvPr id="31" name="Google Shape;31;p10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</p:sp>
        <p:sp>
          <p:nvSpPr>
            <p:cNvPr id="32" name="Google Shape;32;p1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0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10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n vsebina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lava odseka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e vsebini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imerjava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3" name="Google Shape;63;p14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en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aslov in vsebina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n slika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n napis">
  <p:cSld name="Naslov in napis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t z napisom">
  <p:cSld name="Citat z napisom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2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  <p:sp>
        <p:nvSpPr>
          <p:cNvPr id="103" name="Google Shape;103;p20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l-SI" sz="8000" u="none" cap="none" strike="noStrik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20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l-SI" sz="8000" u="none" cap="none" strike="noStrik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800" u="none" cap="none" strike="noStrike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tica z imenom">
  <p:cSld name="Kartica z imenom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2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t kartice z imenom">
  <p:cSld name="Citat kartice z imenom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2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  <p:sp>
        <p:nvSpPr>
          <p:cNvPr id="118" name="Google Shape;118;p2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l-SI" sz="8000" u="none" cap="none" strike="noStrik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2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l-SI" sz="8000" u="none" cap="none" strike="noStrik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snično ali neresnično">
  <p:cSld name="Resnično ali neresnično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23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2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n navpično besedilo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4"/>
          <p:cNvSpPr txBox="1"/>
          <p:nvPr>
            <p:ph idx="1" type="body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2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vpični naslov in besedilo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2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9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9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9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9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</p:sp>
        <p:sp>
          <p:nvSpPr>
            <p:cNvPr id="10" name="Google Shape;10;p9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9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9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</p:sp>
        <p:sp>
          <p:nvSpPr>
            <p:cNvPr id="13" name="Google Shape;13;p9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</p:sp>
        <p:sp>
          <p:nvSpPr>
            <p:cNvPr id="14" name="Google Shape;14;p9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</p:sp>
        <p:sp>
          <p:nvSpPr>
            <p:cNvPr id="15" name="Google Shape;15;p9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9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p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/>
          <p:nvPr>
            <p:ph type="ctrTitle"/>
          </p:nvPr>
        </p:nvSpPr>
        <p:spPr>
          <a:xfrm>
            <a:off x="1351792" y="3051513"/>
            <a:ext cx="7766936" cy="146872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Trebuchet MS"/>
              <a:buNone/>
            </a:pPr>
            <a:br>
              <a:rPr lang="sl-SI" sz="4800"/>
            </a:br>
            <a:br>
              <a:rPr lang="sl-SI" sz="4800"/>
            </a:br>
            <a:r>
              <a:rPr lang="sl-SI" sz="4800"/>
              <a:t>PRAVILA O TEKMOVANJU MLADINE 2026/2027</a:t>
            </a:r>
            <a:endParaRPr/>
          </a:p>
        </p:txBody>
      </p:sp>
      <p:pic>
        <p:nvPicPr>
          <p:cNvPr descr="https://irp-cdn.multiscreensite.com/058588be/dms3rep/multi/logo_kvadraten3.gif" id="144" name="Google Shape;1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32352" y="0"/>
            <a:ext cx="2695575" cy="269557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"/>
          <p:cNvSpPr txBox="1"/>
          <p:nvPr/>
        </p:nvSpPr>
        <p:spPr>
          <a:xfrm>
            <a:off x="322373" y="5978106"/>
            <a:ext cx="7766936" cy="8798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Trebuchet MS"/>
              <a:buNone/>
            </a:pPr>
            <a:r>
              <a:rPr b="0" i="0" lang="sl-SI" sz="48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</a:t>
            </a:r>
            <a:r>
              <a:rPr b="0" i="0" lang="sl-SI" sz="4800" u="none" cap="none" strike="noStrik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U18</a:t>
            </a:r>
            <a:br>
              <a:rPr b="0" i="0" lang="sl-SI" sz="48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b="0" i="0" lang="sl-SI" sz="48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sl-SI" sz="4000" u="none" cap="none" strike="noStrike">
                <a:solidFill>
                  <a:srgbClr val="FFC000"/>
                </a:solidFill>
                <a:latin typeface="Trebuchet MS"/>
                <a:ea typeface="Trebuchet MS"/>
                <a:cs typeface="Trebuchet MS"/>
                <a:sym typeface="Trebuchet MS"/>
              </a:rPr>
              <a:t>KOMISIJA ZA MLADINO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"/>
          <p:cNvSpPr txBox="1"/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U18</a:t>
            </a:r>
            <a:endParaRPr/>
          </a:p>
        </p:txBody>
      </p:sp>
      <p:sp>
        <p:nvSpPr>
          <p:cNvPr id="151" name="Google Shape;151;p2"/>
          <p:cNvSpPr txBox="1"/>
          <p:nvPr>
            <p:ph idx="1" type="body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1. PAR KLASIČNO: Igrišče 2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Igra se 8 obratov, brez časovne omejitve. V primeru izbitega balina se obrat izniči in se igra nov obrat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V primeru ko igrajo mladinke ali igralci kategorije U14, je metanje balina do zadnje ženske črte.</a:t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1. POSAMEZNO KLASIČNO: Igrišče 3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Igra se 10 obratov, brez časovne omejitve. V primeru izbitega balina se obrat izniči in se igra nov obrat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V primeru ko igrajo mladinke ali igralci kategorije U14, je metanje balina do zadnje ženske črte.</a:t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</p:txBody>
      </p:sp>
      <p:pic>
        <p:nvPicPr>
          <p:cNvPr descr="Balinanje: Izenačeno v vseh ligah | Lokalno.si" id="152" name="Google Shape;15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6982" y="2651215"/>
            <a:ext cx="2076765" cy="1555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/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U18</a:t>
            </a:r>
            <a:endParaRPr/>
          </a:p>
        </p:txBody>
      </p:sp>
      <p:sp>
        <p:nvSpPr>
          <p:cNvPr id="158" name="Google Shape;158;p3"/>
          <p:cNvSpPr txBox="1"/>
          <p:nvPr>
            <p:ph idx="1" type="body"/>
          </p:nvPr>
        </p:nvSpPr>
        <p:spPr>
          <a:xfrm>
            <a:off x="677334" y="1362975"/>
            <a:ext cx="8596668" cy="51327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3. BLIŽANJE in IZBIJANJE V KROG: Igrišča 2 in 3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Igramo 8 obratov, vsak igralec meče balina 4, četrti in peti obrat se ponovi (kdor bliža v četrtem, enako tudi v petem),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Točkuje se vsaka približana krogla v krog in vsaka pravilno izbita krogla z eno točko. V primeru „biberona“, „rešte“ ali pravilno izbitega balina pa 2 točki.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V primeru ko igrajo mladinke ali igralci kategorije U14, je metanje balina do zadnje ženske črte.</a:t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</p:txBody>
      </p:sp>
      <p:pic>
        <p:nvPicPr>
          <p:cNvPr descr="Balinanje: Izenačeno v vseh ligah | Lokalno.si" id="159" name="Google Shape;15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8145" y="4057547"/>
            <a:ext cx="3255046" cy="24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 txBox="1"/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U18</a:t>
            </a:r>
            <a:endParaRPr/>
          </a:p>
        </p:txBody>
      </p:sp>
      <p:sp>
        <p:nvSpPr>
          <p:cNvPr id="165" name="Google Shape;165;p4"/>
          <p:cNvSpPr txBox="1"/>
          <p:nvPr>
            <p:ph idx="1" type="body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5. HITROSTNO ZBIJANJE: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Trajanje zbijanja 5 minut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prve tri pozicije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V primeru da zbija mladinka ali igralcec kategorije U14  si stojalo za krogle postavi v skladu z ženskimi pravili oziroma pravili U14, za črto zadnje ženske črte</a:t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</p:txBody>
      </p:sp>
      <p:pic>
        <p:nvPicPr>
          <p:cNvPr id="166" name="Google Shape;16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3791" y="3485072"/>
            <a:ext cx="1966896" cy="3278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2448" y="3485072"/>
            <a:ext cx="1836229" cy="3260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25801" y="3485071"/>
            <a:ext cx="1956471" cy="3260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"/>
          <p:cNvSpPr txBox="1"/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U18</a:t>
            </a:r>
            <a:endParaRPr/>
          </a:p>
        </p:txBody>
      </p:sp>
      <p:sp>
        <p:nvSpPr>
          <p:cNvPr id="174" name="Google Shape;174;p5"/>
          <p:cNvSpPr txBox="1"/>
          <p:nvPr>
            <p:ph idx="1" type="body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6. PRECIZNO ZBIJANJE: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Zbijajo se vse pozicije kot pri članskem preciznem zbijanju, razen ko je eden od tekmovalcev mladinka ali tekmovalec U14, v tem primeru oba zbijata žensko precizno zbijanje.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11 različnih pozicij, možnih je 37 točk.</a:t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/>
              <a:t> </a:t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</p:txBody>
      </p:sp>
      <p:pic>
        <p:nvPicPr>
          <p:cNvPr descr="Balinanje: Izenačeno v vseh ligah | Lokalno.si" id="175" name="Google Shape;17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850" y="3354566"/>
            <a:ext cx="3255046" cy="24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"/>
          <p:cNvSpPr txBox="1"/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U18</a:t>
            </a:r>
            <a:endParaRPr/>
          </a:p>
        </p:txBody>
      </p:sp>
      <p:sp>
        <p:nvSpPr>
          <p:cNvPr id="181" name="Google Shape;181;p6"/>
          <p:cNvSpPr txBox="1"/>
          <p:nvPr>
            <p:ph idx="1" type="body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7. ŠTAFETNO ZBIJANJE: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Trajanje zbijanja 5 minut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prva in tretja pozicija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V primeru da zbija mladinke ali igralcec kategorije U14  si stojalo za krogle postavi v skladu z ženskimi pravili oziroma pravili U14, za črto zadnje ženske črte</a:t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  <a:p>
            <a:pPr indent="-204470" lvl="1" marL="742950" rtl="0" algn="l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</p:txBody>
      </p:sp>
      <p:pic>
        <p:nvPicPr>
          <p:cNvPr id="182" name="Google Shape;18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2448" y="3485072"/>
            <a:ext cx="1836229" cy="3260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25801" y="3485071"/>
            <a:ext cx="1956471" cy="3260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"/>
          <p:cNvSpPr txBox="1"/>
          <p:nvPr>
            <p:ph type="title"/>
          </p:nvPr>
        </p:nvSpPr>
        <p:spPr>
          <a:xfrm>
            <a:off x="582443" y="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U18</a:t>
            </a:r>
            <a:endParaRPr/>
          </a:p>
        </p:txBody>
      </p:sp>
      <p:sp>
        <p:nvSpPr>
          <p:cNvPr id="189" name="Google Shape;189;p7"/>
          <p:cNvSpPr txBox="1"/>
          <p:nvPr>
            <p:ph idx="1" type="body"/>
          </p:nvPr>
        </p:nvSpPr>
        <p:spPr>
          <a:xfrm>
            <a:off x="189781" y="606726"/>
            <a:ext cx="3780640" cy="6121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SISTEM IGRANJA: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1. kolo: 27. 9. 2026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Postojna – Pivka Oro Met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Breza – Kolektor Idrija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Krim – Hrast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2. kolo: 08. 11. 2026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Kolektor Idrija – Postojna 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Hrast – Pivka Oro Met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Breza - Krim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3. kolo: 10. 01. 2027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Postojna – Hrast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Kolektor Idrija – Krim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Pivka Oro Met - Breza 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4. kolo: 24. 01. 2026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Krim - Postojna 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Hrast - Breza</a:t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sl-SI"/>
              <a:t>Pivka Oro Met – Kolektor Idrija</a:t>
            </a:r>
            <a:endParaRPr>
              <a:solidFill>
                <a:schemeClr val="dk1"/>
              </a:solidFill>
            </a:endParaRPr>
          </a:p>
          <a:p>
            <a:pPr indent="-157480" lvl="2" marL="1143000" rtl="0" algn="l"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t/>
            </a:r>
            <a:endParaRPr/>
          </a:p>
        </p:txBody>
      </p:sp>
      <p:sp>
        <p:nvSpPr>
          <p:cNvPr id="190" name="Google Shape;190;p7"/>
          <p:cNvSpPr txBox="1"/>
          <p:nvPr/>
        </p:nvSpPr>
        <p:spPr>
          <a:xfrm>
            <a:off x="5124090" y="1733909"/>
            <a:ext cx="5555411" cy="491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		</a:t>
            </a:r>
            <a:endParaRPr/>
          </a:p>
          <a:p>
            <a:pPr indent="-167640" lvl="3" marL="1600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5748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5748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5748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4433977" y="736122"/>
            <a:ext cx="5883215" cy="6121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67640" lvl="3" marL="1600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5748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Courier New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5748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3889377" y="733246"/>
            <a:ext cx="3780640" cy="6121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5.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06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02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202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7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Postojna – Breza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Krim – Pivka Oro Met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Hrast – Kolektor Idrija</a:t>
            </a:r>
            <a:endParaRPr/>
          </a:p>
          <a:p>
            <a:pPr indent="-285750" lvl="1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6.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21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02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2027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Pivka Oro Met – Postojna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Kolektor Idrija – Breza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Hrast – Krim </a:t>
            </a:r>
            <a:endParaRPr/>
          </a:p>
          <a:p>
            <a:pPr indent="-285750" lvl="1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7.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14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03. 2027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Postojna – Kolektor Idrija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Krim - Breza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Pivka Oro Met – Hrast </a:t>
            </a:r>
            <a:endParaRPr/>
          </a:p>
          <a:p>
            <a:pPr indent="-285750" lvl="1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8.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4.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04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2027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Hrast - Postojna 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Krim – Kolektor Idrija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Breza</a:t>
            </a: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 - </a:t>
            </a:r>
            <a:r>
              <a:rPr lang="sl-SI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Pivka Oro Met</a:t>
            </a: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/>
          </a:p>
          <a:p>
            <a:pPr indent="-15748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6717707" y="2082600"/>
            <a:ext cx="3780640" cy="6121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9.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18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2027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Postojna – Krim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Breza - Hrast 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Kolektor Idrija – Pivka Oro Met</a:t>
            </a:r>
            <a:endParaRPr/>
          </a:p>
          <a:p>
            <a:pPr indent="-285750" lvl="1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10.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9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r>
              <a:rPr b="0" i="0" lang="sl-SI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2027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Breza – Postojna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Pivka Oro Met – Krim </a:t>
            </a:r>
            <a:endParaRPr/>
          </a:p>
          <a:p>
            <a:pPr indent="-228600" lvl="2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0" i="0" lang="sl-SI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Kolektor Idrija –Hrast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 txBox="1"/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U18</a:t>
            </a:r>
            <a:endParaRPr/>
          </a:p>
        </p:txBody>
      </p:sp>
      <p:sp>
        <p:nvSpPr>
          <p:cNvPr id="199" name="Google Shape;199;p8"/>
          <p:cNvSpPr txBox="1"/>
          <p:nvPr>
            <p:ph idx="1" type="body"/>
          </p:nvPr>
        </p:nvSpPr>
        <p:spPr>
          <a:xfrm>
            <a:off x="677334" y="1362974"/>
            <a:ext cx="8907823" cy="53656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1460" lvl="0" marL="34290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  <a:p>
            <a:pPr indent="-157480" lvl="2" marL="1143000" rtl="0" algn="l"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t/>
            </a:r>
            <a:endParaRPr/>
          </a:p>
          <a:p>
            <a:pPr indent="-228600" lvl="2" marL="1143000" rtl="0" algn="l">
              <a:spcBef>
                <a:spcPts val="100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sl-SI" sz="2000">
                <a:solidFill>
                  <a:srgbClr val="FF0000"/>
                </a:solidFill>
              </a:rPr>
              <a:t>Zaključni turnir - 23.5.2027 </a:t>
            </a:r>
            <a:r>
              <a:rPr lang="sl-SI"/>
              <a:t>najboljših štirih ekip, domačin najboljše uvrščena ekipa rednega dela.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ladko">
  <a:themeElements>
    <a:clrScheme name="Gladk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2025-06-16T17:30:55Z</dcterms:created>
  <dc:creator>korend08</dc:creator>
</cp:coreProperties>
</file>