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7" r:id="rId37"/>
    <p:sldId id="329" r:id="rId38"/>
    <p:sldId id="331" r:id="rId39"/>
    <p:sldId id="333" r:id="rId40"/>
    <p:sldId id="335" r:id="rId41"/>
    <p:sldId id="337" r:id="rId42"/>
    <p:sldId id="340" r:id="rId4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860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522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450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85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407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61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00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937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233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21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33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6238-16D2-4940-ADBE-44C37FD1EA20}" type="datetimeFigureOut">
              <a:rPr lang="lv-LV" smtClean="0"/>
              <a:t>28.12.2025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5122-6117-4587-BEEE-18673417E2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23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653144"/>
            <a:ext cx="9144000" cy="1894114"/>
          </a:xfrm>
        </p:spPr>
        <p:txBody>
          <a:bodyPr>
            <a:normAutofit/>
          </a:bodyPr>
          <a:lstStyle/>
          <a:p>
            <a:r>
              <a:rPr lang="lv-LV" b="1" dirty="0"/>
              <a:t>Pārtikas produktu konservēšanas pamati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2286000"/>
          </a:xfrm>
        </p:spPr>
        <p:txBody>
          <a:bodyPr>
            <a:normAutofit/>
          </a:bodyPr>
          <a:lstStyle/>
          <a:p>
            <a:r>
              <a:rPr lang="lv-LV" sz="3200" b="1" u="sng" dirty="0"/>
              <a:t>Profesionālo kompetenču modulis:</a:t>
            </a:r>
          </a:p>
          <a:p>
            <a:r>
              <a:rPr lang="lv-LV" sz="3200" b="1" dirty="0"/>
              <a:t>Konservēšanas pamati</a:t>
            </a:r>
          </a:p>
          <a:p>
            <a:r>
              <a:rPr lang="lv-LV" sz="3200" b="1" dirty="0"/>
              <a:t>Autors: I.Vizule</a:t>
            </a:r>
          </a:p>
          <a:p>
            <a:r>
              <a:rPr lang="lv-LV" sz="3200" b="1" dirty="0"/>
              <a:t>2025/2026</a:t>
            </a:r>
          </a:p>
        </p:txBody>
      </p:sp>
    </p:spTree>
    <p:extLst>
      <p:ext uri="{BB962C8B-B14F-4D97-AF65-F5344CB8AC3E}">
        <p14:creationId xmlns:p14="http://schemas.microsoft.com/office/powerpoint/2010/main" val="107880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4972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Paildzinātu dārzeņu uzglabāšanu</a:t>
            </a:r>
            <a:r>
              <a:rPr lang="lv-LV" sz="2800" dirty="0"/>
              <a:t>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22615"/>
            <a:ext cx="9872871" cy="477338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Augļi un ogas labāk uzsūktu cukura šķīdumus.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000" b="1" u="sng" dirty="0">
                <a:solidFill>
                  <a:schemeClr val="tx1"/>
                </a:solidFill>
              </a:rPr>
              <a:t>Blanšēšanas ilgums atkarīgs no daudziem faktoriem</a:t>
            </a:r>
            <a:r>
              <a:rPr lang="lv-LV" sz="30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Produktu gatavības pakāpes;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Konsistences (cietības);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Augļu gleznuma;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Šķirnes un citām īpašībām;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Tas var ilgt dažas sekundes vai arī vairākas minūtes, pareizas ilgums jāredz uz vietas;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Jāblanšē tik ilgi, lai auglis būtu viscaur pusmīksts – elastīgs, bet nekādā gadījumā izvārīts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lv-LV" sz="2800" b="1" dirty="0">
              <a:solidFill>
                <a:schemeClr val="tx1"/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989" y="2496230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832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000" b="1" u="sng" dirty="0">
                <a:solidFill>
                  <a:schemeClr val="tx1"/>
                </a:solidFill>
              </a:rPr>
              <a:t>Blanšēšana nozīmē, ka: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87929"/>
            <a:ext cx="9872871" cy="4708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Produktu pārlej ar verdošu ūdeni un noteiktu laiku (1 – 5 minūtes) tur tajā vai lēni vāra;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Pēc tam strauji atdzesē aukstā ūdenī, lai pārtrauktu tālāko produkta karsēšanu un tie nekļūtu mīksti;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Ātra atdzesēšana padara produktu cietāku un palīdz saglabāt produktu dabisko krāsu;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Blanšēt var arī cukurūdenī, sālsūdenī un tvaikā;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Blanšēšana uzlabo augļu un dārzeņu diētisko vērtību, iznīcina oksidējošos fermentus un saglabā C vitamīnu.</a:t>
            </a:r>
          </a:p>
        </p:txBody>
      </p:sp>
    </p:spTree>
    <p:extLst>
      <p:ext uri="{BB962C8B-B14F-4D97-AF65-F5344CB8AC3E}">
        <p14:creationId xmlns:p14="http://schemas.microsoft.com/office/powerpoint/2010/main" val="161487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9971"/>
          </a:xfrm>
        </p:spPr>
        <p:txBody>
          <a:bodyPr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Pildīšana traukos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469571"/>
            <a:ext cx="9872871" cy="4626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Sagatavotos produktus dezinficētos traukos pilda ar karoti, dakšiņu kārtām, glīti, pēc iespējas cieši sakārtojot;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Gar trauka malām liek skaistākos augļus vai dārzeņus ar neiegrieztajām malām uz ārpusi;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Traukus nedrīkst pildīt pilnīgi pilnus līdz trauka malām, bet jāatstāj brīva telpa, lai ir kur izplesties šķidrumam karsēšanas laikā un šķidrums neskartu vāciņu (šķidruma tilpums  karsējot palielinās par apmēram 9 %) 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334" y="4927146"/>
            <a:ext cx="2962275" cy="154305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69" y="492714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5286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chemeClr val="tx1"/>
                </a:solidFill>
              </a:rPr>
              <a:t>Pārlejamie šķidrumi un to sagatavošana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534886"/>
            <a:ext cx="9872871" cy="4931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Augļus un ogas ieteicams vienmēr pārliet ar kādu piemērotu cukura sīrupu vai sulu;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Dārzeņu konserviem ieteicams kāds saistošs šķidrums: sālsūdens vai mērce;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Ar šķidrumu pārlietiem konserviem uzlabojas garša, aizpildās trauka tukšās vietas, tiek panākta konservu vienmērīga izkarsēšana un glītāka produkcija;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Pārlejamie šķidrumi rūpīgi jāsagatavo un tiem jābūt pareizā koncentrācijā (nav ieteicams lietot pārāk koncentrētus šķidrumus, tie no augļa izvelk sulu un augļi deformējas, sakrunkojas un uzpeld trauka virspusē)</a:t>
            </a:r>
          </a:p>
        </p:txBody>
      </p:sp>
    </p:spTree>
    <p:extLst>
      <p:ext uri="{BB962C8B-B14F-4D97-AF65-F5344CB8AC3E}">
        <p14:creationId xmlns:p14="http://schemas.microsoft.com/office/powerpoint/2010/main" val="379641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8654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Nav vēlami arī vājas koncentrācijas pārlejamie šķidrumi, jo tad augļi ātri izjūk, tiem nav laba izskata un garšas;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796143"/>
            <a:ext cx="9872871" cy="42998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Tātad šķidruma koncentrācija jāpielāgo katra produkta gatavības pakāpei, cukura saturam un garšai;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Jo skābāki augļi, jo vairāk jālieto cukurs, un otrādi;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Visvairāk lieto 25 – 50 % cukura sīrupa;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Nākošajā tabulā redzams, ka 25 % cukura sīrupa pagatavošana vajag 750 g ūdens un 250 g cukura;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Lai precīzi noteiktu cukura koncentrāciju, lieto īpašus mērītājus – aerometrus;</a:t>
            </a:r>
          </a:p>
        </p:txBody>
      </p:sp>
    </p:spTree>
    <p:extLst>
      <p:ext uri="{BB962C8B-B14F-4D97-AF65-F5344CB8AC3E}">
        <p14:creationId xmlns:p14="http://schemas.microsoft.com/office/powerpoint/2010/main" val="82994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9971"/>
          </a:xfrm>
        </p:spPr>
        <p:txBody>
          <a:bodyPr>
            <a:normAutofit/>
          </a:bodyPr>
          <a:lstStyle/>
          <a:p>
            <a:pPr algn="ctr"/>
            <a:r>
              <a:rPr lang="lv-LV" sz="4000" b="1" u="sng" dirty="0">
                <a:solidFill>
                  <a:schemeClr val="tx1"/>
                </a:solidFill>
              </a:rPr>
              <a:t>Cukura sīrupa sagatavošana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</p:nvPr>
        </p:nvGraphicFramePr>
        <p:xfrm>
          <a:off x="1143000" y="1306290"/>
          <a:ext cx="9872664" cy="513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166">
                  <a:extLst>
                    <a:ext uri="{9D8B030D-6E8A-4147-A177-3AD203B41FA5}">
                      <a16:colId xmlns:a16="http://schemas.microsoft.com/office/drawing/2014/main" val="358564711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234276162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3480044504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1758870155"/>
                    </a:ext>
                  </a:extLst>
                </a:gridCol>
              </a:tblGrid>
              <a:tr h="1408813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>
                          <a:solidFill>
                            <a:schemeClr val="tx1"/>
                          </a:solidFill>
                        </a:rPr>
                        <a:t>Sīrupa koncentrācija</a:t>
                      </a:r>
                      <a:r>
                        <a:rPr lang="lv-LV" sz="280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lv-LV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2800" dirty="0">
                          <a:solidFill>
                            <a:schemeClr val="tx1"/>
                          </a:solidFill>
                        </a:rPr>
                        <a:t>Uz 1000 g sīrupa jāņem (g)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>
                          <a:solidFill>
                            <a:schemeClr val="tx1"/>
                          </a:solidFill>
                        </a:rPr>
                        <a:t>Cukura sīrupa vārīšanās temperatūra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042701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solidFill>
                            <a:schemeClr val="tx1"/>
                          </a:solidFill>
                        </a:rPr>
                        <a:t>Ūdens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solidFill>
                            <a:schemeClr val="tx1"/>
                          </a:solidFill>
                        </a:rPr>
                        <a:t>Cukurs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51040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100,4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77692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07575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1787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63832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4595"/>
                  </a:ext>
                </a:extLst>
              </a:tr>
              <a:tr h="532218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7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0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200"/>
          </a:xfrm>
        </p:spPr>
        <p:txBody>
          <a:bodyPr>
            <a:normAutofit fontScale="90000"/>
          </a:bodyPr>
          <a:lstStyle/>
          <a:p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</p:nvPr>
        </p:nvGraphicFramePr>
        <p:xfrm>
          <a:off x="1143000" y="685800"/>
          <a:ext cx="987266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166">
                  <a:extLst>
                    <a:ext uri="{9D8B030D-6E8A-4147-A177-3AD203B41FA5}">
                      <a16:colId xmlns:a16="http://schemas.microsoft.com/office/drawing/2014/main" val="4067899567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3618205280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242370898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19150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solidFill>
                            <a:schemeClr val="tx1"/>
                          </a:solidFill>
                        </a:rPr>
                        <a:t>Sīrupa koncentrācija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solidFill>
                            <a:schemeClr val="tx1"/>
                          </a:solidFill>
                        </a:rPr>
                        <a:t>Ūdens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solidFill>
                            <a:schemeClr val="tx1"/>
                          </a:solidFill>
                        </a:rPr>
                        <a:t>Cukurs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solidFill>
                            <a:schemeClr val="tx1"/>
                          </a:solidFill>
                        </a:rPr>
                        <a:t>Sīrupa vārīšanās temperatūra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52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8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7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3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0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4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04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4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108,2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1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6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06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2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lv-LV" sz="3200" b="1" u="sng" dirty="0">
                <a:solidFill>
                  <a:schemeClr val="tx1"/>
                </a:solidFill>
              </a:rPr>
              <a:t>Cukura sīrupu gatavo sekojoši</a:t>
            </a:r>
            <a:r>
              <a:rPr lang="lv-LV" sz="32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71600"/>
            <a:ext cx="9872871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Katlā ielej paredzēto ūdens daudzumu, pieliek vajadzīgo cukuru un, sākumā maisot, vāra 5  - 10 minūtes, kamēr cukurs izšķīdis un sīrups ir caurspīdīgs;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Pa vārīšanas laiku sīrupu noputo;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No ūdens un cukura tīrības atkarīgs sīrupa dzidrums;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Konservi, kas pārlieti ar savu sulu, ir aromātiskāki, nezaudē dabisko krāsu un kvalitātes ziņā ir daudz vērtīgāki;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Sevišķi tas attiecas uz tādām ogām, kas saraujas un zaudē savu formu (piemēram, avenes, zemenes);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188" y="2262188"/>
            <a:ext cx="1771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090749"/>
          </a:xfrm>
        </p:spPr>
        <p:txBody>
          <a:bodyPr/>
          <a:lstStyle/>
          <a:p>
            <a:pPr algn="ctr"/>
            <a:r>
              <a:rPr lang="lv-LV" sz="3600" b="1" u="sng" dirty="0">
                <a:solidFill>
                  <a:schemeClr val="tx1"/>
                </a:solidFill>
              </a:rPr>
              <a:t>Skābo un saldo ķiršu kompots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410132" y="587829"/>
            <a:ext cx="6509725" cy="60089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Ķiršus novāc lietošanas gatavībā;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Augļus šķiro, mazgā, nosusina;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Vēlams ķiršiem izņemt kauliņus;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Sapilda dezinficētās burkās;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Pārlej ar karstu vai aukstu cukura sīrupu, uzliek vāciņu, pievalcē;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Var pārliet ar ķiršu sulu;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Pasterizē 85 - 90° C 0,5 l burkas 15 min, 1 l burkas 20 min;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Burkas aizvalcē, atdzesē apgriežot otrādi;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3000" y="2188029"/>
            <a:ext cx="3931920" cy="366413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1,6 kg ķiršu;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1 l ūdens;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600 g cukura;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82" y="4254409"/>
            <a:ext cx="2724150" cy="167640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16" y="4637178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69472"/>
            <a:ext cx="3931920" cy="751114"/>
          </a:xfrm>
        </p:spPr>
        <p:txBody>
          <a:bodyPr/>
          <a:lstStyle/>
          <a:p>
            <a:r>
              <a:rPr lang="lv-LV" b="1" dirty="0">
                <a:solidFill>
                  <a:schemeClr val="tx1"/>
                </a:solidFill>
              </a:rPr>
              <a:t>Plūmju kompots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238750" y="375557"/>
            <a:ext cx="6583135" cy="61558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Plūmes šķiro, mazgā</a:t>
            </a:r>
            <a:r>
              <a:rPr lang="lv-LV" b="1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Lielām plūmēm kauliņus var viegli izņemt, var salikt vairāk traukā;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Izskatīgāks būs kompots ar kauliņiem, jo plūmes būs nebojātas, veselas;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Tad plūmes blanšē 1 – 2 min, atkarībā no šķirnes un gatavības pakāpes, dažām var atdalīt miziņu, kura vēlāk paliek cieta un rūgta;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Saliek burkās, pārlej ar karstu cukura sīrupu, uzliek vāciņu, pievalcē;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Pasterizē 85° C  0,5 l burkas 20 min, 1 l burkas 25 min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3000" y="1534887"/>
            <a:ext cx="3931920" cy="431727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1,6 kg plūmju;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1 l ūdens;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400 – 600 g cukura;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375661"/>
            <a:ext cx="2857500" cy="160020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6" y="4290062"/>
            <a:ext cx="2724150" cy="167640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85" y="4855027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0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Pārtikas produktu konservēšanas pamati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85576"/>
          </a:xfrm>
        </p:spPr>
        <p:txBody>
          <a:bodyPr>
            <a:normAutofit fontScale="92500" lnSpcReduction="10000"/>
          </a:bodyPr>
          <a:lstStyle/>
          <a:p>
            <a:r>
              <a:rPr lang="lv-LV" sz="6000" b="1" dirty="0">
                <a:solidFill>
                  <a:schemeClr val="tx1"/>
                </a:solidFill>
              </a:rPr>
              <a:t>Konservu gatavošanai nepieciešamās iekārtas, materiāli un metodes</a:t>
            </a:r>
          </a:p>
        </p:txBody>
      </p:sp>
    </p:spTree>
    <p:extLst>
      <p:ext uri="{BB962C8B-B14F-4D97-AF65-F5344CB8AC3E}">
        <p14:creationId xmlns:p14="http://schemas.microsoft.com/office/powerpoint/2010/main" val="167962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08957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Sālsūdens sagatavošana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518557"/>
            <a:ext cx="9872871" cy="45774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Sālsūdens koncentrācija mainās 0,2 – 2 % robežās;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Sāls daudzumu var noteikt pēc garšas – jābūt parasto ēdienu sāļumā;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Ūdenim un sālim jābūt tīriem;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Nav vēlams ūdens ar lielu kaļķa (traukā rodas nogulsnes), dzelzs (krāsa kļūst brūni pelēka), magnija piemaisījumu (rada rūgtu piegaršu);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Dažreiz ūdenim pievieno arī cukuru, citronskābi vai etiķi, lai uzlabotu garšu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4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986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Konservu pārliešana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420586"/>
            <a:ext cx="10482943" cy="4675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Pārlejot konservus ar aukstu, atdzesētu šķidrumu, piepildāmos traukus nedrīkst pieliet pārāk pilnus, bet tikai tik daudz, lai konservējamais produkts būtu pārsegts;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Ja konservus pārlej ar verdošu šķidrumu, jāņem vērā, ka šķidrums jāuzlej attiecīgi vairāk, jo atdzesējot šķidruma tilpums samazinās par 9 %;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Lai šķidrumu varētu vienmērīgi un pareizi pārliet, to dara divos paņēmienos, t.i., pēc pirmās pārliešanas gaisam ļauj brīvi izplūst un šķidrumam iesūkties, tad liešanu atkārto, līdz sasniegts vajadzīgais līmenis</a:t>
            </a:r>
          </a:p>
        </p:txBody>
      </p:sp>
    </p:spTree>
    <p:extLst>
      <p:ext uri="{BB962C8B-B14F-4D97-AF65-F5344CB8AC3E}">
        <p14:creationId xmlns:p14="http://schemas.microsoft.com/office/powerpoint/2010/main" val="300004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3643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Trauku noslēgšana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453243"/>
            <a:ext cx="9872871" cy="50394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Sagatavoti konservi ir jānoslēdz;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Noslēgšanas metodes un materiāli ir dažādi;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Lietojot karsēšanu hermētiski noslēgtos traukos, vajadzīgas standarta stikla burkas, metāla vāciņi, valcējamā ierīce jeb vākotājs un parastais virtuves inventārs;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Metāla vāciņi izgatavoti no baltā skārda speciāli konstruētās spiedēs;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Burkām uzliek novārītu sausu vāciņu, viegli pagriež;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Pēc pasterizēšanas burkas ar stangām izceļ no ūdens;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Nekavējoties pagriež līdz galam;</a:t>
            </a:r>
          </a:p>
          <a:p>
            <a:pPr marL="45720" indent="0">
              <a:buNone/>
            </a:pPr>
            <a:endParaRPr lang="lv-LV" sz="2800" b="1" dirty="0">
              <a:solidFill>
                <a:schemeClr val="tx1"/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594" y="381680"/>
            <a:ext cx="2143125" cy="214312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752" y="43495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56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Lai pārbaudītu, vai burka noslēgusies, to apgāž uz vāciņa;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534886"/>
            <a:ext cx="9872871" cy="45611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Ja šķidrums nesūcas, tad burka ir hermētiski noslēgta;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Ja vēl kādā vietā parādās šķidrums, šo vietu vairāk pievalcē;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Tad burkas paripina pa galdu, kas pārklāts ar drānu, un apgāztas patur 0,5 h, lai dezinficētu vāciņu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52" y="3815443"/>
            <a:ext cx="2143125" cy="214312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66" y="3952875"/>
            <a:ext cx="2143125" cy="21431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537" y="38154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2000"/>
          </a:xfrm>
        </p:spPr>
        <p:txBody>
          <a:bodyPr/>
          <a:lstStyle/>
          <a:p>
            <a:r>
              <a:rPr lang="lv-LV" b="1" dirty="0">
                <a:solidFill>
                  <a:schemeClr val="tx1"/>
                </a:solidFill>
              </a:rPr>
              <a:t>Karsēšana hermētiski noslēgtos traukos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71600"/>
            <a:ext cx="9872871" cy="52741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Ar skābi bagātiem konserviem bīstamas ir tikai pelējuma un rauga sēnes, citas sēnes var palikt dzīvas, jo skābā produktā tās nevar darboties un vairoties;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Skābi saturošus konservus var tikai pasterizēt, lai būtu nodrošināta to ilgstoša saglabāšana;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Tādiem produktiem, kas dabiskās skābes nesatur, piemēram, zaļiem zirnīšiem, pupiņām, ziedkāpostiem, spinātiem, nepieciešams sterilizēt divas reizes( to sauc par </a:t>
            </a:r>
            <a:r>
              <a:rPr lang="lv-LV" sz="2800" b="1" dirty="0" err="1">
                <a:solidFill>
                  <a:schemeClr val="tx1"/>
                </a:solidFill>
              </a:rPr>
              <a:t>tindalizāciju</a:t>
            </a:r>
            <a:r>
              <a:rPr lang="lv-LV" sz="2800" b="1" dirty="0">
                <a:solidFill>
                  <a:schemeClr val="tx1"/>
                </a:solidFill>
              </a:rPr>
              <a:t>) ar starplaiku 18 – 48 stundas (pa starplaiku sporas uzdīgst un tās iznīcina otrreizēja karsēšana);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Burkas pārlej ar ūdeni vienā līmenī ar saturu burkā, jāseko, lai ūdens neiekļūtu burkās;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38014" cy="1447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Ja konservi pārlieti ar karstu šķidrumu, tad katlā arī jāsasilda ūdens līdz tādai pašai temperatūrai, citādi gremdējot karstās burkas aukstā ūdenī, tās var saplīst;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2057400"/>
            <a:ext cx="10238014" cy="4038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Katram konservu veidam ir savs temperatūras un karsēšanas laika režīms, kas norādīts atsevišķu konservu gatavošanā;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Pasterizācijas laikā patstāvīgi jāseko ūdens temperatūrai katlā;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Kad sasniegta vajadzīgā temperatūra, uzņem laiku un šādā patstāvīgā (nemainīgā) temperatūrā burkas tur norādīto laiku;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Temperatūru regulē ar slēdža palīdzību;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Kad vajadzīgais laiks pagājis, burkas izceļ no ūdens ar speciālu stangu palīdzību un tūlīt aizvāko;</a:t>
            </a:r>
          </a:p>
        </p:txBody>
      </p:sp>
    </p:spTree>
    <p:extLst>
      <p:ext uri="{BB962C8B-B14F-4D97-AF65-F5344CB8AC3E}">
        <p14:creationId xmlns:p14="http://schemas.microsoft.com/office/powerpoint/2010/main" val="9437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57943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Konservu uzglabāšana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453243"/>
            <a:ext cx="10482943" cy="4642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Pēc pasterizācijas burkas atdzesē līdz apkārtējai temperatūrai;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Temperatūras pazemināšana līdz 0° C vēlama visiem konserviem;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Vislabākā uzglabāšanas temperatūra hermētiski noslēgtiem konserviem ir 10 - 12° C;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Konservus vēlams uzglabāt tumšā telpā, jo gaisma un tiešie saules stari bojā konservu krāsu un garšu;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Vairākums konservu jānovēro 10 – 15 dienas pēc sagatavošanas, vai nav vērojamas kādas izmaiņas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476" y="5029200"/>
            <a:ext cx="2505075" cy="182880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01" y="502511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2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41614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Konservēšanas kļūdas un to sekas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551213"/>
            <a:ext cx="9872871" cy="48332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Konservu sagatavošana noslēdzas ar pasterizāciju vai sterilizāciju verdoša ūdens peldē;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Burku karsēšanas laikā tiek nonāvēti mikroorganismi, kas atrodas burku saturā;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Pēc tam burkas hermētiski noslēdz;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Ja visus recepšu tekstā minētos norādījumus par konservu gatavošanu neievēro vai pieļauj kļūdas, tad konservi var bojāties;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613" y="2811756"/>
            <a:ext cx="2143125" cy="214312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722" y="302690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2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857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200" b="1" u="sng" dirty="0">
                <a:solidFill>
                  <a:schemeClr val="tx1"/>
                </a:solidFill>
              </a:rPr>
              <a:t>Pirmā kļūda</a:t>
            </a:r>
            <a:r>
              <a:rPr lang="lv-LV" sz="3200" b="1" dirty="0">
                <a:solidFill>
                  <a:schemeClr val="tx1"/>
                </a:solidFill>
              </a:rPr>
              <a:t>, ko bieži pieļauj, ir temperatūras un laika režīma neievērošana, </a:t>
            </a:r>
            <a:r>
              <a:rPr lang="lv-LV" sz="3200" b="1" u="sng" dirty="0">
                <a:solidFill>
                  <a:schemeClr val="tx1"/>
                </a:solidFill>
              </a:rPr>
              <a:t>tātad: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00100" y="1698171"/>
            <a:ext cx="10629900" cy="43978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Obligāti jālieto termometrs un pulkstenis;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Nepietiekami karsēti konservi ātri vien sāk bojāties</a:t>
            </a:r>
            <a:r>
              <a:rPr lang="lv-LV" sz="2800" b="1" dirty="0">
                <a:solidFill>
                  <a:schemeClr val="tx1"/>
                </a:solidFill>
              </a:rPr>
              <a:t>, </a:t>
            </a:r>
            <a:r>
              <a:rPr lang="lv-LV" sz="3200" b="1" dirty="0">
                <a:solidFill>
                  <a:schemeClr val="tx1"/>
                </a:solidFill>
              </a:rPr>
              <a:t>t.i.,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600" b="1" dirty="0">
                <a:solidFill>
                  <a:schemeClr val="tx1"/>
                </a:solidFill>
              </a:rPr>
              <a:t> </a:t>
            </a:r>
            <a:r>
              <a:rPr lang="lv-LV" sz="2800" b="1" dirty="0">
                <a:solidFill>
                  <a:schemeClr val="tx1"/>
                </a:solidFill>
              </a:rPr>
              <a:t>tiek nospiesti vāciņi;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tie sāk rūgt un pelēt;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maina krāsu;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pārlietie šķidrumi sāk saduļķoties.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18" y="3514725"/>
            <a:ext cx="2762250" cy="165735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936" y="478971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74171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200" b="1" u="sng" dirty="0">
                <a:solidFill>
                  <a:schemeClr val="tx1"/>
                </a:solidFill>
              </a:rPr>
              <a:t>Otrā kļūda </a:t>
            </a:r>
            <a:r>
              <a:rPr lang="lv-LV" sz="3200" b="1" dirty="0">
                <a:solidFill>
                  <a:schemeClr val="tx1"/>
                </a:solidFill>
              </a:rPr>
              <a:t>var būt, ka burkas nav hermētiski noslēgtas pie aizvalcēšanas, palikusi kāda sprauga starp burku un vāciņu, kura nav saskatāma, </a:t>
            </a:r>
            <a:r>
              <a:rPr lang="lv-LV" sz="3200" b="1" u="sng" dirty="0">
                <a:solidFill>
                  <a:schemeClr val="tx1"/>
                </a:solidFill>
              </a:rPr>
              <a:t>tātad: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89957" y="2090058"/>
            <a:ext cx="10466614" cy="43434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Var būt kādi defekti vāciņam;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Burka var būt mehāniski bojāta, piemēram, stikls ieplīsis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65" y="3565751"/>
            <a:ext cx="2143125" cy="214312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10" y="4087585"/>
            <a:ext cx="3028950" cy="15144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180" y="3565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Konservu sagatavošanai nepieciešamās iekārtas un inventārs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Trauki un inventārs, kas domāti konservēšanai, nav vienlaicīgi lietojami ēdienu gatavošanai;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b="1" u="sng" dirty="0">
                <a:solidFill>
                  <a:schemeClr val="tx1"/>
                </a:solidFill>
              </a:rPr>
              <a:t>Praktiskais norādījums</a:t>
            </a:r>
            <a:r>
              <a:rPr lang="lv-LV" sz="3200" b="1" dirty="0">
                <a:solidFill>
                  <a:schemeClr val="tx1"/>
                </a:solidFill>
              </a:rPr>
              <a:t>: kamēr rit augļu un ogu pārstrādes sezona, konservēšanai vajadzīgos traukus kulinārijā nedrīkst lietot;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Konservēšanā ir teiciens, ka viens ūdens piliens sabojā visus konservus, viena maza paviršība vēlāk nav vairs labojama;</a:t>
            </a:r>
          </a:p>
        </p:txBody>
      </p:sp>
      <p:sp>
        <p:nvSpPr>
          <p:cNvPr id="4" name="AutoShape 2" descr="Mājražotājiem – kas jāzina par jaunajām augļu un dārzeņu konservu  vadlīnijām | LA.L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5" name="AutoShape 4" descr="Mājražotājiem – kas jāzina par jaunajām augļu un dārzeņu konservu  vadlīnijām | LA.L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5447153"/>
            <a:ext cx="1558865" cy="11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1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2325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200" b="1" u="sng" dirty="0">
                <a:solidFill>
                  <a:schemeClr val="tx1"/>
                </a:solidFill>
              </a:rPr>
              <a:t>Trešā kļūda </a:t>
            </a:r>
            <a:r>
              <a:rPr lang="lv-LV" sz="3200" b="1" dirty="0">
                <a:solidFill>
                  <a:schemeClr val="tx1"/>
                </a:solidFill>
              </a:rPr>
              <a:t>– slikts izejmateriāls, </a:t>
            </a:r>
            <a:r>
              <a:rPr lang="lv-LV" sz="3200" b="1" u="sng" dirty="0">
                <a:solidFill>
                  <a:schemeClr val="tx1"/>
                </a:solidFill>
              </a:rPr>
              <a:t>tātad: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632857"/>
            <a:ext cx="9872871" cy="446314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Bojāšanos var izraisīt burkā ieliktie produkti, ko </a:t>
            </a:r>
            <a:r>
              <a:rPr lang="lv-LV" sz="3200" b="1" u="sng" dirty="0">
                <a:solidFill>
                  <a:schemeClr val="tx1"/>
                </a:solidFill>
              </a:rPr>
              <a:t>izsauc ķīmiski procesi</a:t>
            </a:r>
            <a:r>
              <a:rPr lang="lv-LV" sz="3200" b="1" dirty="0">
                <a:solidFill>
                  <a:schemeClr val="tx1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v-LV" sz="3000" b="1" dirty="0">
                <a:solidFill>
                  <a:schemeClr val="tx1"/>
                </a:solidFill>
              </a:rPr>
              <a:t>Gaisma, kas no ārpuses iedarbojas uz konservu;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v-LV" sz="3000" b="1" dirty="0">
                <a:solidFill>
                  <a:schemeClr val="tx1"/>
                </a:solidFill>
              </a:rPr>
              <a:t>Gaiss, kas burkā palicis pēc karsēšanas;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v-LV" sz="3000" b="1" dirty="0">
                <a:solidFill>
                  <a:schemeClr val="tx1"/>
                </a:solidFill>
              </a:rPr>
              <a:t>Temperatūra, kas nav piemērota konservu uzglabāšanai;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v-LV" sz="3000" b="1" dirty="0">
                <a:solidFill>
                  <a:schemeClr val="tx1"/>
                </a:solidFill>
              </a:rPr>
              <a:t>Produkta skābes, kas iedarbojas uz nelakotu vai slikti lakotu vāciņu;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lv-LV" sz="30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lv-LV" sz="30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lv-LV" sz="3200" b="1" dirty="0">
              <a:solidFill>
                <a:schemeClr val="tx1"/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075" y="204107"/>
            <a:ext cx="1834242" cy="18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70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567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200" b="1" u="sng" dirty="0">
                <a:solidFill>
                  <a:schemeClr val="tx1"/>
                </a:solidFill>
              </a:rPr>
              <a:t>Un vēl: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55271"/>
            <a:ext cx="9872871" cy="47407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Ievārījumi dezinficētos traukos jāpilda karsti, verdoši, jo karstā masa arī dezinficē traukus;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Virsējā ievārījuma kārtiņā, ievārījumam atdziestot, veidojas garoziņa, jo ūdens strauji iztvaiko un šī garoziņa pasargā no mikroorganismu iekļūšanas masā;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Augļiem un ogām karsēšanas laikā saplaisā miza, it sevišķi, ja gatavo kompotus – tas notiek tāpēc, ka augļus neblanšē;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Konservu uzglabāšanas laikā uz augļiem rodas tumši plankumi – tas nozīmē, ka augļi nav bijuši svaigi vai bijuši </a:t>
            </a:r>
            <a:r>
              <a:rPr lang="lv-LV" sz="2800" b="1">
                <a:solidFill>
                  <a:schemeClr val="tx1"/>
                </a:solidFill>
              </a:rPr>
              <a:t>mehāniski bojāti;</a:t>
            </a:r>
            <a:endParaRPr lang="lv-LV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71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3643"/>
          </a:xfrm>
        </p:spPr>
        <p:txBody>
          <a:bodyPr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Saldie gurķi ripiņās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142999" y="1649186"/>
            <a:ext cx="4849587" cy="4767942"/>
          </a:xfrm>
        </p:spPr>
        <p:txBody>
          <a:bodyPr>
            <a:normAutofit lnSpcReduction="10000"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Ūdens – 2l;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Cukurs – 300 – 500/400;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Etiķa esence – 4 </a:t>
            </a:r>
            <a:r>
              <a:rPr lang="lv-LV" sz="3200" b="1" dirty="0" err="1">
                <a:solidFill>
                  <a:schemeClr val="tx1"/>
                </a:solidFill>
              </a:rPr>
              <a:t>ēdamk</a:t>
            </a:r>
            <a:r>
              <a:rPr lang="lv-LV" sz="32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Sāls – 3 – 4 </a:t>
            </a:r>
            <a:r>
              <a:rPr lang="lv-LV" sz="3200" b="1" dirty="0" err="1">
                <a:solidFill>
                  <a:schemeClr val="tx1"/>
                </a:solidFill>
              </a:rPr>
              <a:t>ēdamk</a:t>
            </a:r>
            <a:r>
              <a:rPr lang="lv-LV" sz="32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Pipari;</a:t>
            </a:r>
          </a:p>
          <a:p>
            <a:r>
              <a:rPr lang="lv-LV" sz="3200" b="1" dirty="0" err="1">
                <a:solidFill>
                  <a:schemeClr val="tx1"/>
                </a:solidFill>
              </a:rPr>
              <a:t>Laurlapa</a:t>
            </a:r>
            <a:r>
              <a:rPr lang="lv-LV" sz="32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Ķiploki;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Ielikums 5gab/0,7 l </a:t>
            </a:r>
            <a:r>
              <a:rPr lang="lv-LV" sz="3200" b="1" dirty="0" err="1">
                <a:solidFill>
                  <a:schemeClr val="tx1"/>
                </a:solidFill>
              </a:rPr>
              <a:t>burk</a:t>
            </a:r>
            <a:endParaRPr lang="lv-LV" sz="3200" b="1" dirty="0">
              <a:solidFill>
                <a:schemeClr val="tx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67612" y="1649185"/>
            <a:ext cx="5505288" cy="4767943"/>
          </a:xfrm>
        </p:spPr>
        <p:txBody>
          <a:bodyPr>
            <a:normAutofit lnSpcReduction="10000"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Gurķus nomazgā;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Burkās var likt mazus veselus vai sagriezt ripiņās;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Burkās ievieto arī piparus, ļoti nedaudz </a:t>
            </a:r>
            <a:r>
              <a:rPr lang="lv-LV" sz="3200" b="1" dirty="0" err="1">
                <a:solidFill>
                  <a:schemeClr val="tx1"/>
                </a:solidFill>
              </a:rPr>
              <a:t>laurlapu</a:t>
            </a:r>
            <a:r>
              <a:rPr lang="lv-LV" sz="3200" b="1" dirty="0">
                <a:solidFill>
                  <a:schemeClr val="tx1"/>
                </a:solidFill>
              </a:rPr>
              <a:t> un ripiņās sagrieztus ķiplokus;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Pārlej ar marinādi;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Viegli pievalcē, karsē maz, līdz ko maina krāsu, ņem laukā , pievalcē līdz galam</a:t>
            </a:r>
          </a:p>
          <a:p>
            <a:endParaRPr lang="lv-LV" sz="3200" b="1" dirty="0">
              <a:solidFill>
                <a:schemeClr val="tx1"/>
              </a:solidFill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633" y="-48648"/>
            <a:ext cx="1578293" cy="26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22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90600"/>
          </a:xfrm>
        </p:spPr>
        <p:txBody>
          <a:bodyPr/>
          <a:lstStyle/>
          <a:p>
            <a:pPr algn="ctr"/>
            <a:r>
              <a:rPr lang="lv-LV" b="1" u="sng" dirty="0" err="1">
                <a:solidFill>
                  <a:schemeClr val="tx1"/>
                </a:solidFill>
              </a:rPr>
              <a:t>Micpekļi</a:t>
            </a:r>
            <a:r>
              <a:rPr lang="lv-LV" b="1" u="sng" dirty="0">
                <a:solidFill>
                  <a:schemeClr val="tx1"/>
                </a:solidFill>
              </a:rPr>
              <a:t> saldā marinādē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40680" cy="4849586"/>
          </a:xfrm>
        </p:spPr>
        <p:txBody>
          <a:bodyPr/>
          <a:lstStyle/>
          <a:p>
            <a:r>
              <a:rPr lang="lv-LV" sz="2800" b="1" dirty="0">
                <a:solidFill>
                  <a:schemeClr val="tx1"/>
                </a:solidFill>
              </a:rPr>
              <a:t>Burkānus sagriež dekoratīvi;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Ziedkāpostus sadala rozetēs;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Var izmantot mazus sīpoliņus, arī mazus ķiplociņus;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Izmanto mazus, tikko aizmetušos gurķīšus;</a:t>
            </a:r>
          </a:p>
          <a:p>
            <a:r>
              <a:rPr lang="lv-LV" sz="2800" b="1" dirty="0" err="1">
                <a:solidFill>
                  <a:schemeClr val="tx1"/>
                </a:solidFill>
              </a:rPr>
              <a:t>Čili</a:t>
            </a:r>
            <a:r>
              <a:rPr lang="lv-LV" sz="2800" b="1" dirty="0">
                <a:solidFill>
                  <a:schemeClr val="tx1"/>
                </a:solidFill>
              </a:rPr>
              <a:t> piparus, sagrieztus mazos gabaliņos; arī papriku;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Mazos krāsainos </a:t>
            </a:r>
            <a:r>
              <a:rPr lang="lv-LV" sz="2800" b="1" dirty="0" err="1">
                <a:solidFill>
                  <a:schemeClr val="tx1"/>
                </a:solidFill>
              </a:rPr>
              <a:t>ķirštomātus</a:t>
            </a:r>
            <a:endParaRPr lang="lv-LV" sz="2800" b="1" dirty="0">
              <a:solidFill>
                <a:schemeClr val="tx1"/>
              </a:solidFill>
            </a:endParaRPr>
          </a:p>
          <a:p>
            <a:endParaRPr lang="lv-LV" sz="2800" b="1" dirty="0">
              <a:solidFill>
                <a:schemeClr val="tx1"/>
              </a:solidFill>
            </a:endParaRP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67612" y="1600200"/>
            <a:ext cx="5436708" cy="4480560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chemeClr val="tx1"/>
                </a:solidFill>
              </a:rPr>
              <a:t>Sastāvu var mainīt, atkarībā no vēlmēm un iespējām;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Marinādi izmanto tādu pašu kā saldiem gurķiem;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0,5 l burkas karsē 10 min </a:t>
            </a:r>
          </a:p>
          <a:p>
            <a:pPr marL="45720" indent="0">
              <a:buNone/>
            </a:pPr>
            <a:r>
              <a:rPr lang="lv-LV" sz="2800" b="1" dirty="0">
                <a:solidFill>
                  <a:schemeClr val="tx1"/>
                </a:solidFill>
              </a:rPr>
              <a:t>t° C = 65° C vai kamēr gurķi maina krāsu</a:t>
            </a:r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917" y="4575810"/>
            <a:ext cx="3028950" cy="1504950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77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7314"/>
          </a:xfrm>
        </p:spPr>
        <p:txBody>
          <a:bodyPr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Ķīnas saldskābā mērce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89857" y="1665514"/>
            <a:ext cx="5617029" cy="4898572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chemeClr val="tx1"/>
                </a:solidFill>
              </a:rPr>
              <a:t>Tomāti – 3 kg;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Burkāni – 0,3 kg;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Sīpoli – 0,3 kg;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Paprika – 0,3 kg;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Cukurs – 160 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Sāls – 3 ēd/k;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Etiķa esence – 2 – 3 ēd/k;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3 </a:t>
            </a:r>
            <a:r>
              <a:rPr lang="lv-LV" sz="2800" b="1" dirty="0" err="1">
                <a:solidFill>
                  <a:schemeClr val="tx1"/>
                </a:solidFill>
              </a:rPr>
              <a:t>gab</a:t>
            </a:r>
            <a:r>
              <a:rPr lang="lv-LV" sz="2800" b="1" dirty="0">
                <a:solidFill>
                  <a:schemeClr val="tx1"/>
                </a:solidFill>
              </a:rPr>
              <a:t> mazās kārbas </a:t>
            </a:r>
            <a:r>
              <a:rPr lang="lv-LV" sz="2800" b="1" dirty="0" err="1">
                <a:solidFill>
                  <a:schemeClr val="tx1"/>
                </a:solidFill>
              </a:rPr>
              <a:t>kons.ananāsi</a:t>
            </a:r>
            <a:r>
              <a:rPr lang="lv-LV" sz="28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2 – 3 ēd/k </a:t>
            </a:r>
            <a:r>
              <a:rPr lang="lv-LV" sz="2800" b="1" dirty="0" err="1">
                <a:solidFill>
                  <a:schemeClr val="tx1"/>
                </a:solidFill>
              </a:rPr>
              <a:t>kart</a:t>
            </a:r>
            <a:r>
              <a:rPr lang="lv-LV" sz="2800" b="1" dirty="0">
                <a:solidFill>
                  <a:schemeClr val="tx1"/>
                </a:solidFill>
              </a:rPr>
              <a:t>. ciete</a:t>
            </a:r>
          </a:p>
          <a:p>
            <a:endParaRPr lang="lv-LV" sz="2800" b="1" dirty="0">
              <a:solidFill>
                <a:schemeClr val="tx1"/>
              </a:solidFill>
            </a:endParaRPr>
          </a:p>
          <a:p>
            <a:endParaRPr lang="lv-LV" sz="2800" b="1" dirty="0">
              <a:solidFill>
                <a:schemeClr val="tx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67611" y="1665514"/>
            <a:ext cx="5733889" cy="4898572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chemeClr val="tx1"/>
                </a:solidFill>
              </a:rPr>
              <a:t>Tomātus blanšē un samaļ;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Burkānus sarīvē, apcep eļļā;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Sīpolus sasmalcina, apcep;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Papriku sasmalcina, apcep;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Visu liek katlā un vāra 30 min;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Pievieno sāli un cukuru;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Pievieno ananāsus, vāra vēl 5 min;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Aukstā ananāsu sīrupā iemaisa cieti, pievieno masai un vairs nevāra, beigās pievieno esenci</a:t>
            </a:r>
          </a:p>
          <a:p>
            <a:endParaRPr lang="lv-LV" sz="2800" b="1" dirty="0">
              <a:solidFill>
                <a:schemeClr val="tx1"/>
              </a:solidFill>
            </a:endParaRPr>
          </a:p>
          <a:p>
            <a:endParaRPr lang="lv-LV" sz="2800" b="1" dirty="0">
              <a:solidFill>
                <a:schemeClr val="tx1"/>
              </a:solidFill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44" y="1665514"/>
            <a:ext cx="16287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0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Ķirbju salāti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sz="2800" b="1" dirty="0">
                <a:solidFill>
                  <a:schemeClr val="tx1"/>
                </a:solidFill>
              </a:rPr>
              <a:t>Ķirbji – 800 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Ūdens – 1l;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Cukurs – 400 – 600 g;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Smaržīgie pipari – 5 – 8 </a:t>
            </a:r>
            <a:r>
              <a:rPr lang="lv-LV" sz="2800" b="1" dirty="0" err="1">
                <a:solidFill>
                  <a:schemeClr val="tx1"/>
                </a:solidFill>
              </a:rPr>
              <a:t>gab</a:t>
            </a:r>
            <a:r>
              <a:rPr lang="lv-LV" sz="28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Krustnagliņas – 15 </a:t>
            </a:r>
            <a:r>
              <a:rPr lang="lv-LV" sz="2800" b="1" dirty="0" err="1">
                <a:solidFill>
                  <a:schemeClr val="tx1"/>
                </a:solidFill>
              </a:rPr>
              <a:t>gab</a:t>
            </a:r>
            <a:r>
              <a:rPr lang="lv-LV" sz="28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Kanēļa mizas – 2 </a:t>
            </a:r>
            <a:r>
              <a:rPr lang="lv-LV" sz="2800" b="1" dirty="0" err="1">
                <a:solidFill>
                  <a:schemeClr val="tx1"/>
                </a:solidFill>
              </a:rPr>
              <a:t>gab</a:t>
            </a:r>
            <a:r>
              <a:rPr lang="lv-LV" sz="28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Citronskābe – 20 – 25 g</a:t>
            </a: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67611" y="1567543"/>
            <a:ext cx="5603259" cy="488224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chemeClr val="tx1"/>
                </a:solidFill>
              </a:rPr>
              <a:t>Ķirbjus nomazgā, nomizo, izgriež mīkstumu, sagriež 2 – 3 cm lielos kubos ar dekoratīvo nazi;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Katlā vāra ūdeni ar visām garšvielām 5 min;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Liek ķirbjus un vāra lēni, kamēr ķirbji kļūst caurspīdīgi, nedrīkst pārvārīt;</a:t>
            </a:r>
          </a:p>
          <a:p>
            <a:r>
              <a:rPr lang="lv-LV" sz="2800" b="1" dirty="0">
                <a:solidFill>
                  <a:schemeClr val="tx1"/>
                </a:solidFill>
              </a:rPr>
              <a:t>Ar putu karoti izņem no marinādes un sakārto burkās;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56210"/>
            <a:ext cx="2533650" cy="180975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19" y="218123"/>
            <a:ext cx="1884202" cy="1411333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951" y="113620"/>
            <a:ext cx="1558426" cy="15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6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934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Atlikušo marinādi uzvāra un izkāš;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38943"/>
            <a:ext cx="9872871" cy="4757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Marinādi pārlej ķirbjiem;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Uzliek vāciņus, pievalcē;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Pasterizē pie t° C = 85° C 0,5 l burciņas 8 min, 1l burciņas 10 - 12 min;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Burkas noslēdz pilnībā un atdzesē;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Citronskābes vietā var lietot etiķi, tad salāti būs asāki;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Ķirbju salātus pasniedz pie zivīm un putnu gaļas ēdieniem.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687" y="267380"/>
            <a:ext cx="2143125" cy="214312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026" y="4984296"/>
            <a:ext cx="2619375" cy="17430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226" y="4984296"/>
            <a:ext cx="2619375" cy="1743075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517" y="4984296"/>
            <a:ext cx="2598284" cy="16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9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Marinētas sēnes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310744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Novārītas sēnes – 2 kg;</a:t>
            </a:r>
          </a:p>
          <a:p>
            <a:r>
              <a:rPr lang="lv-LV" sz="3200" b="1" u="sng" dirty="0">
                <a:solidFill>
                  <a:schemeClr val="tx1"/>
                </a:solidFill>
              </a:rPr>
              <a:t>Marinādei:</a:t>
            </a:r>
          </a:p>
          <a:p>
            <a:pPr lvl="1"/>
            <a:r>
              <a:rPr lang="lv-LV" sz="3000" b="1" dirty="0">
                <a:solidFill>
                  <a:schemeClr val="tx1"/>
                </a:solidFill>
              </a:rPr>
              <a:t>Ūdens – 0,6 l;</a:t>
            </a:r>
          </a:p>
          <a:p>
            <a:pPr lvl="1"/>
            <a:r>
              <a:rPr lang="lv-LV" sz="3000" b="1" dirty="0">
                <a:solidFill>
                  <a:schemeClr val="tx1"/>
                </a:solidFill>
              </a:rPr>
              <a:t>Sāls – 1 ēd/k;</a:t>
            </a:r>
          </a:p>
          <a:p>
            <a:pPr lvl="1"/>
            <a:r>
              <a:rPr lang="lv-LV" sz="3000" b="1" dirty="0">
                <a:solidFill>
                  <a:schemeClr val="tx1"/>
                </a:solidFill>
              </a:rPr>
              <a:t>Cukurs – 1 ēd/;</a:t>
            </a:r>
          </a:p>
          <a:p>
            <a:pPr lvl="1"/>
            <a:r>
              <a:rPr lang="lv-LV" sz="3000" b="1" dirty="0">
                <a:solidFill>
                  <a:schemeClr val="tx1"/>
                </a:solidFill>
              </a:rPr>
              <a:t>Smaržīgie pipari – 8 </a:t>
            </a:r>
            <a:r>
              <a:rPr lang="lv-LV" sz="3000" b="1" dirty="0" err="1">
                <a:solidFill>
                  <a:schemeClr val="tx1"/>
                </a:solidFill>
              </a:rPr>
              <a:t>gab</a:t>
            </a:r>
            <a:r>
              <a:rPr lang="lv-LV" sz="3000" b="1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lv-LV" sz="3000" b="1" dirty="0">
                <a:solidFill>
                  <a:schemeClr val="tx1"/>
                </a:solidFill>
              </a:rPr>
              <a:t>Melnie pipari – 10 </a:t>
            </a:r>
            <a:r>
              <a:rPr lang="lv-LV" sz="3000" b="1" dirty="0" err="1">
                <a:solidFill>
                  <a:schemeClr val="tx1"/>
                </a:solidFill>
              </a:rPr>
              <a:t>gab</a:t>
            </a:r>
            <a:r>
              <a:rPr lang="lv-LV" sz="3000" b="1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lv-LV" sz="3000" b="1" dirty="0">
                <a:solidFill>
                  <a:schemeClr val="tx1"/>
                </a:solidFill>
              </a:rPr>
              <a:t>Lauru lapas – 4 </a:t>
            </a:r>
            <a:r>
              <a:rPr lang="lv-LV" sz="3000" b="1" dirty="0" err="1">
                <a:solidFill>
                  <a:schemeClr val="tx1"/>
                </a:solidFill>
              </a:rPr>
              <a:t>gab</a:t>
            </a:r>
            <a:r>
              <a:rPr lang="lv-LV" sz="3000" b="1" dirty="0">
                <a:solidFill>
                  <a:schemeClr val="tx1"/>
                </a:solidFill>
              </a:rPr>
              <a:t>;</a:t>
            </a:r>
          </a:p>
          <a:p>
            <a:pPr lvl="1"/>
            <a:endParaRPr lang="lv-LV" sz="3000" b="1" dirty="0">
              <a:solidFill>
                <a:schemeClr val="tx1"/>
              </a:solidFill>
            </a:endParaRPr>
          </a:p>
          <a:p>
            <a:pPr lvl="1"/>
            <a:endParaRPr lang="lv-LV" sz="3000" b="1" dirty="0">
              <a:solidFill>
                <a:schemeClr val="tx1"/>
              </a:solidFill>
            </a:endParaRP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Krustnagliņas – 6 </a:t>
            </a:r>
            <a:r>
              <a:rPr lang="lv-LV" sz="3200" b="1" dirty="0" err="1">
                <a:solidFill>
                  <a:schemeClr val="tx1"/>
                </a:solidFill>
              </a:rPr>
              <a:t>gab</a:t>
            </a:r>
            <a:r>
              <a:rPr lang="lv-LV" sz="32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Ķiploks – 2 daiviņas;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Sīpoli – 2 </a:t>
            </a:r>
            <a:r>
              <a:rPr lang="lv-LV" sz="3200" b="1" dirty="0" err="1">
                <a:solidFill>
                  <a:schemeClr val="tx1"/>
                </a:solidFill>
              </a:rPr>
              <a:t>gab</a:t>
            </a:r>
            <a:r>
              <a:rPr lang="lv-LV" sz="3200" b="1" dirty="0">
                <a:solidFill>
                  <a:schemeClr val="tx1"/>
                </a:solidFill>
              </a:rPr>
              <a:t>;</a:t>
            </a:r>
          </a:p>
          <a:p>
            <a:r>
              <a:rPr lang="lv-LV" sz="3200" b="1" dirty="0">
                <a:solidFill>
                  <a:schemeClr val="tx1"/>
                </a:solidFill>
              </a:rPr>
              <a:t>Galda etiķis 9 % - 0,3 – 0,4 l</a:t>
            </a:r>
          </a:p>
          <a:p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808" y="4622347"/>
            <a:ext cx="2371725" cy="192405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82" y="22288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7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171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Marinēšanai lieto jaunas, cietas, nepāraugušas sēņu galviņas no baravikām, arī podiņus (bērzlapes)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Vispirms sēnes novāra sālsūdenī, ņemot uz 1 l ūdens 30 g sāls un 1 – 2 g citronskābes (vāra, kamēr sāk grimt katla dibenā apmēram 10 – 15 min), lai tās kļūtu gaišas, strauji atdzesē aukstā ūdenī, sietā notecina lieko ūdeni;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Sakārto tīros traukos un pārlej ar atdzesētu marinādi;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Marinādei – katlā lej vajadzīgo ūdens daudzumu, ieliek garšvielas (piparus, </a:t>
            </a:r>
            <a:r>
              <a:rPr lang="lv-LV" sz="2800" b="1" dirty="0" err="1">
                <a:solidFill>
                  <a:schemeClr val="tx1"/>
                </a:solidFill>
              </a:rPr>
              <a:t>laurlapu</a:t>
            </a:r>
            <a:r>
              <a:rPr lang="lv-LV" sz="2800" b="1" dirty="0">
                <a:solidFill>
                  <a:schemeClr val="tx1"/>
                </a:solidFill>
              </a:rPr>
              <a:t>, krustnagliņas) un vāra 5 – 8 min, beigās pievieno ripiņās sagrieztus sīpolus, sāli, cukuru, ķiplokus un etiķi;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800" b="1" dirty="0">
                <a:solidFill>
                  <a:schemeClr val="tx1"/>
                </a:solidFill>
              </a:rPr>
              <a:t>Sēnēm pārlej izkāstu marinādi;</a:t>
            </a:r>
          </a:p>
        </p:txBody>
      </p:sp>
    </p:spTree>
    <p:extLst>
      <p:ext uri="{BB962C8B-B14F-4D97-AF65-F5344CB8AC3E}">
        <p14:creationId xmlns:p14="http://schemas.microsoft.com/office/powerpoint/2010/main" val="265712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049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3200" b="1" dirty="0">
                <a:solidFill>
                  <a:schemeClr val="tx1"/>
                </a:solidFill>
              </a:rPr>
              <a:t>Burkas noslēdz ar vāciņiem un uzglabā vēsā vietā;</a:t>
            </a:r>
            <a:br>
              <a:rPr lang="lv-LV" sz="3200" b="1" dirty="0">
                <a:solidFill>
                  <a:schemeClr val="tx1"/>
                </a:solidFill>
              </a:rPr>
            </a:br>
            <a:endParaRPr lang="lv-LV" sz="32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861457"/>
            <a:ext cx="9872871" cy="4234543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Jāraugās, lai sēnes visu laiku būtu pārklātas ar šķidrumu un nekļūtu duļķainas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75919"/>
            <a:ext cx="2619375" cy="174307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427" y="3939947"/>
            <a:ext cx="2619375" cy="17430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386" y="310719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5286"/>
          </a:xfrm>
        </p:spPr>
        <p:txBody>
          <a:bodyPr/>
          <a:lstStyle/>
          <a:p>
            <a:r>
              <a:rPr lang="lv-LV" b="1" u="sng" dirty="0">
                <a:solidFill>
                  <a:schemeClr val="tx1"/>
                </a:solidFill>
              </a:rPr>
              <a:t>Rekomendējamais speciālais inventārs: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143000" y="1534886"/>
            <a:ext cx="4754880" cy="4545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tx1"/>
                </a:solidFill>
              </a:rPr>
              <a:t>Termometrs;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tx1"/>
                </a:solidFill>
              </a:rPr>
              <a:t>Galda svariņi;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tx1"/>
                </a:solidFill>
              </a:rPr>
              <a:t>Aizvākojamā mašīna;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tx1"/>
                </a:solidFill>
              </a:rPr>
              <a:t>Litra mērs;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tx1"/>
                </a:solidFill>
              </a:rPr>
              <a:t>Siets;</a:t>
            </a: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67612" y="1534886"/>
            <a:ext cx="4754880" cy="45458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Sulu tvaicējamais aparāts;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Augļu spiede;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Smilšu pulkstenis;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Stangas</a:t>
            </a:r>
          </a:p>
          <a:p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65" y="4417285"/>
            <a:ext cx="1933575" cy="2371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70" y="1326697"/>
            <a:ext cx="2019300" cy="226695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35" y="3345722"/>
            <a:ext cx="2143125" cy="2143125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272" y="4319720"/>
            <a:ext cx="2619375" cy="1743075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219" y="41196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28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Izmantotā literatūra</a:t>
            </a:r>
            <a:r>
              <a:rPr lang="lv-LV" dirty="0"/>
              <a:t>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1.I.Galēja. Konservēšanas rokasgrāmata. R.: Zvaigzne ABC, 2012. – 210 lpp</a:t>
            </a:r>
          </a:p>
          <a:p>
            <a:pPr marL="0" indent="0">
              <a:buNone/>
            </a:pPr>
            <a:r>
              <a:rPr lang="lv-LV" dirty="0"/>
              <a:t>2.V.Kangare. Dārzeņu, augļu un sēņu konservēšana. R.: Avots, 1982. – 260 lpp</a:t>
            </a:r>
          </a:p>
          <a:p>
            <a:pPr marL="0" indent="0">
              <a:buNone/>
            </a:pPr>
            <a:r>
              <a:rPr lang="lv-LV" dirty="0"/>
              <a:t>3.S.Lindberga. Lielā konservēšanas grāmata. R.: </a:t>
            </a:r>
            <a:r>
              <a:rPr lang="lv-LV" dirty="0" err="1"/>
              <a:t>Zindbergs</a:t>
            </a:r>
            <a:r>
              <a:rPr lang="lv-LV" dirty="0"/>
              <a:t>, 2003. – 320 lpp</a:t>
            </a:r>
          </a:p>
          <a:p>
            <a:pPr marL="0" indent="0">
              <a:buNone/>
            </a:pPr>
            <a:r>
              <a:rPr lang="lv-LV" dirty="0"/>
              <a:t>4.M.Ruciņš.Pārtikas produktu prečzinība. R.: Kandava, VKLT, 2010. – 500 lpp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0426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Paškontroles jautājumi</a:t>
            </a:r>
            <a:r>
              <a:rPr lang="lv-LV" dirty="0"/>
              <a:t>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0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dirty="0"/>
              <a:t>1.Kāds ir rekomendējamais speciālais inventārs?</a:t>
            </a:r>
          </a:p>
          <a:p>
            <a:pPr marL="0" indent="0">
              <a:buNone/>
            </a:pPr>
            <a:r>
              <a:rPr lang="lv-LV" dirty="0"/>
              <a:t>2.Kā dezinficē burkas pirms konservēšanas?</a:t>
            </a:r>
          </a:p>
          <a:p>
            <a:pPr marL="0" indent="0">
              <a:buNone/>
            </a:pPr>
            <a:r>
              <a:rPr lang="lv-LV" dirty="0"/>
              <a:t>3.Kā pareizi izvēlēties konservēšanai nepieciešamās izejvielas?</a:t>
            </a:r>
          </a:p>
          <a:p>
            <a:pPr marL="0" indent="0">
              <a:buNone/>
            </a:pPr>
            <a:r>
              <a:rPr lang="lv-LV" dirty="0"/>
              <a:t>4.Kādus augļus labāk izvēlēties sulas iegūšanai?</a:t>
            </a:r>
          </a:p>
          <a:p>
            <a:pPr marL="0" indent="0">
              <a:buNone/>
            </a:pPr>
            <a:r>
              <a:rPr lang="lv-LV" dirty="0"/>
              <a:t>5.Kādus augļus labāk izvēlēties marmelādes iegūšanai?</a:t>
            </a:r>
          </a:p>
          <a:p>
            <a:pPr marL="0" indent="0">
              <a:buNone/>
            </a:pPr>
            <a:r>
              <a:rPr lang="lv-LV" dirty="0"/>
              <a:t>6.Kā saglabāt ābolu, bumbieru dabisko krāsu pirms konservēšanas?</a:t>
            </a:r>
          </a:p>
          <a:p>
            <a:pPr marL="0" indent="0">
              <a:buNone/>
            </a:pPr>
            <a:r>
              <a:rPr lang="lv-LV" dirty="0"/>
              <a:t>7.Kāpēc nepieciešama blanšēšana pirms konservēšanas?</a:t>
            </a:r>
          </a:p>
          <a:p>
            <a:pPr marL="0" indent="0">
              <a:buNone/>
            </a:pPr>
            <a:r>
              <a:rPr lang="lv-LV" dirty="0"/>
              <a:t>8.No kā atkarīgs blanšēšanas ilgums?</a:t>
            </a:r>
          </a:p>
          <a:p>
            <a:pPr marL="0" indent="0">
              <a:buNone/>
            </a:pPr>
            <a:r>
              <a:rPr lang="lv-LV" dirty="0"/>
              <a:t>9.Ko nozīmē blanšēšana?</a:t>
            </a:r>
          </a:p>
          <a:p>
            <a:pPr marL="0" indent="0">
              <a:buNone/>
            </a:pPr>
            <a:r>
              <a:rPr lang="lv-LV" dirty="0"/>
              <a:t>10.Par cik % palielinās šķidruma tilpums karsējot?</a:t>
            </a:r>
          </a:p>
          <a:p>
            <a:pPr marL="0" indent="0">
              <a:buNone/>
            </a:pPr>
            <a:r>
              <a:rPr lang="lv-LV" dirty="0"/>
              <a:t>11.Kā pagatavo cukurs sīrupu?</a:t>
            </a:r>
          </a:p>
          <a:p>
            <a:pPr marL="0" indent="0">
              <a:buNone/>
            </a:pPr>
            <a:r>
              <a:rPr lang="lv-LV" dirty="0"/>
              <a:t>12.Kā gatavo skābo un saldo ķiršu kompotu?</a:t>
            </a:r>
          </a:p>
        </p:txBody>
      </p:sp>
    </p:spTree>
    <p:extLst>
      <p:ext uri="{BB962C8B-B14F-4D97-AF65-F5344CB8AC3E}">
        <p14:creationId xmlns:p14="http://schemas.microsoft.com/office/powerpoint/2010/main" val="755871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410844"/>
            <a:ext cx="10515600" cy="5766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13.Kā gatavo plūmju kompotu?</a:t>
            </a:r>
          </a:p>
          <a:p>
            <a:pPr marL="0" indent="0">
              <a:buNone/>
            </a:pPr>
            <a:r>
              <a:rPr lang="lv-LV" sz="2400" dirty="0"/>
              <a:t>14.Kā sagatavo sālsūdeni?</a:t>
            </a:r>
          </a:p>
          <a:p>
            <a:pPr marL="0" indent="0">
              <a:buNone/>
            </a:pPr>
            <a:r>
              <a:rPr lang="lv-LV" sz="2400" dirty="0"/>
              <a:t>15.Kāda ir pareiza trauku noslēgšana?</a:t>
            </a:r>
          </a:p>
          <a:p>
            <a:pPr marL="0" indent="0">
              <a:buNone/>
            </a:pPr>
            <a:r>
              <a:rPr lang="lv-LV" sz="2400" dirty="0"/>
              <a:t>16.Kā uzglabā konservus?</a:t>
            </a:r>
          </a:p>
          <a:p>
            <a:pPr marL="0" indent="0">
              <a:buNone/>
            </a:pPr>
            <a:r>
              <a:rPr lang="lv-LV" sz="2400" dirty="0"/>
              <a:t>17.Kādas ir biežāk konservēšanā pieļautās kļūdas?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0640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1"/>
                </a:solidFill>
              </a:rPr>
              <a:t>Konservu karsēšanai izmanto katlu ar dubultu dibenu;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2057399"/>
            <a:ext cx="10238014" cy="45230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Pirms konservu gatavošanas trauki rūpīgi jāizmazgā;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Pēc tam dezinficē cepeškrāsnī pie t° C = 200° C līdz burkas sausas;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Izņem no cepeškrāsns, novieto uz tīra dvieļa apgāztas otrādi;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Dezinficētus traukus nedrīkst slaucīt ar dvieli;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Vāciņus pirms likšanas uz burkām 5 min vāra ūdenī, tad nosusina un uzliek uz burkām</a:t>
            </a:r>
          </a:p>
        </p:txBody>
      </p:sp>
    </p:spTree>
    <p:extLst>
      <p:ext uri="{BB962C8B-B14F-4D97-AF65-F5344CB8AC3E}">
        <p14:creationId xmlns:p14="http://schemas.microsoft.com/office/powerpoint/2010/main" val="21336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3643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chemeClr val="tx1"/>
                </a:solidFill>
              </a:rPr>
              <a:t>Izejmateriāla izvēle konservēšanai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632857"/>
            <a:ext cx="9872871" cy="48332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Konservēšanai lietojami tikai svaigi augļi, ogas, dārzeņi, sēnes;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Savītuši, ilgi stāvējuši produkti slikti ietekmē konservu garšu, izskatu, izturību, kvalitāti, var zust pat līdz 60 % C vitamīna;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Augļi un ogas jānovāc īsi pirms pilngatavības;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Dārzeņi jānovāc tādā gatavības pakāpē, kamēr tie nav pārauguši un ir sulīgi, mīksti, jauni;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Nobrieduši dārzeņi nav vairs garšīgi, satur daudz kokšķiedras un ir grūti sagremojami;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308" y="53945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tx1"/>
                </a:solidFill>
              </a:rPr>
              <a:t>Sulas iegūšanai jālieto pilnīgi nogatavojušies augļi, ogas, kad tās visvairāk satur sulas;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812471"/>
            <a:ext cx="9872871" cy="47352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Marmelādes gatavošanai jālieto pazaļi augļi, jo vēl zaļi augļi visvairāk satur </a:t>
            </a:r>
            <a:r>
              <a:rPr lang="lv-LV" sz="2800" b="1" dirty="0" err="1">
                <a:solidFill>
                  <a:schemeClr val="tx1"/>
                </a:solidFill>
              </a:rPr>
              <a:t>pektīnvielas</a:t>
            </a:r>
            <a:r>
              <a:rPr lang="lv-LV" sz="2800" b="1" dirty="0">
                <a:solidFill>
                  <a:schemeClr val="tx1"/>
                </a:solidFill>
              </a:rPr>
              <a:t> (recējošo vielu);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Konservēšanai paredzamie izejmateriāli vispirms jāšķiro, jātīra un rūpīgi jāmazgā ar mīkstām sukām, tad jāskalo zem ūdens strūklas vai iegremdējot ar sietiņu;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Dažas neizturīgas, gleznas ogas, piemēram, avenes, zemenes, necieš pat skalošanu zem dušas. Šādas ogas, ja vien nav ar zemēm, vienīgi jāpārlasa un jāatbrīvo no kātiņiem;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Lielāko daļu augļu mizo, izņemot skaistus augļus ar plānu miziņu;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314" y="5245907"/>
            <a:ext cx="1735800" cy="13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1301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200" b="1" dirty="0">
                <a:solidFill>
                  <a:schemeClr val="tx1"/>
                </a:solidFill>
              </a:rPr>
              <a:t>Konservējot jāpatur to dabiskais izskats;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322614"/>
            <a:ext cx="9872871" cy="47733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Mazākus augļus un dārzeņus var konservēt pilnīgi veselus, piemēram, paradīzes </a:t>
            </a:r>
            <a:r>
              <a:rPr lang="lv-LV" sz="2800" b="1" dirty="0" err="1">
                <a:solidFill>
                  <a:schemeClr val="tx1"/>
                </a:solidFill>
              </a:rPr>
              <a:t>ābolīšus</a:t>
            </a:r>
            <a:r>
              <a:rPr lang="lv-LV" sz="2800" b="1" dirty="0">
                <a:solidFill>
                  <a:schemeClr val="tx1"/>
                </a:solidFill>
              </a:rPr>
              <a:t>, bumbierus, burkānus, bietītes, patisonus, gurķus, u.c.;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Sasmalcināti produkti nekavējoties jāapstrādā tālāk, jo gaisā ilgi atrodoties, tie oksidējas, pieņem tumšu krāsu;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Lai to novērstu, nomizoti, sagriezti āboli, bumbieri jātur paskābinātā ūdenī;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chemeClr val="tx1"/>
                </a:solidFill>
              </a:rPr>
              <a:t>Augļu griešanai lieto nerūsējoša tērauda nazi vai speciālu augļu dalītāju;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993" y="5045529"/>
            <a:ext cx="2857500" cy="160020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3" y="5045529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Iepriekšēja karsēšana - blanšēšana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3000" y="1714500"/>
            <a:ext cx="9872871" cy="4381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800" b="1" u="sng" dirty="0">
                <a:solidFill>
                  <a:schemeClr val="tx1"/>
                </a:solidFill>
              </a:rPr>
              <a:t>Produktu blanšēšana vajadzīga, lai: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Konservējamais izejmateriāls kļūtu elastīgs (izdalās gaiss no augu šūnām) un tādā veidā labāk, ērtāk būtu sakārtojams traukā;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Traukā vairāk varētu iepildīt, lai nepaliktu pustukši trauki, jo zaļi, cieti augļi, dārzeņi karsējot saplok un trauki vairs nav pilni;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Panāktu pilnīgāku tīrību un novērstu nevēlamo piegaršu;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lv-LV" sz="2800" b="1" dirty="0">
                <a:solidFill>
                  <a:schemeClr val="tx1"/>
                </a:solidFill>
              </a:rPr>
              <a:t>Saglabātu dārzeņu krāsu;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69" y="5114925"/>
            <a:ext cx="2619375" cy="174307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561" y="5029199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2965</Words>
  <Application>Microsoft Office PowerPoint</Application>
  <PresentationFormat>Platekrāna</PresentationFormat>
  <Paragraphs>354</Paragraphs>
  <Slides>42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dizains</vt:lpstr>
      <vt:lpstr>Pārtikas produktu konservēšanas pamati</vt:lpstr>
      <vt:lpstr>Pārtikas produktu konservēšanas pamati</vt:lpstr>
      <vt:lpstr>Konservu sagatavošanai nepieciešamās iekārtas un inventārs</vt:lpstr>
      <vt:lpstr>Rekomendējamais speciālais inventārs:</vt:lpstr>
      <vt:lpstr>Konservu karsēšanai izmanto katlu ar dubultu dibenu;</vt:lpstr>
      <vt:lpstr>Izejmateriāla izvēle konservēšanai</vt:lpstr>
      <vt:lpstr>Sulas iegūšanai jālieto pilnīgi nogatavojušies augļi, ogas, kad tās visvairāk satur sulas;</vt:lpstr>
      <vt:lpstr>Konservējot jāpatur to dabiskais izskats;</vt:lpstr>
      <vt:lpstr>Iepriekšēja karsēšana - blanšēšana</vt:lpstr>
      <vt:lpstr>Paildzinātu dārzeņu uzglabāšanu;</vt:lpstr>
      <vt:lpstr>Blanšēšana nozīmē, ka:</vt:lpstr>
      <vt:lpstr>Pildīšana traukos</vt:lpstr>
      <vt:lpstr>Pārlejamie šķidrumi un to sagatavošana</vt:lpstr>
      <vt:lpstr>Nav vēlami arī vājas koncentrācijas pārlejamie šķidrumi, jo tad augļi ātri izjūk, tiem nav laba izskata un garšas;</vt:lpstr>
      <vt:lpstr>Cukura sīrupa sagatavošana</vt:lpstr>
      <vt:lpstr>PowerPoint prezentācija</vt:lpstr>
      <vt:lpstr>Cukura sīrupu gatavo sekojoši:</vt:lpstr>
      <vt:lpstr>Skābo un saldo ķiršu kompots</vt:lpstr>
      <vt:lpstr>Plūmju kompots</vt:lpstr>
      <vt:lpstr>Sālsūdens sagatavošana</vt:lpstr>
      <vt:lpstr>Konservu pārliešana</vt:lpstr>
      <vt:lpstr>Trauku noslēgšana</vt:lpstr>
      <vt:lpstr>Lai pārbaudītu, vai burka noslēgusies, to apgāž uz vāciņa;</vt:lpstr>
      <vt:lpstr>Karsēšana hermētiski noslēgtos traukos</vt:lpstr>
      <vt:lpstr>Ja konservi pārlieti ar karstu šķidrumu, tad katlā arī jāsasilda ūdens līdz tādai pašai temperatūrai, citādi gremdējot karstās burkas aukstā ūdenī, tās var saplīst;</vt:lpstr>
      <vt:lpstr>Konservu uzglabāšana</vt:lpstr>
      <vt:lpstr>Konservēšanas kļūdas un to sekas</vt:lpstr>
      <vt:lpstr>Pirmā kļūda, ko bieži pieļauj, ir temperatūras un laika režīma neievērošana, tātad:</vt:lpstr>
      <vt:lpstr>Otrā kļūda var būt, ka burkas nav hermētiski noslēgtas pie aizvalcēšanas, palikusi kāda sprauga starp burku un vāciņu, kura nav saskatāma, tātad:</vt:lpstr>
      <vt:lpstr>Trešā kļūda – slikts izejmateriāls, tātad:</vt:lpstr>
      <vt:lpstr>Un vēl:</vt:lpstr>
      <vt:lpstr>Saldie gurķi ripiņās</vt:lpstr>
      <vt:lpstr>Micpekļi saldā marinādē</vt:lpstr>
      <vt:lpstr>Ķīnas saldskābā mērce</vt:lpstr>
      <vt:lpstr>Ķirbju salāti</vt:lpstr>
      <vt:lpstr>Atlikušo marinādi uzvāra un izkāš;</vt:lpstr>
      <vt:lpstr>Marinētas sēnes</vt:lpstr>
      <vt:lpstr>Marinēšanai lieto jaunas, cietas, nepāraugušas sēņu galviņas no baravikām, arī podiņus (bērzlapes)</vt:lpstr>
      <vt:lpstr>Burkas noslēdz ar vāciņiem un uzglabā vēsā vietā; </vt:lpstr>
      <vt:lpstr>Izmantotā literatūra:</vt:lpstr>
      <vt:lpstr>Paškontroles jautājumi: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Pārtikas produktu konservēšanas pamati</dc:title>
  <dc:creator>I.Vizule</dc:creator>
  <cp:lastModifiedBy>HP</cp:lastModifiedBy>
  <cp:revision>7</cp:revision>
  <dcterms:created xsi:type="dcterms:W3CDTF">2025-11-05T07:13:29Z</dcterms:created>
  <dcterms:modified xsi:type="dcterms:W3CDTF">2025-12-28T12:40:48Z</dcterms:modified>
</cp:coreProperties>
</file>