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80" r:id="rId3"/>
    <p:sldId id="381" r:id="rId4"/>
    <p:sldId id="382" r:id="rId5"/>
    <p:sldId id="258" r:id="rId6"/>
    <p:sldId id="259" r:id="rId7"/>
    <p:sldId id="276" r:id="rId8"/>
    <p:sldId id="277" r:id="rId9"/>
    <p:sldId id="377" r:id="rId10"/>
    <p:sldId id="378" r:id="rId11"/>
    <p:sldId id="262" r:id="rId12"/>
    <p:sldId id="265" r:id="rId13"/>
    <p:sldId id="267" r:id="rId14"/>
    <p:sldId id="269" r:id="rId15"/>
    <p:sldId id="271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4F1FF84-3489-42ED-9D58-8C163B112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7E4C1CC6-B1B6-48B1-B37C-80FA68C5D5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49269BE-0EE4-44F1-B527-BB9F8A84E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FDA5A40-3AA9-428E-A8A4-E26B5117E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0709C92D-3D82-4DC1-A09E-9C9191CEF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62112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1395120-EA81-49D1-94C9-6F9DF58CD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60BB9A66-E836-43FA-B53A-525FD5602E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1BD5F24-4C1D-46AB-B078-9732AE50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0A57BB6-A6DE-4C5F-94BA-F43523B5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F1D725F-32D9-4172-9FB0-70C62A279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629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BD05AED2-063F-4006-AF6A-9818ACFA78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AE22A31-91E4-4726-A7A1-C8D280F0B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F087F30-B68C-4E75-B190-0E741995D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EAD1952-4FFF-4FA9-AEBB-188C9F1BE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7B3D2AC-EA65-4810-959E-A9B933D1E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150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192EF3B-355D-4021-93BE-AA18A5B70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1536FFB-2BF5-4848-81D7-08465DD88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0559CEC-4454-4394-9AD8-C5040DAF0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D744A78-993E-4EAF-B75D-851D72496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90134BB-787D-4228-AF61-3D64155C8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7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98D963-A841-4779-A790-9071FFB40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369249E-EEE4-4F19-879C-73069D5EC3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0739DBF-AAA2-4450-B0FC-F917C8D90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9F3362D-F88E-4B95-8D88-DFC23A3E7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F8F32B1-97D6-488B-8201-BEE7AC275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0908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3F9F9A3-6FE1-4519-BA89-7659D6053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FE98CDA-284A-42F7-8CF3-902514786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7E5B5B0-CDA0-4A6C-8A9B-328FDBAAA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B1E95067-450E-457E-A3B0-67A070588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B86C058-8367-4C8C-9C85-3ED44A97A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0DABDA0-E450-4D21-8A23-C524881F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0796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8303A5B-05DB-4D3B-9D81-04AEC0EA3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417EBDE-D831-4CFC-8A4E-AD2FE7CFF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DDC9133B-1F36-426C-AE12-8C796E4DB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D4A3EC78-3081-429A-BC59-66A4ABFD9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461AE86-932B-497D-9437-2D2DE39B2C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8FF70CD4-7D10-4DBA-898F-3F5663CD3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8C33B62F-1CF4-4EC2-AD23-2014F0053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DA676162-722F-47E5-B659-551391463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358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62F3391-06C4-4C3D-BB29-7739F9636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8ABD256D-70DF-4289-AC13-C0397B72C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48FE8827-1F18-4494-A4CD-85079512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10F00662-EA9D-47DC-8742-149ADB6A4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2225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D3C55FFF-8791-451F-86B3-30C8F8C4A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2817D5A6-84B7-40AC-83AF-C4B4BB4CC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2A7C6CD3-EF55-4BD5-A0E1-0E7DE0B71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407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9B96BBD-70E5-4790-8C14-DA10B0EFB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216B663-4451-4A6C-98BE-E615C56BE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115666B8-6B3F-4F3E-B3CE-4B2ECFADD3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F5BF0657-9067-445F-8AA4-327D14B0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2C3AE135-EF92-420D-8010-9D4269AD1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08A9554-15B8-4EE5-A1E8-BE30AD1F1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6595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D9D2D54-7EC2-4A7D-90AB-08439B5EA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17B06004-81F1-4469-996E-1ADB03D772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2D4F347-F7EF-4EA5-8BAA-85B1BAE83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388A20B6-1AAF-436C-8820-BDF21D53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A3C17D1-6D20-4AD0-8B5B-588E49F8C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687DB333-D0A8-4FD7-AE8D-1D8AB071C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0370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565477B8-E25D-426B-8DF3-2F63A9D3D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EC90222A-131E-4E51-90AD-D67F8CA944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2444D28-8E68-4B29-8C60-549A7873B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A2DE3-5028-443E-9BDC-B57087D27A7A}" type="datetimeFigureOut">
              <a:rPr lang="lv-LV" smtClean="0"/>
              <a:t>28.12.2025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BCE2708-F9EA-4F0F-B31C-760AA255C0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F27FF69-CE71-4E8B-8D3F-1D40312BF8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1F78E-4657-4F9F-9588-E501393123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3263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8675772-03D5-47D7-B50B-769D934D57E1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110753" y="207185"/>
            <a:ext cx="7772400" cy="2695148"/>
          </a:xfrm>
        </p:spPr>
        <p:txBody>
          <a:bodyPr>
            <a:normAutofit/>
          </a:bodyPr>
          <a:lstStyle/>
          <a:p>
            <a:pPr lvl="0"/>
            <a:r>
              <a:rPr lang="lv-LV" sz="4800" i="1" dirty="0">
                <a:latin typeface="Times New Roman" pitchFamily="18"/>
                <a:cs typeface="Times New Roman" pitchFamily="18"/>
              </a:rPr>
              <a:t>Valodas funkcionālie stili</a:t>
            </a:r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21140827-F5BE-4C9D-8652-DCDFF61E5C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77" y="207185"/>
            <a:ext cx="2850776" cy="291034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621ED1-72B3-4E08-8D32-F9581F6D505E}"/>
              </a:ext>
            </a:extLst>
          </p:cNvPr>
          <p:cNvSpPr txBox="1"/>
          <p:nvPr/>
        </p:nvSpPr>
        <p:spPr>
          <a:xfrm>
            <a:off x="5907740" y="4572135"/>
            <a:ext cx="6096000" cy="504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spcAft>
                <a:spcPts val="800"/>
              </a:spcAft>
            </a:pPr>
            <a:r>
              <a:rPr lang="lv-LV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Autore: latviešu valodas un literatūras skolotāja </a:t>
            </a:r>
            <a:r>
              <a:rPr lang="lv-LV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I.Ķevica</a:t>
            </a:r>
            <a:endParaRPr lang="lv-LV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C8A7783-5957-408B-BA06-A88492F7C113}"/>
              </a:ext>
            </a:extLst>
          </p:cNvPr>
          <p:cNvSpPr txBox="1"/>
          <p:nvPr/>
        </p:nvSpPr>
        <p:spPr>
          <a:xfrm>
            <a:off x="5262280" y="3124671"/>
            <a:ext cx="674146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Latviešu valoda I     </a:t>
            </a:r>
          </a:p>
          <a:p>
            <a:pPr algn="ctr"/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Optimālais līmenis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4BD7CD-CA80-471C-A23D-7E0333C603ED}"/>
              </a:ext>
            </a:extLst>
          </p:cNvPr>
          <p:cNvSpPr txBox="1"/>
          <p:nvPr/>
        </p:nvSpPr>
        <p:spPr>
          <a:xfrm>
            <a:off x="3048000" y="5809768"/>
            <a:ext cx="6096000" cy="773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28800"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Kandava </a:t>
            </a:r>
            <a:endParaRPr lang="lv-LV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indent="457200" algn="just">
              <a:lnSpc>
                <a:spcPct val="107000"/>
              </a:lnSpc>
              <a:spcAft>
                <a:spcPts val="800"/>
              </a:spcAft>
            </a:pPr>
            <a:r>
              <a:rPr lang="lv-LV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2025./26.māc.g.</a:t>
            </a:r>
            <a:endParaRPr lang="lv-LV" sz="1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527B923E-54EA-47C5-B266-4E580957C25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02025" y="1129552"/>
            <a:ext cx="11250704" cy="5298142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</a:t>
            </a:r>
            <a:r>
              <a:rPr lang="lv-LV" sz="2400" u="sng" dirty="0">
                <a:latin typeface="Times New Roman" pitchFamily="18"/>
                <a:cs typeface="Times New Roman" pitchFamily="18"/>
              </a:rPr>
              <a:t>Lieto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zinātniska un tehniska rakstura tekstos ( referātos, pētnieciskajos darbos, tēzēs, zinātniskās diskusijās u.c.), kas domāti attiecīgās jomas profesionāļiem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Galvenās īpatnības: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Leksikā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neitrāla leksika, bagāts terminu un svešvārdu lietojums.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Morfoloģijā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daudz lietvārdu, darbības vārdu ciešamās kārtas , skaitļa vārdi</a:t>
            </a: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3. personas formu lietojums.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Sintaksē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plaši salikti teikumi, īpaši salikti pakārtoti, iespraudumi, savrupinājumi, stāstījuma teikumi, citāti.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Būtiskas pazīmes – precizitāte, skaidrība, fakti, to analīze, secinājumi, formulējumi, attēli, shēmas, diagrammas.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E32AC24A-4B66-4523-A523-B06B8577E5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19835" y="143296"/>
            <a:ext cx="8229600" cy="778099"/>
          </a:xfrm>
        </p:spPr>
        <p:txBody>
          <a:bodyPr anchorCtr="1">
            <a:normAutofit/>
          </a:bodyPr>
          <a:lstStyle/>
          <a:p>
            <a:pPr lvl="0" algn="ctr"/>
            <a:r>
              <a:rPr lang="lv-LV" sz="3600" dirty="0">
                <a:latin typeface="Times New Roman" pitchFamily="18"/>
                <a:cs typeface="Times New Roman" pitchFamily="18"/>
              </a:rPr>
              <a:t>Zinātniskais stils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10C1DA3B-3144-4239-9225-F102FAF21E3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54422" y="1595718"/>
            <a:ext cx="10515599" cy="4591981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Sastopams zinātniskos rakstos (grāmatās, mācību līdzekļos, enciklopēdijās utt.), kas </a:t>
            </a:r>
            <a:r>
              <a:rPr lang="lv-LV" sz="2400" u="sng" dirty="0">
                <a:latin typeface="Times New Roman" pitchFamily="18"/>
                <a:cs typeface="Times New Roman" pitchFamily="18"/>
              </a:rPr>
              <a:t>domātas jebkuram interesentam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, tātad plašam lasītāju vai klausītāju lokam.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Šim stilam pēc satura ir zinātniskās valodas stila īpatnības, bet pēc formas – publicistikas un daiļliteratūras valodas stila elementi.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Formulējumu un definīciju vietā tiek dots </a:t>
            </a:r>
            <a:r>
              <a:rPr lang="lv-LV" sz="2400" u="sng" dirty="0">
                <a:latin typeface="Times New Roman" pitchFamily="18"/>
                <a:cs typeface="Times New Roman" pitchFamily="18"/>
              </a:rPr>
              <a:t>jēdziena apraksts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, vairāk </a:t>
            </a:r>
            <a:r>
              <a:rPr lang="lv-LV" sz="2400" u="sng" dirty="0">
                <a:latin typeface="Times New Roman" pitchFamily="18"/>
                <a:cs typeface="Times New Roman" pitchFamily="18"/>
              </a:rPr>
              <a:t>piemēru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, ilustratīvs skaidrojums, ierobežots terminu lietojums. 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Atbilstoši zinātniskās valodas stilam tiek saglabāta izklāsta loģika un secīgums 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69879288-36A8-4A6E-8794-C02797C0C0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0155"/>
            <a:ext cx="10515600" cy="1325563"/>
          </a:xfrm>
        </p:spPr>
        <p:txBody>
          <a:bodyPr anchorCtr="1">
            <a:normAutofit/>
          </a:bodyPr>
          <a:lstStyle/>
          <a:p>
            <a:pPr lvl="0" algn="ctr"/>
            <a:r>
              <a:rPr lang="lv-LV" sz="3600" dirty="0">
                <a:latin typeface="Times New Roman" pitchFamily="18"/>
                <a:cs typeface="Times New Roman" pitchFamily="18"/>
              </a:rPr>
              <a:t>Populārzinātniskais stils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51A0EBEC-4B5A-4A89-8883-08FDA98B593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09600" y="1272987"/>
            <a:ext cx="10721788" cy="5468471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Lieto laikrakstos, žurnālos, elektroniskajos plašsaziņas līdzekļos, publicistiska rakstura grāmatās, radio un televīzijas pārraidēs, runās, intervijās u.c.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Galvenās īpatnības: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Leksikā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daudz īpašvārdu, maz svešvārdu, emocionāli ekspresīva leksika, frazeoloģismi, tēlainās izteiksmes līdzekļi, vārdi pārnestā nozīmē.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Morfoloģijā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darbības vārdi 1. un 2. personas formās, saīsinājumi, abreviatūras.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Sintaksē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pēc izteikuma mērķa dažādi teikumi, galvenokārt vienkāršas teikumu konstrukcijas.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Īpaši svarīga publicistiskajā stilā ir </a:t>
            </a:r>
            <a:r>
              <a:rPr lang="lv-LV" sz="2400" u="sng" dirty="0">
                <a:latin typeface="Times New Roman" pitchFamily="18"/>
                <a:cs typeface="Times New Roman" pitchFamily="18"/>
              </a:rPr>
              <a:t>aktualitāte un mērķtiecība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, bieži lietoti fakti, skaitļi, dati, arī tabulas, shēmas, diagrammas</a:t>
            </a:r>
          </a:p>
          <a:p>
            <a:pPr marL="109728" indent="0" algn="just">
              <a:buNone/>
            </a:pPr>
            <a:endParaRPr lang="lv-LV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DA72BC7A-1441-4156-877B-F415122CC75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8471" y="0"/>
            <a:ext cx="8229600" cy="1378137"/>
          </a:xfrm>
        </p:spPr>
        <p:txBody>
          <a:bodyPr anchorCtr="1">
            <a:normAutofit/>
          </a:bodyPr>
          <a:lstStyle/>
          <a:p>
            <a:pPr marL="109728"/>
            <a:r>
              <a:rPr lang="lv-LV" sz="3600" dirty="0">
                <a:latin typeface="Times New Roman" pitchFamily="18"/>
                <a:cs typeface="Times New Roman" pitchFamily="18"/>
              </a:rPr>
              <a:t>Publicistikas valodas stils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7409AF26-7BD4-4DE5-95F7-C5D941C7121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32839" y="1506070"/>
            <a:ext cx="10954871" cy="4680044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Lieto oficiālos dokumentos, lietišķajos rakstos, arī mutvārdos darījumu tekstos.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Galvenās īpatnības: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Leksikā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neitrālā leksika, vārdi </a:t>
            </a:r>
            <a:r>
              <a:rPr lang="lv-LV" sz="2400" dirty="0" err="1">
                <a:latin typeface="Times New Roman" pitchFamily="18"/>
                <a:cs typeface="Times New Roman" pitchFamily="18"/>
              </a:rPr>
              <a:t>pamatnozīmē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, termini, daudz īpašvārdu un svešvārdu.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Morfoloģijā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daudz skaitļa vārdu un īpašvārdu, darbības vārdi 1. un 2. personas formā.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Sintaksē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vienkārši vai salikti saikļa teikumi, iespraudumi.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9D7D3130-AF65-45E8-92C4-A22B7E925B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402944"/>
            <a:ext cx="8229600" cy="963613"/>
          </a:xfrm>
        </p:spPr>
        <p:txBody>
          <a:bodyPr anchorCtr="1">
            <a:normAutofit/>
          </a:bodyPr>
          <a:lstStyle/>
          <a:p>
            <a:pPr marL="109728"/>
            <a:r>
              <a:rPr lang="lv-LV" sz="3200" dirty="0">
                <a:latin typeface="Times New Roman" pitchFamily="18"/>
                <a:cs typeface="Times New Roman" pitchFamily="18"/>
              </a:rPr>
              <a:t>Lietišķo rakstu valodas stils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817CD7D5-F9DC-4EC6-948B-C0C4F781244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81318" y="1443319"/>
            <a:ext cx="10829364" cy="5061872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Lieto ikdienas saziņā, vēstulēs, dienasgrāmatās, raksturīgas pazīmes ir nepiespiestība, emocionalitāte, dialoga forma.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Galvenās īpatnība: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Leksikā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sarunvalodas vārdi, emocionāli ekspresīva leksika, deminutīvi, frazeoloģismi, tēlainā izteiksme.</a:t>
            </a: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Morfoloģijā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vārdu saīsinājumi, vokatīva lietojums, izsauksmes vārdi un partikulas.</a:t>
            </a:r>
            <a:endParaRPr lang="lv-LV" sz="2400" u="sng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Sintaksē 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– nepabeigti teikumi, vienkārši teikumi, iespraudumi, uzrunas, izsaukuma teikumi.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C5BA162A-A099-4CDD-9451-D9DBA42A71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81200" y="116632"/>
            <a:ext cx="8229600" cy="1008107"/>
          </a:xfrm>
        </p:spPr>
        <p:txBody>
          <a:bodyPr anchorCtr="1">
            <a:normAutofit/>
          </a:bodyPr>
          <a:lstStyle/>
          <a:p>
            <a:pPr lvl="0" algn="ctr"/>
            <a:r>
              <a:rPr lang="lv-LV" sz="3600" dirty="0">
                <a:latin typeface="Times New Roman" pitchFamily="18"/>
                <a:cs typeface="Times New Roman" pitchFamily="18"/>
              </a:rPr>
              <a:t>Sarunvalodas stils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7B12FFF6-14AC-4BA9-88FE-B10D6451A46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5481" y="1589181"/>
            <a:ext cx="11107271" cy="4903694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Lieto daiļliteratūrā, spilgti izteikts autora individuālais stils, dominē tēli.</a:t>
            </a:r>
          </a:p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Galvenās īpatnības: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Leksikā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vārdi pārnestā nozīmē, frazeoloģismi, tēlainās izteiksmes līdzekļi, personāža raksturošanai izmantota arī sarunvaloda, žargons, vienkāršruna, apvidvārdi, vecvārdi, </a:t>
            </a:r>
            <a:r>
              <a:rPr lang="lv-LV" sz="2400" dirty="0" err="1">
                <a:latin typeface="Times New Roman" pitchFamily="18"/>
                <a:cs typeface="Times New Roman" pitchFamily="18"/>
              </a:rPr>
              <a:t>okazionālismi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u.c.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Morfoloģijā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visas vārdšķiras, tai skaitā izsauksmes vārdi un partikulas.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  <a:p>
            <a:pPr marL="109728" indent="0" algn="just">
              <a:buNone/>
            </a:pPr>
            <a:r>
              <a:rPr lang="lv-LV" sz="2400" u="sng" dirty="0">
                <a:latin typeface="Times New Roman" pitchFamily="18"/>
                <a:cs typeface="Times New Roman" pitchFamily="18"/>
              </a:rPr>
              <a:t>Sintaksē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 – retoriskie jautājumi, teikumu </a:t>
            </a:r>
            <a:r>
              <a:rPr lang="lv-LV" sz="2400" dirty="0" err="1">
                <a:latin typeface="Times New Roman" pitchFamily="18"/>
                <a:cs typeface="Times New Roman" pitchFamily="18"/>
              </a:rPr>
              <a:t>aprāvumi</a:t>
            </a:r>
            <a:r>
              <a:rPr lang="lv-LV" sz="2400" dirty="0">
                <a:latin typeface="Times New Roman" pitchFamily="18"/>
                <a:cs typeface="Times New Roman" pitchFamily="18"/>
              </a:rPr>
              <a:t>, zemteksti, dažādu konstrukciju teikumi.</a:t>
            </a:r>
          </a:p>
          <a:p>
            <a:pPr marL="109728" indent="0" algn="just">
              <a:buNone/>
            </a:pPr>
            <a:endParaRPr lang="lv-LV" sz="2400" dirty="0">
              <a:latin typeface="Times New Roman" pitchFamily="18"/>
              <a:cs typeface="Times New Roman" pitchFamily="18"/>
            </a:endParaRP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B81FA9B9-BD3D-41C9-B5E2-A703C0E91F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99248" y="263618"/>
            <a:ext cx="10515600" cy="1325563"/>
          </a:xfrm>
        </p:spPr>
        <p:txBody>
          <a:bodyPr anchorCtr="1">
            <a:normAutofit/>
          </a:bodyPr>
          <a:lstStyle/>
          <a:p>
            <a:pPr lvl="0" algn="ctr"/>
            <a:r>
              <a:rPr lang="lv-LV" sz="3600" dirty="0">
                <a:latin typeface="Times New Roman" pitchFamily="18"/>
                <a:cs typeface="Times New Roman" pitchFamily="18"/>
              </a:rPr>
              <a:t>Daiļliteratūras valodas stils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E2B9034-09FF-4BD7-A521-ED13687E3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53" y="1361047"/>
            <a:ext cx="10515600" cy="580334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lv-LV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Anotācija</a:t>
            </a: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lv-LV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Metodiskais materiāls ir paredzēts Latviešu valoda un literatūra I apguvei  3.kursā. Darbs izstrādāts kā daļa no moduļa Stilistika. </a:t>
            </a:r>
          </a:p>
          <a:p>
            <a:pPr marL="0" indent="0" algn="just">
              <a:buNone/>
            </a:pPr>
            <a:endParaRPr lang="lv-LV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	</a:t>
            </a:r>
            <a:r>
              <a:rPr lang="lv-LV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Kopējais paredzamais stundu skaits šī temata apguvei ir 4 lekcijas (80 min). Prezentācija paredzēta </a:t>
            </a:r>
            <a:r>
              <a:rPr lang="lv-LV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ptimālā līmeņa teorētisko zināšanu un prasmju nostiprināšanai. </a:t>
            </a:r>
          </a:p>
          <a:p>
            <a:pPr marL="0" indent="0" algn="just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827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6055F12-B045-40EA-AB4F-9D854EFB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871" y="903706"/>
            <a:ext cx="10515600" cy="45826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Temata apguves mērķi un uzdevumi</a:t>
            </a:r>
          </a:p>
          <a:p>
            <a:pPr marL="0" indent="0" algn="just">
              <a:buNone/>
            </a:pPr>
            <a:endParaRPr lang="lv-LV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Veidot izpratni par stila jēdzienu dažādās sabiedriskās dzīves jomās, saistot to ar stila, stilistikas un funkcionālo stilu nozīmi valodā. </a:t>
            </a:r>
          </a:p>
          <a:p>
            <a:pPr marL="0" indent="0" algn="just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Sistematizēt zināšanas par valodas funkcionālo stilu sistēmu latviešu valodā, stilu mijiedarbību un integrāciju.</a:t>
            </a:r>
          </a:p>
          <a:p>
            <a:pPr marL="0" indent="0" algn="just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Pētīt valodas līdzekļu izmantojumu noteikta stila un žanra tekstos, spriest par to atbilstību noteikta funkcionālā stila likumībām, izmantot iegūtās zināšanas savu tekstu izveidē.</a:t>
            </a:r>
          </a:p>
          <a:p>
            <a:endParaRPr lang="lv-LV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D23ECC-2D5F-4CF8-96B4-B2C1C1839C84}"/>
              </a:ext>
            </a:extLst>
          </p:cNvPr>
          <p:cNvSpPr txBox="1"/>
          <p:nvPr/>
        </p:nvSpPr>
        <p:spPr>
          <a:xfrm>
            <a:off x="4679577" y="6342094"/>
            <a:ext cx="76558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© Valsts izglītības satura centrs | ESF projekts Nr.8.3.1.1/16/I/002 Kompetenču pieeja mācību saturā</a:t>
            </a:r>
          </a:p>
        </p:txBody>
      </p:sp>
    </p:spTree>
    <p:extLst>
      <p:ext uri="{BB962C8B-B14F-4D97-AF65-F5344CB8AC3E}">
        <p14:creationId xmlns:p14="http://schemas.microsoft.com/office/powerpoint/2010/main" val="310635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512ED38-7934-49FD-9773-36F3CA882E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318" y="358588"/>
            <a:ext cx="11089340" cy="64994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lv-LV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Sasniedzamie rezultāti</a:t>
            </a:r>
          </a:p>
          <a:p>
            <a:pPr marL="0" indent="0" algn="just">
              <a:buNone/>
            </a:pPr>
            <a:endParaRPr lang="lv-LV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Izprot valodas stila jēdzienu un teksta saistību ar noteiktu valodas funkcionālo stilu.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 Pēta dažādu valodas funkcionālo stilu pazīmes un valodas līdzekļu izmantojumu 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noteikta stila tekstos. 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Secina, kādi valodas līdzekļi tiek lietoti dažāda stila un žanra tekstos. 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Nošķir mutvārdu un rakstu valodas stilus, nosaka to kopīgās iezīmes un funkcionālās atšķirības.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	Salīdzina tekstus un skaidro to kopīgās un atšķirīgās iezīmes, nosakot stila dominanti katrā no tiem. </a:t>
            </a:r>
          </a:p>
          <a:p>
            <a:pPr marL="0" indent="0" algn="just">
              <a:buNone/>
            </a:pPr>
            <a:r>
              <a:rPr lang="lv-LV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Balstoties uz noteikta stila raksturīgākajām pazīmēm, spriež par stila īpatnībām savos un citu autoru tekstos.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FF153F9-3342-49A7-9F04-6954ED0911E4}"/>
              </a:ext>
            </a:extLst>
          </p:cNvPr>
          <p:cNvSpPr txBox="1"/>
          <p:nvPr/>
        </p:nvSpPr>
        <p:spPr>
          <a:xfrm>
            <a:off x="5647765" y="6360023"/>
            <a:ext cx="775447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© Valsts izglītības satura centrs | ESF projekts Nr.8.3.1.1/16/I/002 Kompetenču pieeja mācību saturā</a:t>
            </a:r>
          </a:p>
        </p:txBody>
      </p:sp>
    </p:spTree>
    <p:extLst>
      <p:ext uri="{BB962C8B-B14F-4D97-AF65-F5344CB8AC3E}">
        <p14:creationId xmlns:p14="http://schemas.microsoft.com/office/powerpoint/2010/main" val="761307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D807EB02-2E79-4298-ACBC-8E1C86901DF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798731"/>
            <a:ext cx="10515600" cy="4351338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50000"/>
              </a:lnSpc>
              <a:buNone/>
            </a:pPr>
            <a:r>
              <a:rPr lang="lv-LV" sz="3200" dirty="0">
                <a:latin typeface="Times New Roman" pitchFamily="18"/>
                <a:cs typeface="Times New Roman" pitchFamily="18"/>
              </a:rPr>
              <a:t>	Valodas stils ir vēsturiski izveidojies valodas paveids, kura </a:t>
            </a:r>
            <a:r>
              <a:rPr lang="lv-LV" sz="3200" b="1" dirty="0">
                <a:latin typeface="Times New Roman" pitchFamily="18"/>
                <a:cs typeface="Times New Roman" pitchFamily="18"/>
              </a:rPr>
              <a:t>lietošanas izvēle ir atkarīga no komunikācijas satura, vides un runātāja attieksmes pret tiem</a:t>
            </a:r>
            <a:r>
              <a:rPr lang="lv-LV" sz="3200" dirty="0">
                <a:latin typeface="Times New Roman" pitchFamily="18"/>
                <a:cs typeface="Times New Roman" pitchFamily="1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09234654-40E8-4EDA-83FE-DF251F2932E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425387" y="2151529"/>
            <a:ext cx="9995647" cy="4527178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1. Zinātniskās valodas stils (mācību zinātniskās valodas stils, populārzinātniskās valodas stils, akadēmiskās valodas stils)</a:t>
            </a:r>
          </a:p>
          <a:p>
            <a:pPr marL="109728" indent="0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	Populārzinātniskais stils</a:t>
            </a:r>
          </a:p>
          <a:p>
            <a:pPr marL="109728" indent="0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2. Publicistikas valodas stils</a:t>
            </a:r>
          </a:p>
          <a:p>
            <a:pPr marL="109728" indent="0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3. Lietišķo rakstu valodas stils</a:t>
            </a:r>
          </a:p>
          <a:p>
            <a:pPr marL="109728" indent="0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4. Literārās sarunvalodas stils</a:t>
            </a:r>
          </a:p>
          <a:p>
            <a:pPr marL="109728" indent="0">
              <a:buNone/>
            </a:pPr>
            <a:r>
              <a:rPr lang="lv-LV" sz="2400" dirty="0">
                <a:latin typeface="Times New Roman" pitchFamily="18"/>
                <a:cs typeface="Times New Roman" pitchFamily="18"/>
              </a:rPr>
              <a:t>5. Daiļliteratūras valodas stils</a:t>
            </a:r>
          </a:p>
        </p:txBody>
      </p:sp>
      <p:sp>
        <p:nvSpPr>
          <p:cNvPr id="3" name="Virsraksts 2">
            <a:extLst>
              <a:ext uri="{FF2B5EF4-FFF2-40B4-BE49-F238E27FC236}">
                <a16:creationId xmlns:a16="http://schemas.microsoft.com/office/drawing/2014/main" id="{53AD55DE-488F-4ADC-ABD5-D6348505EC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8541" y="274640"/>
            <a:ext cx="10461812" cy="1498180"/>
          </a:xfrm>
        </p:spPr>
        <p:txBody>
          <a:bodyPr anchorCtr="1">
            <a:normAutofit/>
          </a:bodyPr>
          <a:lstStyle/>
          <a:p>
            <a:pPr lvl="0" algn="ctr"/>
            <a:r>
              <a:rPr lang="lv-LV" sz="3600" dirty="0">
                <a:solidFill>
                  <a:srgbClr val="000000"/>
                </a:solidFill>
                <a:latin typeface="Times New Roman" pitchFamily="18"/>
                <a:cs typeface="Times New Roman" pitchFamily="18"/>
              </a:rPr>
              <a:t>Funkcionālo stilu iedalījums pēc to sabiedriskajām funkcijām</a:t>
            </a:r>
            <a:endParaRPr lang="lv-LV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3E3459E1-72EF-45D5-8BEC-DD58563AAD7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72035" y="1039906"/>
            <a:ext cx="11663083" cy="6185648"/>
          </a:xfrm>
        </p:spPr>
        <p:txBody>
          <a:bodyPr>
            <a:noAutofit/>
          </a:bodyPr>
          <a:lstStyle/>
          <a:p>
            <a:pPr lvl="0"/>
            <a:r>
              <a:rPr lang="lv-LV" sz="2400" dirty="0">
                <a:latin typeface="Times New Roman" pitchFamily="18"/>
                <a:cs typeface="Times New Roman" pitchFamily="18"/>
              </a:rPr>
              <a:t>Leksiskās īpatnības (vārdu krājums) </a:t>
            </a:r>
          </a:p>
          <a:p>
            <a:pPr marL="457200" lvl="1" indent="0">
              <a:buNone/>
            </a:pPr>
            <a:r>
              <a:rPr lang="lv-LV" dirty="0">
                <a:latin typeface="Times New Roman" pitchFamily="18"/>
                <a:cs typeface="Times New Roman" pitchFamily="18"/>
              </a:rPr>
              <a:t>Termini, profesionālismi, svešvārdi, apvidvārdi, tēlainās izteiksmes līdzekļi, sinonīmu rindas, antonīmi, pozitīva vai negatīva emocionālā nokrāsa</a:t>
            </a:r>
          </a:p>
          <a:p>
            <a:pPr marL="457200" lvl="1" indent="0">
              <a:buNone/>
            </a:pPr>
            <a:endParaRPr lang="lv-LV" dirty="0">
              <a:latin typeface="Times New Roman" pitchFamily="18"/>
              <a:cs typeface="Times New Roman" pitchFamily="18"/>
            </a:endParaRPr>
          </a:p>
          <a:p>
            <a:pPr lvl="0"/>
            <a:r>
              <a:rPr lang="lv-LV" sz="2400" dirty="0">
                <a:latin typeface="Times New Roman" pitchFamily="18"/>
                <a:cs typeface="Times New Roman" pitchFamily="18"/>
              </a:rPr>
              <a:t>Morfoloģiskās īpatnības</a:t>
            </a:r>
          </a:p>
          <a:p>
            <a:pPr marL="457200" lvl="1" indent="0">
              <a:buNone/>
            </a:pPr>
            <a:r>
              <a:rPr lang="lv-LV" dirty="0">
                <a:latin typeface="Times New Roman" pitchFamily="18"/>
                <a:cs typeface="Times New Roman" pitchFamily="18"/>
              </a:rPr>
              <a:t>Īpašvārdu lietojums, vārdšķiru izmantojums, atvasināti vai pirmatnīgi vārdi, laika formas, izteiksmes lietojums, personu forma</a:t>
            </a:r>
          </a:p>
          <a:p>
            <a:pPr marL="457200" lvl="1" indent="0">
              <a:buNone/>
            </a:pPr>
            <a:endParaRPr lang="lv-LV" dirty="0">
              <a:latin typeface="Times New Roman" pitchFamily="18"/>
              <a:cs typeface="Times New Roman" pitchFamily="18"/>
            </a:endParaRPr>
          </a:p>
          <a:p>
            <a:pPr lvl="0"/>
            <a:r>
              <a:rPr lang="lv-LV" sz="2400" dirty="0">
                <a:latin typeface="Times New Roman" pitchFamily="18"/>
                <a:cs typeface="Times New Roman" pitchFamily="18"/>
              </a:rPr>
              <a:t>Sintaktiskās īpatnības</a:t>
            </a:r>
          </a:p>
          <a:p>
            <a:pPr marL="457200" lvl="1" indent="0">
              <a:buNone/>
            </a:pPr>
            <a:r>
              <a:rPr lang="lv-LV" dirty="0">
                <a:latin typeface="Times New Roman" pitchFamily="18"/>
                <a:cs typeface="Times New Roman" pitchFamily="18"/>
              </a:rPr>
              <a:t>Teikumu uzbūve, izteikuma mērķis, savrupinājumi, iestarpinājumi, paskaidrojošās vārdu grupas, dialogi, uzruna</a:t>
            </a:r>
          </a:p>
          <a:p>
            <a:pPr lvl="0"/>
            <a:endParaRPr lang="lv-LV" sz="2400" dirty="0">
              <a:latin typeface="Times New Roman" pitchFamily="18"/>
              <a:cs typeface="Times New Roman" pitchFamily="1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>
            <a:extLst>
              <a:ext uri="{FF2B5EF4-FFF2-40B4-BE49-F238E27FC236}">
                <a16:creationId xmlns:a16="http://schemas.microsoft.com/office/drawing/2014/main" id="{E9F89E51-052A-4A83-A343-1B50822EA819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lv-LV">
                <a:latin typeface="Times New Roman" pitchFamily="18"/>
                <a:cs typeface="Times New Roman" pitchFamily="18"/>
              </a:rPr>
              <a:t>	</a:t>
            </a:r>
          </a:p>
        </p:txBody>
      </p:sp>
      <p:sp>
        <p:nvSpPr>
          <p:cNvPr id="3" name="Satura vietturis 1">
            <a:extLst>
              <a:ext uri="{FF2B5EF4-FFF2-40B4-BE49-F238E27FC236}">
                <a16:creationId xmlns:a16="http://schemas.microsoft.com/office/drawing/2014/main" id="{09BA38F3-151D-4A6D-B69A-8914F4BE9D2B}"/>
              </a:ext>
            </a:extLst>
          </p:cNvPr>
          <p:cNvSpPr txBox="1"/>
          <p:nvPr/>
        </p:nvSpPr>
        <p:spPr>
          <a:xfrm>
            <a:off x="838200" y="953294"/>
            <a:ext cx="10390094" cy="6096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109728" algn="just">
              <a:lnSpc>
                <a:spcPct val="15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	</a:t>
            </a:r>
          </a:p>
          <a:p>
            <a:pPr marL="109728" algn="just">
              <a:lnSpc>
                <a:spcPct val="15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	Funkcionālos stilus veido visi strukturālie </a:t>
            </a:r>
            <a:r>
              <a:rPr lang="lv-LV" sz="2400" b="1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valodas elementi </a:t>
            </a:r>
            <a:r>
              <a:rPr lang="lv-LV" sz="2400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(fonēmas, morfēmas, vārdi, to savienojumi un teikumi).</a:t>
            </a:r>
          </a:p>
          <a:p>
            <a:pPr marL="109728" algn="just">
              <a:lnSpc>
                <a:spcPct val="15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lv-LV" sz="2400" dirty="0">
              <a:solidFill>
                <a:srgbClr val="000000"/>
              </a:solidFill>
              <a:latin typeface="Times New Roman" pitchFamily="18"/>
              <a:ea typeface=""/>
              <a:cs typeface="Times New Roman" pitchFamily="18"/>
            </a:endParaRPr>
          </a:p>
          <a:p>
            <a:pPr marL="109728" algn="just">
              <a:lnSpc>
                <a:spcPct val="15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	Vieni un tie paši valodas elementi sastopami visos stilos, bet visu attiecīgo elementu kopums un to </a:t>
            </a:r>
            <a:r>
              <a:rPr lang="lv-LV" sz="2400" u="sng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kvalitatīvās un kvantitatīvās attiecības </a:t>
            </a:r>
            <a:r>
              <a:rPr lang="lv-LV" sz="2400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veido vienu noteiktu valodas stilu. </a:t>
            </a:r>
          </a:p>
          <a:p>
            <a:pPr marL="109728" algn="just">
              <a:lnSpc>
                <a:spcPct val="150000"/>
              </a:lnSpc>
              <a:spcBef>
                <a:spcPts val="4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lv-LV" sz="2400" dirty="0">
                <a:solidFill>
                  <a:srgbClr val="000000"/>
                </a:solidFill>
                <a:latin typeface="Times New Roman" pitchFamily="18"/>
                <a:ea typeface=""/>
                <a:cs typeface="Times New Roman" pitchFamily="18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ttēls 4">
            <a:extLst>
              <a:ext uri="{FF2B5EF4-FFF2-40B4-BE49-F238E27FC236}">
                <a16:creationId xmlns:a16="http://schemas.microsoft.com/office/drawing/2014/main" id="{90836DB1-5EB1-452D-8FE1-F0FF3AB08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071" y="1425388"/>
            <a:ext cx="10973123" cy="413273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975</Words>
  <Application>Microsoft Office PowerPoint</Application>
  <PresentationFormat>Platekrāna</PresentationFormat>
  <Paragraphs>105</Paragraphs>
  <Slides>15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 dizains</vt:lpstr>
      <vt:lpstr>Valodas funkcionālie stili</vt:lpstr>
      <vt:lpstr>PowerPoint prezentācija</vt:lpstr>
      <vt:lpstr>PowerPoint prezentācija</vt:lpstr>
      <vt:lpstr>PowerPoint prezentācija</vt:lpstr>
      <vt:lpstr>PowerPoint prezentācija</vt:lpstr>
      <vt:lpstr>Funkcionālo stilu iedalījums pēc to sabiedriskajām funkcijām</vt:lpstr>
      <vt:lpstr>PowerPoint prezentācija</vt:lpstr>
      <vt:lpstr>PowerPoint prezentācija</vt:lpstr>
      <vt:lpstr>PowerPoint prezentācija</vt:lpstr>
      <vt:lpstr>Zinātniskais stils</vt:lpstr>
      <vt:lpstr>Populārzinātniskais stils</vt:lpstr>
      <vt:lpstr>Publicistikas valodas stils</vt:lpstr>
      <vt:lpstr>Lietišķo rakstu valodas stils</vt:lpstr>
      <vt:lpstr>Sarunvalodas stils</vt:lpstr>
      <vt:lpstr>Daiļliteratūras valodas stils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Valodas funkcionālie stili</dc:title>
  <dc:creator>Dell</dc:creator>
  <cp:lastModifiedBy>HP</cp:lastModifiedBy>
  <cp:revision>10</cp:revision>
  <dcterms:created xsi:type="dcterms:W3CDTF">2025-12-23T08:52:52Z</dcterms:created>
  <dcterms:modified xsi:type="dcterms:W3CDTF">2025-12-28T12:35:28Z</dcterms:modified>
</cp:coreProperties>
</file>