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8" r:id="rId11"/>
    <p:sldId id="264" r:id="rId12"/>
    <p:sldId id="265" r:id="rId13"/>
    <p:sldId id="266" r:id="rId14"/>
    <p:sldId id="267" r:id="rId15"/>
    <p:sldId id="280" r:id="rId16"/>
    <p:sldId id="268" r:id="rId17"/>
    <p:sldId id="270" r:id="rId18"/>
    <p:sldId id="281" r:id="rId19"/>
    <p:sldId id="271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115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96975"/>
            <a:ext cx="8207375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2422525"/>
            <a:ext cx="8212138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2800"/>
              <a:t>Kandavas Lauksaimniecības tehnikums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4570" y="2227580"/>
            <a:ext cx="7126605" cy="2282190"/>
          </a:xfrm>
          <a:prstGeom prst="rect">
            <a:avLst/>
          </a:prstGeom>
          <a:noFill/>
        </p:spPr>
        <p:txBody>
          <a:bodyPr wrap="none" anchor="ctr" anchorCtr="0">
            <a:noAutofit/>
          </a:bodyPr>
          <a:lstStyle/>
          <a:p>
            <a:pPr algn="ctr">
              <a:defRPr sz="2000"/>
            </a:pPr>
            <a:r>
              <a:rPr sz="3200">
                <a:latin typeface="Arial Black" panose="020B0A04020102020204" charset="0"/>
                <a:cs typeface="Arial Black" panose="020B0A04020102020204" charset="0"/>
                <a:sym typeface="+mn-ea"/>
              </a:rPr>
              <a:t>Analogie un digitālie signāli </a:t>
            </a:r>
          </a:p>
          <a:p>
            <a:pPr algn="ctr">
              <a:defRPr sz="2000"/>
            </a:pPr>
            <a:r>
              <a:rPr sz="3200">
                <a:latin typeface="Arial Black" panose="020B0A04020102020204" charset="0"/>
                <a:cs typeface="Arial Black" panose="020B0A04020102020204" charset="0"/>
                <a:sym typeface="+mn-ea"/>
              </a:rPr>
              <a:t>automobiļu elektroiekārtās</a:t>
            </a:r>
            <a:r>
              <a:rPr lang="lv-LV" sz="3200">
                <a:latin typeface="Arial Black" panose="020B0A04020102020204" charset="0"/>
                <a:cs typeface="Arial Black" panose="020B0A04020102020204" charset="0"/>
                <a:sym typeface="+mn-ea"/>
              </a:rPr>
              <a:t>,</a:t>
            </a:r>
            <a:endParaRPr sz="3200">
              <a:latin typeface="Arial Black" panose="020B0A04020102020204" charset="0"/>
              <a:cs typeface="Arial Black" panose="020B0A04020102020204" charset="0"/>
              <a:sym typeface="+mn-ea"/>
            </a:endParaRPr>
          </a:p>
          <a:p>
            <a:pPr algn="ctr">
              <a:defRPr sz="2000"/>
            </a:pPr>
            <a:r>
              <a:rPr lang="lv-LV" sz="3200">
                <a:latin typeface="Arial Black" panose="020B0A04020102020204" charset="0"/>
                <a:cs typeface="Arial Black" panose="020B0A04020102020204" charset="0"/>
              </a:rPr>
              <a:t> to n</a:t>
            </a:r>
            <a:r>
              <a:rPr sz="3200">
                <a:latin typeface="Arial Black" panose="020B0A04020102020204" charset="0"/>
                <a:cs typeface="Arial Black" panose="020B0A04020102020204" charset="0"/>
              </a:rPr>
              <a:t>ozīme, formas un pielietojumi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291080" y="872490"/>
            <a:ext cx="47758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altLang="en-US" sz="2000"/>
              <a:t>Izglītības programma: Autotransports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845310" y="1370330"/>
            <a:ext cx="60007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altLang="en-US" sz="2000"/>
              <a:t>Kvalifikācija: Automehāniķis</a:t>
            </a:r>
            <a:endParaRPr lang="lv-LV" altLang="en-US" sz="1600"/>
          </a:p>
        </p:txBody>
      </p:sp>
      <p:sp>
        <p:nvSpPr>
          <p:cNvPr id="7" name="Text Box 6"/>
          <p:cNvSpPr txBox="1"/>
          <p:nvPr/>
        </p:nvSpPr>
        <p:spPr>
          <a:xfrm>
            <a:off x="4678680" y="5096510"/>
            <a:ext cx="31946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altLang="en-US"/>
              <a:t>Skolotājs: Raivis Račkovskis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2991556" y="5594350"/>
            <a:ext cx="209973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altLang="en-US" dirty="0"/>
              <a:t>Kandava 2026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187450" y="1759585"/>
            <a:ext cx="6983095" cy="467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lv-LV" altLang="en-US">
                <a:sym typeface="+mn-ea"/>
              </a:rPr>
              <a:t>Modulis: Automobiļu elektroiekārtu un vadības sistēmu remonts</a:t>
            </a:r>
            <a:endParaRPr lang="lv-LV" altLang="en-US"/>
          </a:p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800"/>
              <a:t>Vadības bloka un turbīnas aktuatora komunikācija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943" y="1097280"/>
            <a:ext cx="8759190" cy="279971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defRPr sz="2000"/>
            </a:pPr>
            <a:r>
              <a:rPr lang="en-US" altLang="en-US" sz="1600"/>
              <a:t>Vadības bloka un turbīnas aktuatora komunikācija ir būtiska, lai nodro</a:t>
            </a:r>
            <a:r>
              <a:rPr lang="" altLang="en-US" sz="1600"/>
              <a:t>š</a:t>
            </a:r>
            <a:r>
              <a:rPr lang="en-US" altLang="en-US" sz="1600"/>
              <a:t>inātu</a:t>
            </a:r>
          </a:p>
          <a:p>
            <a:pPr algn="just">
              <a:defRPr sz="2000"/>
            </a:pPr>
            <a:r>
              <a:rPr lang="en-US" altLang="en-US" sz="1600"/>
              <a:t>precīzu turbokompresora darbību un dzinēja efektivitāti.</a:t>
            </a:r>
          </a:p>
          <a:p>
            <a:pPr algn="just">
              <a:defRPr sz="2000"/>
            </a:pPr>
            <a:r>
              <a:rPr lang="en-US" altLang="en-US" sz="1600"/>
              <a:t>Vadības bloks (ECU) nepārtraukti analizē sensoru datus — gaisa spiedienu,</a:t>
            </a:r>
            <a:r>
              <a:rPr lang="lv-LV" altLang="en-US" sz="1600"/>
              <a:t> </a:t>
            </a:r>
            <a:r>
              <a:rPr lang="en-US" altLang="en-US" sz="1600"/>
              <a:t>temperatūru, </a:t>
            </a:r>
          </a:p>
          <a:p>
            <a:pPr algn="just">
              <a:defRPr sz="2000"/>
            </a:pPr>
            <a:r>
              <a:rPr lang="en-US" altLang="en-US" sz="1600"/>
              <a:t>dzinēja apgriezienus un slodzi — un, balstoties uz tiem,</a:t>
            </a:r>
            <a:r>
              <a:rPr lang="lv-LV" altLang="en-US" sz="1600"/>
              <a:t> </a:t>
            </a:r>
            <a:r>
              <a:rPr lang="en-US" altLang="en-US" sz="1600"/>
              <a:t>nosūta komandas turbīnas aktuatoram.</a:t>
            </a:r>
          </a:p>
          <a:p>
            <a:pPr algn="just">
              <a:defRPr sz="2000"/>
            </a:pPr>
            <a:r>
              <a:rPr lang="en-US" altLang="en-US" sz="1600"/>
              <a:t>Aktuators var būt vakuuma, elektroniskais</a:t>
            </a:r>
            <a:r>
              <a:rPr lang="lv-LV" altLang="en-US" sz="1600"/>
              <a:t> </a:t>
            </a:r>
            <a:r>
              <a:rPr lang="en-US" altLang="en-US" sz="1600"/>
              <a:t>vai</a:t>
            </a:r>
            <a:r>
              <a:rPr lang="lv-LV" altLang="en-US" sz="1600"/>
              <a:t> </a:t>
            </a:r>
            <a:r>
              <a:rPr lang="en-US" altLang="en-US" sz="1600"/>
              <a:t>solenoīda tipa, un tā uzdevums ir regulēt </a:t>
            </a:r>
          </a:p>
          <a:p>
            <a:pPr algn="just">
              <a:defRPr sz="2000"/>
            </a:pPr>
            <a:r>
              <a:rPr lang="en-US" altLang="en-US" sz="1600"/>
              <a:t>turbīnas atvēruma mehānismu (wastegate vai VNT</a:t>
            </a:r>
            <a:r>
              <a:rPr lang="lv-LV" altLang="en-US" sz="1600"/>
              <a:t> </a:t>
            </a:r>
            <a:r>
              <a:rPr lang="en-US" altLang="en-US" sz="1600"/>
              <a:t>lāpsti</a:t>
            </a:r>
            <a:r>
              <a:rPr lang="" altLang="en-US" sz="1600"/>
              <a:t>ņ</a:t>
            </a:r>
            <a:r>
              <a:rPr lang="en-US" altLang="en-US" sz="1600"/>
              <a:t>as). ECU komandas parasti tiek</a:t>
            </a:r>
          </a:p>
          <a:p>
            <a:pPr algn="just">
              <a:defRPr sz="2000"/>
            </a:pPr>
            <a:r>
              <a:rPr lang="en-US" altLang="en-US" sz="1600"/>
              <a:t>nodotas digitālā veidā, bet pati</a:t>
            </a:r>
            <a:r>
              <a:rPr lang="lv-LV" altLang="en-US" sz="1600"/>
              <a:t> </a:t>
            </a:r>
            <a:r>
              <a:rPr lang="en-US" altLang="en-US" sz="1600"/>
              <a:t>aktuatora kustība ir precīzi kontrolēta, </a:t>
            </a:r>
          </a:p>
          <a:p>
            <a:pPr algn="just">
              <a:defRPr sz="2000"/>
            </a:pPr>
            <a:r>
              <a:rPr lang="en-US" altLang="en-US" sz="1600"/>
              <a:t>bie</a:t>
            </a:r>
            <a:r>
              <a:rPr lang="" altLang="en-US" sz="1600"/>
              <a:t>ž</a:t>
            </a:r>
            <a:r>
              <a:rPr lang="en-US" altLang="en-US" sz="1600"/>
              <a:t>i izmantojot PWM signālus</a:t>
            </a:r>
            <a:r>
              <a:rPr lang="lv-LV" altLang="en-US" sz="1600"/>
              <a:t> vai izmantojot CAN komunikāciju</a:t>
            </a:r>
            <a:r>
              <a:rPr lang="en-US" altLang="en-US" sz="1600"/>
              <a:t>.</a:t>
            </a:r>
            <a:r>
              <a:rPr lang="lv-LV" altLang="en-US" sz="1600"/>
              <a:t> </a:t>
            </a:r>
          </a:p>
          <a:p>
            <a:pPr algn="just">
              <a:defRPr sz="2000"/>
            </a:pPr>
            <a:r>
              <a:rPr lang="lv-LV" altLang="en-US" sz="1600"/>
              <a:t>Š</a:t>
            </a:r>
            <a:r>
              <a:rPr lang="en-US" altLang="en-US" sz="1600"/>
              <a:t>ī komunikācija nodro</a:t>
            </a:r>
            <a:r>
              <a:rPr lang="" altLang="en-US" sz="1600"/>
              <a:t>š</a:t>
            </a:r>
            <a:r>
              <a:rPr lang="en-US" altLang="en-US" sz="1600"/>
              <a:t>ina optimālu spiedienu, novēr</a:t>
            </a:r>
            <a:r>
              <a:rPr lang="" altLang="en-US" sz="1600"/>
              <a:t>š</a:t>
            </a:r>
            <a:r>
              <a:rPr lang="en-US" altLang="en-US" sz="1600"/>
              <a:t> turbīnas </a:t>
            </a:r>
          </a:p>
          <a:p>
            <a:pPr algn="just">
              <a:defRPr sz="2000"/>
            </a:pPr>
            <a:r>
              <a:rPr lang="en-US" altLang="en-US" sz="1600"/>
              <a:t>pārslodzi un palīdz sasniegt labāku jaudu, ekonomiju </a:t>
            </a:r>
          </a:p>
          <a:p>
            <a:pPr algn="just">
              <a:defRPr sz="2000"/>
            </a:pPr>
            <a:r>
              <a:rPr lang="en-US" altLang="en-US" sz="1600"/>
              <a:t>un emisiju kontroli.</a:t>
            </a:r>
          </a:p>
        </p:txBody>
      </p:sp>
      <p:pic>
        <p:nvPicPr>
          <p:cNvPr id="5" name="Picture 4" descr="6nw_358140_008412_tw_customresolution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55285" y="4602480"/>
            <a:ext cx="3231515" cy="1986915"/>
          </a:xfrm>
          <a:prstGeom prst="rect">
            <a:avLst/>
          </a:prstGeom>
        </p:spPr>
      </p:pic>
      <p:pic>
        <p:nvPicPr>
          <p:cNvPr id="6" name="Picture 5" descr="cad1_turboladercharger_customresolution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98845" y="2580640"/>
            <a:ext cx="3238500" cy="2131060"/>
          </a:xfrm>
          <a:prstGeom prst="rect">
            <a:avLst/>
          </a:prstGeom>
        </p:spPr>
      </p:pic>
      <p:pic>
        <p:nvPicPr>
          <p:cNvPr id="7" name="Picture 6" descr="lejupielādēt"/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38450" y="3683635"/>
            <a:ext cx="3204845" cy="2192655"/>
          </a:xfrm>
          <a:prstGeom prst="rect">
            <a:avLst/>
          </a:prstGeom>
        </p:spPr>
      </p:pic>
      <p:pic>
        <p:nvPicPr>
          <p:cNvPr id="4" name="Picture 3" descr="ecu and pinout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241800"/>
            <a:ext cx="3283585" cy="2442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Digitālo signālu formas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097280"/>
            <a:ext cx="2923540" cy="13220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t>PWM</a:t>
            </a:r>
            <a:r>
              <a:rPr lang="lv-LV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t>CAN, LIN, FlexRay</a:t>
            </a:r>
            <a:r>
              <a:rPr lang="lv-LV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t>Kvadrātviļņi</a:t>
            </a:r>
            <a:r>
              <a:rPr lang="lv-LV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t>Seriālā komunikācija</a:t>
            </a:r>
            <a:r>
              <a:rPr lang="lv-LV"/>
              <a:t>.</a:t>
            </a:r>
          </a:p>
        </p:txBody>
      </p:sp>
      <p:pic>
        <p:nvPicPr>
          <p:cNvPr id="5" name="Picture 4" descr="mceclip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95" y="2699385"/>
            <a:ext cx="3721735" cy="2605405"/>
          </a:xfrm>
          <a:prstGeom prst="rect">
            <a:avLst/>
          </a:prstGeom>
        </p:spPr>
      </p:pic>
      <p:pic>
        <p:nvPicPr>
          <p:cNvPr id="6" name="Picture 5" descr="FlexRay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105" y="4808855"/>
            <a:ext cx="3698240" cy="1750695"/>
          </a:xfrm>
          <a:prstGeom prst="rect">
            <a:avLst/>
          </a:prstGeom>
        </p:spPr>
      </p:pic>
      <p:pic>
        <p:nvPicPr>
          <p:cNvPr id="7" name="Picture 6" descr="pw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5555" y="463550"/>
            <a:ext cx="3810000" cy="4171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Digitālo signālu piemēri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097280"/>
            <a:ext cx="3572510" cy="13220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t>ABS sensori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t>Stūres leņķa sensors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t>CAN bus komunikācija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t>Pla</a:t>
            </a:r>
            <a:r>
              <a:rPr lang="lv-LV"/>
              <a:t>t</a:t>
            </a:r>
            <a:r>
              <a:t>joslas skābekļa sensori</a:t>
            </a:r>
          </a:p>
        </p:txBody>
      </p:sp>
      <p:pic>
        <p:nvPicPr>
          <p:cNvPr id="9" name="Picture 8" descr="can hi lo oscilogram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CC">
                  <a:alpha val="100000"/>
                </a:srgbClr>
              </a:clrFrom>
              <a:clrTo>
                <a:srgbClr val="FFFFC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1365" y="773430"/>
            <a:ext cx="3842385" cy="2882265"/>
          </a:xfrm>
          <a:prstGeom prst="rect">
            <a:avLst/>
          </a:prstGeom>
        </p:spPr>
      </p:pic>
      <p:pic>
        <p:nvPicPr>
          <p:cNvPr id="10" name="Picture 9" descr="hall wheel speed sensor signa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64330"/>
            <a:ext cx="4382135" cy="2465070"/>
          </a:xfrm>
          <a:prstGeom prst="rect">
            <a:avLst/>
          </a:prstGeom>
        </p:spPr>
      </p:pic>
      <p:pic>
        <p:nvPicPr>
          <p:cNvPr id="12" name="Picture 11" descr="digita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365" y="4177030"/>
            <a:ext cx="3216910" cy="2452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PWM signāls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097280"/>
            <a:ext cx="3849370" cy="16300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t>Regulē motoru ātrumu</a:t>
            </a:r>
            <a:r>
              <a:rPr lang="lv-LV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t>Vada ventilatorus,</a:t>
            </a:r>
            <a:r>
              <a:rPr lang="lv-LV"/>
              <a:t> kvēlsveces</a:t>
            </a:r>
          </a:p>
          <a:p>
            <a:pPr>
              <a:defRPr sz="2000"/>
            </a:pPr>
            <a:r>
              <a:t> sūkņus, LED</a:t>
            </a:r>
            <a:r>
              <a:rPr lang="lv-LV"/>
              <a:t> diodes;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t>Mainās impulsa platums, </a:t>
            </a:r>
          </a:p>
          <a:p>
            <a:pPr>
              <a:defRPr sz="2000"/>
            </a:pPr>
            <a:r>
              <a:t>nevis frekvence</a:t>
            </a:r>
            <a:r>
              <a:rPr lang="lv-LV"/>
              <a:t>.</a:t>
            </a:r>
          </a:p>
        </p:txBody>
      </p:sp>
      <p:pic>
        <p:nvPicPr>
          <p:cNvPr id="5" name="Picture 4" descr="study_img_c1_014_capture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570" y="996950"/>
            <a:ext cx="4648200" cy="1642110"/>
          </a:xfrm>
          <a:prstGeom prst="rect">
            <a:avLst/>
          </a:prstGeom>
        </p:spPr>
      </p:pic>
      <p:pic>
        <p:nvPicPr>
          <p:cNvPr id="6" name="Picture 5" descr="bYs4oXCxPM58KXmdTueZD6-1200-80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2840" y="2976245"/>
            <a:ext cx="6383655" cy="3137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CAN datu kopne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097280"/>
            <a:ext cx="8171180" cy="47999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2000"/>
            </a:pPr>
            <a:r>
              <a:rPr lang="lv-LV" altLang="en-US" sz="1800"/>
              <a:t>     </a:t>
            </a:r>
            <a:r>
              <a:rPr lang="en-US" altLang="en-US" sz="1800"/>
              <a:t>Controller Area Network (CAN) ir viena no svarīgākajām datu komunikācijas</a:t>
            </a:r>
          </a:p>
          <a:p>
            <a:pPr algn="l">
              <a:defRPr sz="2000"/>
            </a:pPr>
            <a:r>
              <a:rPr lang="en-US" altLang="en-US" sz="1800"/>
              <a:t>sistēmām mūsdienu automobi</a:t>
            </a:r>
            <a:r>
              <a:rPr lang="" altLang="en-US" sz="1800"/>
              <a:t>ļ</a:t>
            </a:r>
            <a:r>
              <a:rPr lang="en-US" altLang="en-US" sz="1800"/>
              <a:t>os. Tā ir augstas uzticamības seriālā datu</a:t>
            </a:r>
          </a:p>
          <a:p>
            <a:pPr algn="l">
              <a:defRPr sz="2000"/>
            </a:pPr>
            <a:r>
              <a:rPr lang="en-US" altLang="en-US" sz="1800"/>
              <a:t>kopne, kas </a:t>
            </a:r>
            <a:r>
              <a:rPr lang="" altLang="en-US" sz="1800"/>
              <a:t>ļ</a:t>
            </a:r>
            <a:r>
              <a:rPr lang="en-US" altLang="en-US" sz="1800"/>
              <a:t>auj da</a:t>
            </a:r>
            <a:r>
              <a:rPr lang="" altLang="en-US" sz="1800"/>
              <a:t>ž</a:t>
            </a:r>
            <a:r>
              <a:rPr lang="en-US" altLang="en-US" sz="1800"/>
              <a:t>ādiem elektroniskajiem vadības blokiem (ECU)</a:t>
            </a:r>
          </a:p>
          <a:p>
            <a:pPr algn="l">
              <a:defRPr sz="2000"/>
            </a:pPr>
            <a:r>
              <a:rPr lang="en-US" altLang="en-US" sz="1800"/>
              <a:t>savstarpēji apmainīties ar informāciju bez centrālā datora </a:t>
            </a:r>
          </a:p>
          <a:p>
            <a:pPr algn="l">
              <a:defRPr sz="2000"/>
            </a:pPr>
            <a:r>
              <a:rPr lang="en-US" altLang="en-US" sz="1800"/>
              <a:t>nepiecie</a:t>
            </a:r>
            <a:r>
              <a:rPr lang="" altLang="en-US" sz="1800"/>
              <a:t>š</a:t>
            </a:r>
            <a:r>
              <a:rPr lang="en-US" altLang="en-US" sz="1800"/>
              <a:t>amības. CAN nodro</a:t>
            </a:r>
            <a:r>
              <a:rPr lang="" altLang="en-US" sz="1800"/>
              <a:t>š</a:t>
            </a:r>
            <a:r>
              <a:rPr lang="en-US" altLang="en-US" sz="1800"/>
              <a:t>ina ātru, efektīvu un sinhronizētu datu </a:t>
            </a:r>
          </a:p>
          <a:p>
            <a:pPr algn="l">
              <a:defRPr sz="2000"/>
            </a:pPr>
            <a:r>
              <a:rPr lang="en-US" altLang="en-US" sz="1800"/>
              <a:t>pārraidi starp dzinēja vadību, brem</a:t>
            </a:r>
            <a:r>
              <a:rPr lang="" altLang="en-US" sz="1800"/>
              <a:t>ž</a:t>
            </a:r>
            <a:r>
              <a:rPr lang="en-US" altLang="en-US" sz="1800"/>
              <a:t>u sistēmām, transmisiju, </a:t>
            </a:r>
          </a:p>
          <a:p>
            <a:pPr algn="l">
              <a:defRPr sz="2000"/>
            </a:pPr>
            <a:r>
              <a:rPr lang="en-US" altLang="en-US" sz="1800"/>
              <a:t>dro</a:t>
            </a:r>
            <a:r>
              <a:rPr lang="" altLang="en-US" sz="1800"/>
              <a:t>š</a:t>
            </a:r>
            <a:r>
              <a:rPr lang="en-US" altLang="en-US" sz="1800"/>
              <a:t>ības sistēmām un komforta elektroniku. Tā izmanto kopīgu divvadu</a:t>
            </a:r>
          </a:p>
          <a:p>
            <a:pPr algn="l">
              <a:defRPr sz="2000"/>
            </a:pPr>
            <a:r>
              <a:rPr lang="en-US" altLang="en-US" sz="1800"/>
              <a:t>līniju, kas būtiski samazina vadu daudzumu transportlīdzeklī un uzlabo</a:t>
            </a:r>
          </a:p>
          <a:p>
            <a:pPr algn="l">
              <a:defRPr sz="2000"/>
            </a:pPr>
            <a:r>
              <a:rPr lang="en-US" altLang="en-US" sz="1800"/>
              <a:t>sistēmas uzticamību</a:t>
            </a:r>
            <a:r>
              <a:rPr lang="lv-LV" altLang="en-US" sz="1800"/>
              <a:t> </a:t>
            </a:r>
            <a:r>
              <a:rPr lang="en-US" altLang="en-US" sz="1800"/>
              <a:t>AutoPi.</a:t>
            </a:r>
          </a:p>
          <a:p>
            <a:pPr algn="l">
              <a:defRPr sz="2000"/>
            </a:pPr>
            <a:endParaRPr lang="en-US" altLang="en-US" sz="1800"/>
          </a:p>
          <a:p>
            <a:pPr algn="l">
              <a:defRPr sz="2000"/>
            </a:pPr>
            <a:r>
              <a:rPr lang="lv-LV" altLang="en-US" sz="1800"/>
              <a:t>    </a:t>
            </a:r>
            <a:r>
              <a:rPr lang="en-US" altLang="en-US" sz="1800"/>
              <a:t>CAN protokols ir izstrādāts tā, lai būtu izturīgs pret elektriskiem </a:t>
            </a:r>
          </a:p>
          <a:p>
            <a:pPr algn="l">
              <a:defRPr sz="2000"/>
            </a:pPr>
            <a:r>
              <a:rPr lang="en-US" altLang="en-US" sz="1800"/>
              <a:t>traucējumiem, nodro</a:t>
            </a:r>
            <a:r>
              <a:rPr lang="" altLang="en-US" sz="1800"/>
              <a:t>š</a:t>
            </a:r>
            <a:r>
              <a:rPr lang="en-US" altLang="en-US" sz="1800"/>
              <a:t>inātu automātisku k</a:t>
            </a:r>
            <a:r>
              <a:rPr lang="" altLang="en-US" sz="1800"/>
              <a:t>ļ</a:t>
            </a:r>
            <a:r>
              <a:rPr lang="en-US" altLang="en-US" sz="1800"/>
              <a:t>ūdu detektē</a:t>
            </a:r>
            <a:r>
              <a:rPr lang="" altLang="en-US" sz="1800"/>
              <a:t>š</a:t>
            </a:r>
            <a:r>
              <a:rPr lang="en-US" altLang="en-US" sz="1800"/>
              <a:t>anu un</a:t>
            </a:r>
          </a:p>
          <a:p>
            <a:pPr algn="l">
              <a:defRPr sz="2000"/>
            </a:pPr>
            <a:r>
              <a:rPr lang="en-US" altLang="en-US" sz="1800"/>
              <a:t>atkārtotu zi</a:t>
            </a:r>
            <a:r>
              <a:rPr lang="" altLang="en-US" sz="1800"/>
              <a:t>ņ</a:t>
            </a:r>
            <a:r>
              <a:rPr lang="en-US" altLang="en-US" sz="1800"/>
              <a:t>ojumu pārraidi, ja nepiecie</a:t>
            </a:r>
            <a:r>
              <a:rPr lang="" altLang="en-US" sz="1800"/>
              <a:t>š</a:t>
            </a:r>
            <a:r>
              <a:rPr lang="en-US" altLang="en-US" sz="1800"/>
              <a:t>ams. Tas </a:t>
            </a:r>
            <a:r>
              <a:rPr lang="" altLang="en-US" sz="1800"/>
              <a:t>ļ</a:t>
            </a:r>
            <a:r>
              <a:rPr lang="en-US" altLang="en-US" sz="1800"/>
              <a:t>auj sistēmai </a:t>
            </a:r>
          </a:p>
          <a:p>
            <a:pPr algn="l">
              <a:defRPr sz="2000"/>
            </a:pPr>
            <a:r>
              <a:rPr lang="en-US" altLang="en-US" sz="1800"/>
              <a:t>darboties dro</a:t>
            </a:r>
            <a:r>
              <a:rPr lang="" altLang="en-US" sz="1800"/>
              <a:t>š</a:t>
            </a:r>
            <a:r>
              <a:rPr lang="en-US" altLang="en-US" sz="1800"/>
              <a:t>i pat sare</a:t>
            </a:r>
            <a:r>
              <a:rPr lang="" altLang="en-US" sz="1800"/>
              <a:t>žģ</a:t>
            </a:r>
            <a:r>
              <a:rPr lang="en-US" altLang="en-US" sz="1800"/>
              <a:t>ītos apstāk</a:t>
            </a:r>
            <a:r>
              <a:rPr lang="" altLang="en-US" sz="1800"/>
              <a:t>ļ</a:t>
            </a:r>
            <a:r>
              <a:rPr lang="en-US" altLang="en-US" sz="1800"/>
              <a:t>os. CAN komunikācija ir </a:t>
            </a:r>
          </a:p>
          <a:p>
            <a:pPr algn="l">
              <a:defRPr sz="2000"/>
            </a:pPr>
            <a:r>
              <a:rPr lang="en-US" altLang="en-US" sz="1800"/>
              <a:t>k</a:t>
            </a:r>
            <a:r>
              <a:rPr lang="" altLang="en-US" sz="1800"/>
              <a:t>ļ</a:t>
            </a:r>
            <a:r>
              <a:rPr lang="en-US" altLang="en-US" sz="1800"/>
              <a:t>uvusi par globālu standartu, jo tā nodro</a:t>
            </a:r>
            <a:r>
              <a:rPr lang="" altLang="en-US" sz="1800"/>
              <a:t>š</a:t>
            </a:r>
            <a:r>
              <a:rPr lang="en-US" altLang="en-US" sz="1800"/>
              <a:t>ina ātru datu apmai</a:t>
            </a:r>
            <a:r>
              <a:rPr lang="" altLang="en-US" sz="1800"/>
              <a:t>ņ</a:t>
            </a:r>
            <a:r>
              <a:rPr lang="en-US" altLang="en-US" sz="1800"/>
              <a:t>u,</a:t>
            </a:r>
          </a:p>
          <a:p>
            <a:pPr algn="l">
              <a:defRPr sz="2000"/>
            </a:pPr>
            <a:r>
              <a:rPr lang="en-US" altLang="en-US" sz="1800"/>
              <a:t>elastību un iespēju vienkār</a:t>
            </a:r>
            <a:r>
              <a:rPr lang="" altLang="en-US" sz="1800"/>
              <a:t>š</a:t>
            </a:r>
            <a:r>
              <a:rPr lang="en-US" altLang="en-US" sz="1800"/>
              <a:t>i pievienot jaunus modu</a:t>
            </a:r>
            <a:r>
              <a:rPr lang="" altLang="en-US" sz="1800"/>
              <a:t>ļ</a:t>
            </a:r>
            <a:r>
              <a:rPr lang="en-US" altLang="en-US" sz="1800"/>
              <a:t>us bez </a:t>
            </a:r>
          </a:p>
          <a:p>
            <a:pPr algn="l">
              <a:defRPr sz="2000"/>
            </a:pPr>
            <a:r>
              <a:rPr lang="en-US" altLang="en-US" sz="1800"/>
              <a:t>sistēmas pārtrauk</a:t>
            </a:r>
            <a:r>
              <a:rPr lang="" altLang="en-US" sz="1800"/>
              <a:t>š</a:t>
            </a:r>
            <a:r>
              <a:rPr lang="en-US" altLang="en-US" sz="1800"/>
              <a:t>anas</a:t>
            </a:r>
            <a:r>
              <a:rPr lang="lv-LV" altLang="en-US" sz="180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920"/>
            <a:ext cx="8229600" cy="582613"/>
          </a:xfrm>
        </p:spPr>
        <p:txBody>
          <a:bodyPr/>
          <a:lstStyle/>
          <a:p>
            <a:pPr algn="l"/>
            <a:r>
              <a:rPr lang="lv-LV" altLang="en-US"/>
              <a:t>Vadības bloku izkārtojums un komunikāciju līniju shēma</a:t>
            </a:r>
          </a:p>
        </p:txBody>
      </p:sp>
      <p:pic>
        <p:nvPicPr>
          <p:cNvPr id="3" name="Picture 2" descr="can līnija mercede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1325880"/>
            <a:ext cx="7597140" cy="5425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LIN datu kopne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097280"/>
            <a:ext cx="6505575" cy="3784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2000"/>
            </a:pPr>
            <a:r>
              <a:rPr lang="lv-LV" altLang="en-US" sz="1400"/>
              <a:t>   </a:t>
            </a:r>
            <a:r>
              <a:rPr lang="lv-LV" altLang="en-US" sz="1500"/>
              <a:t> </a:t>
            </a:r>
            <a:r>
              <a:rPr lang="en-US" altLang="en-US" sz="1500"/>
              <a:t>Local Interconnect Network (LIN) ir zema izmaksu, vienvadu seriālā datu</a:t>
            </a:r>
          </a:p>
          <a:p>
            <a:pPr algn="l">
              <a:defRPr sz="2000"/>
            </a:pPr>
            <a:r>
              <a:rPr lang="en-US" altLang="en-US" sz="1500"/>
              <a:t>kopne, kas izstrādāta, lai nodro</a:t>
            </a:r>
            <a:r>
              <a:rPr lang="" altLang="en-US" sz="1500"/>
              <a:t>š</a:t>
            </a:r>
            <a:r>
              <a:rPr lang="en-US" altLang="en-US" sz="1500"/>
              <a:t>inātu vienkār</a:t>
            </a:r>
            <a:r>
              <a:rPr lang="" altLang="en-US" sz="1500"/>
              <a:t>š</a:t>
            </a:r>
            <a:r>
              <a:rPr lang="en-US" altLang="en-US" sz="1500"/>
              <a:t>u un uzticamu komunikāciju</a:t>
            </a:r>
          </a:p>
          <a:p>
            <a:pPr algn="l">
              <a:defRPr sz="2000"/>
            </a:pPr>
            <a:r>
              <a:rPr lang="en-US" altLang="en-US" sz="1500"/>
              <a:t>starp automobi</a:t>
            </a:r>
            <a:r>
              <a:rPr lang="" altLang="en-US" sz="1500"/>
              <a:t>ļ</a:t>
            </a:r>
            <a:r>
              <a:rPr lang="en-US" altLang="en-US" sz="1500"/>
              <a:t>a sensoriem, aktuatoriem un mazāk nozīmīgiem vadības</a:t>
            </a:r>
          </a:p>
          <a:p>
            <a:pPr algn="l">
              <a:defRPr sz="2000"/>
            </a:pPr>
            <a:r>
              <a:rPr lang="en-US" altLang="en-US" sz="1500"/>
              <a:t>modu</a:t>
            </a:r>
            <a:r>
              <a:rPr lang="" altLang="en-US" sz="1500"/>
              <a:t>ļ</a:t>
            </a:r>
            <a:r>
              <a:rPr lang="en-US" altLang="en-US" sz="1500"/>
              <a:t>iem. Tā tika radīta kā lētāka alternatīva CAN kopnei, jo CAN bija</a:t>
            </a:r>
          </a:p>
          <a:p>
            <a:pPr algn="l">
              <a:defRPr sz="2000"/>
            </a:pPr>
            <a:r>
              <a:rPr lang="en-US" altLang="en-US" sz="1500"/>
              <a:t>pārāk dārga, lai to izmantotu visās transportlīdzek</a:t>
            </a:r>
            <a:r>
              <a:rPr lang="" altLang="en-US" sz="1500"/>
              <a:t>ļ</a:t>
            </a:r>
            <a:r>
              <a:rPr lang="en-US" altLang="en-US" sz="1500"/>
              <a:t>a funkcijās. LIN </a:t>
            </a:r>
          </a:p>
          <a:p>
            <a:pPr algn="l">
              <a:defRPr sz="2000"/>
            </a:pPr>
            <a:r>
              <a:rPr lang="en-US" altLang="en-US" sz="1500"/>
              <a:t>darbojas pēc viena meistara un vairāku vergu (slave) principa, </a:t>
            </a:r>
          </a:p>
          <a:p>
            <a:pPr algn="l">
              <a:defRPr sz="2000"/>
            </a:pPr>
            <a:r>
              <a:rPr lang="en-US" altLang="en-US" sz="1500"/>
              <a:t>kur viens galvenais modulis kontrolē līdz pat 15 pak</a:t>
            </a:r>
            <a:r>
              <a:rPr lang="" altLang="en-US" sz="1500"/>
              <a:t>ļ</a:t>
            </a:r>
            <a:r>
              <a:rPr lang="en-US" altLang="en-US" sz="1500"/>
              <a:t>autos mezglus.</a:t>
            </a:r>
          </a:p>
          <a:p>
            <a:pPr algn="l">
              <a:defRPr sz="2000"/>
            </a:pPr>
            <a:endParaRPr lang="en-US" altLang="en-US" sz="1500"/>
          </a:p>
          <a:p>
            <a:pPr algn="l">
              <a:defRPr sz="2000"/>
            </a:pPr>
            <a:r>
              <a:rPr lang="lv-LV" altLang="en-US" sz="1500"/>
              <a:t>    </a:t>
            </a:r>
            <a:r>
              <a:rPr lang="en-US" altLang="en-US" sz="1500"/>
              <a:t>LIN maksimālais ātrums ir aptuveni 19,2 kbit/s, kas ir pietiekami tādām</a:t>
            </a:r>
          </a:p>
          <a:p>
            <a:pPr algn="l">
              <a:defRPr sz="2000"/>
            </a:pPr>
            <a:r>
              <a:rPr lang="en-US" altLang="en-US" sz="1500"/>
              <a:t>funkcijām kā logu pacēlāji, spogu</a:t>
            </a:r>
            <a:r>
              <a:rPr lang="" altLang="en-US" sz="1500"/>
              <a:t>ļ</a:t>
            </a:r>
            <a:r>
              <a:rPr lang="en-US" altLang="en-US" sz="1500"/>
              <a:t>u regulācija, sēdek</a:t>
            </a:r>
            <a:r>
              <a:rPr lang="" altLang="en-US" sz="1500"/>
              <a:t>ļ</a:t>
            </a:r>
            <a:r>
              <a:rPr lang="en-US" altLang="en-US" sz="1500"/>
              <a:t>u motori, </a:t>
            </a:r>
          </a:p>
          <a:p>
            <a:pPr algn="l">
              <a:defRPr sz="2000"/>
            </a:pPr>
            <a:r>
              <a:rPr lang="en-US" altLang="en-US" sz="1500"/>
              <a:t>apgaismojums un klimata kontroles palīgmehānismi. Tā kā LIN </a:t>
            </a:r>
          </a:p>
          <a:p>
            <a:pPr algn="l">
              <a:defRPr sz="2000"/>
            </a:pPr>
            <a:r>
              <a:rPr lang="en-US" altLang="en-US" sz="1500"/>
              <a:t>izmanto tikai vienu datu vadu, tas būtiski samazina instalācijas </a:t>
            </a:r>
          </a:p>
          <a:p>
            <a:pPr algn="l">
              <a:defRPr sz="2000"/>
            </a:pPr>
            <a:r>
              <a:rPr lang="en-US" altLang="en-US" sz="1500"/>
              <a:t>izmaksas un sare</a:t>
            </a:r>
            <a:r>
              <a:rPr lang="" altLang="en-US" sz="1500"/>
              <a:t>žģ</a:t>
            </a:r>
            <a:r>
              <a:rPr lang="en-US" altLang="en-US" sz="1500"/>
              <a:t>ītību.</a:t>
            </a:r>
          </a:p>
          <a:p>
            <a:pPr algn="l">
              <a:defRPr sz="2000"/>
            </a:pPr>
            <a:r>
              <a:rPr lang="lv-LV" altLang="en-US" sz="1500"/>
              <a:t>   </a:t>
            </a:r>
            <a:r>
              <a:rPr lang="en-US" altLang="en-US" sz="1500"/>
              <a:t>Lai gan LIN nav tik ātra un izturīga kā CAN, tā ir ideāli piemērota </a:t>
            </a:r>
          </a:p>
          <a:p>
            <a:pPr algn="l">
              <a:defRPr sz="2000"/>
            </a:pPr>
            <a:r>
              <a:rPr lang="en-US" altLang="en-US" sz="1500"/>
              <a:t>nekritiskām, lēna ātruma funkcijām, nodro</a:t>
            </a:r>
            <a:r>
              <a:rPr lang="" altLang="en-US" sz="1500"/>
              <a:t>š</a:t>
            </a:r>
            <a:r>
              <a:rPr lang="en-US" altLang="en-US" sz="1500"/>
              <a:t>inot uzticamu un </a:t>
            </a:r>
          </a:p>
          <a:p>
            <a:pPr algn="l">
              <a:defRPr sz="2000"/>
            </a:pPr>
            <a:r>
              <a:rPr lang="en-US" altLang="en-US" sz="1500"/>
              <a:t>ekonomisku komunikāciju automobi</a:t>
            </a:r>
            <a:r>
              <a:rPr lang="" altLang="en-US" sz="1500"/>
              <a:t>ļ</a:t>
            </a:r>
            <a:r>
              <a:rPr lang="en-US" altLang="en-US" sz="1500"/>
              <a:t>a iek</a:t>
            </a:r>
            <a:r>
              <a:rPr lang="" altLang="en-US" sz="1500"/>
              <a:t>š</a:t>
            </a:r>
            <a:r>
              <a:rPr lang="en-US" altLang="en-US" sz="1500"/>
              <a:t>ienē.</a:t>
            </a:r>
            <a:endParaRPr sz="1500"/>
          </a:p>
        </p:txBody>
      </p:sp>
      <p:pic>
        <p:nvPicPr>
          <p:cNvPr id="5" name="Picture 4" descr="lin data schematic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4435" y="4598670"/>
            <a:ext cx="5577840" cy="2362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Signālu apstrāde ECU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097280"/>
            <a:ext cx="7613650" cy="5292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2000"/>
            </a:pPr>
            <a:r>
              <a:rPr lang="lv-LV" altLang="en-US" sz="1800"/>
              <a:t>    </a:t>
            </a:r>
            <a:r>
              <a:rPr lang="en-US" altLang="en-US" sz="1600"/>
              <a:t>Vadības blokā (ECU) signālu apstrāde ir viens no svarīgākajiem procesiem,</a:t>
            </a:r>
          </a:p>
          <a:p>
            <a:pPr algn="l">
              <a:defRPr sz="2000"/>
            </a:pPr>
            <a:r>
              <a:rPr lang="en-US" altLang="en-US" sz="1600"/>
              <a:t>kas nodro</a:t>
            </a:r>
            <a:r>
              <a:rPr lang="" altLang="en-US" sz="1600"/>
              <a:t>š</a:t>
            </a:r>
            <a:r>
              <a:rPr lang="en-US" altLang="en-US" sz="1600"/>
              <a:t>ina precīzu dzinēja, transmisijas un citu sistēmu darbību. ECU sa</a:t>
            </a:r>
            <a:r>
              <a:rPr lang="" altLang="en-US" sz="1600"/>
              <a:t>ņ</a:t>
            </a:r>
            <a:r>
              <a:rPr lang="en-US" altLang="en-US" sz="1600"/>
              <a:t>em</a:t>
            </a:r>
          </a:p>
          <a:p>
            <a:pPr algn="l">
              <a:defRPr sz="2000"/>
            </a:pPr>
            <a:r>
              <a:rPr lang="en-US" altLang="en-US" sz="1600"/>
              <a:t>gan analogos, gan digitālos signālus no da</a:t>
            </a:r>
            <a:r>
              <a:rPr lang="" altLang="en-US" sz="1600"/>
              <a:t>ž</a:t>
            </a:r>
            <a:r>
              <a:rPr lang="en-US" altLang="en-US" sz="1600"/>
              <a:t>ādiem sensoriem,un pirmais solis ir </a:t>
            </a:r>
          </a:p>
          <a:p>
            <a:pPr algn="l">
              <a:defRPr sz="2000"/>
            </a:pPr>
            <a:r>
              <a:rPr lang="" altLang="en-US" sz="1600"/>
              <a:t>š</a:t>
            </a:r>
            <a:r>
              <a:rPr lang="en-US" altLang="en-US" sz="1600"/>
              <a:t>o signālu stabilizē</a:t>
            </a:r>
            <a:r>
              <a:rPr lang="" altLang="en-US" sz="1600"/>
              <a:t>š</a:t>
            </a:r>
            <a:r>
              <a:rPr lang="en-US" altLang="en-US" sz="1600"/>
              <a:t>ana un filtrē</a:t>
            </a:r>
            <a:r>
              <a:rPr lang="" altLang="en-US" sz="1600"/>
              <a:t>š</a:t>
            </a:r>
            <a:r>
              <a:rPr lang="en-US" altLang="en-US" sz="1600"/>
              <a:t>ana. Analogos signālus</a:t>
            </a:r>
            <a:r>
              <a:rPr lang="lv-LV" altLang="en-US" sz="1600"/>
              <a:t> </a:t>
            </a:r>
            <a:r>
              <a:rPr lang="en-US" altLang="en-US" sz="1600"/>
              <a:t>parasti apstrādā ar zema</a:t>
            </a:r>
          </a:p>
          <a:p>
            <a:pPr algn="l">
              <a:defRPr sz="2000"/>
            </a:pPr>
            <a:r>
              <a:rPr lang="en-US" altLang="en-US" sz="1600"/>
              <a:t>līme</a:t>
            </a:r>
            <a:r>
              <a:rPr lang="" altLang="en-US" sz="1600"/>
              <a:t>ņ</a:t>
            </a:r>
            <a:r>
              <a:rPr lang="en-US" altLang="en-US" sz="1600"/>
              <a:t>a filtriem, lai no</a:t>
            </a:r>
            <a:r>
              <a:rPr lang="" altLang="en-US" sz="1600"/>
              <a:t>ņ</a:t>
            </a:r>
            <a:r>
              <a:rPr lang="en-US" altLang="en-US" sz="1600"/>
              <a:t>emtu trok</a:t>
            </a:r>
            <a:r>
              <a:rPr lang="" altLang="en-US" sz="1600"/>
              <a:t>šņ</a:t>
            </a:r>
            <a:r>
              <a:rPr lang="en-US" altLang="en-US" sz="1600"/>
              <a:t>us, un pēctam tie tiek ievadīti ADC </a:t>
            </a:r>
          </a:p>
          <a:p>
            <a:pPr algn="l">
              <a:defRPr sz="2000"/>
            </a:pPr>
            <a:r>
              <a:rPr lang="en-US" altLang="en-US" sz="1600"/>
              <a:t>(analog–digital converter)</a:t>
            </a:r>
            <a:r>
              <a:rPr lang="lv-LV" altLang="en-US" sz="1600"/>
              <a:t> Šmita trigerī</a:t>
            </a:r>
            <a:r>
              <a:rPr lang="en-US" altLang="en-US" sz="1600"/>
              <a:t>, kas pārvēr</a:t>
            </a:r>
            <a:r>
              <a:rPr lang="" altLang="en-US" sz="1600"/>
              <a:t>š</a:t>
            </a:r>
            <a:r>
              <a:rPr lang="en-US" altLang="en-US" sz="1600"/>
              <a:t> tos digitālā formā tālākai</a:t>
            </a:r>
          </a:p>
          <a:p>
            <a:pPr algn="l">
              <a:defRPr sz="2000"/>
            </a:pPr>
            <a:r>
              <a:rPr lang="en-US" altLang="en-US" sz="1600"/>
              <a:t>analīzei.</a:t>
            </a:r>
          </a:p>
          <a:p>
            <a:pPr algn="l">
              <a:defRPr sz="2000"/>
            </a:pPr>
            <a:endParaRPr lang="en-US" altLang="en-US" sz="1600"/>
          </a:p>
          <a:p>
            <a:pPr algn="l">
              <a:defRPr sz="2000"/>
            </a:pPr>
            <a:r>
              <a:rPr lang="lv-LV" sz="1600"/>
              <a:t>    </a:t>
            </a:r>
            <a:r>
              <a:rPr lang="" altLang="en-US" sz="1600"/>
              <a:t>Š</a:t>
            </a:r>
            <a:r>
              <a:rPr lang="en-US" altLang="en-US" sz="1600"/>
              <a:t>mita trigeris ir īpa</a:t>
            </a:r>
            <a:r>
              <a:rPr lang="" altLang="en-US" sz="1600"/>
              <a:t>š</a:t>
            </a:r>
            <a:r>
              <a:rPr lang="en-US" altLang="en-US" sz="1600"/>
              <a:t>i svarīgs komponents signālu kondicionē</a:t>
            </a:r>
            <a:r>
              <a:rPr lang="" altLang="en-US" sz="1600"/>
              <a:t>š</a:t>
            </a:r>
            <a:r>
              <a:rPr lang="en-US" altLang="en-US" sz="1600"/>
              <a:t>anā. Tas tiek</a:t>
            </a:r>
          </a:p>
          <a:p>
            <a:pPr algn="l">
              <a:defRPr sz="2000"/>
            </a:pPr>
            <a:r>
              <a:rPr lang="en-US" altLang="en-US" sz="1600"/>
              <a:t>izmantots, lai stabilizētu signālus ar lēnām vai nestabilām pārejām,</a:t>
            </a:r>
            <a:r>
              <a:rPr lang="lv-LV" altLang="en-US" sz="1600"/>
              <a:t> </a:t>
            </a:r>
            <a:r>
              <a:rPr lang="en-US" altLang="en-US" sz="1600"/>
              <a:t>piemēram, </a:t>
            </a:r>
          </a:p>
          <a:p>
            <a:pPr algn="l">
              <a:defRPr sz="2000"/>
            </a:pPr>
            <a:r>
              <a:rPr lang="en-US" altLang="en-US" sz="1600"/>
              <a:t>no </a:t>
            </a:r>
            <a:r>
              <a:rPr lang="lv-LV" altLang="en-US" sz="1600"/>
              <a:t>induktīvajiem</a:t>
            </a:r>
            <a:r>
              <a:rPr lang="en-US" altLang="en-US" sz="1600"/>
              <a:t> sensoriem vai </a:t>
            </a:r>
            <a:r>
              <a:rPr lang="lv-LV" altLang="en-US" sz="1600"/>
              <a:t>slēdžiem</a:t>
            </a:r>
            <a:r>
              <a:rPr lang="en-US" altLang="en-US" sz="1600"/>
              <a:t>. </a:t>
            </a:r>
            <a:r>
              <a:rPr lang="" altLang="en-US" sz="1600"/>
              <a:t>Š</a:t>
            </a:r>
            <a:r>
              <a:rPr lang="en-US" altLang="en-US" sz="1600"/>
              <a:t>mita trigeris ievie</a:t>
            </a:r>
            <a:r>
              <a:rPr lang="" altLang="en-US" sz="1600"/>
              <a:t>š</a:t>
            </a:r>
            <a:r>
              <a:rPr lang="en-US" altLang="en-US" sz="1600"/>
              <a:t> histerēzi,</a:t>
            </a:r>
          </a:p>
          <a:p>
            <a:pPr algn="l">
              <a:defRPr sz="2000"/>
            </a:pPr>
            <a:r>
              <a:rPr lang="en-US" altLang="en-US" sz="1600"/>
              <a:t>kas nozīmē, ka signāls pārslēdzas starp</a:t>
            </a:r>
            <a:r>
              <a:rPr lang="lv-LV" altLang="en-US" sz="1600"/>
              <a:t> </a:t>
            </a:r>
            <a:r>
              <a:rPr lang="en-US" altLang="en-US" sz="1600"/>
              <a:t>0 un 1 tikai tad, kad tas sasniedz </a:t>
            </a:r>
          </a:p>
          <a:p>
            <a:pPr algn="l">
              <a:defRPr sz="2000"/>
            </a:pPr>
            <a:r>
              <a:rPr lang="en-US" altLang="en-US" sz="1600"/>
              <a:t>noteiktus sprieguma sliek</a:t>
            </a:r>
            <a:r>
              <a:rPr lang="" altLang="en-US" sz="1600"/>
              <a:t>šņ</a:t>
            </a:r>
            <a:r>
              <a:rPr lang="en-US" altLang="en-US" sz="1600"/>
              <a:t>us. Tas novēr</a:t>
            </a:r>
            <a:r>
              <a:rPr lang="" altLang="en-US" sz="1600"/>
              <a:t>š</a:t>
            </a:r>
            <a:r>
              <a:rPr lang="en-US" altLang="en-US" sz="1600"/>
              <a:t> “</a:t>
            </a:r>
            <a:r>
              <a:rPr lang="lv-LV" altLang="en-US" sz="1600"/>
              <a:t> histerēzisku </a:t>
            </a:r>
            <a:r>
              <a:rPr lang="en-US" altLang="en-US" sz="1600"/>
              <a:t>drebē</a:t>
            </a:r>
            <a:r>
              <a:rPr lang="" altLang="en-US" sz="1600"/>
              <a:t>š</a:t>
            </a:r>
            <a:r>
              <a:rPr lang="en-US" altLang="en-US" sz="1600"/>
              <a:t>anu” un nodro</a:t>
            </a:r>
            <a:r>
              <a:rPr lang="" altLang="en-US" sz="1600"/>
              <a:t>š</a:t>
            </a:r>
            <a:r>
              <a:rPr lang="en-US" altLang="en-US" sz="1600"/>
              <a:t>ina </a:t>
            </a:r>
          </a:p>
          <a:p>
            <a:pPr algn="l">
              <a:defRPr sz="2000"/>
            </a:pPr>
            <a:r>
              <a:rPr lang="en-US" altLang="en-US" sz="1600"/>
              <a:t>tīru,</a:t>
            </a:r>
            <a:r>
              <a:rPr lang="lv-LV" altLang="en-US" sz="1600"/>
              <a:t> </a:t>
            </a:r>
            <a:r>
              <a:rPr lang="en-US" altLang="en-US" sz="1600"/>
              <a:t>precīzu digitālo impulsu,</a:t>
            </a:r>
            <a:r>
              <a:rPr lang="lv-LV" altLang="en-US" sz="1600"/>
              <a:t> </a:t>
            </a:r>
            <a:r>
              <a:rPr lang="en-US" altLang="en-US" sz="1600"/>
              <a:t>ko ECU var dro</a:t>
            </a:r>
            <a:r>
              <a:rPr lang="" altLang="en-US" sz="1600"/>
              <a:t>š</a:t>
            </a:r>
            <a:r>
              <a:rPr lang="en-US" altLang="en-US" sz="1600"/>
              <a:t>i interpretēt.</a:t>
            </a:r>
          </a:p>
          <a:p>
            <a:pPr algn="l">
              <a:defRPr sz="2000"/>
            </a:pPr>
            <a:endParaRPr lang="en-US" altLang="en-US" sz="1600"/>
          </a:p>
          <a:p>
            <a:pPr algn="l">
              <a:defRPr sz="2000"/>
            </a:pPr>
            <a:r>
              <a:rPr lang="lv-LV" altLang="en-US" sz="1600"/>
              <a:t>    </a:t>
            </a:r>
            <a:r>
              <a:rPr lang="en-US" altLang="en-US" sz="1600"/>
              <a:t>Pēc signālu digitalizācijas ECU veic lo</a:t>
            </a:r>
            <a:r>
              <a:rPr lang="" altLang="en-US" sz="1600"/>
              <a:t>ģ</a:t>
            </a:r>
            <a:r>
              <a:rPr lang="en-US" altLang="en-US" sz="1600"/>
              <a:t>isko apstrādi, salīdzina </a:t>
            </a:r>
          </a:p>
          <a:p>
            <a:pPr algn="l">
              <a:defRPr sz="2000"/>
            </a:pPr>
            <a:r>
              <a:rPr lang="en-US" altLang="en-US" sz="1600"/>
              <a:t>datus ar kartēm (maps), aprē</a:t>
            </a:r>
            <a:r>
              <a:rPr lang="" altLang="en-US" sz="1600"/>
              <a:t>ķ</a:t>
            </a:r>
            <a:r>
              <a:rPr lang="en-US" altLang="en-US" sz="1600"/>
              <a:t>ina degvielas padevi, aizdedzes laiku,</a:t>
            </a:r>
          </a:p>
          <a:p>
            <a:pPr algn="l">
              <a:defRPr sz="2000"/>
            </a:pPr>
            <a:r>
              <a:rPr lang="en-US" altLang="en-US" sz="1600"/>
              <a:t>turbīnas vadību un citus parametrus. Būtiska ir arī diagnostikas</a:t>
            </a:r>
          </a:p>
          <a:p>
            <a:pPr algn="l">
              <a:defRPr sz="2000"/>
            </a:pPr>
            <a:r>
              <a:rPr lang="en-US" altLang="en-US" sz="1600"/>
              <a:t>uzraudzība, kur ECU nepārtraukti pārbauda signālu kvalitāti, </a:t>
            </a:r>
          </a:p>
          <a:p>
            <a:pPr algn="l">
              <a:defRPr sz="2000"/>
            </a:pPr>
            <a:r>
              <a:rPr lang="en-US" altLang="en-US" sz="1600"/>
              <a:t>meklē k</a:t>
            </a:r>
            <a:r>
              <a:rPr lang="" altLang="en-US" sz="1600"/>
              <a:t>ļ</a:t>
            </a:r>
            <a:r>
              <a:rPr lang="en-US" altLang="en-US" sz="1600"/>
              <a:t>ūdas un saglabā traucējumu kodus. </a:t>
            </a:r>
            <a:r>
              <a:rPr lang="" altLang="en-US" sz="1600"/>
              <a:t>Š</a:t>
            </a:r>
            <a:r>
              <a:rPr lang="en-US" altLang="en-US" sz="1600"/>
              <a:t>ie procesi nodro</a:t>
            </a:r>
            <a:r>
              <a:rPr lang="" altLang="en-US" sz="1600"/>
              <a:t>š</a:t>
            </a:r>
            <a:r>
              <a:rPr lang="en-US" altLang="en-US" sz="1600"/>
              <a:t>ina precīzu, </a:t>
            </a:r>
          </a:p>
          <a:p>
            <a:pPr algn="l">
              <a:defRPr sz="2000"/>
            </a:pPr>
            <a:r>
              <a:rPr lang="en-US" altLang="en-US" sz="1600"/>
              <a:t>dro</a:t>
            </a:r>
            <a:r>
              <a:rPr lang="" altLang="en-US" sz="1600"/>
              <a:t>š</a:t>
            </a:r>
            <a:r>
              <a:rPr lang="en-US" altLang="en-US" sz="1600"/>
              <a:t>u un efektīvu transportlīdzek</a:t>
            </a:r>
            <a:r>
              <a:rPr lang="" altLang="en-US" sz="1600"/>
              <a:t>ļ</a:t>
            </a:r>
            <a:r>
              <a:rPr lang="en-US" altLang="en-US" sz="1600"/>
              <a:t>a darbību.</a:t>
            </a:r>
            <a:endParaRPr sz="1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v-LV" altLang="en-US"/>
              <a:t>Šmita trigeris</a:t>
            </a:r>
          </a:p>
        </p:txBody>
      </p:sp>
      <p:pic>
        <p:nvPicPr>
          <p:cNvPr id="3" name="Picture 2" descr="Šmita trigeris "/>
          <p:cNvPicPr>
            <a:picLocks noChangeAspect="1"/>
          </p:cNvPicPr>
          <p:nvPr/>
        </p:nvPicPr>
        <p:blipFill>
          <a:blip r:embed="rId2">
            <a:clrChange>
              <a:clrFrom>
                <a:srgbClr val="DDE4E1">
                  <a:alpha val="100000"/>
                </a:srgbClr>
              </a:clrFrom>
              <a:clrTo>
                <a:srgbClr val="DDE4E1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690" y="773430"/>
            <a:ext cx="3373755" cy="3609975"/>
          </a:xfrm>
          <a:prstGeom prst="rect">
            <a:avLst/>
          </a:prstGeom>
        </p:spPr>
      </p:pic>
      <p:pic>
        <p:nvPicPr>
          <p:cNvPr id="4" name="Picture 3" descr="analog to digital smita trig"/>
          <p:cNvPicPr>
            <a:picLocks noChangeAspect="1"/>
          </p:cNvPicPr>
          <p:nvPr/>
        </p:nvPicPr>
        <p:blipFill>
          <a:blip r:embed="rId3">
            <a:clrChange>
              <a:clrFrom>
                <a:srgbClr val="E6E6E6">
                  <a:alpha val="100000"/>
                </a:srgbClr>
              </a:clrFrom>
              <a:clrTo>
                <a:srgbClr val="E6E6E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690" y="4559935"/>
            <a:ext cx="6281420" cy="2162810"/>
          </a:xfrm>
          <a:prstGeom prst="rect">
            <a:avLst/>
          </a:prstGeom>
        </p:spPr>
      </p:pic>
      <p:pic>
        <p:nvPicPr>
          <p:cNvPr id="6" name="Picture 5" descr="Pengertian-Sinyal-Analog-dan-Sinyal-Digital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8445" y="773430"/>
            <a:ext cx="4108450" cy="2855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Signālu traucējumi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097280"/>
            <a:ext cx="4817110" cy="5015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/>
            </a:pPr>
            <a:r>
              <a:rPr lang="lv-LV"/>
              <a:t>To galveno traucējumu veidi mēdz būt: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rPr lang="lv-LV"/>
              <a:t>Elektromagnētiskie traucējumi - automašīnas augstsprieguma komponentes;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rPr lang="lv-LV"/>
              <a:t>Slikts zemējums jeb kontakti - tie paļaujas uz precīzu sprieguma starpību;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rPr lang="lv-LV"/>
              <a:t>Mehāniskie un vides traucējumi -oksidācija darbojas kā pretestība,</a:t>
            </a:r>
          </a:p>
          <a:p>
            <a:pPr lvl="0" indent="0" fontAlgn="t">
              <a:buFont typeface="Arial" panose="020B0604020202020204" pitchFamily="34" charset="0"/>
              <a:buNone/>
              <a:defRPr sz="2000"/>
            </a:pPr>
            <a:r>
              <a:rPr lang="lv-LV"/>
              <a:t>kas kropļo vājo sensoru signālus, savukārt bojāta izolācija vai vaļīgi</a:t>
            </a:r>
          </a:p>
          <a:p>
            <a:pPr indent="0">
              <a:buFont typeface="Arial" panose="020B0604020202020204" pitchFamily="34" charset="0"/>
              <a:buNone/>
              <a:defRPr sz="2000"/>
            </a:pPr>
            <a:r>
              <a:rPr lang="lv-LV"/>
              <a:t>kontakti vibrācijas ietekmē rada intermitējošus signāla pārrāvumus;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rPr lang="lv-LV"/>
              <a:t>Kļūdu uzrādīšana sistēmās.</a:t>
            </a:r>
          </a:p>
          <a:p>
            <a:pPr indent="0">
              <a:buFont typeface="Arial" panose="020B0604020202020204" pitchFamily="34" charset="0"/>
              <a:buNone/>
              <a:defRPr sz="2000"/>
            </a:pPr>
            <a:endParaRPr lang="lv-LV"/>
          </a:p>
          <a:p>
            <a:pPr indent="0">
              <a:buFont typeface="Arial" panose="020B0604020202020204" pitchFamily="34" charset="0"/>
              <a:buNone/>
              <a:defRPr sz="2000"/>
            </a:pPr>
            <a:endParaRPr lang="lv-LV"/>
          </a:p>
        </p:txBody>
      </p:sp>
      <p:pic>
        <p:nvPicPr>
          <p:cNvPr id="6" name="Picture 5" descr="797360chartjpg_0000003617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096645"/>
            <a:ext cx="4433570" cy="3514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altLang="en-US"/>
              <a:t>Ievads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849630" y="1628775"/>
            <a:ext cx="7835265" cy="4246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en-US"/>
              <a:t>Analogais un digitālais signāls ir divi pamata veidi, kā automobi</a:t>
            </a:r>
            <a:r>
              <a:rPr lang="" altLang="en-US"/>
              <a:t>ļ</a:t>
            </a:r>
            <a:r>
              <a:rPr lang="en-US" altLang="en-US"/>
              <a:t>u elektroiekārtas apmainās ar informāciju. Analogais signāls ir nepārtraukts un mainās atbilsto</a:t>
            </a:r>
            <a:r>
              <a:rPr lang="" altLang="en-US"/>
              <a:t>š</a:t>
            </a:r>
            <a:r>
              <a:rPr lang="en-US" altLang="en-US"/>
              <a:t>i fiziskam lielumam, piemēram, temperatūrai vai līmenim. Tas tiek izmantots sensoros, kas mēra reālus parametrus, piemēram, degvielas līmeni vai dzesē</a:t>
            </a:r>
            <a:r>
              <a:rPr lang="" altLang="en-US"/>
              <a:t>š</a:t>
            </a:r>
            <a:r>
              <a:rPr lang="en-US" altLang="en-US"/>
              <a:t>anas </a:t>
            </a:r>
            <a:r>
              <a:rPr lang="" altLang="en-US"/>
              <a:t>šķ</a:t>
            </a:r>
            <a:r>
              <a:rPr lang="en-US" altLang="en-US"/>
              <a:t>idruma temperatūru. Digitālais signāls sastāv no diviem stāvok</a:t>
            </a:r>
            <a:r>
              <a:rPr lang="" altLang="en-US"/>
              <a:t>ļ</a:t>
            </a:r>
            <a:r>
              <a:rPr lang="en-US" altLang="en-US"/>
              <a:t>iem — 0 un 1 — un tiek izmantots datu pārraidei starp vadības blokiem, piemēram, izmantojot CAN vai LIN kopnes.</a:t>
            </a:r>
          </a:p>
          <a:p>
            <a:endParaRPr lang="en-US" altLang="en-US"/>
          </a:p>
          <a:p>
            <a:r>
              <a:rPr lang="en-US" altLang="en-US"/>
              <a:t>Analogie signāli ir vienkār</a:t>
            </a:r>
            <a:r>
              <a:rPr lang="" altLang="en-US"/>
              <a:t>š</a:t>
            </a:r>
            <a:r>
              <a:rPr lang="en-US" altLang="en-US"/>
              <a:t>i, bet jutīgi pret traucējumiem, savukārt digitālie ir precīzāki, stabilāki un piemēroti sare</a:t>
            </a:r>
            <a:r>
              <a:rPr lang="" altLang="en-US"/>
              <a:t>žģ</a:t>
            </a:r>
            <a:r>
              <a:rPr lang="en-US" altLang="en-US"/>
              <a:t>ītai komunikācijai. Mūsdienu automob</a:t>
            </a:r>
            <a:r>
              <a:rPr lang="lv-LV" altLang="en-US"/>
              <a:t>i</a:t>
            </a:r>
            <a:r>
              <a:rPr lang="" altLang="en-US"/>
              <a:t>ļ</a:t>
            </a:r>
            <a:r>
              <a:rPr lang="en-US" altLang="en-US"/>
              <a:t>os abi signālu veidi tiek kombinēti: analogie sensori nodro</a:t>
            </a:r>
            <a:r>
              <a:rPr lang="" altLang="en-US"/>
              <a:t>š</a:t>
            </a:r>
            <a:r>
              <a:rPr lang="en-US" altLang="en-US"/>
              <a:t>ina datus, bet digitālie vadības bloki tos apstrādā un koordinē sistēmu darbību. </a:t>
            </a:r>
            <a:r>
              <a:rPr lang="" altLang="en-US"/>
              <a:t>Š</a:t>
            </a:r>
            <a:r>
              <a:rPr lang="en-US" altLang="en-US"/>
              <a:t>āda sadarbība nodro</a:t>
            </a:r>
            <a:r>
              <a:rPr lang="" altLang="en-US"/>
              <a:t>š</a:t>
            </a:r>
            <a:r>
              <a:rPr lang="en-US" altLang="en-US"/>
              <a:t>ina efektīvu un dro</a:t>
            </a:r>
            <a:r>
              <a:rPr lang="" altLang="en-US"/>
              <a:t>š</a:t>
            </a:r>
            <a:r>
              <a:rPr lang="en-US" altLang="en-US"/>
              <a:t>u transportlīdzek</a:t>
            </a:r>
            <a:r>
              <a:rPr lang="" altLang="en-US"/>
              <a:t>ļ</a:t>
            </a:r>
            <a:r>
              <a:rPr lang="en-US" altLang="en-US"/>
              <a:t>a funkcionalitāti.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Nākotnes tendences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097280"/>
            <a:ext cx="7788910" cy="53841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>
              <a:defRPr sz="2000"/>
            </a:pPr>
            <a:r>
              <a:rPr lang="lv-LV"/>
              <a:t>Būtiskākās tendences, kas mainītu signālu integritāti:</a:t>
            </a:r>
          </a:p>
          <a:p>
            <a:pPr indent="0" algn="l">
              <a:buNone/>
              <a:defRPr sz="2000"/>
            </a:pPr>
            <a:r>
              <a:rPr lang="lv-LV" altLang="en-US" sz="1600"/>
              <a:t>    </a:t>
            </a:r>
          </a:p>
          <a:p>
            <a:pPr indent="0" algn="l">
              <a:buNone/>
              <a:defRPr sz="2000"/>
            </a:pPr>
            <a:r>
              <a:rPr lang="lv-LV" altLang="en-US" sz="1600"/>
              <a:t>     </a:t>
            </a:r>
            <a:r>
              <a:rPr lang="en-US" altLang="en-US" sz="1600"/>
              <a:t>Autoindustrija strauji attīstās, un līdz ar to mainās arī veids, kā tiek apstrādāti un pārraidīti signāli. Gan analogā, gan digitālā vide pakāpeniski tiek aizstāta ar modernākām, efektīvākām tehnolo</a:t>
            </a:r>
            <a:r>
              <a:rPr lang="" altLang="en-US" sz="1600"/>
              <a:t>ģ</a:t>
            </a:r>
            <a:r>
              <a:rPr lang="en-US" altLang="en-US" sz="1600"/>
              <a:t>ijām, kas nodro</a:t>
            </a:r>
            <a:r>
              <a:rPr lang="" altLang="en-US" sz="1600"/>
              <a:t>š</a:t>
            </a:r>
            <a:r>
              <a:rPr lang="en-US" altLang="en-US" sz="1600"/>
              <a:t>ina lielāku ātrumu, precizitāti un sistēmu</a:t>
            </a:r>
            <a:r>
              <a:rPr lang="lv-LV" altLang="en-US" sz="1600"/>
              <a:t> </a:t>
            </a:r>
            <a:r>
              <a:rPr lang="en-US" altLang="en-US" sz="1600"/>
              <a:t>savstarpējo integrāciju. Viena no nozīmīgākajām tendencēm ir</a:t>
            </a:r>
            <a:r>
              <a:rPr lang="lv-LV" altLang="en-US" sz="1600"/>
              <a:t> </a:t>
            </a:r>
            <a:r>
              <a:rPr lang="en-US" altLang="en-US" sz="1600"/>
              <a:t>Automotive Ethernet ievie</a:t>
            </a:r>
            <a:r>
              <a:rPr lang="" altLang="en-US" sz="1600"/>
              <a:t>š</a:t>
            </a:r>
            <a:r>
              <a:rPr lang="en-US" altLang="en-US" sz="1600"/>
              <a:t>ana. Tā spēj nodro</a:t>
            </a:r>
            <a:r>
              <a:rPr lang="" altLang="en-US" sz="1600"/>
              <a:t>š</a:t>
            </a:r>
            <a:r>
              <a:rPr lang="en-US" altLang="en-US" sz="1600"/>
              <a:t>ināt daudz lielāku</a:t>
            </a:r>
            <a:r>
              <a:rPr lang="lv-LV" altLang="en-US" sz="1600"/>
              <a:t> </a:t>
            </a:r>
            <a:r>
              <a:rPr lang="en-US" altLang="en-US" sz="1600"/>
              <a:t>datu caurlaidību nekā CAN vai LIN, kas ir būtiski autonomajām sistēmām, kamerām, radarām un lidarām. Ethernet </a:t>
            </a:r>
            <a:r>
              <a:rPr lang="" altLang="en-US" sz="1600"/>
              <a:t>ļ</a:t>
            </a:r>
            <a:r>
              <a:rPr lang="en-US" altLang="en-US" sz="1600"/>
              <a:t>auj vienkār</a:t>
            </a:r>
            <a:r>
              <a:rPr lang="" altLang="en-US" sz="1600"/>
              <a:t>š</a:t>
            </a:r>
            <a:r>
              <a:rPr lang="en-US" altLang="en-US" sz="1600"/>
              <a:t>ot</a:t>
            </a:r>
            <a:r>
              <a:rPr lang="lv-LV" altLang="en-US" sz="1600"/>
              <a:t> </a:t>
            </a:r>
            <a:r>
              <a:rPr lang="en-US" altLang="en-US" sz="1600"/>
              <a:t>vadu arhitektūru un nodro</a:t>
            </a:r>
            <a:r>
              <a:rPr lang="" altLang="en-US" sz="1600"/>
              <a:t>š</a:t>
            </a:r>
            <a:r>
              <a:rPr lang="en-US" altLang="en-US" sz="1600"/>
              <a:t>ina ātru, stabilu komunikāciju starp</a:t>
            </a:r>
            <a:r>
              <a:rPr lang="lv-LV" altLang="en-US" sz="1600"/>
              <a:t> </a:t>
            </a:r>
            <a:r>
              <a:rPr lang="en-US" altLang="en-US" sz="1600"/>
              <a:t>zonālajiem kontrolieriem.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 sz="2000"/>
            </a:pPr>
            <a:endParaRPr lang="en-US" altLang="en-US" sz="1600"/>
          </a:p>
          <a:p>
            <a:pPr indent="0" algn="l">
              <a:buFont typeface="Arial" panose="020B0604020202020204" pitchFamily="34" charset="0"/>
              <a:buNone/>
              <a:defRPr sz="2000"/>
            </a:pPr>
            <a:r>
              <a:rPr lang="lv-LV" altLang="en-US" sz="1600"/>
              <a:t>     </a:t>
            </a:r>
            <a:r>
              <a:rPr lang="en-US" altLang="en-US" sz="1600"/>
              <a:t>Vēl viena būtiska tendence ir inteli</a:t>
            </a:r>
            <a:r>
              <a:rPr lang="" altLang="en-US" sz="1600"/>
              <a:t>ģ</a:t>
            </a:r>
            <a:r>
              <a:rPr lang="en-US" altLang="en-US" sz="1600"/>
              <a:t>entie sensori, kuros signālu</a:t>
            </a:r>
            <a:r>
              <a:rPr lang="lv-LV" altLang="en-US" sz="1600"/>
              <a:t> </a:t>
            </a:r>
            <a:r>
              <a:rPr lang="en-US" altLang="en-US" sz="1600"/>
              <a:t>apstrāde notiek jau pa</a:t>
            </a:r>
            <a:r>
              <a:rPr lang="" altLang="en-US" sz="1600"/>
              <a:t>š</a:t>
            </a:r>
            <a:r>
              <a:rPr lang="en-US" altLang="en-US" sz="1600"/>
              <a:t>ā sensorā. Tas samazina analogo signālu nepiecie</a:t>
            </a:r>
            <a:r>
              <a:rPr lang="" altLang="en-US" sz="1600"/>
              <a:t>š</a:t>
            </a:r>
            <a:r>
              <a:rPr lang="en-US" altLang="en-US" sz="1600"/>
              <a:t>amību un uzlabo traucējumu noturību. </a:t>
            </a:r>
            <a:r>
              <a:rPr lang="" altLang="en-US" sz="1600"/>
              <a:t>Š</a:t>
            </a:r>
            <a:r>
              <a:rPr lang="en-US" altLang="en-US" sz="1600"/>
              <a:t>ādi sensori spēj filtrēt trok</a:t>
            </a:r>
            <a:r>
              <a:rPr lang="" altLang="en-US" sz="1600"/>
              <a:t>šņ</a:t>
            </a:r>
            <a:r>
              <a:rPr lang="en-US" altLang="en-US" sz="1600"/>
              <a:t>us, veikt pa</a:t>
            </a:r>
            <a:r>
              <a:rPr lang="" altLang="en-US" sz="1600"/>
              <a:t>š</a:t>
            </a:r>
            <a:r>
              <a:rPr lang="en-US" altLang="en-US" sz="1600"/>
              <a:t>diagnostiku un nodot ECU tikai gatavus digitālus datus.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 sz="2000"/>
            </a:pPr>
            <a:endParaRPr lang="en-US" altLang="en-US" sz="1600"/>
          </a:p>
          <a:p>
            <a:pPr indent="0" algn="l">
              <a:buNone/>
              <a:defRPr sz="2000"/>
            </a:pPr>
            <a:r>
              <a:rPr lang="lv-LV" altLang="en-US" sz="1600"/>
              <a:t>     </a:t>
            </a:r>
            <a:r>
              <a:rPr lang="en-US" altLang="en-US" sz="1600"/>
              <a:t>Tāpat attīstās bezvadu sensori, īpa</a:t>
            </a:r>
            <a:r>
              <a:rPr lang="" altLang="en-US" sz="1600"/>
              <a:t>š</a:t>
            </a:r>
            <a:r>
              <a:rPr lang="en-US" altLang="en-US" sz="1600"/>
              <a:t>i UWB un zema ener</a:t>
            </a:r>
            <a:r>
              <a:rPr lang="" altLang="en-US" sz="1600"/>
              <a:t>ģ</a:t>
            </a:r>
            <a:r>
              <a:rPr lang="en-US" altLang="en-US" sz="1600"/>
              <a:t>ijas patēri</a:t>
            </a:r>
            <a:r>
              <a:rPr lang="" altLang="en-US" sz="1600"/>
              <a:t>ņ</a:t>
            </a:r>
            <a:r>
              <a:rPr lang="en-US" altLang="en-US" sz="1600"/>
              <a:t>a radio risinājumi, kas </a:t>
            </a:r>
            <a:r>
              <a:rPr lang="" altLang="en-US" sz="1600"/>
              <a:t>ļ</a:t>
            </a:r>
            <a:r>
              <a:rPr lang="en-US" altLang="en-US" sz="1600"/>
              <a:t>auj samazināt vadu</a:t>
            </a:r>
            <a:r>
              <a:rPr lang="lv-LV" altLang="en-US" sz="1600"/>
              <a:t> </a:t>
            </a:r>
            <a:r>
              <a:rPr lang="en-US" altLang="en-US" sz="1600"/>
              <a:t>daudzumu un uzraudzīt grūti pieejamas vietas. Paralēli tam AI balstīta signālu analīze k</a:t>
            </a:r>
            <a:r>
              <a:rPr lang="" altLang="en-US" sz="1600"/>
              <a:t>ļ</a:t>
            </a:r>
            <a:r>
              <a:rPr lang="en-US" altLang="en-US" sz="1600"/>
              <a:t>ūst par standartu, jo tā spēj prognozēt k</a:t>
            </a:r>
            <a:r>
              <a:rPr lang="" altLang="en-US" sz="1600"/>
              <a:t>ļ</a:t>
            </a:r>
            <a:r>
              <a:rPr lang="en-US" altLang="en-US" sz="1600"/>
              <a:t>ūmes, interpretēt sare</a:t>
            </a:r>
            <a:r>
              <a:rPr lang="" altLang="en-US" sz="1600"/>
              <a:t>žģ</a:t>
            </a:r>
            <a:r>
              <a:rPr lang="en-US" altLang="en-US" sz="1600"/>
              <a:t>ītus datus un optimizēt sistēmu darbību. Kopā </a:t>
            </a:r>
            <a:r>
              <a:rPr lang="" altLang="en-US" sz="1600"/>
              <a:t>š</a:t>
            </a:r>
            <a:r>
              <a:rPr lang="en-US" altLang="en-US" sz="1600"/>
              <a:t>īs tehnolo</a:t>
            </a:r>
            <a:r>
              <a:rPr lang="" altLang="en-US" sz="1600"/>
              <a:t>ģ</a:t>
            </a:r>
            <a:r>
              <a:rPr lang="en-US" altLang="en-US" sz="1600"/>
              <a:t>ijas veido nākamās paaudzes transportlīdzek</a:t>
            </a:r>
            <a:r>
              <a:rPr lang="" altLang="en-US" sz="1600"/>
              <a:t>ļ</a:t>
            </a:r>
            <a:r>
              <a:rPr lang="en-US" altLang="en-US" sz="1600"/>
              <a:t>u elektronikas pamatu.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Kopsavilkums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097280"/>
            <a:ext cx="5448300" cy="13220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t>Analogie signāli atspoguļo fiziskus lielumus</a:t>
            </a:r>
            <a:r>
              <a:rPr lang="lv-LV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t>Digitālie nodrošina precīzu datu apmaiņu</a:t>
            </a:r>
            <a:r>
              <a:rPr lang="lv-LV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t>Abiem ir būtiska loma auto sistēmās</a:t>
            </a:r>
            <a:r>
              <a:rPr lang="lv-LV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t>Izpratne ir pamats diagnostikai</a:t>
            </a:r>
            <a:r>
              <a:rPr lang="lv-LV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Analogie un digitālie signāli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097280"/>
            <a:ext cx="7472680" cy="10147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/>
            </a:pPr>
            <a:r>
              <a:rPr lang="lv-LV"/>
              <a:t>    </a:t>
            </a:r>
            <a:r>
              <a:t>Mūsdienu automob</a:t>
            </a:r>
            <a:r>
              <a:rPr lang="lv-LV"/>
              <a:t>i</a:t>
            </a:r>
            <a:r>
              <a:t>ļos ir desmitiem sensoru un vadības bloku</a:t>
            </a:r>
            <a:r>
              <a:rPr lang="lv-LV"/>
              <a:t>.</a:t>
            </a:r>
          </a:p>
          <a:p>
            <a:pPr>
              <a:defRPr sz="2000"/>
            </a:pPr>
            <a:r>
              <a:t>Signāli nodrošina datu apmaiņu starp komponentiem</a:t>
            </a:r>
            <a:r>
              <a:rPr lang="lv-LV"/>
              <a:t>.</a:t>
            </a:r>
          </a:p>
          <a:p>
            <a:pPr>
              <a:defRPr sz="2000"/>
            </a:pPr>
            <a:r>
              <a:t>Divi galvenie signālu veidi: analogie un digitālie</a:t>
            </a:r>
            <a:r>
              <a:rPr lang="lv-LV"/>
              <a:t>.</a:t>
            </a:r>
          </a:p>
        </p:txBody>
      </p:sp>
      <p:pic>
        <p:nvPicPr>
          <p:cNvPr id="6" name="Picture 5" descr="Analog-Signal-Vs-digital-Signal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780" y="1972945"/>
            <a:ext cx="3649980" cy="1790700"/>
          </a:xfrm>
          <a:prstGeom prst="rect">
            <a:avLst/>
          </a:prstGeom>
          <a:effectLst/>
        </p:spPr>
      </p:pic>
      <p:pic>
        <p:nvPicPr>
          <p:cNvPr id="7" name="Picture 6" descr="analog digital signal converted"/>
          <p:cNvPicPr>
            <a:picLocks noChangeAspect="1"/>
          </p:cNvPicPr>
          <p:nvPr/>
        </p:nvPicPr>
        <p:blipFill>
          <a:blip r:embed="rId3">
            <a:clrChange>
              <a:clrFrom>
                <a:srgbClr val="FFFEFF">
                  <a:alpha val="100000"/>
                </a:srgbClr>
              </a:clrFrom>
              <a:clrTo>
                <a:srgbClr val="FFFE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1855" y="4342765"/>
            <a:ext cx="3203575" cy="2404110"/>
          </a:xfrm>
          <a:prstGeom prst="rect">
            <a:avLst/>
          </a:prstGeom>
        </p:spPr>
      </p:pic>
      <p:pic>
        <p:nvPicPr>
          <p:cNvPr id="9" name="Picture 8" descr="digital analog converted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33010" y="4213225"/>
            <a:ext cx="3017520" cy="2270760"/>
          </a:xfrm>
          <a:prstGeom prst="rect">
            <a:avLst/>
          </a:prstGeom>
        </p:spPr>
      </p:pic>
      <p:pic>
        <p:nvPicPr>
          <p:cNvPr id="10" name="Picture 9" descr="Pengertian-Sinyal-Analog-dan-Sinyal-Digital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715" y="2112010"/>
            <a:ext cx="3411855" cy="2371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Kas ir analogais signāls?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097280"/>
            <a:ext cx="5433060" cy="10147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t>Nepārtraukts signāls</a:t>
            </a:r>
            <a:r>
              <a:rPr lang="lv-LV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t>Atspoguļo fizisku lielumu</a:t>
            </a:r>
            <a:r>
              <a:rPr lang="lv-LV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t>Parasti sprieguma vai pretestības izmaiņas</a:t>
            </a:r>
            <a:r>
              <a:rPr lang="lv-LV"/>
              <a:t>.</a:t>
            </a:r>
          </a:p>
        </p:txBody>
      </p:sp>
      <p:pic>
        <p:nvPicPr>
          <p:cNvPr id="7" name="Picture 6" descr="ši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4470" y="2399665"/>
            <a:ext cx="5868035" cy="3620770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Analogo signālu īpašības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097280"/>
            <a:ext cx="7515860" cy="4307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000"/>
            </a:pPr>
            <a:endParaRPr/>
          </a:p>
          <a:p>
            <a:pPr algn="just">
              <a:defRPr sz="2000"/>
            </a:pPr>
            <a:r>
              <a:rPr lang="lv-LV" altLang="en-US"/>
              <a:t>     </a:t>
            </a:r>
            <a:r>
              <a:rPr lang="en-US" altLang="en-US" sz="1800"/>
              <a:t>Analogais signāls ir nepārtraukts elektrisks signāls, </a:t>
            </a:r>
          </a:p>
          <a:p>
            <a:pPr algn="just">
              <a:defRPr sz="2000"/>
            </a:pPr>
            <a:r>
              <a:rPr lang="en-US" altLang="en-US" sz="1800"/>
              <a:t>kas mainās atbilsto</a:t>
            </a:r>
            <a:r>
              <a:rPr lang="" altLang="en-US" sz="1800"/>
              <a:t>š</a:t>
            </a:r>
            <a:r>
              <a:rPr lang="en-US" altLang="en-US" sz="1800"/>
              <a:t>i fiziskam lielumam, piemēram, temperatūrai, spiedienam vai līmenim. </a:t>
            </a:r>
          </a:p>
          <a:p>
            <a:pPr algn="just">
              <a:defRPr sz="2000"/>
            </a:pPr>
            <a:r>
              <a:rPr lang="en-US" altLang="en-US" sz="1800"/>
              <a:t>Tā galvenā īpa</a:t>
            </a:r>
            <a:r>
              <a:rPr lang="" altLang="en-US" sz="1800"/>
              <a:t>š</a:t>
            </a:r>
            <a:r>
              <a:rPr lang="en-US" altLang="en-US" sz="1800"/>
              <a:t>ība ir spēja precīzi atspogu</a:t>
            </a:r>
            <a:r>
              <a:rPr lang="" altLang="en-US" sz="1800"/>
              <a:t>ļ</a:t>
            </a:r>
            <a:r>
              <a:rPr lang="en-US" altLang="en-US" sz="1800"/>
              <a:t>ot reālu vērtību bez digitālās kvantizācijas. </a:t>
            </a:r>
          </a:p>
          <a:p>
            <a:pPr lvl="0" algn="just">
              <a:defRPr sz="2000"/>
            </a:pPr>
            <a:r>
              <a:rPr lang="lv-LV" altLang="en-US" sz="1800"/>
              <a:t>     </a:t>
            </a:r>
            <a:r>
              <a:rPr lang="en-US" altLang="en-US" sz="1800"/>
              <a:t>Automob</a:t>
            </a:r>
            <a:r>
              <a:rPr lang="lv-LV" altLang="en-US" sz="1800"/>
              <a:t>i</a:t>
            </a:r>
            <a:r>
              <a:rPr lang="" altLang="en-US" sz="1800"/>
              <a:t>ļ</a:t>
            </a:r>
            <a:r>
              <a:rPr lang="en-US" altLang="en-US" sz="1800"/>
              <a:t>os analogie signāli bie</a:t>
            </a:r>
            <a:r>
              <a:rPr lang="" altLang="en-US" sz="1800"/>
              <a:t>ž</a:t>
            </a:r>
            <a:r>
              <a:rPr lang="en-US" altLang="en-US" sz="1800"/>
              <a:t>i sastopami sensoros, piemēram, degvielas līme</a:t>
            </a:r>
            <a:r>
              <a:rPr lang="" altLang="en-US" sz="1800"/>
              <a:t>ņ</a:t>
            </a:r>
            <a:r>
              <a:rPr lang="en-US" altLang="en-US" sz="1800"/>
              <a:t>a, dzesē</a:t>
            </a:r>
            <a:r>
              <a:rPr lang="" altLang="en-US" sz="1800"/>
              <a:t>š</a:t>
            </a:r>
            <a:r>
              <a:rPr lang="en-US" altLang="en-US" sz="1800"/>
              <a:t>anas </a:t>
            </a:r>
            <a:r>
              <a:rPr lang="" altLang="en-US" sz="1800"/>
              <a:t>šķ</a:t>
            </a:r>
            <a:r>
              <a:rPr lang="en-US" altLang="en-US" sz="1800"/>
              <a:t>idruma temperatūras gāzes pedā</a:t>
            </a:r>
            <a:r>
              <a:rPr lang="" altLang="en-US" sz="1800"/>
              <a:t>ļ</a:t>
            </a:r>
            <a:r>
              <a:rPr lang="en-US" altLang="en-US" sz="1800"/>
              <a:t>a potenciometrā</a:t>
            </a:r>
            <a:r>
              <a:rPr lang="lv-LV" altLang="en-US" sz="1800"/>
              <a:t> u.c</a:t>
            </a:r>
            <a:r>
              <a:rPr lang="en-US" altLang="en-US" sz="1800"/>
              <a:t>. </a:t>
            </a:r>
          </a:p>
          <a:p>
            <a:pPr algn="just">
              <a:defRPr sz="2000"/>
            </a:pPr>
            <a:r>
              <a:rPr lang="lv-LV" altLang="en-US" sz="1800"/>
              <a:t>    </a:t>
            </a:r>
            <a:r>
              <a:rPr lang="en-US" altLang="en-US" sz="1800"/>
              <a:t>Tie ir vienkār</a:t>
            </a:r>
            <a:r>
              <a:rPr lang="" altLang="en-US" sz="1800"/>
              <a:t>š</a:t>
            </a:r>
            <a:r>
              <a:rPr lang="en-US" altLang="en-US" sz="1800"/>
              <a:t>i, bet jutīgi pret traucējumiem un prasa ADC (analog–digital converter) </a:t>
            </a:r>
            <a:r>
              <a:rPr lang="lv-LV" altLang="en-US" sz="1800"/>
              <a:t>jeb ŠMITA TRIGERI, </a:t>
            </a:r>
            <a:r>
              <a:rPr lang="en-US" altLang="en-US" sz="1800"/>
              <a:t>lai tos apstrādātu vadības blokos. </a:t>
            </a:r>
          </a:p>
          <a:p>
            <a:pPr algn="just">
              <a:defRPr sz="2000"/>
            </a:pPr>
            <a:r>
              <a:rPr lang="en-US" altLang="en-US" sz="1800"/>
              <a:t> </a:t>
            </a:r>
            <a:r>
              <a:rPr lang="lv-LV" altLang="en-US" sz="1800"/>
              <a:t>   </a:t>
            </a:r>
            <a:r>
              <a:rPr lang="en-US" altLang="en-US" sz="1800"/>
              <a:t>At</a:t>
            </a:r>
            <a:r>
              <a:rPr lang="" altLang="en-US" sz="1800"/>
              <a:t>šķ</a:t>
            </a:r>
            <a:r>
              <a:rPr lang="en-US" altLang="en-US" sz="1800"/>
              <a:t>irībā no digitālajiem signāliem, kas darbojas ar 0 un 1, analogie sniedz nepārtrauktu informāciju,</a:t>
            </a:r>
            <a:r>
              <a:rPr lang="lv-LV" altLang="en-US" sz="1800"/>
              <a:t> </a:t>
            </a:r>
            <a:r>
              <a:rPr lang="en-US" altLang="en-US" sz="1800"/>
              <a:t>kas ir būtiska precīzai mērī</a:t>
            </a:r>
            <a:r>
              <a:rPr lang="" altLang="en-US" sz="1800"/>
              <a:t>š</a:t>
            </a:r>
            <a:r>
              <a:rPr lang="en-US" altLang="en-US" sz="1800"/>
              <a:t>anai. Tie ir svarīgi, lai nodro</a:t>
            </a:r>
            <a:r>
              <a:rPr lang="" altLang="en-US" sz="1800"/>
              <a:t>š</a:t>
            </a:r>
            <a:r>
              <a:rPr lang="en-US" altLang="en-US" sz="1800"/>
              <a:t>inātu uzticamu datu ieguvi no fiziskās vides</a:t>
            </a:r>
            <a:r>
              <a:rPr lang="lv-LV" altLang="en-US" sz="180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Analogo signālu formas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097280"/>
            <a:ext cx="8337550" cy="10147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t>Sprieguma signāli (0–5 V, 0–12 V)</a:t>
            </a:r>
            <a:r>
              <a:rPr lang="lv-LV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t>Pretestības izmaiņas (NTC/PTC</a:t>
            </a:r>
            <a:r>
              <a:rPr lang="lv-LV"/>
              <a:t> jeb temperatūras sensoru elements</a:t>
            </a:r>
            <a:r>
              <a:t>)</a:t>
            </a:r>
            <a:r>
              <a:rPr lang="lv-LV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t>Frekvences signāli</a:t>
            </a:r>
            <a:r>
              <a:rPr lang="lv-LV"/>
              <a:t>, kas mērīti ar osciloskopu.</a:t>
            </a:r>
          </a:p>
        </p:txBody>
      </p:sp>
      <p:pic>
        <p:nvPicPr>
          <p:cNvPr id="5" name="Picture 4" descr="ResistancevsTemperature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68190" y="4279265"/>
            <a:ext cx="3679190" cy="2578735"/>
          </a:xfrm>
          <a:prstGeom prst="rect">
            <a:avLst/>
          </a:prstGeom>
          <a:effectLst/>
        </p:spPr>
      </p:pic>
      <p:pic>
        <p:nvPicPr>
          <p:cNvPr id="8" name="Picture 7" descr="Ekrānuzņēmums 2026-01-02 1809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015" y="2201545"/>
            <a:ext cx="2606040" cy="1988185"/>
          </a:xfrm>
          <a:prstGeom prst="rect">
            <a:avLst/>
          </a:prstGeom>
        </p:spPr>
      </p:pic>
      <p:pic>
        <p:nvPicPr>
          <p:cNvPr id="9" name="Picture 8" descr="cam osci dia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" y="2667000"/>
            <a:ext cx="4534535" cy="3401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Analogo signālu </a:t>
            </a:r>
            <a:r>
              <a:rPr lang="lv-LV"/>
              <a:t>sensori autoindustrijā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097280"/>
            <a:ext cx="8228965" cy="5631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/>
            </a:pPr>
            <a:r>
              <a:t>Temperatūras sensori</a:t>
            </a:r>
            <a:r>
              <a:rPr lang="lv-LV"/>
              <a:t>:                          </a:t>
            </a:r>
            <a:r>
              <a:rPr>
                <a:sym typeface="+mn-ea"/>
              </a:rPr>
              <a:t>Gāzes pedāļa potenciometrs</a:t>
            </a:r>
            <a:r>
              <a:rPr lang="lv-LV">
                <a:sym typeface="+mn-ea"/>
              </a:rPr>
              <a:t>:</a:t>
            </a:r>
            <a:endParaRPr>
              <a:sym typeface="+mn-ea"/>
            </a:endParaRPr>
          </a:p>
          <a:p>
            <a:pPr>
              <a:defRPr sz="2000"/>
            </a:pPr>
            <a:endParaRPr>
              <a:sym typeface="+mn-ea"/>
            </a:endParaRPr>
          </a:p>
          <a:p>
            <a:pPr>
              <a:defRPr sz="2000"/>
            </a:pPr>
            <a:endParaRPr>
              <a:sym typeface="+mn-ea"/>
            </a:endParaRPr>
          </a:p>
          <a:p>
            <a:pPr>
              <a:defRPr sz="2000"/>
            </a:pPr>
            <a:endParaRPr>
              <a:sym typeface="+mn-ea"/>
            </a:endParaRPr>
          </a:p>
          <a:p>
            <a:pPr>
              <a:defRPr sz="2000"/>
            </a:pPr>
            <a:endParaRPr>
              <a:sym typeface="+mn-ea"/>
            </a:endParaRPr>
          </a:p>
          <a:p>
            <a:pPr>
              <a:defRPr sz="2000"/>
            </a:pPr>
            <a:endParaRPr>
              <a:sym typeface="+mn-ea"/>
            </a:endParaRPr>
          </a:p>
          <a:p>
            <a:pPr>
              <a:defRPr sz="2000"/>
            </a:pPr>
            <a:endParaRPr>
              <a:sym typeface="+mn-ea"/>
            </a:endParaRPr>
          </a:p>
          <a:p>
            <a:pPr>
              <a:defRPr sz="2000"/>
            </a:pPr>
            <a:endParaRPr>
              <a:sym typeface="+mn-ea"/>
            </a:endParaRPr>
          </a:p>
          <a:p>
            <a:pPr>
              <a:defRPr sz="2000"/>
            </a:pPr>
            <a:endParaRPr>
              <a:sym typeface="+mn-ea"/>
            </a:endParaRPr>
          </a:p>
          <a:p>
            <a:pPr>
              <a:defRPr sz="2000"/>
            </a:pPr>
            <a:r>
              <a:t>Degvielas līmeņa sensors</a:t>
            </a:r>
            <a:r>
              <a:rPr lang="lv-LV"/>
              <a:t>:                 </a:t>
            </a:r>
            <a:r>
              <a:rPr>
                <a:sym typeface="+mn-ea"/>
              </a:rPr>
              <a:t>Skābekļa sensors</a:t>
            </a:r>
            <a:r>
              <a:rPr lang="lv-LV">
                <a:sym typeface="+mn-ea"/>
              </a:rPr>
              <a:t>:</a:t>
            </a:r>
            <a:endParaRPr>
              <a:sym typeface="+mn-ea"/>
            </a:endParaRPr>
          </a:p>
          <a:p>
            <a:pPr>
              <a:defRPr sz="2000"/>
            </a:pPr>
            <a:endParaRPr>
              <a:sym typeface="+mn-ea"/>
            </a:endParaRPr>
          </a:p>
          <a:p>
            <a:pPr>
              <a:defRPr sz="2000"/>
            </a:pPr>
            <a:endParaRPr>
              <a:sym typeface="+mn-ea"/>
            </a:endParaRPr>
          </a:p>
          <a:p>
            <a:pPr>
              <a:defRPr sz="2000"/>
            </a:pPr>
            <a:endParaRPr>
              <a:sym typeface="+mn-ea"/>
            </a:endParaRPr>
          </a:p>
          <a:p>
            <a:pPr>
              <a:defRPr sz="2000"/>
            </a:pPr>
            <a:endParaRPr>
              <a:sym typeface="+mn-ea"/>
            </a:endParaRPr>
          </a:p>
          <a:p>
            <a:pPr>
              <a:defRPr sz="2000"/>
            </a:pPr>
            <a:endParaRPr>
              <a:sym typeface="+mn-ea"/>
            </a:endParaRPr>
          </a:p>
          <a:p>
            <a:pPr>
              <a:defRPr sz="2000"/>
            </a:pPr>
            <a:endParaRPr>
              <a:sym typeface="+mn-ea"/>
            </a:endParaRPr>
          </a:p>
          <a:p>
            <a:pPr>
              <a:defRPr sz="2000"/>
            </a:pPr>
            <a:endParaRPr>
              <a:sym typeface="+mn-ea"/>
            </a:endParaRPr>
          </a:p>
          <a:p>
            <a:pPr>
              <a:defRPr sz="2000"/>
            </a:pPr>
            <a:endParaRPr>
              <a:sym typeface="+mn-ea"/>
            </a:endParaRPr>
          </a:p>
        </p:txBody>
      </p:sp>
      <p:pic>
        <p:nvPicPr>
          <p:cNvPr id="6" name="Picture 5" descr="51v5s45vt3L._AC_UF1000,1000_QL80_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144645"/>
            <a:ext cx="2390140" cy="2538095"/>
          </a:xfrm>
          <a:prstGeom prst="rect">
            <a:avLst/>
          </a:prstGeom>
        </p:spPr>
      </p:pic>
      <p:pic>
        <p:nvPicPr>
          <p:cNvPr id="8" name="Picture 7" descr="Inside-Of-Potentiometer-Type-Accelerator-Pedal-Position-Sensor"/>
          <p:cNvPicPr>
            <a:picLocks noChangeAspect="1"/>
          </p:cNvPicPr>
          <p:nvPr/>
        </p:nvPicPr>
        <p:blipFill>
          <a:blip r:embed="rId3">
            <a:clrChange>
              <a:clrFrom>
                <a:srgbClr val="FDD4DA">
                  <a:alpha val="100000"/>
                </a:srgbClr>
              </a:clrFrom>
              <a:clrTo>
                <a:srgbClr val="FDD4D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26990" y="1362075"/>
            <a:ext cx="2973705" cy="2458085"/>
          </a:xfrm>
          <a:prstGeom prst="rect">
            <a:avLst/>
          </a:prstGeom>
        </p:spPr>
      </p:pic>
      <p:pic>
        <p:nvPicPr>
          <p:cNvPr id="9" name="Picture 8" descr="ntc sensor 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-86360" y="1964690"/>
            <a:ext cx="2391410" cy="1304290"/>
          </a:xfrm>
          <a:prstGeom prst="rect">
            <a:avLst/>
          </a:prstGeom>
        </p:spPr>
      </p:pic>
      <p:pic>
        <p:nvPicPr>
          <p:cNvPr id="10" name="Picture 9" descr="NTC-temperature-sensor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1490" y="1739265"/>
            <a:ext cx="2357755" cy="1571625"/>
          </a:xfrm>
          <a:prstGeom prst="rect">
            <a:avLst/>
          </a:prstGeom>
        </p:spPr>
      </p:pic>
      <p:pic>
        <p:nvPicPr>
          <p:cNvPr id="11" name="Picture 10" descr="lamda zonde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3345" y="5057775"/>
            <a:ext cx="2037080" cy="1800225"/>
          </a:xfrm>
          <a:prstGeom prst="rect">
            <a:avLst/>
          </a:prstGeom>
        </p:spPr>
      </p:pic>
      <p:pic>
        <p:nvPicPr>
          <p:cNvPr id="12" name="Picture 11" descr="lambda sensora signāls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7785" y="4276725"/>
            <a:ext cx="3524250" cy="1574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Kas ir digitālais signāls?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097280"/>
            <a:ext cx="4121150" cy="10147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t>Divi stāvokļi: 0 un 1</a:t>
            </a:r>
            <a:r>
              <a:rPr lang="lv-LV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t>Impulsu signāls</a:t>
            </a:r>
            <a:r>
              <a:rPr lang="lv-LV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t>Mazāk jutīgs pret traucējumiem</a:t>
            </a:r>
            <a:r>
              <a:rPr lang="lv-LV"/>
              <a:t>.</a:t>
            </a:r>
          </a:p>
        </p:txBody>
      </p:sp>
      <p:pic>
        <p:nvPicPr>
          <p:cNvPr id="5" name="Picture 4" descr="2_2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245" y="2515235"/>
            <a:ext cx="6489065" cy="2965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200"/>
              <a:t>Digitālo signālu</a:t>
            </a:r>
            <a:r>
              <a:rPr lang="lv-LV" sz="3200"/>
              <a:t> priekšrocības un</a:t>
            </a:r>
            <a:r>
              <a:rPr sz="3200"/>
              <a:t> īpašības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8950" y="1097280"/>
            <a:ext cx="8310880" cy="37230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defRPr sz="2000"/>
            </a:pPr>
            <a:r>
              <a:rPr lang="lv-LV" altLang="en-US" sz="1800"/>
              <a:t>     </a:t>
            </a:r>
            <a:r>
              <a:rPr lang="en-US" altLang="en-US" sz="1800"/>
              <a:t>Digitālajiem signāliem ir vairākas būtiskas priek</a:t>
            </a:r>
            <a:r>
              <a:rPr lang="" altLang="en-US" sz="1800"/>
              <a:t>š</a:t>
            </a:r>
            <a:r>
              <a:rPr lang="en-US" altLang="en-US" sz="1800"/>
              <a:t>rocības, kas padara tos īpa</a:t>
            </a:r>
            <a:r>
              <a:rPr lang="" altLang="en-US" sz="1800"/>
              <a:t>š</a:t>
            </a:r>
            <a:r>
              <a:rPr lang="en-US" altLang="en-US" sz="1800"/>
              <a:t>i</a:t>
            </a:r>
          </a:p>
          <a:p>
            <a:pPr algn="just">
              <a:defRPr sz="2000"/>
            </a:pPr>
            <a:r>
              <a:rPr lang="en-US" altLang="en-US" sz="1800"/>
              <a:t> piemērotus mūsdienu automobi</a:t>
            </a:r>
            <a:r>
              <a:rPr lang="" altLang="en-US" sz="1800"/>
              <a:t>ļ</a:t>
            </a:r>
            <a:r>
              <a:rPr lang="en-US" altLang="en-US" sz="1800"/>
              <a:t>u elektronikai. Tie darbojas ar diviem skaidri </a:t>
            </a:r>
          </a:p>
          <a:p>
            <a:pPr algn="just">
              <a:defRPr sz="2000"/>
            </a:pPr>
            <a:r>
              <a:rPr lang="en-US" altLang="en-US" sz="1800"/>
              <a:t>definētiem stāvok</a:t>
            </a:r>
            <a:r>
              <a:rPr lang="" altLang="en-US" sz="1800"/>
              <a:t>ļ</a:t>
            </a:r>
            <a:r>
              <a:rPr lang="en-US" altLang="en-US" sz="1800"/>
              <a:t>iem — 0 un 1, kas nodro</a:t>
            </a:r>
            <a:r>
              <a:rPr lang="" altLang="en-US" sz="1800"/>
              <a:t>š</a:t>
            </a:r>
            <a:r>
              <a:rPr lang="en-US" altLang="en-US" sz="1800"/>
              <a:t>ina augstu traucējumu noturību un</a:t>
            </a:r>
          </a:p>
          <a:p>
            <a:pPr algn="just">
              <a:defRPr sz="2000"/>
            </a:pPr>
            <a:r>
              <a:rPr lang="en-US" altLang="en-US" sz="1800"/>
              <a:t>uzticamību pat sare</a:t>
            </a:r>
            <a:r>
              <a:rPr lang="" altLang="en-US" sz="1800"/>
              <a:t>žģ</a:t>
            </a:r>
            <a:r>
              <a:rPr lang="en-US" altLang="en-US" sz="1800"/>
              <a:t>ītā elektromagnētiskā vidē. Digitālie signāli </a:t>
            </a:r>
            <a:r>
              <a:rPr lang="" altLang="en-US" sz="1800"/>
              <a:t>ļ</a:t>
            </a:r>
            <a:r>
              <a:rPr lang="en-US" altLang="en-US" sz="1800"/>
              <a:t>auj pārraidīt</a:t>
            </a:r>
          </a:p>
          <a:p>
            <a:pPr algn="just">
              <a:defRPr sz="2000"/>
            </a:pPr>
            <a:r>
              <a:rPr lang="en-US" altLang="en-US" sz="1800"/>
              <a:t>lielu datu apjomu ar augstu precizitāti, nezaudējot informācijas kvalitāti attāluma </a:t>
            </a:r>
          </a:p>
          <a:p>
            <a:pPr algn="just">
              <a:defRPr sz="2000"/>
            </a:pPr>
            <a:r>
              <a:rPr lang="en-US" altLang="en-US" sz="1800"/>
              <a:t>vai trok</a:t>
            </a:r>
            <a:r>
              <a:rPr lang="" altLang="en-US" sz="1800"/>
              <a:t>šņ</a:t>
            </a:r>
            <a:r>
              <a:rPr lang="en-US" altLang="en-US" sz="1800"/>
              <a:t>u dē</a:t>
            </a:r>
            <a:r>
              <a:rPr lang="" altLang="en-US" sz="1800"/>
              <a:t>ļ</a:t>
            </a:r>
            <a:r>
              <a:rPr lang="en-US" altLang="en-US" sz="1800"/>
              <a:t>.</a:t>
            </a:r>
          </a:p>
          <a:p>
            <a:pPr algn="just">
              <a:defRPr sz="2000"/>
            </a:pPr>
            <a:endParaRPr lang="en-US" altLang="en-US"/>
          </a:p>
          <a:p>
            <a:pPr algn="just">
              <a:defRPr sz="2000"/>
            </a:pPr>
            <a:r>
              <a:rPr lang="lv-LV" altLang="en-US" sz="1800"/>
              <a:t>      </a:t>
            </a:r>
            <a:r>
              <a:rPr lang="en-US" altLang="en-US" sz="1800"/>
              <a:t>Tā kā digitālie signāli ir viegli apstrādājami mikroprocesoros, tie ir pamats</a:t>
            </a:r>
          </a:p>
          <a:p>
            <a:pPr algn="just">
              <a:defRPr sz="2000"/>
            </a:pPr>
            <a:r>
              <a:rPr lang="en-US" altLang="en-US" sz="1800"/>
              <a:t>CAN,</a:t>
            </a:r>
            <a:r>
              <a:rPr lang="lv-LV" altLang="en-US" sz="1800"/>
              <a:t> VAN,</a:t>
            </a:r>
            <a:r>
              <a:rPr lang="en-US" altLang="en-US" sz="1800"/>
              <a:t> LIN, FlexRay</a:t>
            </a:r>
            <a:r>
              <a:rPr lang="lv-LV" altLang="en-US" sz="1800"/>
              <a:t> </a:t>
            </a:r>
            <a:r>
              <a:rPr lang="en-US" altLang="en-US" sz="1800"/>
              <a:t>un citām datu kopnēm, kas savieno vadības blokus. </a:t>
            </a:r>
          </a:p>
          <a:p>
            <a:pPr algn="just">
              <a:defRPr sz="2000"/>
            </a:pPr>
            <a:r>
              <a:rPr lang="en-US" altLang="en-US" sz="1800"/>
              <a:t>Tie nodro</a:t>
            </a:r>
            <a:r>
              <a:rPr lang="" altLang="en-US" sz="1800"/>
              <a:t>š</a:t>
            </a:r>
            <a:r>
              <a:rPr lang="en-US" altLang="en-US" sz="1800"/>
              <a:t>ina ātru komunikāciju, diagnostikas iespējas un sistēmu savstarpēju</a:t>
            </a:r>
          </a:p>
          <a:p>
            <a:pPr algn="just">
              <a:defRPr sz="2000"/>
            </a:pPr>
            <a:r>
              <a:rPr lang="en-US" altLang="en-US" sz="1800"/>
              <a:t>sinhronizāciju. Salīdzinot ar analogajiem signāliem, digitālie ir stabilāki,</a:t>
            </a:r>
          </a:p>
          <a:p>
            <a:pPr algn="just">
              <a:defRPr sz="2000"/>
            </a:pPr>
            <a:r>
              <a:rPr lang="en-US" altLang="en-US" sz="1800"/>
              <a:t>efektīvāki un piemēroti sare</a:t>
            </a:r>
            <a:r>
              <a:rPr lang="" altLang="en-US" sz="1800"/>
              <a:t>žģ</a:t>
            </a:r>
            <a:r>
              <a:rPr lang="en-US" altLang="en-US" sz="1800"/>
              <a:t>ītām vadības funkcijām, kas nepiecie</a:t>
            </a:r>
            <a:r>
              <a:rPr lang="" altLang="en-US" sz="1800"/>
              <a:t>š</a:t>
            </a:r>
            <a:r>
              <a:rPr lang="en-US" altLang="en-US" sz="1800"/>
              <a:t>amas</a:t>
            </a:r>
          </a:p>
          <a:p>
            <a:pPr algn="just">
              <a:defRPr sz="2000"/>
            </a:pPr>
            <a:r>
              <a:rPr lang="en-US" altLang="en-US" sz="1800"/>
              <a:t>mūsdienu transportlīdzek</a:t>
            </a:r>
            <a:r>
              <a:rPr lang="" altLang="en-US" sz="1800"/>
              <a:t>ļ</a:t>
            </a:r>
            <a:r>
              <a:rPr lang="en-US" altLang="en-US" sz="1800"/>
              <a:t>os.</a:t>
            </a:r>
          </a:p>
        </p:txBody>
      </p:sp>
      <p:pic>
        <p:nvPicPr>
          <p:cNvPr id="8" name="Picture 7" descr="can line decoded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730" y="4602480"/>
            <a:ext cx="8488045" cy="1963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1806</Words>
  <Application>Microsoft Office PowerPoint</Application>
  <PresentationFormat>Slaidrāde ekrānā (4:3)</PresentationFormat>
  <Paragraphs>176</Paragraphs>
  <Slides>21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21</vt:i4>
      </vt:variant>
    </vt:vector>
  </HeadingPairs>
  <TitlesOfParts>
    <vt:vector size="25" baseType="lpstr">
      <vt:lpstr>SimSun</vt:lpstr>
      <vt:lpstr>Arial</vt:lpstr>
      <vt:lpstr>Arial Black</vt:lpstr>
      <vt:lpstr>Blue Waves</vt:lpstr>
      <vt:lpstr>Kandavas Lauksaimniecības tehnikums</vt:lpstr>
      <vt:lpstr>Ievads</vt:lpstr>
      <vt:lpstr>Analogie un digitālie signāli</vt:lpstr>
      <vt:lpstr>Kas ir analogais signāls?</vt:lpstr>
      <vt:lpstr>Analogo signālu īpašības</vt:lpstr>
      <vt:lpstr>Analogo signālu formas</vt:lpstr>
      <vt:lpstr>Analogo signālu sensori autoindustrijā</vt:lpstr>
      <vt:lpstr>Kas ir digitālais signāls?</vt:lpstr>
      <vt:lpstr>Digitālo signālu priekšrocības un īpašības</vt:lpstr>
      <vt:lpstr>Vadības bloka un turbīnas aktuatora komunikācija</vt:lpstr>
      <vt:lpstr>Digitālo signālu formas</vt:lpstr>
      <vt:lpstr>Digitālo signālu piemēri</vt:lpstr>
      <vt:lpstr>PWM signāls</vt:lpstr>
      <vt:lpstr>CAN datu kopne</vt:lpstr>
      <vt:lpstr>Vadības bloku izkārtojums un komunikāciju līniju shēma</vt:lpstr>
      <vt:lpstr>LIN datu kopne</vt:lpstr>
      <vt:lpstr>Signālu apstrāde ECU</vt:lpstr>
      <vt:lpstr>Šmita trigeris</vt:lpstr>
      <vt:lpstr>Signālu traucējumi</vt:lpstr>
      <vt:lpstr>Nākotnes tendences</vt:lpstr>
      <vt:lpstr>Kopsavilkums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Kandavas Lauksaimniecības tehnikums</dc:title>
  <dc:creator>Z.Andriksone</dc:creator>
  <dc:description>generated using python-pptx</dc:description>
  <cp:lastModifiedBy>Z.Andriksone</cp:lastModifiedBy>
  <cp:revision>13</cp:revision>
  <dcterms:created xsi:type="dcterms:W3CDTF">2013-01-27T09:14:00Z</dcterms:created>
  <dcterms:modified xsi:type="dcterms:W3CDTF">2026-01-07T12:53:07Z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C07CB110745A4A7A80F824EDF033F533_12</vt:lpwstr>
  </property>
  <property fmtid="{D5CDD505-2E9C-101B-9397-08002B2CF9AE}" pid="3" name="KSOProductBuildVer">
    <vt:lpwstr>1033-12.2.0.23131</vt:lpwstr>
  </property>
</Properties>
</file>