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5" r:id="rId3"/>
    <p:sldId id="266" r:id="rId4"/>
    <p:sldId id="262" r:id="rId5"/>
    <p:sldId id="273" r:id="rId6"/>
    <p:sldId id="259" r:id="rId7"/>
    <p:sldId id="271" r:id="rId8"/>
    <p:sldId id="264" r:id="rId9"/>
    <p:sldId id="267" r:id="rId10"/>
    <p:sldId id="269" r:id="rId11"/>
    <p:sldId id="272" r:id="rId12"/>
    <p:sldId id="260" r:id="rId13"/>
    <p:sldId id="263" r:id="rId1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v-LV" smtClean="0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010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454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93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13986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85432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0292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30440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0314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6705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15706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73178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C2BC94C-B20A-4E01-A269-91CADDB82CC7}" type="datetimeFigureOut">
              <a:rPr lang="lv-LV" smtClean="0"/>
              <a:t>18.09.2026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7A48726-4227-4A01-A994-3085D689E28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1347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877614" y="3704896"/>
            <a:ext cx="9178157" cy="21111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lv-LV" sz="4800" b="1" kern="1800" spc="7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lv-LV" sz="48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Building </a:t>
            </a:r>
            <a:r>
              <a:rPr lang="lv-LV" sz="4800" b="1" kern="1800" spc="7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lv-LV" sz="48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School: </a:t>
            </a:r>
            <a:r>
              <a:rPr lang="lv-LV" sz="4800" b="1" kern="1800" spc="7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  <a:r>
              <a:rPr lang="lv-LV" sz="48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4800" b="1" kern="1800" spc="7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lv-LV" sz="48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4800" b="1" kern="1800" spc="7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</a:t>
            </a:r>
            <a:r>
              <a:rPr lang="lv-LV" sz="48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Building </a:t>
            </a:r>
            <a:r>
              <a:rPr lang="lv-LV" sz="4800" b="1" kern="1800" spc="75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Educators</a:t>
            </a:r>
            <a:r>
              <a:rPr lang="lv-LV" sz="48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lv-LV" sz="48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Communities</a:t>
            </a:r>
            <a:r>
              <a:rPr lang="lv-LV" sz="10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1000" b="1" kern="1800" spc="7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48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48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32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Spānija, Barselona 06.07.-11.07.2026.</a:t>
            </a:r>
            <a:br>
              <a:rPr lang="lv-LV" sz="32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32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Anita </a:t>
            </a:r>
            <a:r>
              <a:rPr lang="lv-LV" sz="3200" b="1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Sondare</a:t>
            </a:r>
            <a:r>
              <a:rPr lang="lv-LV" sz="32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3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lv-LV" sz="3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v-LV" sz="3200" dirty="0">
              <a:solidFill>
                <a:schemeClr val="tx1"/>
              </a:solidFill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961695" y="5596376"/>
            <a:ext cx="9144000" cy="1655762"/>
          </a:xfrm>
        </p:spPr>
        <p:txBody>
          <a:bodyPr/>
          <a:lstStyle/>
          <a:p>
            <a:r>
              <a:rPr lang="lv-LV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Projekta Nr. </a:t>
            </a:r>
            <a:r>
              <a:rPr lang="lv-LV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2025-1-LV01-KA121-SCH-000333599</a:t>
            </a:r>
            <a:endParaRPr lang="lv-LV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263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503547" y="469269"/>
            <a:ext cx="3044423" cy="655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Kursa mērķis:</a:t>
            </a:r>
            <a:endParaRPr lang="lv-LV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aisnstūris 2"/>
          <p:cNvSpPr/>
          <p:nvPr/>
        </p:nvSpPr>
        <p:spPr>
          <a:xfrm>
            <a:off x="503547" y="1014795"/>
            <a:ext cx="99805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v-LV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Sniegt pedagogiem praktiskas metodes un teorētiskās zināšanas komandas saliedēšanai, sadarbības veicināšanai un pozitīvas skolas vides veidošanai, lai </a:t>
            </a:r>
            <a:r>
              <a:rPr lang="lv-LV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stiprinātu </a:t>
            </a:r>
            <a:r>
              <a:rPr lang="lv-LV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pedagogu </a:t>
            </a:r>
            <a:r>
              <a:rPr lang="lv-LV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kolektīvu, </a:t>
            </a:r>
            <a:r>
              <a:rPr lang="lv-LV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uzlabotu ikdienas darba </a:t>
            </a:r>
            <a:r>
              <a:rPr lang="lv-LV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kvalitāti un motivācija, 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 ietekmē skolēnu attieksmi pret mācībām un rezultātiem.</a:t>
            </a:r>
          </a:p>
          <a:p>
            <a:pPr algn="just"/>
            <a:endParaRPr lang="lv-LV" sz="2800" dirty="0"/>
          </a:p>
        </p:txBody>
      </p:sp>
      <p:pic>
        <p:nvPicPr>
          <p:cNvPr id="8" name="Attēls 7" descr="Illa de la Discòrdi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41" y="3192517"/>
            <a:ext cx="9325303" cy="3405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000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isnstūris 2"/>
          <p:cNvSpPr/>
          <p:nvPr/>
        </p:nvSpPr>
        <p:spPr>
          <a:xfrm>
            <a:off x="204951" y="1800967"/>
            <a:ext cx="6976241" cy="3220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Apgūt praktiskas </a:t>
            </a:r>
            <a:r>
              <a:rPr lang="lv-LV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metodes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lv-LV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Iepazīties ar komandas veidošanas rotaļām, neformālās izglītības paņēmieniem un saliedēšanas spēlēm, ko izmantot skolas vidē</a:t>
            </a:r>
            <a:r>
              <a:rPr lang="lv-LV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endParaRPr lang="lv-LV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Stiprināt pedagogu </a:t>
            </a:r>
            <a:r>
              <a:rPr lang="lv-LV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kolektīvu</a:t>
            </a:r>
            <a:endParaRPr lang="lv-LV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lv-LV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lv-LV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Veicināt </a:t>
            </a: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savstarpējo atbalstu un efektīgu </a:t>
            </a:r>
            <a:r>
              <a:rPr lang="lv-LV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komunikāciju </a:t>
            </a:r>
            <a:r>
              <a:rPr lang="lv-LV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starp </a:t>
            </a:r>
            <a:r>
              <a:rPr lang="lv-LV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skolotājiem.</a:t>
            </a:r>
            <a:endParaRPr lang="lv-LV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aisnstūris 3"/>
          <p:cNvSpPr/>
          <p:nvPr/>
        </p:nvSpPr>
        <p:spPr>
          <a:xfrm>
            <a:off x="517347" y="840726"/>
            <a:ext cx="3647152" cy="645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Kursa </a:t>
            </a:r>
            <a:r>
              <a:rPr lang="lv-LV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uzdevumi:</a:t>
            </a:r>
            <a:r>
              <a:rPr lang="lv-LV" sz="11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v-LV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568" y="280214"/>
            <a:ext cx="4359166" cy="3269374"/>
          </a:xfrm>
          <a:prstGeom prst="rect">
            <a:avLst/>
          </a:prstGeom>
        </p:spPr>
      </p:pic>
      <p:pic>
        <p:nvPicPr>
          <p:cNvPr id="3076" name="Picture 4" descr="https://cdn.getyourguide.com/image/format=auto%2Cfit=crop%2Cgravity=auto%2Cquality=60%2Cwidth=1210%2Cdpr=1/tour_img/546ccc98c4397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568" y="3620533"/>
            <a:ext cx="4359166" cy="297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56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94290" y="941690"/>
            <a:ext cx="8839200" cy="5747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endParaRPr lang="lv-LV" sz="28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kursu dalībnieki no -  Latvijas,  Itālijas, Vācijas,  Ungārijas, Zviedrijas, Čehijas, Grieķijas un Polijas.</a:t>
            </a:r>
          </a:p>
          <a:p>
            <a:pPr lvl="0"/>
            <a:endParaRPr lang="lv-LV" sz="9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lv-LV" sz="9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Katru dienu  </a:t>
            </a:r>
            <a:r>
              <a:rPr lang="lv-LV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kursa dalībnieki iepazīstināja ar  sevi, savu skolu un valsti.</a:t>
            </a:r>
            <a:endParaRPr lang="lv-LV" sz="9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Mācību nodarbība muzejā.</a:t>
            </a:r>
            <a:endParaRPr lang="lv-LV" sz="28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Kursa saliedēšanas aktivitātes katru dienu.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endParaRPr lang="lv-LV" sz="900" dirty="0" smtClean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Apskates objekti kursa ietvaros -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Sant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Pau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Recinte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Modernista,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Casa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Ametller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izbrauciens ar Barselonas tūristu autobusu pa pilsētu. Mākslinieka Antonio Gaudi arhitektūras objekts –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Sagrada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Familia</a:t>
            </a:r>
            <a:r>
              <a:rPr lang="lv-LV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lv-LV" sz="2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aisnstūris 2"/>
          <p:cNvSpPr/>
          <p:nvPr/>
        </p:nvSpPr>
        <p:spPr>
          <a:xfrm>
            <a:off x="304800" y="697503"/>
            <a:ext cx="6096000" cy="946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lv-LV" sz="28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06.07.-11.07.2026.</a:t>
            </a:r>
          </a:p>
          <a:p>
            <a:pPr lvl="0">
              <a:lnSpc>
                <a:spcPct val="150000"/>
              </a:lnSpc>
            </a:pPr>
            <a:endParaRPr lang="lv-LV" sz="9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aisnstūris 3"/>
          <p:cNvSpPr/>
          <p:nvPr/>
        </p:nvSpPr>
        <p:spPr>
          <a:xfrm>
            <a:off x="3160030" y="240180"/>
            <a:ext cx="4793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lv-LV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Mācību process</a:t>
            </a:r>
            <a:endParaRPr lang="lv-LV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825" y="295359"/>
            <a:ext cx="2719549" cy="3080948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444222"/>
            <a:ext cx="2719549" cy="311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0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781" y="3645235"/>
            <a:ext cx="4295823" cy="2936478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145" y="3645236"/>
            <a:ext cx="4056974" cy="2936477"/>
          </a:xfrm>
          <a:prstGeom prst="rect">
            <a:avLst/>
          </a:prstGeom>
        </p:spPr>
      </p:pic>
      <p:pic>
        <p:nvPicPr>
          <p:cNvPr id="2" name="Attēls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87" y="3645236"/>
            <a:ext cx="4122052" cy="2936478"/>
          </a:xfrm>
          <a:prstGeom prst="rect">
            <a:avLst/>
          </a:prstGeom>
        </p:spPr>
      </p:pic>
      <p:sp>
        <p:nvSpPr>
          <p:cNvPr id="5" name="Taisnstūris 4"/>
          <p:cNvSpPr/>
          <p:nvPr/>
        </p:nvSpPr>
        <p:spPr>
          <a:xfrm>
            <a:off x="1180412" y="572355"/>
            <a:ext cx="79478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lv-LV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GB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autras</a:t>
            </a:r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motivējošas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aktivitātes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iedvesmot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attīstīt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piederības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sajūtu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kā</a:t>
            </a:r>
            <a:r>
              <a:rPr lang="lv-LV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arī</a:t>
            </a:r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uzlabot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komunikācijas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prasmes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lv-LV" sz="3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lv-LV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50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807125" y="500131"/>
            <a:ext cx="10504633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lv-LV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Mācību nodarbība </a:t>
            </a:r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Katalonijas Nacionālajā </a:t>
            </a:r>
          </a:p>
          <a:p>
            <a:pPr algn="ctr">
              <a:lnSpc>
                <a:spcPct val="107000"/>
              </a:lnSpc>
            </a:pPr>
            <a:r>
              <a:rPr lang="lv-LV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mākslas muzejā</a:t>
            </a:r>
            <a:endParaRPr lang="lv-LV" sz="36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Attēl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7" y="2098929"/>
            <a:ext cx="3176753" cy="4235670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396" y="2098929"/>
            <a:ext cx="3408632" cy="4395314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639" y="2333296"/>
            <a:ext cx="4871118" cy="393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9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8" y="217452"/>
            <a:ext cx="4006327" cy="3264839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57" y="3570890"/>
            <a:ext cx="4070503" cy="3044950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8867" y="3685474"/>
            <a:ext cx="3990191" cy="2930366"/>
          </a:xfrm>
          <a:prstGeom prst="rect">
            <a:avLst/>
          </a:prstGeom>
        </p:spPr>
      </p:pic>
      <p:sp>
        <p:nvSpPr>
          <p:cNvPr id="8" name="Taisnstūris 7"/>
          <p:cNvSpPr/>
          <p:nvPr/>
        </p:nvSpPr>
        <p:spPr>
          <a:xfrm>
            <a:off x="4441109" y="422045"/>
            <a:ext cx="31846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Muzejs atrodas iespaidīgajā Nacionālajā pilī (</a:t>
            </a:r>
            <a:r>
              <a:rPr lang="lv-LV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Palau </a:t>
            </a:r>
            <a:r>
              <a:rPr lang="lv-LV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Nacional</a:t>
            </a: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uz </a:t>
            </a:r>
            <a:r>
              <a:rPr lang="lv-LV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Montžuika</a:t>
            </a: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kalna, kas tika uzcelta 1929. gada Pasaules izstādei</a:t>
            </a:r>
            <a:r>
              <a:rPr lang="lv-LV" b="1" dirty="0"/>
              <a:t>.</a:t>
            </a:r>
          </a:p>
        </p:txBody>
      </p:sp>
      <p:sp>
        <p:nvSpPr>
          <p:cNvPr id="9" name="Taisnstūris 8"/>
          <p:cNvSpPr/>
          <p:nvPr/>
        </p:nvSpPr>
        <p:spPr>
          <a:xfrm>
            <a:off x="4369977" y="3464290"/>
            <a:ext cx="338372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 dibināts 1990. gadā, apvienojot agrāko Katalonijas Mākslas muzeja un Modernās mākslas muzeja krājumus.</a:t>
            </a:r>
          </a:p>
        </p:txBody>
      </p:sp>
      <p:pic>
        <p:nvPicPr>
          <p:cNvPr id="10" name="Attēls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58" y="275448"/>
            <a:ext cx="4070503" cy="31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5252" y="2231931"/>
            <a:ext cx="4990769" cy="3743075"/>
          </a:xfrm>
          <a:prstGeom prst="rect">
            <a:avLst/>
          </a:prstGeom>
        </p:spPr>
      </p:pic>
      <p:sp>
        <p:nvSpPr>
          <p:cNvPr id="4" name="Taisnstūris 3"/>
          <p:cNvSpPr/>
          <p:nvPr/>
        </p:nvSpPr>
        <p:spPr>
          <a:xfrm>
            <a:off x="4184392" y="-81379"/>
            <a:ext cx="281840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lv-LV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lv-LV" sz="28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Sagrada</a:t>
            </a:r>
            <a:r>
              <a:rPr lang="lv-LV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lv-LV" sz="28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Familia</a:t>
            </a:r>
            <a:r>
              <a:rPr lang="lv-LV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lv-LV" sz="2800" b="1" dirty="0"/>
          </a:p>
        </p:txBody>
      </p:sp>
      <p:pic>
        <p:nvPicPr>
          <p:cNvPr id="1026" name="Picture 2" descr="Bilde, 4. elements no 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393" y="1608083"/>
            <a:ext cx="3743075" cy="499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69055" y="2231929"/>
            <a:ext cx="4990768" cy="3743076"/>
          </a:xfrm>
          <a:prstGeom prst="rect">
            <a:avLst/>
          </a:prstGeom>
        </p:spPr>
      </p:pic>
      <p:sp>
        <p:nvSpPr>
          <p:cNvPr id="6" name="Taisnstūris 5"/>
          <p:cNvSpPr/>
          <p:nvPr/>
        </p:nvSpPr>
        <p:spPr>
          <a:xfrm>
            <a:off x="486098" y="809518"/>
            <a:ext cx="117059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Bazilika un Svētās Ģimenes Baznīcas atpestīšanas </a:t>
            </a:r>
            <a:r>
              <a:rPr lang="lv-LV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templis. </a:t>
            </a:r>
          </a:p>
          <a:p>
            <a:pPr algn="just"/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Arhitekts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kataloniešu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arhitekts Antoni </a:t>
            </a:r>
            <a:r>
              <a:rPr lang="lv-LV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Gaudī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un tā ir augstākā baznīca pasaulē.</a:t>
            </a:r>
          </a:p>
        </p:txBody>
      </p:sp>
    </p:spTree>
    <p:extLst>
      <p:ext uri="{BB962C8B-B14F-4D97-AF65-F5344CB8AC3E}">
        <p14:creationId xmlns:p14="http://schemas.microsoft.com/office/powerpoint/2010/main" val="238303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708" y="4134061"/>
            <a:ext cx="3602160" cy="2492925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708" y="1654549"/>
            <a:ext cx="3602160" cy="2432150"/>
          </a:xfrm>
          <a:prstGeom prst="rect">
            <a:avLst/>
          </a:prstGeom>
        </p:spPr>
      </p:pic>
      <p:pic>
        <p:nvPicPr>
          <p:cNvPr id="3" name="Attēls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09208" y="2232493"/>
            <a:ext cx="5022066" cy="3766924"/>
          </a:xfrm>
          <a:prstGeom prst="rect">
            <a:avLst/>
          </a:prstGeom>
        </p:spPr>
      </p:pic>
      <p:sp>
        <p:nvSpPr>
          <p:cNvPr id="6" name="Taisnstūris 5"/>
          <p:cNvSpPr/>
          <p:nvPr/>
        </p:nvSpPr>
        <p:spPr>
          <a:xfrm>
            <a:off x="1976476" y="331218"/>
            <a:ext cx="86736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 Pau modernisma komplekss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/>
              <a:t>(</a:t>
            </a:r>
            <a:r>
              <a:rPr lang="fr-FR" i="1" dirty="0">
                <a:latin typeface="Google Sans"/>
              </a:rPr>
              <a:t>Recinte Modernista de Sant Pau</a:t>
            </a:r>
            <a:r>
              <a:rPr lang="fr-FR" dirty="0"/>
              <a:t>)</a:t>
            </a:r>
            <a:endParaRPr lang="lv-LV" dirty="0"/>
          </a:p>
        </p:txBody>
      </p:sp>
      <p:sp>
        <p:nvSpPr>
          <p:cNvPr id="7" name="Taisnstūris 6"/>
          <p:cNvSpPr/>
          <p:nvPr/>
        </p:nvSpPr>
        <p:spPr>
          <a:xfrm>
            <a:off x="231224" y="831364"/>
            <a:ext cx="116953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Kopš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1997. gada ir iekļauts UNESCO Pasaules mantojuma sarakstā. Sākotnēji tā bija pilnībā funkcionējoša slimnīca (</a:t>
            </a:r>
            <a:r>
              <a:rPr lang="lv-LV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Santa </a:t>
            </a:r>
            <a:r>
              <a:rPr lang="lv-LV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Creu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lv-LV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Pau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kas šajā vēsturiskajā vietā darbojās līdz pat 2009. gadam. </a:t>
            </a:r>
          </a:p>
          <a:p>
            <a:endParaRPr lang="lv-LV" dirty="0"/>
          </a:p>
        </p:txBody>
      </p:sp>
      <p:pic>
        <p:nvPicPr>
          <p:cNvPr id="9" name="Attēls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5024" y="2337507"/>
            <a:ext cx="4927340" cy="365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172" y="2437170"/>
            <a:ext cx="3074273" cy="2205841"/>
          </a:xfrm>
          <a:prstGeom prst="rect">
            <a:avLst/>
          </a:prstGeom>
        </p:spPr>
      </p:pic>
      <p:pic>
        <p:nvPicPr>
          <p:cNvPr id="4" name="Attēl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40" y="2437170"/>
            <a:ext cx="5494400" cy="4176466"/>
          </a:xfrm>
          <a:prstGeom prst="rect">
            <a:avLst/>
          </a:prstGeom>
        </p:spPr>
      </p:pic>
      <p:sp>
        <p:nvSpPr>
          <p:cNvPr id="2" name="Taisnstūris 1"/>
          <p:cNvSpPr/>
          <p:nvPr/>
        </p:nvSpPr>
        <p:spPr>
          <a:xfrm>
            <a:off x="4502398" y="250867"/>
            <a:ext cx="2388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2800" b="1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Casa</a:t>
            </a:r>
            <a:r>
              <a:rPr lang="lv-LV" sz="2800" b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800" b="1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Amatller</a:t>
            </a: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Attēl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27505" y="2920113"/>
            <a:ext cx="4189932" cy="3224049"/>
          </a:xfrm>
          <a:prstGeom prst="rect">
            <a:avLst/>
          </a:prstGeom>
        </p:spPr>
      </p:pic>
      <p:pic>
        <p:nvPicPr>
          <p:cNvPr id="8" name="Attēls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8692" y="4572001"/>
            <a:ext cx="2991755" cy="2041636"/>
          </a:xfrm>
          <a:prstGeom prst="rect">
            <a:avLst/>
          </a:prstGeom>
        </p:spPr>
      </p:pic>
      <p:sp>
        <p:nvSpPr>
          <p:cNvPr id="11" name="Taisnstūris 10"/>
          <p:cNvSpPr/>
          <p:nvPr/>
        </p:nvSpPr>
        <p:spPr>
          <a:xfrm>
            <a:off x="238622" y="721112"/>
            <a:ext cx="117147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Ēku no 1898. līdz 1900. gadam projektējis un pārbūvējis ievērojamais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katalāņu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arhitekts </a:t>
            </a:r>
            <a:r>
              <a:rPr lang="lv-LV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Joseps</a:t>
            </a:r>
            <a:r>
              <a:rPr lang="lv-LV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Puigs</a:t>
            </a:r>
            <a:r>
              <a:rPr lang="lv-LV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lv-LV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Kadafalčs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lv-LV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Josep</a:t>
            </a:r>
            <a:r>
              <a:rPr lang="lv-LV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Puig</a:t>
            </a:r>
            <a:r>
              <a:rPr lang="lv-LV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lv-LV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Kadafalch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lv-LV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aisnstūris 11"/>
          <p:cNvSpPr/>
          <p:nvPr/>
        </p:nvSpPr>
        <p:spPr>
          <a:xfrm>
            <a:off x="245528" y="1311243"/>
            <a:ext cx="11767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Ēku 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savai rezidencei pārbūvēja bagāts šokolādes fabrikas īpašnieks un uzņēmējs </a:t>
            </a:r>
            <a:r>
              <a:rPr lang="lv-LV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Antoni </a:t>
            </a:r>
            <a:r>
              <a:rPr lang="lv-LV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Amatlers</a:t>
            </a:r>
            <a:r>
              <a:rPr lang="lv-LV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v-LV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aisnstūris 12"/>
          <p:cNvSpPr/>
          <p:nvPr/>
        </p:nvSpPr>
        <p:spPr>
          <a:xfrm>
            <a:off x="213020" y="1662783"/>
            <a:ext cx="117336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Ēkas fasāde apvieno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katalāņu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flāmu stilus, un tās </a:t>
            </a:r>
            <a:r>
              <a:rPr lang="lv-LV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pakāpienveida</a:t>
            </a:r>
            <a:r>
              <a:rPr lang="lv-LV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jumts nedaudz atgādina šokolādes tāfelīti. Arī iekštelpās un vitrāžās ir manāmas smalkas atsauces uz šokolādes </a:t>
            </a:r>
            <a:r>
              <a:rPr lang="lv-LV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ražošanu.</a:t>
            </a:r>
            <a:endParaRPr lang="lv-LV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67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068" y="2088929"/>
            <a:ext cx="5423340" cy="4528143"/>
          </a:xfrm>
          <a:prstGeom prst="rect">
            <a:avLst/>
          </a:prstGeom>
        </p:spPr>
      </p:pic>
      <p:sp>
        <p:nvSpPr>
          <p:cNvPr id="2" name="Taisnstūris 1"/>
          <p:cNvSpPr/>
          <p:nvPr/>
        </p:nvSpPr>
        <p:spPr>
          <a:xfrm>
            <a:off x="3114483" y="493251"/>
            <a:ext cx="61798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lv-LV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Montžuikas</a:t>
            </a: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pils un </a:t>
            </a:r>
            <a:r>
              <a:rPr lang="lv-LV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gaisa </a:t>
            </a:r>
            <a:r>
              <a:rPr lang="lv-LV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vagoniņš</a:t>
            </a:r>
            <a:endParaRPr lang="lv-LV" sz="32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Attēl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834" y="2088929"/>
            <a:ext cx="3785175" cy="4528144"/>
          </a:xfrm>
          <a:prstGeom prst="rect">
            <a:avLst/>
          </a:prstGeom>
        </p:spPr>
      </p:pic>
      <p:pic>
        <p:nvPicPr>
          <p:cNvPr id="4098" name="Picture 2" descr="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35" y="2088930"/>
            <a:ext cx="4138448" cy="452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18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049516" y="414215"/>
            <a:ext cx="8332076" cy="816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v-LV" sz="1200" b="1" dirty="0" smtClean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v-LV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lv-LV" sz="3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Apskates objekti braucot ar tūrisma autobusu</a:t>
            </a:r>
            <a:endParaRPr lang="lv-LV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1" y="2090929"/>
            <a:ext cx="3319999" cy="4426666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250" y="2740932"/>
            <a:ext cx="4585533" cy="3439150"/>
          </a:xfrm>
          <a:prstGeom prst="rect">
            <a:avLst/>
          </a:prstGeom>
        </p:spPr>
      </p:pic>
      <p:pic>
        <p:nvPicPr>
          <p:cNvPr id="13" name="Attēls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92557" y="2601538"/>
            <a:ext cx="4540597" cy="340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9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30" y="1754735"/>
            <a:ext cx="3168870" cy="4480060"/>
          </a:xfrm>
          <a:prstGeom prst="rect">
            <a:avLst/>
          </a:prstGeom>
        </p:spPr>
      </p:pic>
      <p:sp>
        <p:nvSpPr>
          <p:cNvPr id="4" name="Virsraksts 1"/>
          <p:cNvSpPr txBox="1">
            <a:spLocks/>
          </p:cNvSpPr>
          <p:nvPr/>
        </p:nvSpPr>
        <p:spPr>
          <a:xfrm>
            <a:off x="2002698" y="307428"/>
            <a:ext cx="9144000" cy="2387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Team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Building </a:t>
            </a: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School: </a:t>
            </a: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Building </a:t>
            </a: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Educators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lv-LV" sz="3600" b="1" kern="1800" spc="75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Communities</a:t>
            </a:r>
            <a: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36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48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4800" b="1" kern="1800" spc="75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lv-LV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v-LV" sz="3200" dirty="0"/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393" y="1754735"/>
            <a:ext cx="5861572" cy="4480060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036" y="1754735"/>
            <a:ext cx="3196695" cy="4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āze">
  <a:themeElements>
    <a:clrScheme name="Bāz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āz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āz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Bāze</Template>
  <TotalTime>907</TotalTime>
  <Words>344</Words>
  <Application>Microsoft Office PowerPoint</Application>
  <PresentationFormat>Platekrāna</PresentationFormat>
  <Paragraphs>42</Paragraphs>
  <Slides>13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13</vt:i4>
      </vt:variant>
    </vt:vector>
  </HeadingPairs>
  <TitlesOfParts>
    <vt:vector size="19" baseType="lpstr">
      <vt:lpstr>Calibri</vt:lpstr>
      <vt:lpstr>Corbel</vt:lpstr>
      <vt:lpstr>Google Sans</vt:lpstr>
      <vt:lpstr>Symbol</vt:lpstr>
      <vt:lpstr>Times New Roman</vt:lpstr>
      <vt:lpstr>Bāze</vt:lpstr>
      <vt:lpstr>Team Building for School: Play and Fun, Building Educators’ Communities  Spānija, Barselona 06.07.-11.07.2026. Anita Sondare  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Building for School: Play and Fun, Building Educators’ Communities</dc:title>
  <dc:creator>Anita</dc:creator>
  <cp:lastModifiedBy>user</cp:lastModifiedBy>
  <cp:revision>81</cp:revision>
  <dcterms:created xsi:type="dcterms:W3CDTF">2026-08-30T12:29:53Z</dcterms:created>
  <dcterms:modified xsi:type="dcterms:W3CDTF">2026-09-18T06:05:46Z</dcterms:modified>
</cp:coreProperties>
</file>