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70" r:id="rId3"/>
    <p:sldId id="257" r:id="rId4"/>
    <p:sldId id="258" r:id="rId5"/>
    <p:sldId id="259" r:id="rId6"/>
    <p:sldId id="260" r:id="rId7"/>
    <p:sldId id="261" r:id="rId8"/>
    <p:sldId id="273" r:id="rId9"/>
    <p:sldId id="263" r:id="rId10"/>
    <p:sldId id="264" r:id="rId11"/>
    <p:sldId id="265" r:id="rId12"/>
    <p:sldId id="272" r:id="rId13"/>
    <p:sldId id="266" r:id="rId14"/>
    <p:sldId id="267" r:id="rId15"/>
    <p:sldId id="268" r:id="rId16"/>
    <p:sldId id="269"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lv-LV"/>
              <a:t>Rediģēt šablona virsraksta stilu</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v-LV"/>
              <a:t>Noklikšķiniet, lai rediģētu šablona apakšvirsraksta stilu</a:t>
            </a:r>
            <a:endParaRPr lang="en-US" dirty="0"/>
          </a:p>
        </p:txBody>
      </p:sp>
      <p:sp>
        <p:nvSpPr>
          <p:cNvPr id="4" name="Date Placeholder 3"/>
          <p:cNvSpPr>
            <a:spLocks noGrp="1"/>
          </p:cNvSpPr>
          <p:nvPr>
            <p:ph type="dt" sz="half" idx="10"/>
          </p:nvPr>
        </p:nvSpPr>
        <p:spPr/>
        <p:txBody>
          <a:bodyPr/>
          <a:lstStyle/>
          <a:p>
            <a:fld id="{AB112FBB-8822-4BE3-98DE-41E83A30034A}" type="datetimeFigureOut">
              <a:rPr lang="lv-LV" smtClean="0"/>
              <a:t>28.12.2025</a:t>
            </a:fld>
            <a:endParaRPr lang="lv-LV"/>
          </a:p>
        </p:txBody>
      </p:sp>
      <p:sp>
        <p:nvSpPr>
          <p:cNvPr id="5" name="Footer Placeholder 4"/>
          <p:cNvSpPr>
            <a:spLocks noGrp="1"/>
          </p:cNvSpPr>
          <p:nvPr>
            <p:ph type="ftr" sz="quarter" idx="11"/>
          </p:nvPr>
        </p:nvSpPr>
        <p:spPr/>
        <p:txBody>
          <a:bodyPr/>
          <a:lstStyle/>
          <a:p>
            <a:endParaRPr lang="lv-LV"/>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5D995E46-E002-4161-8394-5515B73048D0}" type="slidenum">
              <a:rPr lang="lv-LV" smtClean="0"/>
              <a:t>‹#›</a:t>
            </a:fld>
            <a:endParaRPr lang="lv-LV"/>
          </a:p>
        </p:txBody>
      </p:sp>
    </p:spTree>
    <p:extLst>
      <p:ext uri="{BB962C8B-B14F-4D97-AF65-F5344CB8AC3E}">
        <p14:creationId xmlns:p14="http://schemas.microsoft.com/office/powerpoint/2010/main" val="11710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Virsraksts un paraksts">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lv-LV"/>
              <a:t>Rediģēt šablona virsraksta stilu</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Noklikšķiniet, lai rediģētu šablona teksta stilus</a:t>
            </a:r>
          </a:p>
        </p:txBody>
      </p:sp>
      <p:sp>
        <p:nvSpPr>
          <p:cNvPr id="4" name="Date Placeholder 3"/>
          <p:cNvSpPr>
            <a:spLocks noGrp="1"/>
          </p:cNvSpPr>
          <p:nvPr>
            <p:ph type="dt" sz="half" idx="10"/>
          </p:nvPr>
        </p:nvSpPr>
        <p:spPr/>
        <p:txBody>
          <a:bodyPr/>
          <a:lstStyle/>
          <a:p>
            <a:fld id="{AB112FBB-8822-4BE3-98DE-41E83A30034A}" type="datetimeFigureOut">
              <a:rPr lang="lv-LV" smtClean="0"/>
              <a:t>28.12.2025</a:t>
            </a:fld>
            <a:endParaRPr lang="lv-LV"/>
          </a:p>
        </p:txBody>
      </p:sp>
      <p:sp>
        <p:nvSpPr>
          <p:cNvPr id="5" name="Footer Placeholder 4"/>
          <p:cNvSpPr>
            <a:spLocks noGrp="1"/>
          </p:cNvSpPr>
          <p:nvPr>
            <p:ph type="ftr" sz="quarter" idx="11"/>
          </p:nvPr>
        </p:nvSpPr>
        <p:spPr/>
        <p:txBody>
          <a:bodyPr/>
          <a:lstStyle/>
          <a:p>
            <a:endParaRPr lang="lv-LV"/>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5D995E46-E002-4161-8394-5515B73048D0}" type="slidenum">
              <a:rPr lang="lv-LV" smtClean="0"/>
              <a:t>‹#›</a:t>
            </a:fld>
            <a:endParaRPr lang="lv-LV"/>
          </a:p>
        </p:txBody>
      </p:sp>
    </p:spTree>
    <p:extLst>
      <p:ext uri="{BB962C8B-B14F-4D97-AF65-F5344CB8AC3E}">
        <p14:creationId xmlns:p14="http://schemas.microsoft.com/office/powerpoint/2010/main" val="911699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āts ar parakstu">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lv-LV"/>
              <a:t>Rediģēt šablona virsraksta stilu</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v-LV"/>
              <a:t>Noklikšķiniet, lai rediģētu šablona teksta stilus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Noklikšķiniet, lai rediģētu šablona teksta stilus</a:t>
            </a:r>
          </a:p>
        </p:txBody>
      </p:sp>
      <p:sp>
        <p:nvSpPr>
          <p:cNvPr id="4" name="Date Placeholder 3"/>
          <p:cNvSpPr>
            <a:spLocks noGrp="1"/>
          </p:cNvSpPr>
          <p:nvPr>
            <p:ph type="dt" sz="half" idx="10"/>
          </p:nvPr>
        </p:nvSpPr>
        <p:spPr/>
        <p:txBody>
          <a:bodyPr/>
          <a:lstStyle/>
          <a:p>
            <a:fld id="{AB112FBB-8822-4BE3-98DE-41E83A30034A}" type="datetimeFigureOut">
              <a:rPr lang="lv-LV" smtClean="0"/>
              <a:t>28.12.2025</a:t>
            </a:fld>
            <a:endParaRPr lang="lv-LV"/>
          </a:p>
        </p:txBody>
      </p:sp>
      <p:sp>
        <p:nvSpPr>
          <p:cNvPr id="5" name="Footer Placeholder 4"/>
          <p:cNvSpPr>
            <a:spLocks noGrp="1"/>
          </p:cNvSpPr>
          <p:nvPr>
            <p:ph type="ftr" sz="quarter" idx="11"/>
          </p:nvPr>
        </p:nvSpPr>
        <p:spPr/>
        <p:txBody>
          <a:bodyPr/>
          <a:lstStyle/>
          <a:p>
            <a:endParaRPr lang="lv-LV"/>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5D995E46-E002-4161-8394-5515B73048D0}" type="slidenum">
              <a:rPr lang="lv-LV" smtClean="0"/>
              <a:t>‹#›</a:t>
            </a:fld>
            <a:endParaRPr lang="lv-LV"/>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750797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Vizītkarte">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lv-LV"/>
              <a:t>Rediģēt šablona virsraksta stilu</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lv-LV"/>
              <a:t>Noklikšķiniet, lai rediģētu šablona teksta stilus</a:t>
            </a:r>
          </a:p>
        </p:txBody>
      </p:sp>
      <p:sp>
        <p:nvSpPr>
          <p:cNvPr id="5" name="Date Placeholder 4"/>
          <p:cNvSpPr>
            <a:spLocks noGrp="1"/>
          </p:cNvSpPr>
          <p:nvPr>
            <p:ph type="dt" sz="half" idx="10"/>
          </p:nvPr>
        </p:nvSpPr>
        <p:spPr/>
        <p:txBody>
          <a:bodyPr/>
          <a:lstStyle/>
          <a:p>
            <a:fld id="{AB112FBB-8822-4BE3-98DE-41E83A30034A}" type="datetimeFigureOut">
              <a:rPr lang="lv-LV" smtClean="0"/>
              <a:t>28.12.2025</a:t>
            </a:fld>
            <a:endParaRPr lang="lv-LV"/>
          </a:p>
        </p:txBody>
      </p:sp>
      <p:sp>
        <p:nvSpPr>
          <p:cNvPr id="6" name="Footer Placeholder 5"/>
          <p:cNvSpPr>
            <a:spLocks noGrp="1"/>
          </p:cNvSpPr>
          <p:nvPr>
            <p:ph type="ftr" sz="quarter" idx="11"/>
          </p:nvPr>
        </p:nvSpPr>
        <p:spPr/>
        <p:txBody>
          <a:bodyPr/>
          <a:lstStyle/>
          <a:p>
            <a:endParaRPr lang="lv-LV"/>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D995E46-E002-4161-8394-5515B73048D0}" type="slidenum">
              <a:rPr lang="lv-LV" smtClean="0"/>
              <a:t>‹#›</a:t>
            </a:fld>
            <a:endParaRPr lang="lv-LV"/>
          </a:p>
        </p:txBody>
      </p:sp>
    </p:spTree>
    <p:extLst>
      <p:ext uri="{BB962C8B-B14F-4D97-AF65-F5344CB8AC3E}">
        <p14:creationId xmlns:p14="http://schemas.microsoft.com/office/powerpoint/2010/main" val="40097461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ēt vizītkarti">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lv-LV"/>
              <a:t>Rediģēt šablona virsraksta stilu</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v-LV"/>
              <a:t>Noklikšķiniet, lai rediģētu šablona teksta stilus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lv-LV"/>
              <a:t>Noklikšķiniet, lai rediģētu šablona teksta stilus</a:t>
            </a:r>
          </a:p>
        </p:txBody>
      </p:sp>
      <p:sp>
        <p:nvSpPr>
          <p:cNvPr id="5" name="Date Placeholder 4"/>
          <p:cNvSpPr>
            <a:spLocks noGrp="1"/>
          </p:cNvSpPr>
          <p:nvPr>
            <p:ph type="dt" sz="half" idx="10"/>
          </p:nvPr>
        </p:nvSpPr>
        <p:spPr/>
        <p:txBody>
          <a:bodyPr/>
          <a:lstStyle/>
          <a:p>
            <a:fld id="{AB112FBB-8822-4BE3-98DE-41E83A30034A}" type="datetimeFigureOut">
              <a:rPr lang="lv-LV" smtClean="0"/>
              <a:t>28.12.2025</a:t>
            </a:fld>
            <a:endParaRPr lang="lv-LV"/>
          </a:p>
        </p:txBody>
      </p:sp>
      <p:sp>
        <p:nvSpPr>
          <p:cNvPr id="6" name="Footer Placeholder 5"/>
          <p:cNvSpPr>
            <a:spLocks noGrp="1"/>
          </p:cNvSpPr>
          <p:nvPr>
            <p:ph type="ftr" sz="quarter" idx="11"/>
          </p:nvPr>
        </p:nvSpPr>
        <p:spPr/>
        <p:txBody>
          <a:bodyPr/>
          <a:lstStyle/>
          <a:p>
            <a:endParaRPr lang="lv-LV"/>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D995E46-E002-4161-8394-5515B73048D0}" type="slidenum">
              <a:rPr lang="lv-LV" smtClean="0"/>
              <a:t>‹#›</a:t>
            </a:fld>
            <a:endParaRPr lang="lv-LV"/>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344525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atiess vai aplams">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lv-LV"/>
              <a:t>Rediģēt šablona virsraksta stilu</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v-LV"/>
              <a:t>Noklikšķiniet, lai rediģētu šablona teksta stilus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lv-LV"/>
              <a:t>Noklikšķiniet, lai rediģētu šablona teksta stilus</a:t>
            </a:r>
          </a:p>
        </p:txBody>
      </p:sp>
      <p:sp>
        <p:nvSpPr>
          <p:cNvPr id="5" name="Date Placeholder 4"/>
          <p:cNvSpPr>
            <a:spLocks noGrp="1"/>
          </p:cNvSpPr>
          <p:nvPr>
            <p:ph type="dt" sz="half" idx="10"/>
          </p:nvPr>
        </p:nvSpPr>
        <p:spPr/>
        <p:txBody>
          <a:bodyPr/>
          <a:lstStyle/>
          <a:p>
            <a:fld id="{AB112FBB-8822-4BE3-98DE-41E83A30034A}" type="datetimeFigureOut">
              <a:rPr lang="lv-LV" smtClean="0"/>
              <a:t>28.12.2025</a:t>
            </a:fld>
            <a:endParaRPr lang="lv-LV"/>
          </a:p>
        </p:txBody>
      </p:sp>
      <p:sp>
        <p:nvSpPr>
          <p:cNvPr id="6" name="Footer Placeholder 5"/>
          <p:cNvSpPr>
            <a:spLocks noGrp="1"/>
          </p:cNvSpPr>
          <p:nvPr>
            <p:ph type="ftr" sz="quarter" idx="11"/>
          </p:nvPr>
        </p:nvSpPr>
        <p:spPr/>
        <p:txBody>
          <a:bodyPr/>
          <a:lstStyle/>
          <a:p>
            <a:endParaRPr lang="lv-LV"/>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D995E46-E002-4161-8394-5515B73048D0}" type="slidenum">
              <a:rPr lang="lv-LV" smtClean="0"/>
              <a:t>‹#›</a:t>
            </a:fld>
            <a:endParaRPr lang="lv-LV"/>
          </a:p>
        </p:txBody>
      </p:sp>
    </p:spTree>
    <p:extLst>
      <p:ext uri="{BB962C8B-B14F-4D97-AF65-F5344CB8AC3E}">
        <p14:creationId xmlns:p14="http://schemas.microsoft.com/office/powerpoint/2010/main" val="3177867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t>Rediģēt šablona virsraksta stilu</a:t>
            </a:r>
            <a:endParaRPr lang="en-US" dirty="0"/>
          </a:p>
        </p:txBody>
      </p:sp>
      <p:sp>
        <p:nvSpPr>
          <p:cNvPr id="3" name="Vertical Text Placeholder 2"/>
          <p:cNvSpPr>
            <a:spLocks noGrp="1"/>
          </p:cNvSpPr>
          <p:nvPr>
            <p:ph type="body" orient="vert" idx="1"/>
          </p:nvPr>
        </p:nvSpPr>
        <p:spPr/>
        <p:txBody>
          <a:bodyPr vert="eaVert" ancho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10"/>
          </p:nvPr>
        </p:nvSpPr>
        <p:spPr/>
        <p:txBody>
          <a:bodyPr/>
          <a:lstStyle/>
          <a:p>
            <a:fld id="{AB112FBB-8822-4BE3-98DE-41E83A30034A}" type="datetimeFigureOut">
              <a:rPr lang="lv-LV" smtClean="0"/>
              <a:t>28.12.2025</a:t>
            </a:fld>
            <a:endParaRPr lang="lv-LV"/>
          </a:p>
        </p:txBody>
      </p:sp>
      <p:sp>
        <p:nvSpPr>
          <p:cNvPr id="5" name="Footer Placeholder 4"/>
          <p:cNvSpPr>
            <a:spLocks noGrp="1"/>
          </p:cNvSpPr>
          <p:nvPr>
            <p:ph type="ftr" sz="quarter" idx="11"/>
          </p:nvPr>
        </p:nvSpPr>
        <p:spPr/>
        <p:txBody>
          <a:bodyPr/>
          <a:lstStyle/>
          <a:p>
            <a:endParaRPr lang="lv-LV"/>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995E46-E002-4161-8394-5515B73048D0}" type="slidenum">
              <a:rPr lang="lv-LV" smtClean="0"/>
              <a:t>‹#›</a:t>
            </a:fld>
            <a:endParaRPr lang="lv-LV"/>
          </a:p>
        </p:txBody>
      </p:sp>
    </p:spTree>
    <p:extLst>
      <p:ext uri="{BB962C8B-B14F-4D97-AF65-F5344CB8AC3E}">
        <p14:creationId xmlns:p14="http://schemas.microsoft.com/office/powerpoint/2010/main" val="4730472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lv-LV"/>
              <a:t>Rediģēt šablona virsraksta stilu</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10"/>
          </p:nvPr>
        </p:nvSpPr>
        <p:spPr/>
        <p:txBody>
          <a:bodyPr/>
          <a:lstStyle/>
          <a:p>
            <a:fld id="{AB112FBB-8822-4BE3-98DE-41E83A30034A}" type="datetimeFigureOut">
              <a:rPr lang="lv-LV" smtClean="0"/>
              <a:t>28.12.2025</a:t>
            </a:fld>
            <a:endParaRPr lang="lv-LV"/>
          </a:p>
        </p:txBody>
      </p:sp>
      <p:sp>
        <p:nvSpPr>
          <p:cNvPr id="5" name="Footer Placeholder 4"/>
          <p:cNvSpPr>
            <a:spLocks noGrp="1"/>
          </p:cNvSpPr>
          <p:nvPr>
            <p:ph type="ftr" sz="quarter" idx="11"/>
          </p:nvPr>
        </p:nvSpPr>
        <p:spPr/>
        <p:txBody>
          <a:bodyPr/>
          <a:lstStyle/>
          <a:p>
            <a:endParaRPr lang="lv-LV"/>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995E46-E002-4161-8394-5515B73048D0}" type="slidenum">
              <a:rPr lang="lv-LV" smtClean="0"/>
              <a:t>‹#›</a:t>
            </a:fld>
            <a:endParaRPr lang="lv-LV"/>
          </a:p>
        </p:txBody>
      </p:sp>
    </p:spTree>
    <p:extLst>
      <p:ext uri="{BB962C8B-B14F-4D97-AF65-F5344CB8AC3E}">
        <p14:creationId xmlns:p14="http://schemas.microsoft.com/office/powerpoint/2010/main" val="12295988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1_Virsraksts un saturs">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B112FBB-8822-4BE3-98DE-41E83A30034A}" type="datetimeFigureOut">
              <a:rPr lang="lv-LV" smtClean="0"/>
              <a:t>28.12.2025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D995E46-E002-4161-8394-5515B73048D0}" type="slidenum">
              <a:rPr lang="lv-LV" smtClean="0"/>
              <a:t>‹#›</a:t>
            </a:fld>
            <a:endParaRPr lang="lv-LV"/>
          </a:p>
        </p:txBody>
      </p:sp>
      <p:sp>
        <p:nvSpPr>
          <p:cNvPr id="8" name="Title 7"/>
          <p:cNvSpPr>
            <a:spLocks noGrp="1"/>
          </p:cNvSpPr>
          <p:nvPr>
            <p:ph type="title"/>
          </p:nvPr>
        </p:nvSpPr>
        <p:spPr/>
        <p:txBody>
          <a:bodyPr/>
          <a:lstStyle/>
          <a:p>
            <a:r>
              <a:rPr lang="lv-LV"/>
              <a:t>Rediģēt šablona virsraksta stilu</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Tree>
    <p:extLst>
      <p:ext uri="{BB962C8B-B14F-4D97-AF65-F5344CB8AC3E}">
        <p14:creationId xmlns:p14="http://schemas.microsoft.com/office/powerpoint/2010/main" val="4215019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lv-LV"/>
              <a:t>Rediģēt šablona virsraksta stilu</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10"/>
          </p:nvPr>
        </p:nvSpPr>
        <p:spPr/>
        <p:txBody>
          <a:bodyPr/>
          <a:lstStyle/>
          <a:p>
            <a:fld id="{AB112FBB-8822-4BE3-98DE-41E83A30034A}" type="datetimeFigureOut">
              <a:rPr lang="lv-LV" smtClean="0"/>
              <a:t>28.12.2025</a:t>
            </a:fld>
            <a:endParaRPr lang="lv-LV"/>
          </a:p>
        </p:txBody>
      </p:sp>
      <p:sp>
        <p:nvSpPr>
          <p:cNvPr id="5" name="Footer Placeholder 4"/>
          <p:cNvSpPr>
            <a:spLocks noGrp="1"/>
          </p:cNvSpPr>
          <p:nvPr>
            <p:ph type="ftr" sz="quarter" idx="11"/>
          </p:nvPr>
        </p:nvSpPr>
        <p:spPr/>
        <p:txBody>
          <a:bodyPr/>
          <a:lstStyle/>
          <a:p>
            <a:endParaRPr lang="lv-LV"/>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995E46-E002-4161-8394-5515B73048D0}" type="slidenum">
              <a:rPr lang="lv-LV" smtClean="0"/>
              <a:t>‹#›</a:t>
            </a:fld>
            <a:endParaRPr lang="lv-LV"/>
          </a:p>
        </p:txBody>
      </p:sp>
    </p:spTree>
    <p:extLst>
      <p:ext uri="{BB962C8B-B14F-4D97-AF65-F5344CB8AC3E}">
        <p14:creationId xmlns:p14="http://schemas.microsoft.com/office/powerpoint/2010/main" val="1127233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lv-LV"/>
              <a:t>Rediģēt šablona virsraksta stilu</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Noklikšķiniet, lai rediģētu šablona teksta stilus</a:t>
            </a:r>
          </a:p>
        </p:txBody>
      </p:sp>
      <p:sp>
        <p:nvSpPr>
          <p:cNvPr id="4" name="Date Placeholder 3"/>
          <p:cNvSpPr>
            <a:spLocks noGrp="1"/>
          </p:cNvSpPr>
          <p:nvPr>
            <p:ph type="dt" sz="half" idx="10"/>
          </p:nvPr>
        </p:nvSpPr>
        <p:spPr/>
        <p:txBody>
          <a:bodyPr/>
          <a:lstStyle/>
          <a:p>
            <a:fld id="{AB112FBB-8822-4BE3-98DE-41E83A30034A}" type="datetimeFigureOut">
              <a:rPr lang="lv-LV" smtClean="0"/>
              <a:t>28.12.2025</a:t>
            </a:fld>
            <a:endParaRPr lang="lv-LV"/>
          </a:p>
        </p:txBody>
      </p:sp>
      <p:sp>
        <p:nvSpPr>
          <p:cNvPr id="5" name="Footer Placeholder 4"/>
          <p:cNvSpPr>
            <a:spLocks noGrp="1"/>
          </p:cNvSpPr>
          <p:nvPr>
            <p:ph type="ftr" sz="quarter" idx="11"/>
          </p:nvPr>
        </p:nvSpPr>
        <p:spPr/>
        <p:txBody>
          <a:bodyPr/>
          <a:lstStyle/>
          <a:p>
            <a:endParaRPr lang="lv-LV"/>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5D995E46-E002-4161-8394-5515B73048D0}" type="slidenum">
              <a:rPr lang="lv-LV" smtClean="0"/>
              <a:t>‹#›</a:t>
            </a:fld>
            <a:endParaRPr lang="lv-LV"/>
          </a:p>
        </p:txBody>
      </p:sp>
    </p:spTree>
    <p:extLst>
      <p:ext uri="{BB962C8B-B14F-4D97-AF65-F5344CB8AC3E}">
        <p14:creationId xmlns:p14="http://schemas.microsoft.com/office/powerpoint/2010/main" val="987987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lv-LV"/>
              <a:t>Rediģēt šablona virsraksta stilu</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5" name="Date Placeholder 4"/>
          <p:cNvSpPr>
            <a:spLocks noGrp="1"/>
          </p:cNvSpPr>
          <p:nvPr>
            <p:ph type="dt" sz="half" idx="10"/>
          </p:nvPr>
        </p:nvSpPr>
        <p:spPr/>
        <p:txBody>
          <a:bodyPr/>
          <a:lstStyle/>
          <a:p>
            <a:fld id="{AB112FBB-8822-4BE3-98DE-41E83A30034A}" type="datetimeFigureOut">
              <a:rPr lang="lv-LV" smtClean="0"/>
              <a:t>28.12.2025</a:t>
            </a:fld>
            <a:endParaRPr lang="lv-LV"/>
          </a:p>
        </p:txBody>
      </p:sp>
      <p:sp>
        <p:nvSpPr>
          <p:cNvPr id="6" name="Footer Placeholder 5"/>
          <p:cNvSpPr>
            <a:spLocks noGrp="1"/>
          </p:cNvSpPr>
          <p:nvPr>
            <p:ph type="ftr" sz="quarter" idx="11"/>
          </p:nvPr>
        </p:nvSpPr>
        <p:spPr/>
        <p:txBody>
          <a:bodyPr/>
          <a:lstStyle/>
          <a:p>
            <a:endParaRPr lang="lv-LV"/>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5D995E46-E002-4161-8394-5515B73048D0}" type="slidenum">
              <a:rPr lang="lv-LV" smtClean="0"/>
              <a:t>‹#›</a:t>
            </a:fld>
            <a:endParaRPr lang="lv-LV"/>
          </a:p>
        </p:txBody>
      </p:sp>
    </p:spTree>
    <p:extLst>
      <p:ext uri="{BB962C8B-B14F-4D97-AF65-F5344CB8AC3E}">
        <p14:creationId xmlns:p14="http://schemas.microsoft.com/office/powerpoint/2010/main" val="3617961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lv-LV"/>
              <a:t>Rediģēt šablona virsraksta stilu</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7" name="Date Placeholder 6"/>
          <p:cNvSpPr>
            <a:spLocks noGrp="1"/>
          </p:cNvSpPr>
          <p:nvPr>
            <p:ph type="dt" sz="half" idx="10"/>
          </p:nvPr>
        </p:nvSpPr>
        <p:spPr/>
        <p:txBody>
          <a:bodyPr/>
          <a:lstStyle/>
          <a:p>
            <a:fld id="{AB112FBB-8822-4BE3-98DE-41E83A30034A}" type="datetimeFigureOut">
              <a:rPr lang="lv-LV" smtClean="0"/>
              <a:t>28.12.2025</a:t>
            </a:fld>
            <a:endParaRPr lang="lv-LV"/>
          </a:p>
        </p:txBody>
      </p:sp>
      <p:sp>
        <p:nvSpPr>
          <p:cNvPr id="8" name="Footer Placeholder 7"/>
          <p:cNvSpPr>
            <a:spLocks noGrp="1"/>
          </p:cNvSpPr>
          <p:nvPr>
            <p:ph type="ftr" sz="quarter" idx="11"/>
          </p:nvPr>
        </p:nvSpPr>
        <p:spPr/>
        <p:txBody>
          <a:bodyPr/>
          <a:lstStyle/>
          <a:p>
            <a:endParaRPr lang="lv-LV"/>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5D995E46-E002-4161-8394-5515B73048D0}" type="slidenum">
              <a:rPr lang="lv-LV" smtClean="0"/>
              <a:t>‹#›</a:t>
            </a:fld>
            <a:endParaRPr lang="lv-LV"/>
          </a:p>
        </p:txBody>
      </p:sp>
    </p:spTree>
    <p:extLst>
      <p:ext uri="{BB962C8B-B14F-4D97-AF65-F5344CB8AC3E}">
        <p14:creationId xmlns:p14="http://schemas.microsoft.com/office/powerpoint/2010/main" val="2126463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lv-LV"/>
              <a:t>Rediģēt šablona virsraksta stilu</a:t>
            </a:r>
            <a:endParaRPr lang="en-US" dirty="0"/>
          </a:p>
        </p:txBody>
      </p:sp>
      <p:sp>
        <p:nvSpPr>
          <p:cNvPr id="3" name="Date Placeholder 2"/>
          <p:cNvSpPr>
            <a:spLocks noGrp="1"/>
          </p:cNvSpPr>
          <p:nvPr>
            <p:ph type="dt" sz="half" idx="10"/>
          </p:nvPr>
        </p:nvSpPr>
        <p:spPr/>
        <p:txBody>
          <a:bodyPr/>
          <a:lstStyle/>
          <a:p>
            <a:fld id="{AB112FBB-8822-4BE3-98DE-41E83A30034A}" type="datetimeFigureOut">
              <a:rPr lang="lv-LV" smtClean="0"/>
              <a:t>28.12.2025</a:t>
            </a:fld>
            <a:endParaRPr lang="lv-LV"/>
          </a:p>
        </p:txBody>
      </p:sp>
      <p:sp>
        <p:nvSpPr>
          <p:cNvPr id="4" name="Footer Placeholder 3"/>
          <p:cNvSpPr>
            <a:spLocks noGrp="1"/>
          </p:cNvSpPr>
          <p:nvPr>
            <p:ph type="ftr" sz="quarter" idx="11"/>
          </p:nvPr>
        </p:nvSpPr>
        <p:spPr/>
        <p:txBody>
          <a:bodyPr/>
          <a:lstStyle/>
          <a:p>
            <a:endParaRPr lang="lv-LV"/>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D995E46-E002-4161-8394-5515B73048D0}" type="slidenum">
              <a:rPr lang="lv-LV" smtClean="0"/>
              <a:t>‹#›</a:t>
            </a:fld>
            <a:endParaRPr lang="lv-LV"/>
          </a:p>
        </p:txBody>
      </p:sp>
    </p:spTree>
    <p:extLst>
      <p:ext uri="{BB962C8B-B14F-4D97-AF65-F5344CB8AC3E}">
        <p14:creationId xmlns:p14="http://schemas.microsoft.com/office/powerpoint/2010/main" val="519623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112FBB-8822-4BE3-98DE-41E83A30034A}" type="datetimeFigureOut">
              <a:rPr lang="lv-LV" smtClean="0"/>
              <a:t>28.12.2025</a:t>
            </a:fld>
            <a:endParaRPr lang="lv-LV"/>
          </a:p>
        </p:txBody>
      </p:sp>
      <p:sp>
        <p:nvSpPr>
          <p:cNvPr id="3" name="Footer Placeholder 2"/>
          <p:cNvSpPr>
            <a:spLocks noGrp="1"/>
          </p:cNvSpPr>
          <p:nvPr>
            <p:ph type="ftr" sz="quarter" idx="11"/>
          </p:nvPr>
        </p:nvSpPr>
        <p:spPr/>
        <p:txBody>
          <a:bodyPr/>
          <a:lstStyle/>
          <a:p>
            <a:endParaRPr lang="lv-LV"/>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D995E46-E002-4161-8394-5515B73048D0}" type="slidenum">
              <a:rPr lang="lv-LV" smtClean="0"/>
              <a:t>‹#›</a:t>
            </a:fld>
            <a:endParaRPr lang="lv-LV"/>
          </a:p>
        </p:txBody>
      </p:sp>
    </p:spTree>
    <p:extLst>
      <p:ext uri="{BB962C8B-B14F-4D97-AF65-F5344CB8AC3E}">
        <p14:creationId xmlns:p14="http://schemas.microsoft.com/office/powerpoint/2010/main" val="2331099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lv-LV"/>
              <a:t>Rediģēt šablona virsraksta stilu</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a:t>Noklikšķiniet, lai rediģētu šablona teksta stilus</a:t>
            </a:r>
          </a:p>
        </p:txBody>
      </p:sp>
      <p:sp>
        <p:nvSpPr>
          <p:cNvPr id="5" name="Date Placeholder 4"/>
          <p:cNvSpPr>
            <a:spLocks noGrp="1"/>
          </p:cNvSpPr>
          <p:nvPr>
            <p:ph type="dt" sz="half" idx="10"/>
          </p:nvPr>
        </p:nvSpPr>
        <p:spPr/>
        <p:txBody>
          <a:bodyPr/>
          <a:lstStyle/>
          <a:p>
            <a:fld id="{AB112FBB-8822-4BE3-98DE-41E83A30034A}" type="datetimeFigureOut">
              <a:rPr lang="lv-LV" smtClean="0"/>
              <a:t>28.12.2025</a:t>
            </a:fld>
            <a:endParaRPr lang="lv-LV"/>
          </a:p>
        </p:txBody>
      </p:sp>
      <p:sp>
        <p:nvSpPr>
          <p:cNvPr id="6" name="Footer Placeholder 5"/>
          <p:cNvSpPr>
            <a:spLocks noGrp="1"/>
          </p:cNvSpPr>
          <p:nvPr>
            <p:ph type="ftr" sz="quarter" idx="11"/>
          </p:nvPr>
        </p:nvSpPr>
        <p:spPr/>
        <p:txBody>
          <a:bodyPr/>
          <a:lstStyle/>
          <a:p>
            <a:endParaRPr lang="lv-LV"/>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D995E46-E002-4161-8394-5515B73048D0}" type="slidenum">
              <a:rPr lang="lv-LV" smtClean="0"/>
              <a:t>‹#›</a:t>
            </a:fld>
            <a:endParaRPr lang="lv-LV"/>
          </a:p>
        </p:txBody>
      </p:sp>
    </p:spTree>
    <p:extLst>
      <p:ext uri="{BB962C8B-B14F-4D97-AF65-F5344CB8AC3E}">
        <p14:creationId xmlns:p14="http://schemas.microsoft.com/office/powerpoint/2010/main" val="2008905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lv-LV"/>
              <a:t>Rediģēt šablona virsraksta stilu</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v-LV"/>
              <a:t>Noklikšķiniet uz ikonas, lai pievienotu attēlu</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a:t>Noklikšķiniet, lai rediģētu šablona teksta stilus</a:t>
            </a:r>
          </a:p>
        </p:txBody>
      </p:sp>
      <p:sp>
        <p:nvSpPr>
          <p:cNvPr id="5" name="Date Placeholder 4"/>
          <p:cNvSpPr>
            <a:spLocks noGrp="1"/>
          </p:cNvSpPr>
          <p:nvPr>
            <p:ph type="dt" sz="half" idx="10"/>
          </p:nvPr>
        </p:nvSpPr>
        <p:spPr/>
        <p:txBody>
          <a:bodyPr/>
          <a:lstStyle/>
          <a:p>
            <a:fld id="{AB112FBB-8822-4BE3-98DE-41E83A30034A}" type="datetimeFigureOut">
              <a:rPr lang="lv-LV" smtClean="0"/>
              <a:t>28.12.2025</a:t>
            </a:fld>
            <a:endParaRPr lang="lv-LV"/>
          </a:p>
        </p:txBody>
      </p:sp>
      <p:sp>
        <p:nvSpPr>
          <p:cNvPr id="6" name="Footer Placeholder 5"/>
          <p:cNvSpPr>
            <a:spLocks noGrp="1"/>
          </p:cNvSpPr>
          <p:nvPr>
            <p:ph type="ftr" sz="quarter" idx="11"/>
          </p:nvPr>
        </p:nvSpPr>
        <p:spPr/>
        <p:txBody>
          <a:bodyPr/>
          <a:lstStyle/>
          <a:p>
            <a:endParaRPr lang="lv-LV"/>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D995E46-E002-4161-8394-5515B73048D0}" type="slidenum">
              <a:rPr lang="lv-LV" smtClean="0"/>
              <a:t>‹#›</a:t>
            </a:fld>
            <a:endParaRPr lang="lv-LV"/>
          </a:p>
        </p:txBody>
      </p:sp>
    </p:spTree>
    <p:extLst>
      <p:ext uri="{BB962C8B-B14F-4D97-AF65-F5344CB8AC3E}">
        <p14:creationId xmlns:p14="http://schemas.microsoft.com/office/powerpoint/2010/main" val="2561495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lv-LV"/>
              <a:t>Rediģēt šablona virsraksta stilu</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AB112FBB-8822-4BE3-98DE-41E83A30034A}" type="datetimeFigureOut">
              <a:rPr lang="lv-LV" smtClean="0"/>
              <a:t>28.12.2025</a:t>
            </a:fld>
            <a:endParaRPr lang="lv-LV"/>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lv-LV"/>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5D995E46-E002-4161-8394-5515B73048D0}" type="slidenum">
              <a:rPr lang="lv-LV" smtClean="0"/>
              <a:t>‹#›</a:t>
            </a:fld>
            <a:endParaRPr lang="lv-LV"/>
          </a:p>
        </p:txBody>
      </p:sp>
    </p:spTree>
    <p:extLst>
      <p:ext uri="{BB962C8B-B14F-4D97-AF65-F5344CB8AC3E}">
        <p14:creationId xmlns:p14="http://schemas.microsoft.com/office/powerpoint/2010/main" val="402445212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ctrTitle"/>
          </p:nvPr>
        </p:nvSpPr>
        <p:spPr>
          <a:xfrm>
            <a:off x="685800" y="764705"/>
            <a:ext cx="7772400" cy="2880319"/>
          </a:xfrm>
        </p:spPr>
        <p:txBody>
          <a:bodyPr>
            <a:normAutofit/>
          </a:bodyPr>
          <a:lstStyle/>
          <a:p>
            <a:pPr algn="ctr"/>
            <a:r>
              <a:rPr lang="lv-LV" sz="6000" b="1" dirty="0">
                <a:effectLst>
                  <a:outerShdw blurRad="38100" dist="38100" dir="2700000" algn="tl">
                    <a:srgbClr val="000000">
                      <a:alpha val="43137"/>
                    </a:srgbClr>
                  </a:outerShdw>
                </a:effectLst>
                <a:latin typeface="Times New Roman" pitchFamily="18" charset="0"/>
                <a:cs typeface="Times New Roman" pitchFamily="18" charset="0"/>
              </a:rPr>
              <a:t>Padomju laika literatūra</a:t>
            </a:r>
          </a:p>
        </p:txBody>
      </p:sp>
      <p:sp>
        <p:nvSpPr>
          <p:cNvPr id="3" name="Apakšvirsraksts 2"/>
          <p:cNvSpPr>
            <a:spLocks noGrp="1"/>
          </p:cNvSpPr>
          <p:nvPr>
            <p:ph type="subTitle" idx="1"/>
          </p:nvPr>
        </p:nvSpPr>
        <p:spPr>
          <a:xfrm>
            <a:off x="323528" y="4941168"/>
            <a:ext cx="8424936" cy="1440160"/>
          </a:xfrm>
        </p:spPr>
        <p:txBody>
          <a:bodyPr>
            <a:noAutofit/>
          </a:bodyPr>
          <a:lstStyle/>
          <a:p>
            <a:pPr algn="ctr"/>
            <a:r>
              <a:rPr lang="lv-LV" sz="3000" dirty="0">
                <a:solidFill>
                  <a:schemeClr val="tx1"/>
                </a:solidFill>
                <a:latin typeface="Times New Roman" panose="02020603050405020304" pitchFamily="18" charset="0"/>
                <a:cs typeface="Times New Roman" panose="02020603050405020304" pitchFamily="18" charset="0"/>
              </a:rPr>
              <a:t>3. kurss</a:t>
            </a:r>
          </a:p>
          <a:p>
            <a:pPr algn="ctr"/>
            <a:r>
              <a:rPr lang="lv-LV" sz="3000" dirty="0">
                <a:solidFill>
                  <a:schemeClr val="tx1"/>
                </a:solidFill>
                <a:latin typeface="Times New Roman" panose="02020603050405020304" pitchFamily="18" charset="0"/>
                <a:cs typeface="Times New Roman" panose="02020603050405020304" pitchFamily="18" charset="0"/>
              </a:rPr>
              <a:t>Pedagogs </a:t>
            </a:r>
            <a:r>
              <a:rPr lang="lv-LV" sz="3000" dirty="0" err="1">
                <a:solidFill>
                  <a:schemeClr val="tx1"/>
                </a:solidFill>
                <a:latin typeface="Times New Roman" panose="02020603050405020304" pitchFamily="18" charset="0"/>
                <a:cs typeface="Times New Roman" panose="02020603050405020304" pitchFamily="18" charset="0"/>
              </a:rPr>
              <a:t>S.Aukšmukste</a:t>
            </a:r>
            <a:endParaRPr lang="lv-LV" sz="3000" dirty="0">
              <a:solidFill>
                <a:schemeClr val="tx1"/>
              </a:solidFill>
              <a:latin typeface="Times New Roman" panose="02020603050405020304" pitchFamily="18" charset="0"/>
              <a:cs typeface="Times New Roman" panose="02020603050405020304" pitchFamily="18" charset="0"/>
            </a:endParaRPr>
          </a:p>
          <a:p>
            <a:pPr algn="ctr"/>
            <a:r>
              <a:rPr lang="lv-LV" sz="3000" dirty="0">
                <a:solidFill>
                  <a:schemeClr val="tx1"/>
                </a:solidFill>
                <a:latin typeface="Times New Roman" panose="02020603050405020304" pitchFamily="18" charset="0"/>
                <a:cs typeface="Times New Roman" panose="02020603050405020304" pitchFamily="18" charset="0"/>
              </a:rPr>
              <a:t>KLT 2025</a:t>
            </a:r>
          </a:p>
        </p:txBody>
      </p:sp>
    </p:spTree>
    <p:extLst>
      <p:ext uri="{BB962C8B-B14F-4D97-AF65-F5344CB8AC3E}">
        <p14:creationId xmlns:p14="http://schemas.microsoft.com/office/powerpoint/2010/main" val="2487889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323529" y="1628800"/>
            <a:ext cx="8352928" cy="4464496"/>
          </a:xfrm>
        </p:spPr>
        <p:txBody>
          <a:bodyPr>
            <a:normAutofit/>
          </a:bodyPr>
          <a:lstStyle/>
          <a:p>
            <a:pPr marL="0" indent="0" algn="just">
              <a:buNone/>
            </a:pPr>
            <a:r>
              <a:rPr lang="lv-LV" sz="3200" b="0" dirty="0">
                <a:effectLst/>
                <a:latin typeface="Times New Roman" pitchFamily="18" charset="0"/>
                <a:cs typeface="Times New Roman" pitchFamily="18" charset="0"/>
              </a:rPr>
              <a:t>Vēl negatīvajā polā ietilpa visu veidu privātīpašnieki, muižnieki, cariskās Krievijas un neatkarīgās Latvijas ierēdņi, policisti un politiķi, vācieši, bet pats ļaunuma kalngals bija garīdznieki. </a:t>
            </a:r>
            <a:endParaRPr lang="lv-LV" sz="3200" dirty="0"/>
          </a:p>
        </p:txBody>
      </p:sp>
      <p:sp>
        <p:nvSpPr>
          <p:cNvPr id="3" name="Satura vietturis 2"/>
          <p:cNvSpPr>
            <a:spLocks noGrp="1"/>
          </p:cNvSpPr>
          <p:nvPr>
            <p:ph sz="quarter" idx="13"/>
          </p:nvPr>
        </p:nvSpPr>
        <p:spPr>
          <a:xfrm>
            <a:off x="1143000" y="731520"/>
            <a:ext cx="6400800" cy="609248"/>
          </a:xfrm>
        </p:spPr>
        <p:txBody>
          <a:bodyPr/>
          <a:lstStyle/>
          <a:p>
            <a:endParaRPr lang="lv-LV" dirty="0"/>
          </a:p>
        </p:txBody>
      </p:sp>
    </p:spTree>
    <p:extLst>
      <p:ext uri="{BB962C8B-B14F-4D97-AF65-F5344CB8AC3E}">
        <p14:creationId xmlns:p14="http://schemas.microsoft.com/office/powerpoint/2010/main" val="3973023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395536" y="1556792"/>
            <a:ext cx="8352927" cy="4752528"/>
          </a:xfrm>
        </p:spPr>
        <p:txBody>
          <a:bodyPr>
            <a:normAutofit/>
          </a:bodyPr>
          <a:lstStyle/>
          <a:p>
            <a:pPr marL="0" indent="0" algn="just">
              <a:buNone/>
            </a:pPr>
            <a:r>
              <a:rPr lang="lv-LV" sz="3200" b="0" dirty="0">
                <a:effectLst/>
                <a:latin typeface="Times New Roman" pitchFamily="18" charset="0"/>
                <a:cs typeface="Times New Roman" pitchFamily="18" charset="0"/>
              </a:rPr>
              <a:t>Savukārt pozitīvo polu veidoja trūcīgie zemnieki, pilsētas proletariāts </a:t>
            </a:r>
            <a:r>
              <a:rPr lang="lv-LV" sz="3200" b="0" i="1" dirty="0">
                <a:effectLst/>
                <a:latin typeface="Times New Roman" pitchFamily="18" charset="0"/>
                <a:cs typeface="Times New Roman" pitchFamily="18" charset="0"/>
              </a:rPr>
              <a:t>[ļaužu šķira, kuru galvenais iztikas avots ir algots darbs]</a:t>
            </a:r>
            <a:r>
              <a:rPr lang="lv-LV" sz="3200" b="0" dirty="0">
                <a:effectLst/>
                <a:latin typeface="Times New Roman" pitchFamily="18" charset="0"/>
                <a:cs typeface="Times New Roman" pitchFamily="18" charset="0"/>
              </a:rPr>
              <a:t>, bezdarbnieki, revolucionāri, komunisti un komjaunieši. Raksturīgi, ka gandrīz visiem socreālisma romāniem ir laimīgas beigas - to prasīja ideoloģija.</a:t>
            </a:r>
            <a:endParaRPr lang="lv-LV" sz="3200" dirty="0">
              <a:latin typeface="Times New Roman" pitchFamily="18" charset="0"/>
              <a:cs typeface="Times New Roman" pitchFamily="18" charset="0"/>
            </a:endParaRPr>
          </a:p>
        </p:txBody>
      </p:sp>
      <p:sp>
        <p:nvSpPr>
          <p:cNvPr id="3" name="Satura vietturis 2"/>
          <p:cNvSpPr>
            <a:spLocks noGrp="1"/>
          </p:cNvSpPr>
          <p:nvPr>
            <p:ph sz="quarter" idx="13"/>
          </p:nvPr>
        </p:nvSpPr>
        <p:spPr>
          <a:xfrm>
            <a:off x="1143000" y="731520"/>
            <a:ext cx="6400800" cy="537240"/>
          </a:xfrm>
        </p:spPr>
        <p:txBody>
          <a:bodyPr/>
          <a:lstStyle/>
          <a:p>
            <a:endParaRPr lang="lv-LV" dirty="0"/>
          </a:p>
        </p:txBody>
      </p:sp>
    </p:spTree>
    <p:extLst>
      <p:ext uri="{BB962C8B-B14F-4D97-AF65-F5344CB8AC3E}">
        <p14:creationId xmlns:p14="http://schemas.microsoft.com/office/powerpoint/2010/main" val="41586163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42BA6-C823-7FC1-5FE3-D636141EB0C3}"/>
            </a:ext>
          </a:extLst>
        </p:cNvPr>
        <p:cNvGrpSpPr/>
        <p:nvPr/>
      </p:nvGrpSpPr>
      <p:grpSpPr>
        <a:xfrm>
          <a:off x="0" y="0"/>
          <a:ext cx="0" cy="0"/>
          <a:chOff x="0" y="0"/>
          <a:chExt cx="0" cy="0"/>
        </a:xfrm>
      </p:grpSpPr>
      <p:sp>
        <p:nvSpPr>
          <p:cNvPr id="2" name="Virsraksts 1">
            <a:extLst>
              <a:ext uri="{FF2B5EF4-FFF2-40B4-BE49-F238E27FC236}">
                <a16:creationId xmlns:a16="http://schemas.microsoft.com/office/drawing/2014/main" id="{74E75699-D18A-C150-4F98-65ED8CFEA2BC}"/>
              </a:ext>
            </a:extLst>
          </p:cNvPr>
          <p:cNvSpPr>
            <a:spLocks noGrp="1"/>
          </p:cNvSpPr>
          <p:nvPr>
            <p:ph type="title"/>
          </p:nvPr>
        </p:nvSpPr>
        <p:spPr>
          <a:xfrm>
            <a:off x="395536" y="692696"/>
            <a:ext cx="8424936" cy="5688632"/>
          </a:xfrm>
        </p:spPr>
        <p:txBody>
          <a:bodyPr/>
          <a:lstStyle/>
          <a:p>
            <a:pPr marL="0" indent="0" algn="just">
              <a:buNone/>
            </a:pPr>
            <a:br>
              <a:rPr lang="lv-LV" sz="3200" b="0" dirty="0">
                <a:effectLst/>
                <a:latin typeface="Times New Roman" pitchFamily="18" charset="0"/>
                <a:cs typeface="Times New Roman" pitchFamily="18" charset="0"/>
              </a:rPr>
            </a:br>
            <a:r>
              <a:rPr lang="lv-LV" sz="3200" dirty="0">
                <a:latin typeface="Times New Roman" pitchFamily="18" charset="0"/>
                <a:cs typeface="Times New Roman" pitchFamily="18" charset="0"/>
              </a:rPr>
              <a:t>P</a:t>
            </a:r>
            <a:r>
              <a:rPr lang="lv-LV" sz="3200" b="0" dirty="0">
                <a:effectLst/>
                <a:latin typeface="Times New Roman" pitchFamily="18" charset="0"/>
                <a:cs typeface="Times New Roman" pitchFamily="18" charset="0"/>
              </a:rPr>
              <a:t>rozā pastāvēja rūpīgi sakārtoti likumi. Socreālisma laikam bija raksturīgas epopejas - milzīgi romāni, piesātināti ar bezgala daudzām personām, notikumiem un paralēlām sižeta līnijām (A. Upīša "Zaļā zeme" un "Plaisa mākoņos", V. Lāča "Vētra" un "Uz jauno krastu", A. Sakses "Pret kalnu».</a:t>
            </a:r>
            <a:endParaRPr lang="lv-LV" sz="3200" dirty="0">
              <a:latin typeface="Times New Roman" pitchFamily="18" charset="0"/>
              <a:cs typeface="Times New Roman" pitchFamily="18" charset="0"/>
            </a:endParaRPr>
          </a:p>
        </p:txBody>
      </p:sp>
      <p:sp>
        <p:nvSpPr>
          <p:cNvPr id="3" name="Satura vietturis 2">
            <a:extLst>
              <a:ext uri="{FF2B5EF4-FFF2-40B4-BE49-F238E27FC236}">
                <a16:creationId xmlns:a16="http://schemas.microsoft.com/office/drawing/2014/main" id="{3E83B87E-70C3-14BE-C8C1-47183A3435C2}"/>
              </a:ext>
            </a:extLst>
          </p:cNvPr>
          <p:cNvSpPr>
            <a:spLocks noGrp="1"/>
          </p:cNvSpPr>
          <p:nvPr>
            <p:ph sz="quarter" idx="13"/>
          </p:nvPr>
        </p:nvSpPr>
        <p:spPr>
          <a:xfrm>
            <a:off x="1143000" y="332656"/>
            <a:ext cx="6400800" cy="288032"/>
          </a:xfrm>
        </p:spPr>
        <p:txBody>
          <a:bodyPr>
            <a:normAutofit fontScale="85000" lnSpcReduction="20000"/>
          </a:bodyPr>
          <a:lstStyle/>
          <a:p>
            <a:endParaRPr lang="lv-LV" dirty="0"/>
          </a:p>
        </p:txBody>
      </p:sp>
    </p:spTree>
    <p:extLst>
      <p:ext uri="{BB962C8B-B14F-4D97-AF65-F5344CB8AC3E}">
        <p14:creationId xmlns:p14="http://schemas.microsoft.com/office/powerpoint/2010/main" val="2458124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539552" y="1196752"/>
            <a:ext cx="8136903" cy="4968552"/>
          </a:xfrm>
        </p:spPr>
        <p:txBody>
          <a:bodyPr/>
          <a:lstStyle/>
          <a:p>
            <a:pPr marL="0" indent="0" algn="just">
              <a:buNone/>
            </a:pPr>
            <a:r>
              <a:rPr lang="lv-LV" sz="3200" b="0" dirty="0">
                <a:effectLst/>
                <a:latin typeface="Times New Roman" pitchFamily="18" charset="0"/>
                <a:cs typeface="Times New Roman" pitchFamily="18" charset="0"/>
              </a:rPr>
              <a:t>Piecdesmito gadu vidū klasiskā socreālisma stabilā sistēma sāka brukt. Romāni sāka atkārtot cits citu, dzejā nemitīgi atkārtojās vieni un tie paši izteiksmes līdzekļi. 1952. un 1954. gadā neiznāca neviena latviešu autora </a:t>
            </a:r>
            <a:r>
              <a:rPr lang="lv-LV" sz="3200" b="0" dirty="0" err="1">
                <a:effectLst/>
                <a:latin typeface="Times New Roman" pitchFamily="18" charset="0"/>
                <a:cs typeface="Times New Roman" pitchFamily="18" charset="0"/>
              </a:rPr>
              <a:t>oriģināldzejas</a:t>
            </a:r>
            <a:r>
              <a:rPr lang="lv-LV" sz="3200" b="0" dirty="0">
                <a:effectLst/>
                <a:latin typeface="Times New Roman" pitchFamily="18" charset="0"/>
                <a:cs typeface="Times New Roman" pitchFamily="18" charset="0"/>
              </a:rPr>
              <a:t> grāmata! Tas nozīmēja, ka klasiskais socreālisms bija izsmēlis visus savus diezgan ierobežotos radošās izteiksmes līdzekļus. </a:t>
            </a:r>
            <a:endParaRPr lang="lv-LV" sz="3200" b="0" dirty="0">
              <a:latin typeface="Times New Roman" pitchFamily="18" charset="0"/>
              <a:cs typeface="Times New Roman" pitchFamily="18" charset="0"/>
            </a:endParaRPr>
          </a:p>
        </p:txBody>
      </p:sp>
      <p:sp>
        <p:nvSpPr>
          <p:cNvPr id="3" name="Satura vietturis 2"/>
          <p:cNvSpPr>
            <a:spLocks noGrp="1"/>
          </p:cNvSpPr>
          <p:nvPr>
            <p:ph sz="quarter" idx="13"/>
          </p:nvPr>
        </p:nvSpPr>
        <p:spPr>
          <a:xfrm>
            <a:off x="1143000" y="116632"/>
            <a:ext cx="7389440" cy="936104"/>
          </a:xfrm>
        </p:spPr>
        <p:txBody>
          <a:bodyPr>
            <a:normAutofit/>
          </a:bodyPr>
          <a:lstStyle/>
          <a:p>
            <a:r>
              <a:rPr lang="lv-LV" sz="4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Literatūra 60. gados</a:t>
            </a:r>
          </a:p>
        </p:txBody>
      </p:sp>
    </p:spTree>
    <p:extLst>
      <p:ext uri="{BB962C8B-B14F-4D97-AF65-F5344CB8AC3E}">
        <p14:creationId xmlns:p14="http://schemas.microsoft.com/office/powerpoint/2010/main" val="1443286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611560" y="692696"/>
            <a:ext cx="8136903" cy="5112568"/>
          </a:xfrm>
        </p:spPr>
        <p:txBody>
          <a:bodyPr/>
          <a:lstStyle/>
          <a:p>
            <a:pPr marL="0" indent="0" algn="just">
              <a:buNone/>
            </a:pPr>
            <a:br>
              <a:rPr lang="lv-LV" sz="3200" b="0" dirty="0">
                <a:effectLst/>
                <a:latin typeface="Times New Roman" pitchFamily="18" charset="0"/>
                <a:cs typeface="Times New Roman" pitchFamily="18" charset="0"/>
              </a:rPr>
            </a:br>
            <a:r>
              <a:rPr lang="lv-LV" sz="3200" b="0" dirty="0">
                <a:effectLst/>
                <a:latin typeface="Times New Roman" pitchFamily="18" charset="0"/>
                <a:cs typeface="Times New Roman" pitchFamily="18" charset="0"/>
              </a:rPr>
              <a:t>Tomēr atsacīšanās no stingri noteiktā literatūras kanona kļuva iespējama tikai pēc Staļina nāves, kad ideoloģijā iestājās tā saucamais «atkusnis», dzejā  aizvien vairāk parādījās dabas un mīlas lirika, no ideoloģijas izzuda Staļina slavināšana. Jaunie dzejnieki atsacījās no mierīgās pasaules un mūžīgās kārtības apdziedāšanas. </a:t>
            </a:r>
            <a:endParaRPr lang="lv-LV" sz="3200" b="0" dirty="0">
              <a:latin typeface="Times New Roman" pitchFamily="18" charset="0"/>
              <a:cs typeface="Times New Roman" pitchFamily="18" charset="0"/>
            </a:endParaRPr>
          </a:p>
        </p:txBody>
      </p:sp>
      <p:sp>
        <p:nvSpPr>
          <p:cNvPr id="3" name="Satura vietturis 2"/>
          <p:cNvSpPr>
            <a:spLocks noGrp="1"/>
          </p:cNvSpPr>
          <p:nvPr>
            <p:ph sz="quarter" idx="13"/>
          </p:nvPr>
        </p:nvSpPr>
        <p:spPr>
          <a:xfrm>
            <a:off x="1143000" y="188640"/>
            <a:ext cx="6400800" cy="360040"/>
          </a:xfrm>
        </p:spPr>
        <p:txBody>
          <a:bodyPr>
            <a:normAutofit lnSpcReduction="10000"/>
          </a:bodyPr>
          <a:lstStyle/>
          <a:p>
            <a:endParaRPr lang="lv-LV" dirty="0"/>
          </a:p>
        </p:txBody>
      </p:sp>
    </p:spTree>
    <p:extLst>
      <p:ext uri="{BB962C8B-B14F-4D97-AF65-F5344CB8AC3E}">
        <p14:creationId xmlns:p14="http://schemas.microsoft.com/office/powerpoint/2010/main" val="2382646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395536" y="1268760"/>
            <a:ext cx="8496943" cy="5112568"/>
          </a:xfrm>
        </p:spPr>
        <p:txBody>
          <a:bodyPr>
            <a:normAutofit/>
          </a:bodyPr>
          <a:lstStyle/>
          <a:p>
            <a:pPr marL="0" indent="0" algn="just">
              <a:buNone/>
            </a:pPr>
            <a:r>
              <a:rPr lang="lv-LV" sz="3200" b="0" dirty="0">
                <a:effectLst/>
                <a:latin typeface="Times New Roman" pitchFamily="18" charset="0"/>
                <a:cs typeface="Times New Roman" pitchFamily="18" charset="0"/>
              </a:rPr>
              <a:t>Par to liecina jau piecdesmito gadu beigu posma dzejoļu krājumu virsraksti: "Visu ziemu šogad pavasaris" (Vizma Belševica, 1955), "Diena aust" (A. Krūklis, 1955), "Tālu ceļu vējš" (O. Vācietis, 1956), "Cīruļu putenis" (B. Saulītis, 1956), "Saule kāpj augstāk" (A. </a:t>
            </a:r>
            <a:r>
              <a:rPr lang="lv-LV" sz="3200" b="0" dirty="0" err="1">
                <a:effectLst/>
                <a:latin typeface="Times New Roman" pitchFamily="18" charset="0"/>
                <a:cs typeface="Times New Roman" pitchFamily="18" charset="0"/>
              </a:rPr>
              <a:t>Vējāns</a:t>
            </a:r>
            <a:r>
              <a:rPr lang="lv-LV" sz="3200" b="0" dirty="0">
                <a:effectLst/>
                <a:latin typeface="Times New Roman" pitchFamily="18" charset="0"/>
                <a:cs typeface="Times New Roman" pitchFamily="18" charset="0"/>
              </a:rPr>
              <a:t>, 1957).</a:t>
            </a:r>
            <a:endParaRPr lang="lv-LV" sz="3200" b="0" dirty="0"/>
          </a:p>
        </p:txBody>
      </p:sp>
      <p:sp>
        <p:nvSpPr>
          <p:cNvPr id="3" name="Satura vietturis 2"/>
          <p:cNvSpPr>
            <a:spLocks noGrp="1"/>
          </p:cNvSpPr>
          <p:nvPr>
            <p:ph sz="quarter" idx="13"/>
          </p:nvPr>
        </p:nvSpPr>
        <p:spPr>
          <a:xfrm>
            <a:off x="1143000" y="731520"/>
            <a:ext cx="6400800" cy="321216"/>
          </a:xfrm>
        </p:spPr>
        <p:txBody>
          <a:bodyPr>
            <a:normAutofit fontScale="92500" lnSpcReduction="20000"/>
          </a:bodyPr>
          <a:lstStyle/>
          <a:p>
            <a:endParaRPr lang="lv-LV" dirty="0"/>
          </a:p>
        </p:txBody>
      </p:sp>
    </p:spTree>
    <p:extLst>
      <p:ext uri="{BB962C8B-B14F-4D97-AF65-F5344CB8AC3E}">
        <p14:creationId xmlns:p14="http://schemas.microsoft.com/office/powerpoint/2010/main" val="487528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683568" y="1052736"/>
            <a:ext cx="8064895" cy="5400600"/>
          </a:xfrm>
        </p:spPr>
        <p:txBody>
          <a:bodyPr>
            <a:noAutofit/>
          </a:bodyPr>
          <a:lstStyle/>
          <a:p>
            <a:pPr marL="0" indent="0" algn="just">
              <a:buNone/>
            </a:pPr>
            <a:r>
              <a:rPr lang="lv-LV" sz="3200" b="0" dirty="0">
                <a:effectLst/>
                <a:latin typeface="Times New Roman" pitchFamily="18" charset="0"/>
                <a:cs typeface="Times New Roman" pitchFamily="18" charset="0"/>
              </a:rPr>
              <a:t>Līdzīgas pārmaiņas norisa arī prozā. Aizvien retāk iznāca milzīgās epopejas. Maz rakstīja pārliecinātie </a:t>
            </a:r>
            <a:r>
              <a:rPr lang="lv-LV" sz="3200" b="0" dirty="0" err="1">
                <a:effectLst/>
                <a:latin typeface="Times New Roman" pitchFamily="18" charset="0"/>
                <a:cs typeface="Times New Roman" pitchFamily="18" charset="0"/>
              </a:rPr>
              <a:t>socreālisti</a:t>
            </a:r>
            <a:r>
              <a:rPr lang="lv-LV" sz="3200" b="0" dirty="0">
                <a:effectLst/>
                <a:latin typeface="Times New Roman" pitchFamily="18" charset="0"/>
                <a:cs typeface="Times New Roman" pitchFamily="18" charset="0"/>
              </a:rPr>
              <a:t> - Vilis Lācis, Anna Sakse, Anna </a:t>
            </a:r>
            <a:r>
              <a:rPr lang="lv-LV" sz="3200" b="0" dirty="0" err="1">
                <a:effectLst/>
                <a:latin typeface="Times New Roman" pitchFamily="18" charset="0"/>
                <a:cs typeface="Times New Roman" pitchFamily="18" charset="0"/>
              </a:rPr>
              <a:t>Brodele</a:t>
            </a:r>
            <a:r>
              <a:rPr lang="lv-LV" sz="3200" b="0" dirty="0">
                <a:effectLst/>
                <a:latin typeface="Times New Roman" pitchFamily="18" charset="0"/>
                <a:cs typeface="Times New Roman" pitchFamily="18" charset="0"/>
              </a:rPr>
              <a:t>. Sāka publicēties prozaiķi, kuriem bija lemts veidot vesela laikmeta literatūru, - Visvaldis Lāms, Regīna Ezera, Zigmunds Skujiņš, Miervaldis Birze, Ēvalds Vilks u. c. Diemžēl liela daļa šo rakstnieku darbu netika publicēti vai arī tika pakļauti nesaudzīgai kritikai kā padomju cilvēkiem sveši un kaitīgi.</a:t>
            </a:r>
            <a:endParaRPr lang="lv-LV" sz="3200" b="0" dirty="0">
              <a:latin typeface="Times New Roman" pitchFamily="18" charset="0"/>
              <a:cs typeface="Times New Roman" pitchFamily="18" charset="0"/>
            </a:endParaRPr>
          </a:p>
        </p:txBody>
      </p:sp>
      <p:sp>
        <p:nvSpPr>
          <p:cNvPr id="3" name="Satura vietturis 2"/>
          <p:cNvSpPr>
            <a:spLocks noGrp="1"/>
          </p:cNvSpPr>
          <p:nvPr>
            <p:ph sz="quarter" idx="13"/>
          </p:nvPr>
        </p:nvSpPr>
        <p:spPr>
          <a:xfrm>
            <a:off x="1143000" y="731520"/>
            <a:ext cx="6400800" cy="249208"/>
          </a:xfrm>
        </p:spPr>
        <p:txBody>
          <a:bodyPr>
            <a:normAutofit fontScale="62500" lnSpcReduction="20000"/>
          </a:bodyPr>
          <a:lstStyle/>
          <a:p>
            <a:endParaRPr lang="lv-LV" dirty="0"/>
          </a:p>
        </p:txBody>
      </p:sp>
    </p:spTree>
    <p:extLst>
      <p:ext uri="{BB962C8B-B14F-4D97-AF65-F5344CB8AC3E}">
        <p14:creationId xmlns:p14="http://schemas.microsoft.com/office/powerpoint/2010/main" val="2741928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irsraksts 2">
            <a:extLst>
              <a:ext uri="{FF2B5EF4-FFF2-40B4-BE49-F238E27FC236}">
                <a16:creationId xmlns:a16="http://schemas.microsoft.com/office/drawing/2014/main" id="{C68C83A6-395E-2770-E5FE-07F790C2E27F}"/>
              </a:ext>
            </a:extLst>
          </p:cNvPr>
          <p:cNvSpPr>
            <a:spLocks noGrp="1"/>
          </p:cNvSpPr>
          <p:nvPr>
            <p:ph type="ctrTitle"/>
          </p:nvPr>
        </p:nvSpPr>
        <p:spPr>
          <a:xfrm>
            <a:off x="817581" y="260648"/>
            <a:ext cx="7560840" cy="1080119"/>
          </a:xfrm>
        </p:spPr>
        <p:txBody>
          <a:bodyPr/>
          <a:lstStyle/>
          <a:p>
            <a:pPr algn="ctr"/>
            <a:r>
              <a:rPr lang="lv-LV" sz="4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Literatūras uzdevums</a:t>
            </a:r>
          </a:p>
        </p:txBody>
      </p:sp>
      <p:sp>
        <p:nvSpPr>
          <p:cNvPr id="2" name="Apakšvirsraksts 1">
            <a:extLst>
              <a:ext uri="{FF2B5EF4-FFF2-40B4-BE49-F238E27FC236}">
                <a16:creationId xmlns:a16="http://schemas.microsoft.com/office/drawing/2014/main" id="{8D585DE1-3C7D-94A8-C51E-0D4007B3F1C9}"/>
              </a:ext>
            </a:extLst>
          </p:cNvPr>
          <p:cNvSpPr>
            <a:spLocks noGrp="1"/>
          </p:cNvSpPr>
          <p:nvPr>
            <p:ph type="subTitle" idx="1"/>
          </p:nvPr>
        </p:nvSpPr>
        <p:spPr>
          <a:xfrm>
            <a:off x="971600" y="1628800"/>
            <a:ext cx="7560840" cy="4968551"/>
          </a:xfrm>
        </p:spPr>
        <p:txBody>
          <a:bodyPr/>
          <a:lstStyle/>
          <a:p>
            <a:pPr algn="just"/>
            <a:r>
              <a:rPr lang="lv-LV" sz="3200" dirty="0">
                <a:solidFill>
                  <a:schemeClr val="tx1"/>
                </a:solidFill>
                <a:latin typeface="Times New Roman" panose="02020603050405020304" pitchFamily="18" charset="0"/>
                <a:cs typeface="Times New Roman" pitchFamily="18" charset="0"/>
              </a:rPr>
              <a:t>Padomju varas laikā literatūra kļuva par galveno komunistiskās varas ideju paudēju un slavinātāju. To literātu darbus, kuri nevēlējās slavināt padomju varu, vienkārši nepublicēja, bet tos, kuri bija galīgi nevēlami padomju valdībai, apcietināja un izsūtīja trimdā, piemēram, Knutu Skujenieku.</a:t>
            </a:r>
          </a:p>
          <a:p>
            <a:endParaRPr lang="lv-LV" dirty="0"/>
          </a:p>
        </p:txBody>
      </p:sp>
    </p:spTree>
    <p:extLst>
      <p:ext uri="{BB962C8B-B14F-4D97-AF65-F5344CB8AC3E}">
        <p14:creationId xmlns:p14="http://schemas.microsoft.com/office/powerpoint/2010/main" val="1081321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611561" y="980728"/>
            <a:ext cx="8064896" cy="5328592"/>
          </a:xfrm>
        </p:spPr>
        <p:txBody>
          <a:bodyPr/>
          <a:lstStyle/>
          <a:p>
            <a:pPr marL="0" indent="0" algn="just">
              <a:buNone/>
            </a:pPr>
            <a:br>
              <a:rPr lang="lv-LV" sz="3200" b="0" dirty="0">
                <a:effectLst/>
                <a:latin typeface="Times New Roman" pitchFamily="18" charset="0"/>
                <a:cs typeface="Times New Roman" pitchFamily="18" charset="0"/>
              </a:rPr>
            </a:br>
            <a:r>
              <a:rPr lang="lv-LV" sz="3200" dirty="0">
                <a:latin typeface="Times New Roman" pitchFamily="18" charset="0"/>
                <a:cs typeface="Times New Roman" pitchFamily="18" charset="0"/>
              </a:rPr>
              <a:t>T</a:t>
            </a:r>
            <a:r>
              <a:rPr lang="lv-LV" sz="3200" b="0" dirty="0">
                <a:effectLst/>
                <a:latin typeface="Times New Roman" pitchFamily="18" charset="0"/>
                <a:cs typeface="Times New Roman" pitchFamily="18" charset="0"/>
              </a:rPr>
              <a:t>rīsdesmitajos gados populāri kļuvušie dzejnieki Jānis Sudrabkalns, Mirdza Ķempe, rakstnieks Vilis Lācis un vēl daži paklausīgi izpildīja partijas un valdības pasūtījumus. Tā tapa daudzi darbi, kuri ne pēc satura, ne formas nekļuva par mākslas vērtībām. Socreālisma laika (četrdesmitie gadi līdz piecdesmito gadu vidus) literatūra aiz sevis nav atstājusi neko paliekošu.</a:t>
            </a:r>
            <a:endParaRPr lang="lv-LV" sz="3200" b="0" dirty="0">
              <a:latin typeface="Times New Roman" pitchFamily="18" charset="0"/>
              <a:cs typeface="Times New Roman" pitchFamily="18" charset="0"/>
            </a:endParaRPr>
          </a:p>
        </p:txBody>
      </p:sp>
      <p:sp>
        <p:nvSpPr>
          <p:cNvPr id="3" name="Satura vietturis 2"/>
          <p:cNvSpPr>
            <a:spLocks noGrp="1"/>
          </p:cNvSpPr>
          <p:nvPr>
            <p:ph sz="quarter" idx="13"/>
          </p:nvPr>
        </p:nvSpPr>
        <p:spPr>
          <a:xfrm>
            <a:off x="1143000" y="260648"/>
            <a:ext cx="7101408" cy="936104"/>
          </a:xfrm>
        </p:spPr>
        <p:txBody>
          <a:bodyPr>
            <a:normAutofit/>
          </a:bodyPr>
          <a:lstStyle/>
          <a:p>
            <a:r>
              <a:rPr lang="lv-LV" sz="4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Literatūra 40.,50. gados</a:t>
            </a:r>
          </a:p>
        </p:txBody>
      </p:sp>
    </p:spTree>
    <p:extLst>
      <p:ext uri="{BB962C8B-B14F-4D97-AF65-F5344CB8AC3E}">
        <p14:creationId xmlns:p14="http://schemas.microsoft.com/office/powerpoint/2010/main" val="2049170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323529" y="1196752"/>
            <a:ext cx="8424936" cy="5544616"/>
          </a:xfrm>
        </p:spPr>
        <p:txBody>
          <a:bodyPr>
            <a:noAutofit/>
          </a:bodyPr>
          <a:lstStyle/>
          <a:p>
            <a:pPr marL="0" indent="0" algn="just">
              <a:buNone/>
            </a:pPr>
            <a:r>
              <a:rPr lang="lv-LV" sz="3200" b="0" dirty="0">
                <a:effectLst/>
                <a:latin typeface="Times New Roman" pitchFamily="18" charset="0"/>
                <a:cs typeface="Times New Roman" pitchFamily="18" charset="0"/>
              </a:rPr>
              <a:t>Nav zināms, kas palika nesarakstīts četrdesmitajos un piecdesmitajos gados, kas varēja rasties, ja vien literatūra nebūtu bijusi ideoloģiskā terora varā. Socreālisms literatūrā bija kā vesela sistēma, kas ietvēra gan tekstus, gan to radīšanas mehānismu: autoru un bezgala daudzos "līdzautorus" - literatūras komandēšanas, vadīšanas, apbalvošanas, iebiedēšanas un sodīšanas kompleksu. </a:t>
            </a:r>
            <a:endParaRPr lang="lv-LV" sz="3200" dirty="0">
              <a:latin typeface="Times New Roman" pitchFamily="18" charset="0"/>
              <a:cs typeface="Times New Roman" pitchFamily="18" charset="0"/>
            </a:endParaRPr>
          </a:p>
        </p:txBody>
      </p:sp>
      <p:sp>
        <p:nvSpPr>
          <p:cNvPr id="3" name="Satura vietturis 2"/>
          <p:cNvSpPr>
            <a:spLocks noGrp="1"/>
          </p:cNvSpPr>
          <p:nvPr>
            <p:ph sz="quarter" idx="13"/>
          </p:nvPr>
        </p:nvSpPr>
        <p:spPr>
          <a:xfrm>
            <a:off x="1143000" y="260648"/>
            <a:ext cx="7029400" cy="1152128"/>
          </a:xfrm>
        </p:spPr>
        <p:txBody>
          <a:bodyPr>
            <a:normAutofit/>
          </a:bodyPr>
          <a:lstStyle/>
          <a:p>
            <a:r>
              <a:rPr lang="lv-LV" sz="4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«Atvilktnes» literatūra</a:t>
            </a:r>
          </a:p>
        </p:txBody>
      </p:sp>
    </p:spTree>
    <p:extLst>
      <p:ext uri="{BB962C8B-B14F-4D97-AF65-F5344CB8AC3E}">
        <p14:creationId xmlns:p14="http://schemas.microsoft.com/office/powerpoint/2010/main" val="4092901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251520" y="1196752"/>
            <a:ext cx="8528735" cy="4968552"/>
          </a:xfrm>
        </p:spPr>
        <p:txBody>
          <a:bodyPr>
            <a:normAutofit/>
          </a:bodyPr>
          <a:lstStyle/>
          <a:p>
            <a:pPr marL="0" indent="0" algn="just">
              <a:buNone/>
            </a:pPr>
            <a:r>
              <a:rPr lang="lv-LV" sz="3200" b="0" dirty="0">
                <a:effectLst/>
                <a:latin typeface="Times New Roman" pitchFamily="18" charset="0"/>
                <a:cs typeface="Times New Roman" pitchFamily="18" charset="0"/>
              </a:rPr>
              <a:t>Autora personība šajā laikā bija diezgan mazsvarīgs faktors un darba rezultātu nespēja ietekmēt. Tāpat nekas nepaslīdēja garām cenzūrai, kas gan oficiāli nedrīkstēja pastāvēt, jo Padomju Latvijas konstitūcijā bija deklarēta vārda brīvība. Tomēr organizācija, kas saucās par Galveno literatūras pārvaldi un kas būtībā tā pati cenzūra vien bija, nepieļāva nekādas atkāpes no socreālisma likuma - ne ideoloģiskā, ne estētiskā ziņā.</a:t>
            </a:r>
            <a:endParaRPr lang="lv-LV" sz="3200" dirty="0"/>
          </a:p>
        </p:txBody>
      </p:sp>
      <p:sp>
        <p:nvSpPr>
          <p:cNvPr id="3" name="Satura vietturis 2"/>
          <p:cNvSpPr>
            <a:spLocks noGrp="1"/>
          </p:cNvSpPr>
          <p:nvPr>
            <p:ph sz="quarter" idx="13"/>
          </p:nvPr>
        </p:nvSpPr>
        <p:spPr>
          <a:xfrm>
            <a:off x="1143000" y="116632"/>
            <a:ext cx="7173416" cy="936104"/>
          </a:xfrm>
        </p:spPr>
        <p:txBody>
          <a:bodyPr>
            <a:normAutofit/>
          </a:bodyPr>
          <a:lstStyle/>
          <a:p>
            <a:pPr algn="ctr"/>
            <a:r>
              <a:rPr lang="lv-LV" sz="4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Cenzūra</a:t>
            </a:r>
          </a:p>
        </p:txBody>
      </p:sp>
    </p:spTree>
    <p:extLst>
      <p:ext uri="{BB962C8B-B14F-4D97-AF65-F5344CB8AC3E}">
        <p14:creationId xmlns:p14="http://schemas.microsoft.com/office/powerpoint/2010/main" val="2899268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323528" y="1844824"/>
            <a:ext cx="8352927" cy="4536504"/>
          </a:xfrm>
        </p:spPr>
        <p:txBody>
          <a:bodyPr>
            <a:normAutofit/>
          </a:bodyPr>
          <a:lstStyle/>
          <a:p>
            <a:pPr marL="0" indent="0" algn="just">
              <a:buNone/>
            </a:pPr>
            <a:r>
              <a:rPr lang="lv-LV" sz="3200" b="0" dirty="0">
                <a:effectLst/>
                <a:latin typeface="Times New Roman" pitchFamily="18" charset="0"/>
                <a:cs typeface="Times New Roman" pitchFamily="18" charset="0"/>
              </a:rPr>
              <a:t>Socreālisma dzeja ir nebeidzamas un visai vienveidīgas slavas dziesmas komunistiskajai partijai un Padomju Savienībai. Ļoti daudz bija kara dzejas, jo sevišķi Valdim Luksam un Arvīdam  Grigulim - bieži vien gari, sižetiski dzejojumi. </a:t>
            </a:r>
            <a:endParaRPr lang="lv-LV" sz="3200" dirty="0"/>
          </a:p>
        </p:txBody>
      </p:sp>
      <p:sp>
        <p:nvSpPr>
          <p:cNvPr id="3" name="Satura vietturis 2"/>
          <p:cNvSpPr>
            <a:spLocks noGrp="1"/>
          </p:cNvSpPr>
          <p:nvPr>
            <p:ph sz="quarter" idx="13"/>
          </p:nvPr>
        </p:nvSpPr>
        <p:spPr>
          <a:xfrm>
            <a:off x="1143000" y="731520"/>
            <a:ext cx="6400800" cy="897280"/>
          </a:xfrm>
        </p:spPr>
        <p:txBody>
          <a:bodyPr>
            <a:noAutofit/>
          </a:bodyPr>
          <a:lstStyle/>
          <a:p>
            <a:r>
              <a:rPr lang="lv-LV" sz="4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Dzeja padomju laikā</a:t>
            </a:r>
          </a:p>
        </p:txBody>
      </p:sp>
    </p:spTree>
    <p:extLst>
      <p:ext uri="{BB962C8B-B14F-4D97-AF65-F5344CB8AC3E}">
        <p14:creationId xmlns:p14="http://schemas.microsoft.com/office/powerpoint/2010/main" val="338364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467544" y="1484784"/>
            <a:ext cx="8280919" cy="5040560"/>
          </a:xfrm>
        </p:spPr>
        <p:txBody>
          <a:bodyPr>
            <a:normAutofit/>
          </a:bodyPr>
          <a:lstStyle/>
          <a:p>
            <a:pPr marL="0" indent="0" algn="just">
              <a:buNone/>
            </a:pPr>
            <a:r>
              <a:rPr lang="lv-LV" sz="3200" b="0" dirty="0">
                <a:effectLst/>
                <a:latin typeface="Times New Roman" pitchFamily="18" charset="0"/>
                <a:cs typeface="Times New Roman" pitchFamily="18" charset="0"/>
              </a:rPr>
              <a:t>Cilvēks šajā dzejā tikpat kā neeksistēja, tomēr - ar vienu izņēmumu: un tas bija Staļins. Laikam gan nebija dzejnieku, kuri kaut reizi nebūtu apdziedājuši Staļinu. Dažos dzejoļu krājumos viņa vārds piesaukts pat līdz trīsdesmit reizēm. </a:t>
            </a:r>
            <a:endParaRPr lang="lv-LV" sz="3200" dirty="0">
              <a:latin typeface="Times New Roman" pitchFamily="18" charset="0"/>
              <a:cs typeface="Times New Roman" pitchFamily="18" charset="0"/>
            </a:endParaRPr>
          </a:p>
        </p:txBody>
      </p:sp>
      <p:sp>
        <p:nvSpPr>
          <p:cNvPr id="3" name="Satura vietturis 2"/>
          <p:cNvSpPr>
            <a:spLocks noGrp="1"/>
          </p:cNvSpPr>
          <p:nvPr>
            <p:ph sz="quarter" idx="13"/>
          </p:nvPr>
        </p:nvSpPr>
        <p:spPr>
          <a:xfrm>
            <a:off x="1143000" y="731520"/>
            <a:ext cx="6400800" cy="537240"/>
          </a:xfrm>
        </p:spPr>
        <p:txBody>
          <a:bodyPr/>
          <a:lstStyle/>
          <a:p>
            <a:endParaRPr lang="lv-LV" dirty="0"/>
          </a:p>
        </p:txBody>
      </p:sp>
    </p:spTree>
    <p:extLst>
      <p:ext uri="{BB962C8B-B14F-4D97-AF65-F5344CB8AC3E}">
        <p14:creationId xmlns:p14="http://schemas.microsoft.com/office/powerpoint/2010/main" val="4154557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29DCBE61-BC98-57DD-AD36-699E3AC0651E}"/>
              </a:ext>
            </a:extLst>
          </p:cNvPr>
          <p:cNvSpPr>
            <a:spLocks noGrp="1"/>
          </p:cNvSpPr>
          <p:nvPr>
            <p:ph type="title"/>
          </p:nvPr>
        </p:nvSpPr>
        <p:spPr>
          <a:xfrm>
            <a:off x="1945200" y="116632"/>
            <a:ext cx="6589200" cy="216024"/>
          </a:xfrm>
        </p:spPr>
        <p:txBody>
          <a:bodyPr>
            <a:normAutofit fontScale="90000"/>
          </a:bodyPr>
          <a:lstStyle/>
          <a:p>
            <a:endParaRPr lang="lv-LV" dirty="0"/>
          </a:p>
        </p:txBody>
      </p:sp>
      <p:sp>
        <p:nvSpPr>
          <p:cNvPr id="3" name="Satura vietturis 2">
            <a:extLst>
              <a:ext uri="{FF2B5EF4-FFF2-40B4-BE49-F238E27FC236}">
                <a16:creationId xmlns:a16="http://schemas.microsoft.com/office/drawing/2014/main" id="{AA32429E-6200-674E-2706-405015719382}"/>
              </a:ext>
            </a:extLst>
          </p:cNvPr>
          <p:cNvSpPr>
            <a:spLocks noGrp="1"/>
          </p:cNvSpPr>
          <p:nvPr>
            <p:ph sz="quarter" idx="13"/>
          </p:nvPr>
        </p:nvSpPr>
        <p:spPr>
          <a:xfrm>
            <a:off x="899592" y="584684"/>
            <a:ext cx="7029400" cy="5688632"/>
          </a:xfrm>
        </p:spPr>
        <p:txBody>
          <a:bodyPr>
            <a:noAutofit/>
          </a:bodyPr>
          <a:lstStyle/>
          <a:p>
            <a:r>
              <a:rPr lang="lv-LV" sz="3200" dirty="0">
                <a:latin typeface="Times New Roman" panose="02020603050405020304" pitchFamily="18" charset="0"/>
                <a:cs typeface="Times New Roman" pitchFamily="18" charset="0"/>
              </a:rPr>
              <a:t>Šajā laikā tapuši vairāki literāri kuriozi, arī padomju laika dzejnieka Andreja Baloža dzejolis: </a:t>
            </a:r>
          </a:p>
          <a:p>
            <a:pPr marL="0" indent="0">
              <a:buNone/>
            </a:pPr>
            <a:r>
              <a:rPr lang="lv-LV" sz="2400" i="1" dirty="0">
                <a:latin typeface="Times New Roman" panose="02020603050405020304" pitchFamily="18" charset="0"/>
                <a:cs typeface="Times New Roman" pitchFamily="18" charset="0"/>
              </a:rPr>
              <a:t>Krievs mans mīļais gadījies, traktorā viņš brauc,</a:t>
            </a:r>
          </a:p>
          <a:p>
            <a:pPr marL="0" indent="0">
              <a:buNone/>
            </a:pPr>
            <a:r>
              <a:rPr lang="lv-LV" sz="2400" i="1" dirty="0">
                <a:latin typeface="Times New Roman" panose="02020603050405020304" pitchFamily="18" charset="0"/>
                <a:cs typeface="Times New Roman" pitchFamily="18" charset="0"/>
              </a:rPr>
              <a:t> Dzimis pašā Maskavā, </a:t>
            </a:r>
            <a:r>
              <a:rPr lang="lv-LV" sz="2400" i="1" dirty="0" err="1">
                <a:latin typeface="Times New Roman" panose="02020603050405020304" pitchFamily="18" charset="0"/>
                <a:cs typeface="Times New Roman" panose="02020603050405020304" pitchFamily="18" charset="0"/>
              </a:rPr>
              <a:t>Koļu</a:t>
            </a:r>
            <a:r>
              <a:rPr lang="lv-LV" sz="2400" i="1" dirty="0">
                <a:latin typeface="Times New Roman" panose="02020603050405020304" pitchFamily="18" charset="0"/>
                <a:cs typeface="Times New Roman" panose="02020603050405020304" pitchFamily="18" charset="0"/>
              </a:rPr>
              <a:t> viņu sauc. </a:t>
            </a:r>
          </a:p>
          <a:p>
            <a:pPr marL="0" indent="0">
              <a:buNone/>
            </a:pPr>
            <a:r>
              <a:rPr lang="lv-LV" sz="2400" i="1" dirty="0">
                <a:latin typeface="Times New Roman" panose="02020603050405020304" pitchFamily="18" charset="0"/>
                <a:cs typeface="Times New Roman" panose="02020603050405020304" pitchFamily="18" charset="0"/>
              </a:rPr>
              <a:t>Platas ielas Maskavā, skaistu namu daudz, </a:t>
            </a:r>
          </a:p>
          <a:p>
            <a:pPr marL="0" indent="0">
              <a:buNone/>
            </a:pPr>
            <a:r>
              <a:rPr lang="lv-LV" sz="2400" i="1" dirty="0">
                <a:latin typeface="Times New Roman" panose="02020603050405020304" pitchFamily="18" charset="0"/>
                <a:cs typeface="Times New Roman" panose="02020603050405020304" pitchFamily="18" charset="0"/>
              </a:rPr>
              <a:t>Vēl daudz skaistāks mīļajam tumšu acu spulgs.</a:t>
            </a:r>
          </a:p>
          <a:p>
            <a:pPr marL="0" indent="0">
              <a:buNone/>
            </a:pPr>
            <a:r>
              <a:rPr lang="lv-LV" sz="2400" i="1" dirty="0">
                <a:latin typeface="Times New Roman" panose="02020603050405020304" pitchFamily="18" charset="0"/>
                <a:cs typeface="Times New Roman" panose="02020603050405020304" pitchFamily="18" charset="0"/>
              </a:rPr>
              <a:t>Mani krievu valodā mīlēdams viņš sauks.</a:t>
            </a:r>
          </a:p>
          <a:p>
            <a:pPr marL="0" indent="0">
              <a:buNone/>
            </a:pPr>
            <a:r>
              <a:rPr lang="lv-LV" sz="2400" i="1" dirty="0">
                <a:latin typeface="Times New Roman" panose="02020603050405020304" pitchFamily="18" charset="0"/>
                <a:cs typeface="Times New Roman" panose="02020603050405020304" pitchFamily="18" charset="0"/>
              </a:rPr>
              <a:t> Atbildēšu latviski -  tu, mans dārgais draugs !</a:t>
            </a:r>
          </a:p>
          <a:p>
            <a:pPr marL="0" indent="0">
              <a:buNone/>
            </a:pPr>
            <a:r>
              <a:rPr lang="lv-LV" sz="2400" i="1" dirty="0">
                <a:latin typeface="Times New Roman" panose="02020603050405020304" pitchFamily="18" charset="0"/>
                <a:cs typeface="Times New Roman" panose="02020603050405020304" pitchFamily="18" charset="0"/>
              </a:rPr>
              <a:t>Ļaudis taujās pārsteigti -  kā tie sazinās ? </a:t>
            </a:r>
          </a:p>
          <a:p>
            <a:pPr marL="0" indent="0">
              <a:buNone/>
            </a:pPr>
            <a:r>
              <a:rPr lang="lv-LV" sz="2400" i="1" dirty="0">
                <a:latin typeface="Times New Roman" panose="02020603050405020304" pitchFamily="18" charset="0"/>
                <a:cs typeface="Times New Roman" panose="02020603050405020304" pitchFamily="18" charset="0"/>
              </a:rPr>
              <a:t>Bērni būs, tie runās mums abās valodās !</a:t>
            </a:r>
          </a:p>
        </p:txBody>
      </p:sp>
    </p:spTree>
    <p:extLst>
      <p:ext uri="{BB962C8B-B14F-4D97-AF65-F5344CB8AC3E}">
        <p14:creationId xmlns:p14="http://schemas.microsoft.com/office/powerpoint/2010/main" val="13761295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395536" y="1484784"/>
            <a:ext cx="8568951" cy="4896544"/>
          </a:xfrm>
        </p:spPr>
        <p:txBody>
          <a:bodyPr>
            <a:normAutofit/>
          </a:bodyPr>
          <a:lstStyle/>
          <a:p>
            <a:pPr marL="0" indent="0" algn="just">
              <a:buNone/>
            </a:pPr>
            <a:r>
              <a:rPr lang="lv-LV" sz="3200" b="0" dirty="0">
                <a:effectLst/>
                <a:latin typeface="Times New Roman" pitchFamily="18" charset="0"/>
                <a:cs typeface="Times New Roman" pitchFamily="18" charset="0"/>
              </a:rPr>
              <a:t>Pasaule šajā prozā bija melnbalta un atainota absolūti labajā un absolūti ļaunajā. Turklāt "labais" un "ļaunais" nenozīmēja vis ētiskas kategorijas, bet gan sabiedriskas. Piemēram, rakstot par gadsimtu mijas lauku dzīvi, bagātu zemnieku nekādā gadījumā nedrīkstēja attēlot kā "pozitīvo varoni" - viņam noteikti bija jābūt vai nu "darbaļaužu izsūcējam", vai, labākajā gadījumā, reti skopam un mantrausīgam. </a:t>
            </a:r>
            <a:endParaRPr lang="lv-LV" sz="3200" dirty="0">
              <a:latin typeface="Times New Roman" pitchFamily="18" charset="0"/>
              <a:cs typeface="Times New Roman" pitchFamily="18" charset="0"/>
            </a:endParaRPr>
          </a:p>
        </p:txBody>
      </p:sp>
      <p:sp>
        <p:nvSpPr>
          <p:cNvPr id="3" name="Satura vietturis 2"/>
          <p:cNvSpPr>
            <a:spLocks noGrp="1"/>
          </p:cNvSpPr>
          <p:nvPr>
            <p:ph sz="quarter" idx="13"/>
          </p:nvPr>
        </p:nvSpPr>
        <p:spPr>
          <a:xfrm>
            <a:off x="1143000" y="116632"/>
            <a:ext cx="6400800" cy="864096"/>
          </a:xfrm>
        </p:spPr>
        <p:txBody>
          <a:bodyPr>
            <a:noAutofit/>
          </a:bodyPr>
          <a:lstStyle/>
          <a:p>
            <a:pPr algn="ctr"/>
            <a:r>
              <a:rPr lang="lv-LV" sz="4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Prozas darbi  padomju laikā</a:t>
            </a:r>
          </a:p>
        </p:txBody>
      </p:sp>
    </p:spTree>
    <p:extLst>
      <p:ext uri="{BB962C8B-B14F-4D97-AF65-F5344CB8AC3E}">
        <p14:creationId xmlns:p14="http://schemas.microsoft.com/office/powerpoint/2010/main" val="979887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Smilgas">
  <a:themeElements>
    <a:clrScheme name="Smilgas">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Smilgas">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milgas">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395</TotalTime>
  <Words>887</Words>
  <Application>Microsoft Office PowerPoint</Application>
  <PresentationFormat>Slaidrāde ekrānā (4:3)</PresentationFormat>
  <Paragraphs>34</Paragraphs>
  <Slides>16</Slides>
  <Notes>0</Notes>
  <HiddenSlides>0</HiddenSlides>
  <MMClips>0</MMClips>
  <ScaleCrop>false</ScaleCrop>
  <HeadingPairs>
    <vt:vector size="6" baseType="variant">
      <vt:variant>
        <vt:lpstr>Lietotie fonti</vt:lpstr>
      </vt:variant>
      <vt:variant>
        <vt:i4>4</vt:i4>
      </vt:variant>
      <vt:variant>
        <vt:lpstr>Dizains</vt:lpstr>
      </vt:variant>
      <vt:variant>
        <vt:i4>1</vt:i4>
      </vt:variant>
      <vt:variant>
        <vt:lpstr>Slaidu virsraksti</vt:lpstr>
      </vt:variant>
      <vt:variant>
        <vt:i4>16</vt:i4>
      </vt:variant>
    </vt:vector>
  </HeadingPairs>
  <TitlesOfParts>
    <vt:vector size="21" baseType="lpstr">
      <vt:lpstr>Arial</vt:lpstr>
      <vt:lpstr>Century Gothic</vt:lpstr>
      <vt:lpstr>Times New Roman</vt:lpstr>
      <vt:lpstr>Wingdings 3</vt:lpstr>
      <vt:lpstr>Smilgas</vt:lpstr>
      <vt:lpstr>Padomju laika literatūra</vt:lpstr>
      <vt:lpstr>Literatūras uzdevums</vt:lpstr>
      <vt:lpstr> Trīsdesmitajos gados populāri kļuvušie dzejnieki Jānis Sudrabkalns, Mirdza Ķempe, rakstnieks Vilis Lācis un vēl daži paklausīgi izpildīja partijas un valdības pasūtījumus. Tā tapa daudzi darbi, kuri ne pēc satura, ne formas nekļuva par mākslas vērtībām. Socreālisma laika (četrdesmitie gadi līdz piecdesmito gadu vidus) literatūra aiz sevis nav atstājusi neko paliekošu.</vt:lpstr>
      <vt:lpstr>Nav zināms, kas palika nesarakstīts četrdesmitajos un piecdesmitajos gados, kas varēja rasties, ja vien literatūra nebūtu bijusi ideoloģiskā terora varā. Socreālisms literatūrā bija kā vesela sistēma, kas ietvēra gan tekstus, gan to radīšanas mehānismu: autoru un bezgala daudzos "līdzautorus" - literatūras komandēšanas, vadīšanas, apbalvošanas, iebiedēšanas un sodīšanas kompleksu. </vt:lpstr>
      <vt:lpstr>Autora personība šajā laikā bija diezgan mazsvarīgs faktors un darba rezultātu nespēja ietekmēt. Tāpat nekas nepaslīdēja garām cenzūrai, kas gan oficiāli nedrīkstēja pastāvēt, jo Padomju Latvijas konstitūcijā bija deklarēta vārda brīvība. Tomēr organizācija, kas saucās par Galveno literatūras pārvaldi un kas būtībā tā pati cenzūra vien bija, nepieļāva nekādas atkāpes no socreālisma likuma - ne ideoloģiskā, ne estētiskā ziņā.</vt:lpstr>
      <vt:lpstr>Socreālisma dzeja ir nebeidzamas un visai vienveidīgas slavas dziesmas komunistiskajai partijai un Padomju Savienībai. Ļoti daudz bija kara dzejas, jo sevišķi Valdim Luksam un Arvīdam  Grigulim - bieži vien gari, sižetiski dzejojumi. </vt:lpstr>
      <vt:lpstr>Cilvēks šajā dzejā tikpat kā neeksistēja, tomēr - ar vienu izņēmumu: un tas bija Staļins. Laikam gan nebija dzejnieku, kuri kaut reizi nebūtu apdziedājuši Staļinu. Dažos dzejoļu krājumos viņa vārds piesaukts pat līdz trīsdesmit reizēm. </vt:lpstr>
      <vt:lpstr>PowerPoint prezentācija</vt:lpstr>
      <vt:lpstr>Pasaule šajā prozā bija melnbalta un atainota absolūti labajā un absolūti ļaunajā. Turklāt "labais" un "ļaunais" nenozīmēja vis ētiskas kategorijas, bet gan sabiedriskas. Piemēram, rakstot par gadsimtu mijas lauku dzīvi, bagātu zemnieku nekādā gadījumā nedrīkstēja attēlot kā "pozitīvo varoni" - viņam noteikti bija jābūt vai nu "darbaļaužu izsūcējam", vai, labākajā gadījumā, reti skopam un mantrausīgam. </vt:lpstr>
      <vt:lpstr>Vēl negatīvajā polā ietilpa visu veidu privātīpašnieki, muižnieki, cariskās Krievijas un neatkarīgās Latvijas ierēdņi, policisti un politiķi, vācieši, bet pats ļaunuma kalngals bija garīdznieki. </vt:lpstr>
      <vt:lpstr>Savukārt pozitīvo polu veidoja trūcīgie zemnieki, pilsētas proletariāts [ļaužu šķira, kuru galvenais iztikas avots ir algots darbs], bezdarbnieki, revolucionāri, komunisti un komjaunieši. Raksturīgi, ka gandrīz visiem socreālisma romāniem ir laimīgas beigas - to prasīja ideoloģija.</vt:lpstr>
      <vt:lpstr> Prozā pastāvēja rūpīgi sakārtoti likumi. Socreālisma laikam bija raksturīgas epopejas - milzīgi romāni, piesātināti ar bezgala daudzām personām, notikumiem un paralēlām sižeta līnijām (A. Upīša "Zaļā zeme" un "Plaisa mākoņos", V. Lāča "Vētra" un "Uz jauno krastu", A. Sakses "Pret kalnu».</vt:lpstr>
      <vt:lpstr>Piecdesmito gadu vidū klasiskā socreālisma stabilā sistēma sāka brukt. Romāni sāka atkārtot cits citu, dzejā nemitīgi atkārtojās vieni un tie paši izteiksmes līdzekļi. 1952. un 1954. gadā neiznāca neviena latviešu autora oriģināldzejas grāmata! Tas nozīmēja, ka klasiskais socreālisms bija izsmēlis visus savus diezgan ierobežotos radošās izteiksmes līdzekļus. </vt:lpstr>
      <vt:lpstr> Tomēr atsacīšanās no stingri noteiktā literatūras kanona kļuva iespējama tikai pēc Staļina nāves, kad ideoloģijā iestājās tā saucamais «atkusnis», dzejā  aizvien vairāk parādījās dabas un mīlas lirika, no ideoloģijas izzuda Staļina slavināšana. Jaunie dzejnieki atsacījās no mierīgās pasaules un mūžīgās kārtības apdziedāšanas. </vt:lpstr>
      <vt:lpstr>Par to liecina jau piecdesmito gadu beigu posma dzejoļu krājumu virsraksti: "Visu ziemu šogad pavasaris" (Vizma Belševica, 1955), "Diena aust" (A. Krūklis, 1955), "Tālu ceļu vējš" (O. Vācietis, 1956), "Cīruļu putenis" (B. Saulītis, 1956), "Saule kāpj augstāk" (A. Vējāns, 1957).</vt:lpstr>
      <vt:lpstr>Līdzīgas pārmaiņas norisa arī prozā. Aizvien retāk iznāca milzīgās epopejas. Maz rakstīja pārliecinātie socreālisti - Vilis Lācis, Anna Sakse, Anna Brodele. Sāka publicēties prozaiķi, kuriem bija lemts veidot vesela laikmeta literatūru, - Visvaldis Lāms, Regīna Ezera, Zigmunds Skujiņš, Miervaldis Birze, Ēvalds Vilks u. c. Diemžēl liela daļa šo rakstnieku darbu netika publicēti vai arī tika pakļauti nesaudzīgai kritikai kā padomju cilvēkiem sveši un kaitīgi.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Padomju laika literatūra</dc:title>
  <dc:creator>Majas</dc:creator>
  <cp:lastModifiedBy>HP</cp:lastModifiedBy>
  <cp:revision>15</cp:revision>
  <dcterms:created xsi:type="dcterms:W3CDTF">2018-12-11T16:53:02Z</dcterms:created>
  <dcterms:modified xsi:type="dcterms:W3CDTF">2025-12-28T12:38:27Z</dcterms:modified>
</cp:coreProperties>
</file>