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C2EF4AB-1A41-0E7B-876F-40D2D83E5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86854" y="496641"/>
            <a:ext cx="9755187" cy="2932657"/>
          </a:xfrm>
        </p:spPr>
        <p:txBody>
          <a:bodyPr>
            <a:normAutofit/>
          </a:bodyPr>
          <a:lstStyle/>
          <a:p>
            <a:pPr algn="ctr"/>
            <a:r>
              <a:rPr lang="lv-LV" sz="4400" cap="none" dirty="0">
                <a:solidFill>
                  <a:schemeClr val="tx1"/>
                </a:solidFill>
              </a:rPr>
              <a:t>Kandavas Lauksaimniecības tehnikums </a:t>
            </a:r>
            <a:r>
              <a:rPr lang="lv-LV" sz="4800" dirty="0"/>
              <a:t>Automašīnu autonomās </a:t>
            </a:r>
            <a:r>
              <a:rPr lang="lv-LV" sz="4800" dirty="0" err="1"/>
              <a:t>apsildessistēmas</a:t>
            </a:r>
            <a:endParaRPr lang="lv-LV" sz="4800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67604D8D-E7FA-A3B4-BF12-86945D131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95711" y="3504878"/>
            <a:ext cx="9755187" cy="1033741"/>
          </a:xfrm>
        </p:spPr>
        <p:txBody>
          <a:bodyPr/>
          <a:lstStyle/>
          <a:p>
            <a:r>
              <a:rPr lang="lv-LV" cap="none" dirty="0"/>
              <a:t>Izglītības </a:t>
            </a:r>
            <a:r>
              <a:rPr lang="lv-LV" cap="none"/>
              <a:t>programma Autotransports     </a:t>
            </a:r>
            <a:r>
              <a:rPr lang="lv-LV" cap="none" dirty="0"/>
              <a:t>skolotājs Jānis Riekstiņš</a:t>
            </a:r>
          </a:p>
          <a:p>
            <a:r>
              <a:rPr lang="lv-LV" cap="none" dirty="0"/>
              <a:t> Kandava2026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4462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D5ECFFD-14B2-623A-875A-6CE585FF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839449"/>
            <a:ext cx="10706724" cy="998316"/>
          </a:xfrm>
        </p:spPr>
        <p:txBody>
          <a:bodyPr>
            <a:normAutofit fontScale="90000"/>
          </a:bodyPr>
          <a:lstStyle/>
          <a:p>
            <a:r>
              <a:rPr lang="lv-LV" dirty="0"/>
              <a:t>Kāpēc nepieciešama autonomā apsilde?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78CB9F2-B630-0594-518D-A5664016BA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Dzinēja aizsardzība: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Viens "aukstais starts" ziemā nodilst dzinēju tikpat daudz, cik 300–500 km brauciens.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Drošība: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Tūlītēja redzamība (nav aizsalušu logu).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Ekonomija: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Samazināts degvielas patēriņš pirmajos kilometros.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Komforts: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Iekāpšana jau siltā salonā.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5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B59B896-E3FE-AE0E-7C16-452E5B42E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Šķidruma sildītāji (</a:t>
            </a:r>
            <a:r>
              <a:rPr lang="lv-LV" dirty="0" err="1"/>
              <a:t>Webasto</a:t>
            </a:r>
            <a:r>
              <a:rPr lang="lv-LV" dirty="0"/>
              <a:t> tips)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9F7A138-2667-D81B-3B5C-A83ACE4774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Mērķis: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Uzsildīt gan dzinēju, gan salonu.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Darbība: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Sadedzina degvielu (0.2–0.6 l/h).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Silda dzesēšanas šķidrumu.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Integrēts auto dzesēšanas lokā.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Galvenās komponentes: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Deglis, </a:t>
            </a:r>
            <a:r>
              <a:rPr lang="lv-LV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siltummainis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cirkulācijas sūknis.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9182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BF80BEE-F4F5-F4CF-B349-4E55322A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Gaisa sildītāji ("Fēni")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310EB84-9CD1-9183-BE50-1C3505F1ED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Mērķis: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Ilgstoša salona vai kravas nodalījuma sildīšana.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Darbība: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Tieša gaisa uzsildīšana (neietekmē dzinēju).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Ļoti zems elektroenerģijas patēriņš.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Pielietojums: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Kravas auto </a:t>
            </a:r>
            <a:r>
              <a:rPr lang="lv-LV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guļamzonas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kemperi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mikroautobusi.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Priekšrocība: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Var droši darboties visu nakti.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9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65EAB7B-E45C-74C9-1FD4-68274C22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Elektriskā </a:t>
            </a:r>
            <a:r>
              <a:rPr lang="lv-LV" dirty="0" err="1"/>
              <a:t>priekšapsilde</a:t>
            </a:r>
            <a:r>
              <a:rPr lang="lv-LV" dirty="0"/>
              <a:t> (220V)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166EEE8-772A-89BC-15E7-C4D21194E0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Mērķis: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Stacionārs risinājums vietās ar piekļuvi rozetei.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Sistēmas moduļi:</a:t>
            </a:r>
            <a:endParaRPr lang="lv-LV" sz="2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lv-LV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lv-LV" sz="19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Sildelements</a:t>
            </a:r>
            <a:r>
              <a:rPr lang="lv-LV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lv-LV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Dzinēja blokā vai šļūtenē.</a:t>
            </a:r>
            <a:endParaRPr lang="lv-LV" sz="19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Salona fēns: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Pieslēdzams pie iekšējās rozetes.</a:t>
            </a:r>
            <a:endParaRPr lang="lv-LV" sz="2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Lādētājs: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Uzlādē akumulatoru sildīšanas laikā.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</a:t>
            </a: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-faktors: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Nulles izmešu darbības laikā.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9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0833D1E-CC1D-2430-8A68-BF273CAA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Vadības metodes un tehnoloģijas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81A1117-30F5-889A-5F42-01AC291B2C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Mehāniskā vadība: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Taimeris automašīnas salonā.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 vadība: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Tālvadības pultis (darbības rādiuss līdz 1000m).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GSM/Lietotņu vadība: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Ieslēgšana ar viedtālruni (neierobežots attālums).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Viedie algoritmi: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Sistēma pati aprēķina starta laiku, balstoties uz āra temperatūru.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6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49A48A8-6232-AEE1-F1E3-5F5E4345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Tehniskais salīdzinājums</a:t>
            </a:r>
          </a:p>
        </p:txBody>
      </p:sp>
      <p:graphicFrame>
        <p:nvGraphicFramePr>
          <p:cNvPr id="4" name="Satura vietturis 3">
            <a:extLst>
              <a:ext uri="{FF2B5EF4-FFF2-40B4-BE49-F238E27FC236}">
                <a16:creationId xmlns:a16="http://schemas.microsoft.com/office/drawing/2014/main" id="{10BD08E8-CE5B-F95D-75A7-033ABDE7EC8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71986937"/>
              </p:ext>
            </p:extLst>
          </p:nvPr>
        </p:nvGraphicFramePr>
        <p:xfrm>
          <a:off x="539646" y="1837765"/>
          <a:ext cx="10541104" cy="3575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5276">
                  <a:extLst>
                    <a:ext uri="{9D8B030D-6E8A-4147-A177-3AD203B41FA5}">
                      <a16:colId xmlns:a16="http://schemas.microsoft.com/office/drawing/2014/main" val="2353672238"/>
                    </a:ext>
                  </a:extLst>
                </a:gridCol>
                <a:gridCol w="2635276">
                  <a:extLst>
                    <a:ext uri="{9D8B030D-6E8A-4147-A177-3AD203B41FA5}">
                      <a16:colId xmlns:a16="http://schemas.microsoft.com/office/drawing/2014/main" val="2180007890"/>
                    </a:ext>
                  </a:extLst>
                </a:gridCol>
                <a:gridCol w="2635276">
                  <a:extLst>
                    <a:ext uri="{9D8B030D-6E8A-4147-A177-3AD203B41FA5}">
                      <a16:colId xmlns:a16="http://schemas.microsoft.com/office/drawing/2014/main" val="250037594"/>
                    </a:ext>
                  </a:extLst>
                </a:gridCol>
                <a:gridCol w="2635276">
                  <a:extLst>
                    <a:ext uri="{9D8B030D-6E8A-4147-A177-3AD203B41FA5}">
                      <a16:colId xmlns:a16="http://schemas.microsoft.com/office/drawing/2014/main" val="3284079893"/>
                    </a:ext>
                  </a:extLst>
                </a:gridCol>
              </a:tblGrid>
              <a:tr h="669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0">
                          <a:effectLst/>
                        </a:rPr>
                        <a:t>Funkcija</a:t>
                      </a:r>
                      <a:endParaRPr lang="lv-LV" sz="2800" b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0" dirty="0">
                          <a:effectLst/>
                        </a:rPr>
                        <a:t>Šķidruma</a:t>
                      </a:r>
                      <a:endParaRPr lang="lv-LV" sz="28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0" dirty="0">
                          <a:effectLst/>
                        </a:rPr>
                        <a:t>Gaisa</a:t>
                      </a:r>
                      <a:endParaRPr lang="lv-LV" sz="28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b="0" dirty="0">
                          <a:effectLst/>
                        </a:rPr>
                        <a:t>Elektriskais (220V)</a:t>
                      </a:r>
                      <a:endParaRPr lang="lv-LV" sz="28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extLst>
                  <a:ext uri="{0D108BD9-81ED-4DB2-BD59-A6C34878D82A}">
                    <a16:rowId xmlns:a16="http://schemas.microsoft.com/office/drawing/2014/main" val="3423249642"/>
                  </a:ext>
                </a:extLst>
              </a:tr>
              <a:tr h="669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>
                          <a:effectLst/>
                        </a:rPr>
                        <a:t>Silda dzinēju</a:t>
                      </a:r>
                      <a:endParaRPr lang="lv-LV" sz="2000" b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Jā</a:t>
                      </a:r>
                      <a:endParaRPr lang="lv-LV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Nē</a:t>
                      </a:r>
                      <a:endParaRPr lang="lv-LV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>
                          <a:effectLst/>
                        </a:rPr>
                        <a:t>Jā</a:t>
                      </a:r>
                      <a:endParaRPr lang="lv-LV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extLst>
                  <a:ext uri="{0D108BD9-81ED-4DB2-BD59-A6C34878D82A}">
                    <a16:rowId xmlns:a16="http://schemas.microsoft.com/office/drawing/2014/main" val="2665822837"/>
                  </a:ext>
                </a:extLst>
              </a:tr>
              <a:tr h="669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dirty="0">
                          <a:effectLst/>
                        </a:rPr>
                        <a:t>Silda salonu</a:t>
                      </a:r>
                      <a:endParaRPr lang="lv-LV" sz="20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>
                          <a:effectLst/>
                        </a:rPr>
                        <a:t>Jā</a:t>
                      </a:r>
                      <a:endParaRPr lang="lv-LV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Jā</a:t>
                      </a:r>
                      <a:endParaRPr lang="lv-LV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>
                          <a:effectLst/>
                        </a:rPr>
                        <a:t>Jā (opcija)</a:t>
                      </a:r>
                      <a:endParaRPr lang="lv-LV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extLst>
                  <a:ext uri="{0D108BD9-81ED-4DB2-BD59-A6C34878D82A}">
                    <a16:rowId xmlns:a16="http://schemas.microsoft.com/office/drawing/2014/main" val="1042335088"/>
                  </a:ext>
                </a:extLst>
              </a:tr>
              <a:tr h="669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>
                          <a:effectLst/>
                        </a:rPr>
                        <a:t>Enerģijas avots</a:t>
                      </a:r>
                      <a:endParaRPr lang="lv-LV" sz="2000" b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>
                          <a:effectLst/>
                        </a:rPr>
                        <a:t>Degviela</a:t>
                      </a:r>
                      <a:endParaRPr lang="lv-LV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>
                          <a:effectLst/>
                        </a:rPr>
                        <a:t>Degviela</a:t>
                      </a:r>
                      <a:endParaRPr lang="lv-LV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>
                          <a:effectLst/>
                        </a:rPr>
                        <a:t>220V tīkls</a:t>
                      </a:r>
                      <a:endParaRPr lang="lv-LV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extLst>
                  <a:ext uri="{0D108BD9-81ED-4DB2-BD59-A6C34878D82A}">
                    <a16:rowId xmlns:a16="http://schemas.microsoft.com/office/drawing/2014/main" val="3372887223"/>
                  </a:ext>
                </a:extLst>
              </a:tr>
              <a:tr h="669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dirty="0">
                          <a:effectLst/>
                        </a:rPr>
                        <a:t>Akumulatora slodze</a:t>
                      </a:r>
                      <a:endParaRPr lang="lv-LV" sz="20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>
                          <a:effectLst/>
                        </a:rPr>
                        <a:t>Augsta</a:t>
                      </a:r>
                      <a:endParaRPr lang="lv-LV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>
                          <a:effectLst/>
                        </a:rPr>
                        <a:t>Zema</a:t>
                      </a:r>
                      <a:endParaRPr lang="lv-LV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effectLst/>
                        </a:rPr>
                        <a:t>Uzlādē (opcija)</a:t>
                      </a:r>
                      <a:endParaRPr lang="lv-LV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9524" anchor="ctr"/>
                </a:tc>
                <a:extLst>
                  <a:ext uri="{0D108BD9-81ED-4DB2-BD59-A6C34878D82A}">
                    <a16:rowId xmlns:a16="http://schemas.microsoft.com/office/drawing/2014/main" val="412795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8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E196A38-8F72-DA5D-5A1B-6D6BB8F59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Secinājumi un ieteikumi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395D419-182E-F889-6A7F-BB5BBA4F39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192398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Pilsētas braucieniem: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Šķidruma sildītājs (</a:t>
            </a:r>
            <a:r>
              <a:rPr lang="lv-LV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Webasto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Dzīvei privātmājā:</a:t>
            </a:r>
            <a:r>
              <a:rPr lang="lv-LV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Elektriskais risinājums (DEFA).</a:t>
            </a:r>
            <a:endParaRPr lang="lv-LV" sz="2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1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6405047-7FBB-CBCD-E3AB-C6571D2B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621" y="2277035"/>
            <a:ext cx="10396882" cy="1151965"/>
          </a:xfrm>
        </p:spPr>
        <p:txBody>
          <a:bodyPr/>
          <a:lstStyle/>
          <a:p>
            <a:r>
              <a:rPr lang="lv-LV" dirty="0"/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2513077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venais notikum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TM04033927[[fn=Galvenais notikums]]</Template>
  <TotalTime>23</TotalTime>
  <Words>311</Words>
  <Application>Microsoft Office PowerPoint</Application>
  <PresentationFormat>Platekrāna</PresentationFormat>
  <Paragraphs>59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Courier New</vt:lpstr>
      <vt:lpstr>Impact</vt:lpstr>
      <vt:lpstr>Symbol</vt:lpstr>
      <vt:lpstr>Times New Roman</vt:lpstr>
      <vt:lpstr>Galvenais notikums</vt:lpstr>
      <vt:lpstr>Kandavas Lauksaimniecības tehnikums Automašīnu autonomās apsildessistēmas</vt:lpstr>
      <vt:lpstr>Kāpēc nepieciešama autonomā apsilde?</vt:lpstr>
      <vt:lpstr>Šķidruma sildītāji (Webasto tips)</vt:lpstr>
      <vt:lpstr>Gaisa sildītāji ("Fēni")</vt:lpstr>
      <vt:lpstr>Elektriskā priekšapsilde (220V)</vt:lpstr>
      <vt:lpstr>Vadības metodes un tehnoloģijas</vt:lpstr>
      <vt:lpstr>Tehniskais salīdzinājums</vt:lpstr>
      <vt:lpstr>Secinājumi un ieteikumi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Kandavas Lauksaimniecības tehnikums Automašīnu autonomās apsildessistēmas</dc:title>
  <dc:creator>HP</dc:creator>
  <cp:lastModifiedBy>Z.Andriksone</cp:lastModifiedBy>
  <cp:revision>5</cp:revision>
  <dcterms:created xsi:type="dcterms:W3CDTF">2026-01-06T10:35:37Z</dcterms:created>
  <dcterms:modified xsi:type="dcterms:W3CDTF">2026-01-07T13:10:16Z</dcterms:modified>
</cp:coreProperties>
</file>