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3072" autoAdjust="0"/>
  </p:normalViewPr>
  <p:slideViewPr>
    <p:cSldViewPr snapToGrid="0">
      <p:cViewPr varScale="1">
        <p:scale>
          <a:sx n="84" d="100"/>
          <a:sy n="84" d="100"/>
        </p:scale>
        <p:origin x="4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756E035-2769-B84A-3E57-E8B81AD8EA69}"/>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E3505AE1-C3BC-4AA5-56A4-4B852F0FD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486448BD-AC1A-2864-C0F9-CB5B95DE5881}"/>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5" name="Kājenes vietturis 4">
            <a:extLst>
              <a:ext uri="{FF2B5EF4-FFF2-40B4-BE49-F238E27FC236}">
                <a16:creationId xmlns:a16="http://schemas.microsoft.com/office/drawing/2014/main" id="{6D2A925E-0DB4-28EF-CAA7-A52065AF24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5203B98-B7F8-C267-46D4-0D0E6586F6A6}"/>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388393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DB4AC68-2989-6D5F-8B8C-A889EBFF93AE}"/>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D6B7E985-C79C-C090-58F6-BA13A91A392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93E1F5D-4FBA-C685-F871-6EDE758C5D85}"/>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5" name="Kājenes vietturis 4">
            <a:extLst>
              <a:ext uri="{FF2B5EF4-FFF2-40B4-BE49-F238E27FC236}">
                <a16:creationId xmlns:a16="http://schemas.microsoft.com/office/drawing/2014/main" id="{A0819AF8-D11D-5CD4-60A9-305906B5D88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91529D3-6C31-8264-3DAC-554F31A25943}"/>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287167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A12141A1-301F-6FB1-A34B-2DE86BBA844E}"/>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38B43E39-C45F-C647-7684-7A0A740769F2}"/>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3AFC578B-8DF4-08E1-A8FF-DC5132CF393E}"/>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5" name="Kājenes vietturis 4">
            <a:extLst>
              <a:ext uri="{FF2B5EF4-FFF2-40B4-BE49-F238E27FC236}">
                <a16:creationId xmlns:a16="http://schemas.microsoft.com/office/drawing/2014/main" id="{B309484E-B184-9DC3-B7A7-9A5099D3889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DBBB706-3F12-1BAF-A94E-D3B691548486}"/>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110408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5C87689-AF44-6297-0D8C-E3A6CFF6AAB3}"/>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699A8B2F-FE5B-BE86-4E7A-6A3B2D8029EF}"/>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AB0B166-6105-5A4D-D346-7DB51614C609}"/>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5" name="Kājenes vietturis 4">
            <a:extLst>
              <a:ext uri="{FF2B5EF4-FFF2-40B4-BE49-F238E27FC236}">
                <a16:creationId xmlns:a16="http://schemas.microsoft.com/office/drawing/2014/main" id="{CC34D696-33D6-CAD0-E499-729112F9660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9A226AD-2BF8-C2BE-FEDD-9393A74192B1}"/>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152143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A6D265-53CA-24F8-AE05-3A6903DB7465}"/>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7B0D8E25-341B-3034-5F8A-B9D3FA295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A02B61EA-4874-F583-FC33-420D857CF088}"/>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5" name="Kājenes vietturis 4">
            <a:extLst>
              <a:ext uri="{FF2B5EF4-FFF2-40B4-BE49-F238E27FC236}">
                <a16:creationId xmlns:a16="http://schemas.microsoft.com/office/drawing/2014/main" id="{60D8180E-4C76-872B-E04D-6982179F947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7C96899-E004-16F3-75BA-E0896081C2FE}"/>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262195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632699-5A9A-E5B6-27F3-193E4BDCDBA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BB82462B-3435-5E3B-40E6-437163257B22}"/>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DF93337C-62B0-B064-44D5-FE61B98330EA}"/>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4FB1846-0C88-04AC-ED0C-1649F6920B3F}"/>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6" name="Kājenes vietturis 5">
            <a:extLst>
              <a:ext uri="{FF2B5EF4-FFF2-40B4-BE49-F238E27FC236}">
                <a16:creationId xmlns:a16="http://schemas.microsoft.com/office/drawing/2014/main" id="{B6246358-5401-F847-27A7-E7F3A089177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9E39D8E6-DB3D-BCB9-B195-6B98AFC831F0}"/>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99271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D0E4F2D-1696-0CB9-B937-87F93450DA56}"/>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9EC3A91F-9090-4809-8B76-5D0BF78AA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20FD4B5F-63D8-95B0-1FE7-1B5256FF492E}"/>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FAA82DA2-8FFB-ED27-37F5-2BFF9191E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A6DC0B4B-BD58-E587-4311-2EDCDB9EDCED}"/>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DE916315-C73C-79B4-EB2D-BCCDF8798B23}"/>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8" name="Kājenes vietturis 7">
            <a:extLst>
              <a:ext uri="{FF2B5EF4-FFF2-40B4-BE49-F238E27FC236}">
                <a16:creationId xmlns:a16="http://schemas.microsoft.com/office/drawing/2014/main" id="{12D86B4E-CF0E-8E29-5FA8-82FA89651D98}"/>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D5409305-59F8-A320-E8FF-59A6D4384807}"/>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193573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FEF79B-E29C-0043-2F3A-E45AF77BAAF5}"/>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7BB6D665-6DA7-6FCC-4D75-82332CFEB4D0}"/>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4" name="Kājenes vietturis 3">
            <a:extLst>
              <a:ext uri="{FF2B5EF4-FFF2-40B4-BE49-F238E27FC236}">
                <a16:creationId xmlns:a16="http://schemas.microsoft.com/office/drawing/2014/main" id="{9018CC63-3978-F443-AF20-AAE168595DC7}"/>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6D9AD40E-F75F-E4AE-183B-52D6E63640E2}"/>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265275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01BD9F12-DA7D-9F10-B158-8ED31491D73B}"/>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3" name="Kājenes vietturis 2">
            <a:extLst>
              <a:ext uri="{FF2B5EF4-FFF2-40B4-BE49-F238E27FC236}">
                <a16:creationId xmlns:a16="http://schemas.microsoft.com/office/drawing/2014/main" id="{6ED7EB5B-A070-72C8-E163-6ABA6CAA161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2FE5231E-D597-8851-2781-D94F5B378AA1}"/>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149782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CA57C1-A022-B723-68FB-96EE2AF54D3C}"/>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318E13BC-EFC5-52C1-E3E7-91ABCC277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6DDBC2EC-52D1-3D29-BE52-DDAE19AB2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1D83947-95AF-94E3-5F4A-EB1E16D2C7F5}"/>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6" name="Kājenes vietturis 5">
            <a:extLst>
              <a:ext uri="{FF2B5EF4-FFF2-40B4-BE49-F238E27FC236}">
                <a16:creationId xmlns:a16="http://schemas.microsoft.com/office/drawing/2014/main" id="{133D01CC-F8F6-CD38-6030-705EF50325C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B7BEBD59-A7C1-071D-12CA-84015CF6C51A}"/>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341072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10F990D-172B-F8D3-ACB1-30C8DCF1843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9BA11FEA-FBBC-1635-D5E9-754221389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FB29BA44-D786-9B36-FC3F-5ADC4C7C3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BB9136C9-B838-73CC-68FA-7838CCEB5D0C}"/>
              </a:ext>
            </a:extLst>
          </p:cNvPr>
          <p:cNvSpPr>
            <a:spLocks noGrp="1"/>
          </p:cNvSpPr>
          <p:nvPr>
            <p:ph type="dt" sz="half" idx="10"/>
          </p:nvPr>
        </p:nvSpPr>
        <p:spPr/>
        <p:txBody>
          <a:bodyPr/>
          <a:lstStyle/>
          <a:p>
            <a:fld id="{5B6CAF5B-B519-49FA-99ED-ECD7E3A6E92E}" type="datetimeFigureOut">
              <a:rPr lang="lv-LV" smtClean="0"/>
              <a:t>07.01.2026</a:t>
            </a:fld>
            <a:endParaRPr lang="lv-LV"/>
          </a:p>
        </p:txBody>
      </p:sp>
      <p:sp>
        <p:nvSpPr>
          <p:cNvPr id="6" name="Kājenes vietturis 5">
            <a:extLst>
              <a:ext uri="{FF2B5EF4-FFF2-40B4-BE49-F238E27FC236}">
                <a16:creationId xmlns:a16="http://schemas.microsoft.com/office/drawing/2014/main" id="{BA9927F9-D0CA-008E-F305-853F1E7C972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51512D0-92AF-7BA5-47B1-A1EF70529960}"/>
              </a:ext>
            </a:extLst>
          </p:cNvPr>
          <p:cNvSpPr>
            <a:spLocks noGrp="1"/>
          </p:cNvSpPr>
          <p:nvPr>
            <p:ph type="sldNum" sz="quarter" idx="12"/>
          </p:nvPr>
        </p:nvSpPr>
        <p:spPr/>
        <p:txBody>
          <a:bodyPr/>
          <a:lstStyle/>
          <a:p>
            <a:fld id="{E6D1B069-F046-4663-A933-6CA6D7BB8496}" type="slidenum">
              <a:rPr lang="lv-LV" smtClean="0"/>
              <a:t>‹#›</a:t>
            </a:fld>
            <a:endParaRPr lang="lv-LV"/>
          </a:p>
        </p:txBody>
      </p:sp>
    </p:spTree>
    <p:extLst>
      <p:ext uri="{BB962C8B-B14F-4D97-AF65-F5344CB8AC3E}">
        <p14:creationId xmlns:p14="http://schemas.microsoft.com/office/powerpoint/2010/main" val="411400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F1AEFED8-0A6E-53EC-2599-6B5B036CC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3A72A6C5-0847-4E97-0E06-7BD42A882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54DF080-7042-B5EA-25A0-CAA02180B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AF5B-B519-49FA-99ED-ECD7E3A6E92E}" type="datetimeFigureOut">
              <a:rPr lang="lv-LV" smtClean="0"/>
              <a:t>07.01.2026</a:t>
            </a:fld>
            <a:endParaRPr lang="lv-LV"/>
          </a:p>
        </p:txBody>
      </p:sp>
      <p:sp>
        <p:nvSpPr>
          <p:cNvPr id="5" name="Kājenes vietturis 4">
            <a:extLst>
              <a:ext uri="{FF2B5EF4-FFF2-40B4-BE49-F238E27FC236}">
                <a16:creationId xmlns:a16="http://schemas.microsoft.com/office/drawing/2014/main" id="{AE4A782B-01AB-48AD-2DAA-02328069E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B93FE704-24FB-3872-18F1-154F3BECB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1B069-F046-4663-A933-6CA6D7BB8496}" type="slidenum">
              <a:rPr lang="lv-LV" smtClean="0"/>
              <a:t>‹#›</a:t>
            </a:fld>
            <a:endParaRPr lang="lv-LV"/>
          </a:p>
        </p:txBody>
      </p:sp>
    </p:spTree>
    <p:extLst>
      <p:ext uri="{BB962C8B-B14F-4D97-AF65-F5344CB8AC3E}">
        <p14:creationId xmlns:p14="http://schemas.microsoft.com/office/powerpoint/2010/main" val="322932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6.png"/><Relationship Id="rId5" Type="http://schemas.openxmlformats.org/officeDocument/2006/relationships/oleObject" Target="../embeddings/oleObject11.bin"/><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8.png"/><Relationship Id="rId5" Type="http://schemas.openxmlformats.org/officeDocument/2006/relationships/oleObject" Target="../embeddings/oleObject23.bin"/><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9.png"/><Relationship Id="rId5" Type="http://schemas.openxmlformats.org/officeDocument/2006/relationships/oleObject" Target="../embeddings/oleObject24.bin"/><Relationship Id="rId4" Type="http://schemas.openxmlformats.org/officeDocument/2006/relationships/image" Target="http://www.termotransport.com/cond/Kond-05.jpg" TargetMode="Externa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CF7FBA-F8F5-34B9-4802-A20733E8CA2F}"/>
              </a:ext>
            </a:extLst>
          </p:cNvPr>
          <p:cNvSpPr>
            <a:spLocks noGrp="1"/>
          </p:cNvSpPr>
          <p:nvPr>
            <p:ph type="ctrTitle"/>
          </p:nvPr>
        </p:nvSpPr>
        <p:spPr>
          <a:xfrm>
            <a:off x="1374913" y="-1064246"/>
            <a:ext cx="9144000" cy="2387600"/>
          </a:xfrm>
        </p:spPr>
        <p:txBody>
          <a:bodyPr>
            <a:normAutofit/>
          </a:bodyPr>
          <a:lstStyle/>
          <a:p>
            <a:r>
              <a:rPr lang="lv-LV" sz="2400" b="1" dirty="0">
                <a:effectLst/>
                <a:latin typeface="Times New Roman" panose="02020603050405020304" pitchFamily="18" charset="0"/>
                <a:ea typeface="Calibri" panose="020F0502020204030204" pitchFamily="34" charset="0"/>
              </a:rPr>
              <a:t>Kandavas Lauksaimniecības tehnikums</a:t>
            </a:r>
            <a:endParaRPr lang="lv-LV" sz="2400" dirty="0"/>
          </a:p>
        </p:txBody>
      </p:sp>
      <p:sp>
        <p:nvSpPr>
          <p:cNvPr id="3" name="Apakšvirsraksts 2">
            <a:extLst>
              <a:ext uri="{FF2B5EF4-FFF2-40B4-BE49-F238E27FC236}">
                <a16:creationId xmlns:a16="http://schemas.microsoft.com/office/drawing/2014/main" id="{D513270B-1AA4-DE49-6C1B-1BFE644FAC63}"/>
              </a:ext>
            </a:extLst>
          </p:cNvPr>
          <p:cNvSpPr>
            <a:spLocks noGrp="1"/>
          </p:cNvSpPr>
          <p:nvPr>
            <p:ph type="subTitle" idx="1"/>
          </p:nvPr>
        </p:nvSpPr>
        <p:spPr>
          <a:xfrm>
            <a:off x="1374913" y="2452395"/>
            <a:ext cx="9144000" cy="1399515"/>
          </a:xfrm>
        </p:spPr>
        <p:txBody>
          <a:bodyPr/>
          <a:lstStyle/>
          <a:p>
            <a:r>
              <a:rPr lang="lv-LV" sz="2800" b="1" dirty="0"/>
              <a:t>Komforta sistēma</a:t>
            </a:r>
          </a:p>
          <a:p>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Automobiļa uzbūves pamati / modulis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
        <p:nvSpPr>
          <p:cNvPr id="5" name="TextBox 4">
            <a:extLst>
              <a:ext uri="{FF2B5EF4-FFF2-40B4-BE49-F238E27FC236}">
                <a16:creationId xmlns:a16="http://schemas.microsoft.com/office/drawing/2014/main" id="{A0AD3595-5030-6326-3D72-8EB77B732566}"/>
              </a:ext>
            </a:extLst>
          </p:cNvPr>
          <p:cNvSpPr txBox="1"/>
          <p:nvPr/>
        </p:nvSpPr>
        <p:spPr>
          <a:xfrm>
            <a:off x="9144000" y="5705060"/>
            <a:ext cx="1801466" cy="773032"/>
          </a:xfrm>
          <a:prstGeom prst="rect">
            <a:avLst/>
          </a:prstGeom>
          <a:noFill/>
        </p:spPr>
        <p:txBody>
          <a:bodyPr wrap="square">
            <a:spAutoFit/>
          </a:bodyPr>
          <a:lstStyle/>
          <a:p>
            <a:pPr algn="r">
              <a:lnSpc>
                <a:spcPct val="107000"/>
              </a:lnSpc>
              <a:spcAft>
                <a:spcPts val="800"/>
              </a:spcAft>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Autors:</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Sk. Jānis Jansons</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564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33CACD-C1D9-EE60-7E45-916F9262AB44}"/>
              </a:ext>
            </a:extLst>
          </p:cNvPr>
          <p:cNvSpPr>
            <a:spLocks noGrp="1"/>
          </p:cNvSpPr>
          <p:nvPr>
            <p:ph type="title"/>
          </p:nvPr>
        </p:nvSpPr>
        <p:spPr/>
        <p:txBody>
          <a:bodyPr/>
          <a:lstStyle/>
          <a:p>
            <a:r>
              <a:rPr lang="lv-LV" altLang="lv-LV" b="1" dirty="0"/>
              <a:t>Salona apsildes veidi</a:t>
            </a:r>
            <a:endParaRPr lang="lv-LV" b="1" dirty="0"/>
          </a:p>
        </p:txBody>
      </p:sp>
      <p:graphicFrame>
        <p:nvGraphicFramePr>
          <p:cNvPr id="4" name="Object 9">
            <a:extLst>
              <a:ext uri="{FF2B5EF4-FFF2-40B4-BE49-F238E27FC236}">
                <a16:creationId xmlns:a16="http://schemas.microsoft.com/office/drawing/2014/main" id="{CE1AF44F-6311-4B9E-ECE5-4EDC4F8F8FB4}"/>
              </a:ext>
            </a:extLst>
          </p:cNvPr>
          <p:cNvGraphicFramePr>
            <a:graphicFrameLocks noChangeAspect="1"/>
          </p:cNvGraphicFramePr>
          <p:nvPr>
            <p:extLst>
              <p:ext uri="{D42A27DB-BD31-4B8C-83A1-F6EECF244321}">
                <p14:modId xmlns:p14="http://schemas.microsoft.com/office/powerpoint/2010/main" val="3326831314"/>
              </p:ext>
            </p:extLst>
          </p:nvPr>
        </p:nvGraphicFramePr>
        <p:xfrm>
          <a:off x="575288" y="1422063"/>
          <a:ext cx="5147085" cy="3994510"/>
        </p:xfrm>
        <a:graphic>
          <a:graphicData uri="http://schemas.openxmlformats.org/presentationml/2006/ole">
            <mc:AlternateContent xmlns:mc="http://schemas.openxmlformats.org/markup-compatibility/2006">
              <mc:Choice xmlns:v="urn:schemas-microsoft-com:vml" Requires="v">
                <p:oleObj spid="_x0000_s5123" name="Bitmap Image" r:id="rId3" imgW="3828571" imgH="2971429" progId="Paint.Picture">
                  <p:embed/>
                </p:oleObj>
              </mc:Choice>
              <mc:Fallback>
                <p:oleObj name="Bitmap Image" r:id="rId3" imgW="3828571" imgH="2971429" progId="Paint.Picture">
                  <p:embed/>
                  <p:pic>
                    <p:nvPicPr>
                      <p:cNvPr id="19252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88" y="1422063"/>
                        <a:ext cx="5147085" cy="3994510"/>
                      </a:xfrm>
                      <a:prstGeom prst="rect">
                        <a:avLst/>
                      </a:prstGeom>
                      <a:noFill/>
                      <a:ln>
                        <a:noFill/>
                      </a:ln>
                      <a:effectLst>
                        <a:outerShdw dist="107763" dir="2700000" algn="ctr" rotWithShape="0">
                          <a:srgbClr val="808080"/>
                        </a:outerShdw>
                      </a:effectLst>
                    </p:spPr>
                  </p:pic>
                </p:oleObj>
              </mc:Fallback>
            </mc:AlternateContent>
          </a:graphicData>
        </a:graphic>
      </p:graphicFrame>
      <p:pic>
        <p:nvPicPr>
          <p:cNvPr id="5" name="Picture 16">
            <a:extLst>
              <a:ext uri="{FF2B5EF4-FFF2-40B4-BE49-F238E27FC236}">
                <a16:creationId xmlns:a16="http://schemas.microsoft.com/office/drawing/2014/main" id="{2E911BCA-AD7E-8474-15EC-03B38486C66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280066" y="1422986"/>
            <a:ext cx="5029097" cy="3913621"/>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FFBAED-2773-B919-9D10-F5D99ED2D08A}"/>
              </a:ext>
            </a:extLst>
          </p:cNvPr>
          <p:cNvSpPr txBox="1"/>
          <p:nvPr/>
        </p:nvSpPr>
        <p:spPr>
          <a:xfrm>
            <a:off x="1868129" y="5661878"/>
            <a:ext cx="10844982" cy="830997"/>
          </a:xfrm>
          <a:prstGeom prst="rect">
            <a:avLst/>
          </a:prstGeom>
          <a:noFill/>
        </p:spPr>
        <p:txBody>
          <a:bodyPr wrap="square">
            <a:spAutoFit/>
          </a:bodyPr>
          <a:lstStyle/>
          <a:p>
            <a:pPr>
              <a:buFontTx/>
              <a:buNone/>
            </a:pPr>
            <a:r>
              <a:rPr lang="lv-LV" altLang="lv-LV" sz="2400" dirty="0"/>
              <a:t>Izmantojot šķidruma plūsmas     Izmantojot regulējamu regulēšanas ventili.                         gaisa aizvaru.</a:t>
            </a:r>
          </a:p>
        </p:txBody>
      </p:sp>
    </p:spTree>
    <p:extLst>
      <p:ext uri="{BB962C8B-B14F-4D97-AF65-F5344CB8AC3E}">
        <p14:creationId xmlns:p14="http://schemas.microsoft.com/office/powerpoint/2010/main" val="381569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52FE18-9253-F70E-B231-AE67B04DFE4A}"/>
              </a:ext>
            </a:extLst>
          </p:cNvPr>
          <p:cNvSpPr>
            <a:spLocks noGrp="1"/>
          </p:cNvSpPr>
          <p:nvPr>
            <p:ph type="title"/>
          </p:nvPr>
        </p:nvSpPr>
        <p:spPr/>
        <p:txBody>
          <a:bodyPr/>
          <a:lstStyle/>
          <a:p>
            <a:r>
              <a:rPr lang="lv-LV" altLang="lv-LV" sz="4400" b="1" dirty="0"/>
              <a:t>Salona apsilde mainot caurplūstošā </a:t>
            </a:r>
            <a:r>
              <a:rPr lang="lv-LV" altLang="lv-LV" sz="4400" b="1" dirty="0" err="1"/>
              <a:t>dzeses</a:t>
            </a:r>
            <a:r>
              <a:rPr lang="lv-LV" altLang="lv-LV" sz="4400" b="1" dirty="0"/>
              <a:t> šķidruma daudzumu</a:t>
            </a:r>
            <a:endParaRPr lang="lv-LV" b="1" dirty="0"/>
          </a:p>
        </p:txBody>
      </p:sp>
      <p:pic>
        <p:nvPicPr>
          <p:cNvPr id="4" name="Picture 1031">
            <a:extLst>
              <a:ext uri="{FF2B5EF4-FFF2-40B4-BE49-F238E27FC236}">
                <a16:creationId xmlns:a16="http://schemas.microsoft.com/office/drawing/2014/main" id="{23A9F619-9E21-F0AF-3FD5-EA08BFA0E8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8903" y="1617092"/>
            <a:ext cx="7000567" cy="509956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28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2C8B489-8F17-703D-0897-64A05C82EF87}"/>
              </a:ext>
            </a:extLst>
          </p:cNvPr>
          <p:cNvSpPr>
            <a:spLocks noGrp="1"/>
          </p:cNvSpPr>
          <p:nvPr>
            <p:ph type="title"/>
          </p:nvPr>
        </p:nvSpPr>
        <p:spPr/>
        <p:txBody>
          <a:bodyPr/>
          <a:lstStyle/>
          <a:p>
            <a:r>
              <a:rPr lang="lv-LV" altLang="lv-LV" b="1" dirty="0"/>
              <a:t>Salona apsilde </a:t>
            </a:r>
            <a:r>
              <a:rPr lang="lv-LV" altLang="lv-LV" sz="4400" b="1" dirty="0"/>
              <a:t>mainot caurplūstošā gaisa daudzumu</a:t>
            </a:r>
            <a:endParaRPr lang="lv-LV" b="1" dirty="0"/>
          </a:p>
        </p:txBody>
      </p:sp>
      <p:pic>
        <p:nvPicPr>
          <p:cNvPr id="4" name="Picture 1028">
            <a:extLst>
              <a:ext uri="{FF2B5EF4-FFF2-40B4-BE49-F238E27FC236}">
                <a16:creationId xmlns:a16="http://schemas.microsoft.com/office/drawing/2014/main" id="{4EDF2355-7955-9A94-EBC8-478F0BBAF7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5884" y="1564666"/>
            <a:ext cx="6764593" cy="5064653"/>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A441B5E-25F6-8ACA-0114-5726A18D73D9}"/>
              </a:ext>
            </a:extLst>
          </p:cNvPr>
          <p:cNvSpPr>
            <a:spLocks noGrp="1"/>
          </p:cNvSpPr>
          <p:nvPr>
            <p:ph type="title"/>
          </p:nvPr>
        </p:nvSpPr>
        <p:spPr/>
        <p:txBody>
          <a:bodyPr/>
          <a:lstStyle/>
          <a:p>
            <a:r>
              <a:rPr lang="lv-LV" altLang="lv-LV" b="1" dirty="0"/>
              <a:t>Salona apsilde ar speciālu sildierīci</a:t>
            </a:r>
            <a:endParaRPr lang="lv-LV" b="1" dirty="0"/>
          </a:p>
        </p:txBody>
      </p:sp>
      <p:pic>
        <p:nvPicPr>
          <p:cNvPr id="4" name="Picture 1031" descr="airtronic2a">
            <a:extLst>
              <a:ext uri="{FF2B5EF4-FFF2-40B4-BE49-F238E27FC236}">
                <a16:creationId xmlns:a16="http://schemas.microsoft.com/office/drawing/2014/main" id="{A753BC69-A9F3-31EE-6087-95E9A81CBC83}"/>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4271" y="1352150"/>
            <a:ext cx="7767483" cy="514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3DD2DB-ABAA-7D60-C9A9-85AB832F65BE}"/>
              </a:ext>
            </a:extLst>
          </p:cNvPr>
          <p:cNvSpPr>
            <a:spLocks noGrp="1"/>
          </p:cNvSpPr>
          <p:nvPr>
            <p:ph type="title"/>
          </p:nvPr>
        </p:nvSpPr>
        <p:spPr/>
        <p:txBody>
          <a:bodyPr/>
          <a:lstStyle/>
          <a:p>
            <a:r>
              <a:rPr lang="lv-LV" altLang="lv-LV" b="1" dirty="0"/>
              <a:t>Klimata iekārtas</a:t>
            </a:r>
            <a:endParaRPr lang="lv-LV" b="1" dirty="0"/>
          </a:p>
        </p:txBody>
      </p:sp>
      <p:sp>
        <p:nvSpPr>
          <p:cNvPr id="3" name="Satura vietturis 2">
            <a:extLst>
              <a:ext uri="{FF2B5EF4-FFF2-40B4-BE49-F238E27FC236}">
                <a16:creationId xmlns:a16="http://schemas.microsoft.com/office/drawing/2014/main" id="{D65196A3-6B9B-662A-C9C8-273A3932D066}"/>
              </a:ext>
            </a:extLst>
          </p:cNvPr>
          <p:cNvSpPr>
            <a:spLocks noGrp="1"/>
          </p:cNvSpPr>
          <p:nvPr>
            <p:ph idx="1"/>
          </p:nvPr>
        </p:nvSpPr>
        <p:spPr/>
        <p:txBody>
          <a:bodyPr/>
          <a:lstStyle/>
          <a:p>
            <a:pPr>
              <a:lnSpc>
                <a:spcPct val="90000"/>
              </a:lnSpc>
            </a:pPr>
            <a:r>
              <a:rPr lang="lv-LV" altLang="lv-LV" sz="2800" dirty="0"/>
              <a:t>Automobiļa klimata iekārtai </a:t>
            </a:r>
            <a:r>
              <a:rPr lang="lv-LV" altLang="lv-LV" sz="2800" b="1" dirty="0"/>
              <a:t>uzstāda prasības</a:t>
            </a:r>
            <a:r>
              <a:rPr lang="lv-LV" altLang="lv-LV" sz="2800" dirty="0"/>
              <a:t>:</a:t>
            </a:r>
          </a:p>
          <a:p>
            <a:pPr>
              <a:lnSpc>
                <a:spcPct val="90000"/>
              </a:lnSpc>
              <a:buFont typeface="Wingdings" panose="05000000000000000000" pitchFamily="2" charset="2"/>
              <a:buChar char="Ø"/>
            </a:pPr>
            <a:r>
              <a:rPr lang="lv-LV" altLang="lv-LV" sz="2800" i="1" dirty="0"/>
              <a:t>pēc iespējas ātrāk nodrošināt nepieciešamo salona gaisa temperatūru to sasildot vai atdzesējot,</a:t>
            </a:r>
          </a:p>
          <a:p>
            <a:pPr>
              <a:lnSpc>
                <a:spcPct val="90000"/>
              </a:lnSpc>
              <a:buFont typeface="Wingdings" panose="05000000000000000000" pitchFamily="2" charset="2"/>
              <a:buChar char="Ø"/>
            </a:pPr>
            <a:r>
              <a:rPr lang="lv-LV" altLang="lv-LV" sz="2800" i="1" dirty="0"/>
              <a:t>nodrošināt nepieciešamo salona temperatūru neatkarīgi no apkārtējās vides temperatūras,</a:t>
            </a:r>
          </a:p>
          <a:p>
            <a:pPr>
              <a:lnSpc>
                <a:spcPct val="90000"/>
              </a:lnSpc>
              <a:buFont typeface="Wingdings" panose="05000000000000000000" pitchFamily="2" charset="2"/>
              <a:buChar char="Ø"/>
            </a:pPr>
            <a:r>
              <a:rPr lang="lv-LV" altLang="lv-LV" sz="2800" i="1" dirty="0"/>
              <a:t>uzlabot gaisa kvalitāti,</a:t>
            </a:r>
          </a:p>
          <a:p>
            <a:pPr>
              <a:lnSpc>
                <a:spcPct val="90000"/>
              </a:lnSpc>
              <a:buFont typeface="Wingdings" panose="05000000000000000000" pitchFamily="2" charset="2"/>
              <a:buChar char="Ø"/>
            </a:pPr>
            <a:r>
              <a:rPr lang="lv-LV" altLang="lv-LV" sz="2800" i="1" dirty="0"/>
              <a:t>nodrošināt vienkāršu iekārtas apkalpošanu,</a:t>
            </a:r>
          </a:p>
          <a:p>
            <a:pPr>
              <a:lnSpc>
                <a:spcPct val="90000"/>
              </a:lnSpc>
              <a:buFont typeface="Wingdings" panose="05000000000000000000" pitchFamily="2" charset="2"/>
              <a:buChar char="Ø"/>
            </a:pPr>
            <a:r>
              <a:rPr lang="lv-LV" altLang="lv-LV" sz="2800" i="1" dirty="0"/>
              <a:t>gaisu padodot to sasildīt (atdzesēt), attīrīt un sausināt. </a:t>
            </a:r>
            <a:endParaRPr lang="en-GB" altLang="lv-LV" sz="2800" i="1" dirty="0"/>
          </a:p>
          <a:p>
            <a:endParaRPr lang="lv-LV" dirty="0"/>
          </a:p>
        </p:txBody>
      </p:sp>
    </p:spTree>
    <p:extLst>
      <p:ext uri="{BB962C8B-B14F-4D97-AF65-F5344CB8AC3E}">
        <p14:creationId xmlns:p14="http://schemas.microsoft.com/office/powerpoint/2010/main" val="239483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FF7462-4C1A-2CEC-7BB5-7BC1B4E06D28}"/>
              </a:ext>
            </a:extLst>
          </p:cNvPr>
          <p:cNvSpPr>
            <a:spLocks noGrp="1"/>
          </p:cNvSpPr>
          <p:nvPr>
            <p:ph type="title"/>
          </p:nvPr>
        </p:nvSpPr>
        <p:spPr>
          <a:xfrm>
            <a:off x="838200" y="0"/>
            <a:ext cx="10515600" cy="1325563"/>
          </a:xfrm>
        </p:spPr>
        <p:txBody>
          <a:bodyPr/>
          <a:lstStyle/>
          <a:p>
            <a:r>
              <a:rPr lang="lv-LV" altLang="lv-LV" b="1" dirty="0"/>
              <a:t>Klimata iekārtu veidi</a:t>
            </a:r>
            <a:endParaRPr lang="lv-LV" b="1" dirty="0"/>
          </a:p>
        </p:txBody>
      </p:sp>
      <p:sp>
        <p:nvSpPr>
          <p:cNvPr id="3" name="Satura vietturis 2">
            <a:extLst>
              <a:ext uri="{FF2B5EF4-FFF2-40B4-BE49-F238E27FC236}">
                <a16:creationId xmlns:a16="http://schemas.microsoft.com/office/drawing/2014/main" id="{E591BF11-D66C-B04C-C1AE-CE2F0B5368D5}"/>
              </a:ext>
            </a:extLst>
          </p:cNvPr>
          <p:cNvSpPr>
            <a:spLocks noGrp="1"/>
          </p:cNvSpPr>
          <p:nvPr>
            <p:ph idx="1"/>
          </p:nvPr>
        </p:nvSpPr>
        <p:spPr>
          <a:xfrm>
            <a:off x="6377329" y="1199535"/>
            <a:ext cx="4976470" cy="5388078"/>
          </a:xfrm>
        </p:spPr>
        <p:txBody>
          <a:bodyPr/>
          <a:lstStyle/>
          <a:p>
            <a:pPr>
              <a:lnSpc>
                <a:spcPct val="90000"/>
              </a:lnSpc>
            </a:pPr>
            <a:r>
              <a:rPr lang="lv-LV" altLang="lv-LV" sz="2800" dirty="0"/>
              <a:t>Klimata iekārtas </a:t>
            </a:r>
            <a:r>
              <a:rPr lang="lv-LV" altLang="lv-LV" sz="2800" b="1" dirty="0"/>
              <a:t>iedalās:</a:t>
            </a:r>
          </a:p>
          <a:p>
            <a:pPr>
              <a:lnSpc>
                <a:spcPct val="90000"/>
              </a:lnSpc>
              <a:buFont typeface="Wingdings" panose="05000000000000000000" pitchFamily="2" charset="2"/>
              <a:buChar char="Ø"/>
            </a:pPr>
            <a:r>
              <a:rPr lang="lv-LV" altLang="lv-LV" sz="2800" dirty="0"/>
              <a:t> </a:t>
            </a:r>
            <a:r>
              <a:rPr lang="lv-LV" altLang="lv-LV" sz="2800" i="1" dirty="0"/>
              <a:t>ar rokas vadību,</a:t>
            </a:r>
          </a:p>
          <a:p>
            <a:pPr>
              <a:lnSpc>
                <a:spcPct val="90000"/>
              </a:lnSpc>
              <a:buFont typeface="Wingdings" panose="05000000000000000000" pitchFamily="2" charset="2"/>
              <a:buChar char="Ø"/>
            </a:pPr>
            <a:r>
              <a:rPr lang="lv-LV" altLang="lv-LV" sz="2800" i="1" dirty="0"/>
              <a:t>temperatūru regulējošās </a:t>
            </a:r>
            <a:r>
              <a:rPr lang="lv-LV" altLang="lv-LV" sz="2800" dirty="0"/>
              <a:t>(uztur izvēlēto kopējo salona temperatūru – ar roku iestāda atveru lielumu un gaisa plūsmas sadalījumu),</a:t>
            </a:r>
          </a:p>
          <a:p>
            <a:pPr>
              <a:lnSpc>
                <a:spcPct val="90000"/>
              </a:lnSpc>
              <a:buFont typeface="Wingdings" panose="05000000000000000000" pitchFamily="2" charset="2"/>
              <a:buChar char="Ø"/>
            </a:pPr>
            <a:r>
              <a:rPr lang="lv-LV" altLang="lv-LV" sz="2800" i="1" dirty="0"/>
              <a:t>automātiskās klimata iekārtas </a:t>
            </a:r>
            <a:r>
              <a:rPr lang="lv-LV" altLang="lv-LV" sz="2800" dirty="0"/>
              <a:t>(nodrošina automātisku temperatūras sadalījumu atsevišķās salona zonās).</a:t>
            </a:r>
            <a:endParaRPr lang="en-GB" altLang="lv-LV" sz="2800" dirty="0"/>
          </a:p>
          <a:p>
            <a:endParaRPr lang="lv-LV" dirty="0"/>
          </a:p>
        </p:txBody>
      </p:sp>
      <p:graphicFrame>
        <p:nvGraphicFramePr>
          <p:cNvPr id="4" name="Object 5">
            <a:extLst>
              <a:ext uri="{FF2B5EF4-FFF2-40B4-BE49-F238E27FC236}">
                <a16:creationId xmlns:a16="http://schemas.microsoft.com/office/drawing/2014/main" id="{D3EC08D6-B95C-2448-FFF9-5B84ED9C8956}"/>
              </a:ext>
            </a:extLst>
          </p:cNvPr>
          <p:cNvGraphicFramePr>
            <a:graphicFrameLocks noChangeAspect="1"/>
          </p:cNvGraphicFramePr>
          <p:nvPr>
            <p:extLst>
              <p:ext uri="{D42A27DB-BD31-4B8C-83A1-F6EECF244321}">
                <p14:modId xmlns:p14="http://schemas.microsoft.com/office/powerpoint/2010/main" val="1208178718"/>
              </p:ext>
            </p:extLst>
          </p:nvPr>
        </p:nvGraphicFramePr>
        <p:xfrm>
          <a:off x="405580" y="1602658"/>
          <a:ext cx="5839448" cy="3736257"/>
        </p:xfrm>
        <a:graphic>
          <a:graphicData uri="http://schemas.openxmlformats.org/presentationml/2006/ole">
            <mc:AlternateContent xmlns:mc="http://schemas.openxmlformats.org/markup-compatibility/2006">
              <mc:Choice xmlns:v="urn:schemas-microsoft-com:vml" Requires="v">
                <p:oleObj spid="_x0000_s6147" name="Bitmap Image" r:id="rId3" imgW="4839375" imgH="3095238" progId="Paint.Picture">
                  <p:embed/>
                </p:oleObj>
              </mc:Choice>
              <mc:Fallback>
                <p:oleObj name="Bitmap Image" r:id="rId3" imgW="4839375" imgH="3095238" progId="Paint.Picture">
                  <p:embed/>
                  <p:pic>
                    <p:nvPicPr>
                      <p:cNvPr id="2273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80" y="1602658"/>
                        <a:ext cx="5839448" cy="3736257"/>
                      </a:xfrm>
                      <a:prstGeom prst="rect">
                        <a:avLst/>
                      </a:prstGeom>
                      <a:noFill/>
                      <a:ln>
                        <a:noFill/>
                      </a:ln>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11276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05E8EC1-2FE6-6549-1045-4B5ED29A1062}"/>
              </a:ext>
            </a:extLst>
          </p:cNvPr>
          <p:cNvSpPr>
            <a:spLocks noGrp="1"/>
          </p:cNvSpPr>
          <p:nvPr>
            <p:ph type="title"/>
          </p:nvPr>
        </p:nvSpPr>
        <p:spPr/>
        <p:txBody>
          <a:bodyPr/>
          <a:lstStyle/>
          <a:p>
            <a:r>
              <a:rPr lang="lv-LV" altLang="lv-LV" sz="4400" b="1" dirty="0"/>
              <a:t>Klimata iekārtas shēma</a:t>
            </a:r>
            <a:endParaRPr lang="lv-LV" b="1" dirty="0"/>
          </a:p>
        </p:txBody>
      </p:sp>
      <p:sp>
        <p:nvSpPr>
          <p:cNvPr id="3" name="Satura vietturis 2">
            <a:extLst>
              <a:ext uri="{FF2B5EF4-FFF2-40B4-BE49-F238E27FC236}">
                <a16:creationId xmlns:a16="http://schemas.microsoft.com/office/drawing/2014/main" id="{EA81FAD7-1DB8-1943-76EA-BC70702C3037}"/>
              </a:ext>
            </a:extLst>
          </p:cNvPr>
          <p:cNvSpPr>
            <a:spLocks noGrp="1"/>
          </p:cNvSpPr>
          <p:nvPr>
            <p:ph idx="1"/>
          </p:nvPr>
        </p:nvSpPr>
        <p:spPr>
          <a:xfrm>
            <a:off x="838200" y="1825625"/>
            <a:ext cx="7293077" cy="4447356"/>
          </a:xfrm>
        </p:spPr>
        <p:txBody>
          <a:bodyPr>
            <a:normAutofit fontScale="92500"/>
          </a:bodyPr>
          <a:lstStyle/>
          <a:p>
            <a:pPr marL="533400" indent="-533400">
              <a:lnSpc>
                <a:spcPct val="90000"/>
              </a:lnSpc>
              <a:buFontTx/>
              <a:buAutoNum type="arabicPeriod"/>
            </a:pPr>
            <a:r>
              <a:rPr lang="lv-LV" altLang="lv-LV" sz="2800" dirty="0"/>
              <a:t>Ventilators,</a:t>
            </a:r>
          </a:p>
          <a:p>
            <a:pPr marL="533400" indent="-533400">
              <a:lnSpc>
                <a:spcPct val="90000"/>
              </a:lnSpc>
              <a:buFontTx/>
              <a:buAutoNum type="arabicPeriod"/>
            </a:pPr>
            <a:r>
              <a:rPr lang="lv-LV" altLang="lv-LV" sz="2800" dirty="0"/>
              <a:t>iztvaikotājs, </a:t>
            </a:r>
          </a:p>
          <a:p>
            <a:pPr marL="533400" indent="-533400">
              <a:lnSpc>
                <a:spcPct val="90000"/>
              </a:lnSpc>
              <a:buFontTx/>
              <a:buAutoNum type="arabicPeriod"/>
            </a:pPr>
            <a:r>
              <a:rPr lang="lv-LV" altLang="lv-LV" sz="2800" dirty="0" err="1"/>
              <a:t>aukstumaģenta</a:t>
            </a:r>
            <a:r>
              <a:rPr lang="lv-LV" altLang="lv-LV" sz="2800" dirty="0"/>
              <a:t> tvaiku temperatūras devējs (TD),</a:t>
            </a:r>
          </a:p>
          <a:p>
            <a:pPr marL="533400" indent="-533400">
              <a:lnSpc>
                <a:spcPct val="90000"/>
              </a:lnSpc>
              <a:buFontTx/>
              <a:buAutoNum type="arabicPeriod"/>
            </a:pPr>
            <a:r>
              <a:rPr lang="lv-LV" altLang="lv-LV" sz="2800" dirty="0"/>
              <a:t>siltuma apmainītājs,</a:t>
            </a:r>
          </a:p>
          <a:p>
            <a:pPr marL="533400" indent="-533400">
              <a:lnSpc>
                <a:spcPct val="90000"/>
              </a:lnSpc>
              <a:buFontTx/>
              <a:buAutoNum type="arabicPeriod"/>
            </a:pPr>
            <a:r>
              <a:rPr lang="lv-LV" altLang="lv-LV" sz="2800" dirty="0"/>
              <a:t>izplūstošā gaisa TD,</a:t>
            </a:r>
          </a:p>
          <a:p>
            <a:pPr marL="533400" indent="-533400">
              <a:lnSpc>
                <a:spcPct val="90000"/>
              </a:lnSpc>
              <a:buFontTx/>
              <a:buAutoNum type="arabicPeriod"/>
            </a:pPr>
            <a:r>
              <a:rPr lang="lv-LV" altLang="lv-LV" sz="2800" dirty="0"/>
              <a:t>temperatūras režīma regulators,</a:t>
            </a:r>
          </a:p>
          <a:p>
            <a:pPr marL="533400" indent="-533400">
              <a:lnSpc>
                <a:spcPct val="90000"/>
              </a:lnSpc>
              <a:buFontTx/>
              <a:buAutoNum type="arabicPeriod"/>
            </a:pPr>
            <a:r>
              <a:rPr lang="lv-LV" altLang="lv-LV" sz="2800" dirty="0"/>
              <a:t>salona TD,</a:t>
            </a:r>
          </a:p>
          <a:p>
            <a:pPr marL="533400" indent="-533400">
              <a:lnSpc>
                <a:spcPct val="90000"/>
              </a:lnSpc>
              <a:buFontTx/>
              <a:buAutoNum type="arabicPeriod"/>
            </a:pPr>
            <a:r>
              <a:rPr lang="lv-LV" altLang="lv-LV" sz="2800" dirty="0"/>
              <a:t>drenāžas </a:t>
            </a:r>
            <a:r>
              <a:rPr lang="lv-LV" altLang="lv-LV" sz="2800" dirty="0" err="1"/>
              <a:t>izvads</a:t>
            </a:r>
            <a:r>
              <a:rPr lang="lv-LV" altLang="lv-LV" sz="2800" dirty="0"/>
              <a:t>,</a:t>
            </a:r>
          </a:p>
          <a:p>
            <a:pPr marL="533400" indent="-533400">
              <a:lnSpc>
                <a:spcPct val="90000"/>
              </a:lnSpc>
              <a:buFontTx/>
              <a:buAutoNum type="arabicPeriod"/>
            </a:pPr>
            <a:r>
              <a:rPr lang="lv-LV" altLang="lv-LV" sz="2800" dirty="0"/>
              <a:t>magnētiskais vārsts.</a:t>
            </a:r>
            <a:endParaRPr lang="en-GB" altLang="lv-LV" sz="2800" dirty="0"/>
          </a:p>
          <a:p>
            <a:endParaRPr lang="lv-LV" dirty="0"/>
          </a:p>
        </p:txBody>
      </p:sp>
      <p:graphicFrame>
        <p:nvGraphicFramePr>
          <p:cNvPr id="4" name="Object 1031">
            <a:extLst>
              <a:ext uri="{FF2B5EF4-FFF2-40B4-BE49-F238E27FC236}">
                <a16:creationId xmlns:a16="http://schemas.microsoft.com/office/drawing/2014/main" id="{38A662BE-FD82-73C1-F25B-734E989AFF8F}"/>
              </a:ext>
            </a:extLst>
          </p:cNvPr>
          <p:cNvGraphicFramePr>
            <a:graphicFrameLocks noChangeAspect="1"/>
          </p:cNvGraphicFramePr>
          <p:nvPr>
            <p:extLst>
              <p:ext uri="{D42A27DB-BD31-4B8C-83A1-F6EECF244321}">
                <p14:modId xmlns:p14="http://schemas.microsoft.com/office/powerpoint/2010/main" val="1113425295"/>
              </p:ext>
            </p:extLst>
          </p:nvPr>
        </p:nvGraphicFramePr>
        <p:xfrm>
          <a:off x="8023123" y="1071015"/>
          <a:ext cx="4168877" cy="4753266"/>
        </p:xfrm>
        <a:graphic>
          <a:graphicData uri="http://schemas.openxmlformats.org/presentationml/2006/ole">
            <mc:AlternateContent xmlns:mc="http://schemas.openxmlformats.org/markup-compatibility/2006">
              <mc:Choice xmlns:v="urn:schemas-microsoft-com:vml" Requires="v">
                <p:oleObj spid="_x0000_s7171" r:id="rId3" imgW="3666667" imgH="4180952" progId="Paint.Picture">
                  <p:embed/>
                </p:oleObj>
              </mc:Choice>
              <mc:Fallback>
                <p:oleObj r:id="rId3" imgW="3666667" imgH="4180952" progId="Paint.Picture">
                  <p:embed/>
                  <p:pic>
                    <p:nvPicPr>
                      <p:cNvPr id="196615"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123" y="1071015"/>
                        <a:ext cx="4168877" cy="4753266"/>
                      </a:xfrm>
                      <a:prstGeom prst="rect">
                        <a:avLst/>
                      </a:prstGeom>
                      <a:noFill/>
                      <a:ln>
                        <a:noFill/>
                      </a:ln>
                      <a:effectLst>
                        <a:outerShdw dist="107763" dir="2700000" algn="ctr" rotWithShape="0">
                          <a:srgbClr val="808080"/>
                        </a:outerShdw>
                      </a:effectLst>
                    </p:spPr>
                  </p:pic>
                </p:oleObj>
              </mc:Fallback>
            </mc:AlternateContent>
          </a:graphicData>
        </a:graphic>
      </p:graphicFrame>
    </p:spTree>
    <p:extLst>
      <p:ext uri="{BB962C8B-B14F-4D97-AF65-F5344CB8AC3E}">
        <p14:creationId xmlns:p14="http://schemas.microsoft.com/office/powerpoint/2010/main" val="22041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B65D455-85AC-71BB-B362-9B0DBB573E10}"/>
              </a:ext>
            </a:extLst>
          </p:cNvPr>
          <p:cNvSpPr>
            <a:spLocks noGrp="1"/>
          </p:cNvSpPr>
          <p:nvPr>
            <p:ph type="title"/>
          </p:nvPr>
        </p:nvSpPr>
        <p:spPr/>
        <p:txBody>
          <a:bodyPr/>
          <a:lstStyle/>
          <a:p>
            <a:r>
              <a:rPr kumimoji="0" lang="lv-LV" altLang="lv-LV" sz="3600" b="1" i="0" u="none" strike="noStrike" kern="1200" cap="none" spc="0" normalizeH="0" baseline="0" noProof="0" dirty="0">
                <a:ln>
                  <a:noFill/>
                </a:ln>
                <a:solidFill>
                  <a:prstClr val="black"/>
                </a:solidFill>
                <a:effectLst/>
                <a:uLnTx/>
                <a:uFillTx/>
                <a:latin typeface="Calibri Light" panose="020F0302020204030204"/>
                <a:ea typeface="+mj-ea"/>
                <a:cs typeface="+mj-cs"/>
              </a:rPr>
              <a:t>Klimata iekārtas komutācijas mezgli</a:t>
            </a:r>
            <a:endParaRPr lang="lv-LV" b="1" dirty="0"/>
          </a:p>
        </p:txBody>
      </p:sp>
      <p:sp>
        <p:nvSpPr>
          <p:cNvPr id="3" name="Satura vietturis 2">
            <a:extLst>
              <a:ext uri="{FF2B5EF4-FFF2-40B4-BE49-F238E27FC236}">
                <a16:creationId xmlns:a16="http://schemas.microsoft.com/office/drawing/2014/main" id="{9C46C03C-0ABA-631E-E2D6-6633D2284F3F}"/>
              </a:ext>
            </a:extLst>
          </p:cNvPr>
          <p:cNvSpPr>
            <a:spLocks noGrp="1"/>
          </p:cNvSpPr>
          <p:nvPr>
            <p:ph idx="1"/>
          </p:nvPr>
        </p:nvSpPr>
        <p:spPr/>
        <p:txBody>
          <a:bodyPr/>
          <a:lstStyle/>
          <a:p>
            <a:pPr marL="609600" indent="-609600">
              <a:buFontTx/>
              <a:buAutoNum type="arabicPeriod"/>
            </a:pPr>
            <a:r>
              <a:rPr lang="lv-LV" altLang="lv-LV" sz="2800" dirty="0"/>
              <a:t>Āra gaisa aizvars,</a:t>
            </a:r>
          </a:p>
          <a:p>
            <a:pPr marL="609600" indent="-609600">
              <a:buFontTx/>
              <a:buAutoNum type="arabicPeriod"/>
            </a:pPr>
            <a:r>
              <a:rPr lang="lv-LV" altLang="lv-LV" sz="2800" dirty="0"/>
              <a:t>kabīnes gaisa aizvars,</a:t>
            </a:r>
          </a:p>
          <a:p>
            <a:pPr marL="609600" indent="-609600">
              <a:buFontTx/>
              <a:buAutoNum type="arabicPeriod"/>
            </a:pPr>
            <a:r>
              <a:rPr lang="lv-LV" altLang="lv-LV" sz="2800" dirty="0"/>
              <a:t>putekļu filtrs,</a:t>
            </a:r>
          </a:p>
          <a:p>
            <a:pPr marL="609600" indent="-609600">
              <a:buFontTx/>
              <a:buAutoNum type="arabicPeriod"/>
            </a:pPr>
            <a:r>
              <a:rPr lang="lv-LV" altLang="lv-LV" sz="2800" dirty="0"/>
              <a:t>kondicioniera iztvaikotājs,</a:t>
            </a:r>
          </a:p>
          <a:p>
            <a:pPr marL="609600" indent="-609600">
              <a:buFontTx/>
              <a:buAutoNum type="arabicPeriod"/>
            </a:pPr>
            <a:r>
              <a:rPr lang="lv-LV" altLang="lv-LV" sz="2800" dirty="0"/>
              <a:t>aizvars,</a:t>
            </a:r>
          </a:p>
          <a:p>
            <a:pPr marL="609600" indent="-609600">
              <a:buFontTx/>
              <a:buAutoNum type="arabicPeriod"/>
            </a:pPr>
            <a:r>
              <a:rPr lang="lv-LV" altLang="lv-LV" sz="2800" dirty="0"/>
              <a:t>siltuma apmainītājs,</a:t>
            </a:r>
          </a:p>
          <a:p>
            <a:pPr marL="609600" indent="-609600">
              <a:buFontTx/>
              <a:buAutoNum type="arabicPeriod"/>
            </a:pPr>
            <a:r>
              <a:rPr lang="lv-LV" altLang="lv-LV" sz="2800" dirty="0"/>
              <a:t>gaisa telpa,</a:t>
            </a:r>
          </a:p>
          <a:p>
            <a:pPr marL="609600" indent="-609600">
              <a:buFontTx/>
              <a:buAutoNum type="arabicPeriod"/>
            </a:pPr>
            <a:r>
              <a:rPr lang="lv-LV" altLang="lv-LV" sz="2800" dirty="0"/>
              <a:t>ventilators. </a:t>
            </a:r>
          </a:p>
          <a:p>
            <a:endParaRPr lang="lv-LV" dirty="0"/>
          </a:p>
        </p:txBody>
      </p:sp>
      <p:pic>
        <p:nvPicPr>
          <p:cNvPr id="4" name="Picture 4">
            <a:extLst>
              <a:ext uri="{FF2B5EF4-FFF2-40B4-BE49-F238E27FC236}">
                <a16:creationId xmlns:a16="http://schemas.microsoft.com/office/drawing/2014/main" id="{56C84CCE-C13E-992E-7C70-06A959B73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587" y="1474244"/>
            <a:ext cx="6438081" cy="5018631"/>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9AE7B2-66E4-C0EA-8935-A29E24C97CD2}"/>
              </a:ext>
            </a:extLst>
          </p:cNvPr>
          <p:cNvSpPr>
            <a:spLocks noGrp="1"/>
          </p:cNvSpPr>
          <p:nvPr>
            <p:ph type="title"/>
          </p:nvPr>
        </p:nvSpPr>
        <p:spPr/>
        <p:txBody>
          <a:bodyPr/>
          <a:lstStyle/>
          <a:p>
            <a:r>
              <a:rPr lang="lv-LV" altLang="lv-LV" b="1" dirty="0"/>
              <a:t>Automobiļa kondicioniera darbības pamatnostādnes</a:t>
            </a:r>
            <a:endParaRPr lang="lv-LV" b="1" dirty="0"/>
          </a:p>
        </p:txBody>
      </p:sp>
      <p:sp>
        <p:nvSpPr>
          <p:cNvPr id="3" name="Satura vietturis 2">
            <a:extLst>
              <a:ext uri="{FF2B5EF4-FFF2-40B4-BE49-F238E27FC236}">
                <a16:creationId xmlns:a16="http://schemas.microsoft.com/office/drawing/2014/main" id="{288FD4F1-1B64-29C6-BE95-CACA6F71DC1E}"/>
              </a:ext>
            </a:extLst>
          </p:cNvPr>
          <p:cNvSpPr>
            <a:spLocks noGrp="1"/>
          </p:cNvSpPr>
          <p:nvPr>
            <p:ph idx="1"/>
          </p:nvPr>
        </p:nvSpPr>
        <p:spPr/>
        <p:txBody>
          <a:bodyPr/>
          <a:lstStyle/>
          <a:p>
            <a:r>
              <a:rPr lang="lv-LV" altLang="lv-LV" sz="2800" dirty="0">
                <a:solidFill>
                  <a:schemeClr val="tx2"/>
                </a:solidFill>
                <a:cs typeface="Times New Roman" panose="02020603050405020304" pitchFamily="18" charset="0"/>
              </a:rPr>
              <a:t>Lai pārietu no zemāka vielas agregātstāvokļa uz augstāku ir jāpievada noteikts siltuma daudzums.</a:t>
            </a:r>
            <a:endParaRPr lang="lv-LV" altLang="lv-LV" sz="2800" dirty="0">
              <a:solidFill>
                <a:schemeClr val="tx2"/>
              </a:solidFill>
            </a:endParaRPr>
          </a:p>
          <a:p>
            <a:r>
              <a:rPr lang="lv-LV" altLang="lv-LV" sz="2800" dirty="0">
                <a:solidFill>
                  <a:schemeClr val="tx2"/>
                </a:solidFill>
                <a:cs typeface="Times New Roman" panose="02020603050405020304" pitchFamily="18" charset="0"/>
              </a:rPr>
              <a:t> Lai viela iztvaikotu ir jāpievada siltums.</a:t>
            </a:r>
          </a:p>
          <a:p>
            <a:r>
              <a:rPr lang="lv-LV" altLang="lv-LV" sz="2800" dirty="0">
                <a:solidFill>
                  <a:schemeClr val="tx2"/>
                </a:solidFill>
                <a:cs typeface="Times New Roman" panose="02020603050405020304" pitchFamily="18" charset="0"/>
              </a:rPr>
              <a:t>Lai viela kondensētos siltums ir jāaizvada.</a:t>
            </a:r>
          </a:p>
          <a:p>
            <a:r>
              <a:rPr lang="lv-LV" altLang="lv-LV" sz="2800" dirty="0">
                <a:solidFill>
                  <a:schemeClr val="tx2"/>
                </a:solidFill>
                <a:cs typeface="Times New Roman" panose="02020603050405020304" pitchFamily="18" charset="0"/>
              </a:rPr>
              <a:t>Kādā stāvoklī (šķidrā vai gāzveida) </a:t>
            </a:r>
            <a:r>
              <a:rPr lang="lv-LV" altLang="lv-LV" sz="2800" dirty="0">
                <a:solidFill>
                  <a:schemeClr val="tx2"/>
                </a:solidFill>
              </a:rPr>
              <a:t>no</a:t>
            </a:r>
            <a:r>
              <a:rPr lang="lv-LV" altLang="lv-LV" sz="2800" dirty="0">
                <a:solidFill>
                  <a:schemeClr val="tx2"/>
                </a:solidFill>
                <a:cs typeface="Times New Roman" panose="02020603050405020304" pitchFamily="18" charset="0"/>
              </a:rPr>
              <a:t>slēgtā telpā atradīsies viela ir atkarīgs no </a:t>
            </a:r>
            <a:r>
              <a:rPr lang="lv-LV" altLang="lv-LV" sz="2800" dirty="0">
                <a:solidFill>
                  <a:schemeClr val="tx2"/>
                </a:solidFill>
              </a:rPr>
              <a:t>tās </a:t>
            </a:r>
            <a:r>
              <a:rPr lang="lv-LV" altLang="lv-LV" sz="2800" dirty="0">
                <a:solidFill>
                  <a:schemeClr val="tx2"/>
                </a:solidFill>
                <a:cs typeface="Times New Roman" panose="02020603050405020304" pitchFamily="18" charset="0"/>
              </a:rPr>
              <a:t>spiediena un temperatūras.</a:t>
            </a:r>
          </a:p>
          <a:p>
            <a:r>
              <a:rPr lang="lv-LV" altLang="lv-LV" sz="2800" dirty="0">
                <a:solidFill>
                  <a:schemeClr val="tx2"/>
                </a:solidFill>
                <a:cs typeface="Times New Roman" panose="02020603050405020304" pitchFamily="18" charset="0"/>
              </a:rPr>
              <a:t>Vielas iztvaikošanas temperatūra mainās atkarībā no spiediena.</a:t>
            </a:r>
          </a:p>
          <a:p>
            <a:endParaRPr lang="lv-LV" dirty="0"/>
          </a:p>
        </p:txBody>
      </p:sp>
    </p:spTree>
    <p:extLst>
      <p:ext uri="{BB962C8B-B14F-4D97-AF65-F5344CB8AC3E}">
        <p14:creationId xmlns:p14="http://schemas.microsoft.com/office/powerpoint/2010/main" val="392359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EE58B9-5F08-5B71-F9D8-C30D2EC178FB}"/>
              </a:ext>
            </a:extLst>
          </p:cNvPr>
          <p:cNvSpPr>
            <a:spLocks noGrp="1"/>
          </p:cNvSpPr>
          <p:nvPr>
            <p:ph type="title"/>
          </p:nvPr>
        </p:nvSpPr>
        <p:spPr/>
        <p:txBody>
          <a:bodyPr/>
          <a:lstStyle/>
          <a:p>
            <a:r>
              <a:rPr lang="lv-LV" altLang="lv-LV" b="1" dirty="0"/>
              <a:t>Automobiļa kondicioniera darbības pamatnostādnes</a:t>
            </a:r>
            <a:endParaRPr lang="lv-LV" dirty="0"/>
          </a:p>
        </p:txBody>
      </p:sp>
      <p:sp>
        <p:nvSpPr>
          <p:cNvPr id="3" name="Satura vietturis 2">
            <a:extLst>
              <a:ext uri="{FF2B5EF4-FFF2-40B4-BE49-F238E27FC236}">
                <a16:creationId xmlns:a16="http://schemas.microsoft.com/office/drawing/2014/main" id="{8F472CCF-1BC7-3DD6-4B7E-0143DC216C95}"/>
              </a:ext>
            </a:extLst>
          </p:cNvPr>
          <p:cNvSpPr>
            <a:spLocks noGrp="1"/>
          </p:cNvSpPr>
          <p:nvPr>
            <p:ph idx="1"/>
          </p:nvPr>
        </p:nvSpPr>
        <p:spPr/>
        <p:txBody>
          <a:bodyPr/>
          <a:lstStyle/>
          <a:p>
            <a:r>
              <a:rPr lang="lv-LV" altLang="lv-LV" sz="2800" b="1" dirty="0">
                <a:solidFill>
                  <a:schemeClr val="tx2"/>
                </a:solidFill>
                <a:cs typeface="Times New Roman" panose="02020603050405020304" pitchFamily="18" charset="0"/>
              </a:rPr>
              <a:t>J</a:t>
            </a:r>
            <a:r>
              <a:rPr lang="lv-LV" altLang="lv-LV" sz="2800" b="1" dirty="0">
                <a:solidFill>
                  <a:schemeClr val="tx2"/>
                </a:solidFill>
              </a:rPr>
              <a:t>o</a:t>
            </a:r>
            <a:r>
              <a:rPr lang="lv-LV" altLang="lv-LV" sz="2800" b="1" dirty="0">
                <a:solidFill>
                  <a:schemeClr val="tx2"/>
                </a:solidFill>
                <a:cs typeface="Times New Roman" panose="02020603050405020304" pitchFamily="18" charset="0"/>
              </a:rPr>
              <a:t> augstāks ir spiediens arī šķidrum</a:t>
            </a:r>
            <a:r>
              <a:rPr lang="lv-LV" altLang="lv-LV" sz="2800" b="1" dirty="0">
                <a:solidFill>
                  <a:schemeClr val="tx2"/>
                </a:solidFill>
              </a:rPr>
              <a:t>a</a:t>
            </a:r>
            <a:r>
              <a:rPr lang="lv-LV" altLang="lv-LV" sz="2800" b="1" dirty="0">
                <a:solidFill>
                  <a:schemeClr val="tx2"/>
                </a:solidFill>
                <a:cs typeface="Times New Roman" panose="02020603050405020304" pitchFamily="18" charset="0"/>
              </a:rPr>
              <a:t> iztvaiko</a:t>
            </a:r>
            <a:r>
              <a:rPr lang="lv-LV" altLang="lv-LV" sz="2800" b="1" dirty="0">
                <a:solidFill>
                  <a:schemeClr val="tx2"/>
                </a:solidFill>
              </a:rPr>
              <a:t>šanas</a:t>
            </a:r>
            <a:r>
              <a:rPr lang="lv-LV" altLang="lv-LV" sz="2800" b="1" dirty="0">
                <a:solidFill>
                  <a:schemeClr val="tx2"/>
                </a:solidFill>
                <a:cs typeface="Times New Roman" panose="02020603050405020304" pitchFamily="18" charset="0"/>
              </a:rPr>
              <a:t> temperatūra</a:t>
            </a:r>
            <a:r>
              <a:rPr lang="lv-LV" altLang="lv-LV" sz="2800" b="1" dirty="0">
                <a:solidFill>
                  <a:schemeClr val="tx2"/>
                </a:solidFill>
              </a:rPr>
              <a:t> ir</a:t>
            </a:r>
            <a:r>
              <a:rPr lang="lv-LV" altLang="lv-LV" sz="2800" b="1" dirty="0">
                <a:solidFill>
                  <a:schemeClr val="tx2"/>
                </a:solidFill>
                <a:cs typeface="Times New Roman" panose="02020603050405020304" pitchFamily="18" charset="0"/>
              </a:rPr>
              <a:t> augstāka.</a:t>
            </a:r>
          </a:p>
          <a:p>
            <a:r>
              <a:rPr lang="lv-LV" altLang="lv-LV" sz="2800" i="1" u="sng" dirty="0">
                <a:solidFill>
                  <a:srgbClr val="FF0000"/>
                </a:solidFill>
                <a:cs typeface="Times New Roman" panose="02020603050405020304" pitchFamily="18" charset="0"/>
              </a:rPr>
              <a:t>Ja kāda šķidruma tvaikus saspiež zem </a:t>
            </a:r>
            <a:r>
              <a:rPr lang="lv-LV" altLang="lv-LV" sz="2800" i="1" u="sng" dirty="0">
                <a:solidFill>
                  <a:srgbClr val="FF0000"/>
                </a:solidFill>
              </a:rPr>
              <a:t>augsta </a:t>
            </a:r>
            <a:r>
              <a:rPr lang="lv-LV" altLang="lv-LV" sz="2800" i="1" u="sng" dirty="0">
                <a:solidFill>
                  <a:srgbClr val="FF0000"/>
                </a:solidFill>
                <a:cs typeface="Times New Roman" panose="02020603050405020304" pitchFamily="18" charset="0"/>
              </a:rPr>
              <a:t>spiediena</a:t>
            </a:r>
            <a:r>
              <a:rPr lang="lv-LV" altLang="lv-LV" sz="2800" i="1" u="sng" dirty="0">
                <a:solidFill>
                  <a:srgbClr val="FF0000"/>
                </a:solidFill>
              </a:rPr>
              <a:t>, </a:t>
            </a:r>
            <a:r>
              <a:rPr lang="lv-LV" altLang="lv-LV" sz="2800" i="1" u="sng" dirty="0">
                <a:solidFill>
                  <a:srgbClr val="FF0000"/>
                </a:solidFill>
                <a:cs typeface="Times New Roman" panose="02020603050405020304" pitchFamily="18" charset="0"/>
              </a:rPr>
              <a:t>tad atdzesē līdz temperatūrai, kad tie kondensējas,</a:t>
            </a:r>
            <a:r>
              <a:rPr lang="lv-LV" altLang="lv-LV" sz="2800" i="1" u="sng" dirty="0">
                <a:solidFill>
                  <a:srgbClr val="FF0000"/>
                </a:solidFill>
              </a:rPr>
              <a:t>(</a:t>
            </a:r>
            <a:r>
              <a:rPr lang="lv-LV" altLang="lv-LV" sz="2800" i="1" u="sng" dirty="0">
                <a:solidFill>
                  <a:srgbClr val="FF0000"/>
                </a:solidFill>
                <a:cs typeface="Times New Roman" panose="02020603050405020304" pitchFamily="18" charset="0"/>
              </a:rPr>
              <a:t>t.i. pārvēršas šķidrumā</a:t>
            </a:r>
            <a:r>
              <a:rPr lang="lv-LV" altLang="lv-LV" sz="2800" i="1" u="sng" dirty="0">
                <a:solidFill>
                  <a:srgbClr val="FF0000"/>
                </a:solidFill>
              </a:rPr>
              <a:t>)</a:t>
            </a:r>
            <a:r>
              <a:rPr lang="lv-LV" altLang="lv-LV" sz="2800" i="1" u="sng" dirty="0">
                <a:solidFill>
                  <a:srgbClr val="FF0000"/>
                </a:solidFill>
                <a:cs typeface="Times New Roman" panose="02020603050405020304" pitchFamily="18" charset="0"/>
              </a:rPr>
              <a:t>, un tad spiedienu strauji samazina, šķidrums pārvēršas tvaikos, atņemot apkārtējai videi siltumu.</a:t>
            </a:r>
            <a:endParaRPr lang="lv-LV" altLang="lv-LV" sz="2800" dirty="0">
              <a:solidFill>
                <a:srgbClr val="FF0000"/>
              </a:solidFill>
              <a:cs typeface="Times New Roman" panose="02020603050405020304" pitchFamily="18" charset="0"/>
            </a:endParaRPr>
          </a:p>
          <a:p>
            <a:r>
              <a:rPr lang="lv-LV" altLang="lv-LV" sz="2800" dirty="0">
                <a:solidFill>
                  <a:schemeClr val="tx2"/>
                </a:solidFill>
                <a:cs typeface="Times New Roman" panose="02020603050405020304" pitchFamily="18" charset="0"/>
              </a:rPr>
              <a:t>Par aukstuma aģentu izvēlas vielas ar zemu vārīšanās temperatūru</a:t>
            </a:r>
            <a:r>
              <a:rPr lang="lv-LV" altLang="lv-LV" sz="2800" dirty="0">
                <a:solidFill>
                  <a:schemeClr val="tx2"/>
                </a:solidFill>
              </a:rPr>
              <a:t>.</a:t>
            </a:r>
            <a:r>
              <a:rPr lang="en-GB" altLang="lv-LV" sz="2800" dirty="0">
                <a:solidFill>
                  <a:schemeClr val="tx2"/>
                </a:solidFill>
              </a:rPr>
              <a:t> </a:t>
            </a:r>
            <a:endParaRPr lang="lv-LV" altLang="lv-LV" sz="2800" dirty="0">
              <a:solidFill>
                <a:schemeClr val="tx2"/>
              </a:solidFill>
            </a:endParaRPr>
          </a:p>
          <a:p>
            <a:endParaRPr lang="lv-LV" dirty="0"/>
          </a:p>
        </p:txBody>
      </p:sp>
    </p:spTree>
    <p:extLst>
      <p:ext uri="{BB962C8B-B14F-4D97-AF65-F5344CB8AC3E}">
        <p14:creationId xmlns:p14="http://schemas.microsoft.com/office/powerpoint/2010/main" val="95029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B9DEC2-823E-A829-F15A-592C04DA681C}"/>
              </a:ext>
            </a:extLst>
          </p:cNvPr>
          <p:cNvSpPr>
            <a:spLocks noGrp="1"/>
          </p:cNvSpPr>
          <p:nvPr>
            <p:ph type="title"/>
          </p:nvPr>
        </p:nvSpPr>
        <p:spPr/>
        <p:txBody>
          <a:bodyPr/>
          <a:lstStyle/>
          <a:p>
            <a:r>
              <a:rPr lang="lv-LV" altLang="lv-LV" sz="4400" b="1" dirty="0">
                <a:cs typeface="Times New Roman" panose="02020603050405020304" pitchFamily="18" charset="0"/>
              </a:rPr>
              <a:t>Mikroklimata parametri</a:t>
            </a:r>
            <a:endParaRPr lang="lv-LV" b="1" dirty="0"/>
          </a:p>
        </p:txBody>
      </p:sp>
      <p:sp>
        <p:nvSpPr>
          <p:cNvPr id="3" name="Satura vietturis 2">
            <a:extLst>
              <a:ext uri="{FF2B5EF4-FFF2-40B4-BE49-F238E27FC236}">
                <a16:creationId xmlns:a16="http://schemas.microsoft.com/office/drawing/2014/main" id="{A061B049-0F3F-0F51-7FFD-1AFDC9191E6D}"/>
              </a:ext>
            </a:extLst>
          </p:cNvPr>
          <p:cNvSpPr>
            <a:spLocks noGrp="1"/>
          </p:cNvSpPr>
          <p:nvPr>
            <p:ph idx="1"/>
          </p:nvPr>
        </p:nvSpPr>
        <p:spPr/>
        <p:txBody>
          <a:bodyPr/>
          <a:lstStyle/>
          <a:p>
            <a:pPr marL="0" marR="0" lvl="0" indent="0" algn="l" defTabSz="685800" rtl="0" eaLnBrk="1" fontAlgn="auto" latinLnBrk="0" hangingPunct="1">
              <a:lnSpc>
                <a:spcPct val="90000"/>
              </a:lnSpc>
              <a:spcBef>
                <a:spcPts val="750"/>
              </a:spcBef>
              <a:spcAft>
                <a:spcPts val="0"/>
              </a:spcAft>
              <a:buClrTx/>
              <a:buSzTx/>
              <a:buNone/>
              <a:tabLst/>
              <a:defRPr/>
            </a:pPr>
            <a:r>
              <a:rPr kumimoji="0" lang="lv-LV" altLang="lv-LV"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Mikroklimats vadītāja kabīnē ir atkarīgs no:</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lv-LV"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gaisa plūsmas ātruma,</a:t>
            </a:r>
            <a:endParaRPr kumimoji="0" lang="en-GB"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lv-LV"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temperatūras,</a:t>
            </a:r>
            <a:endParaRPr kumimoji="0" lang="en-GB"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lv-LV"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gaisa mitruma,</a:t>
            </a:r>
            <a:endParaRPr kumimoji="0" lang="en-GB"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lv-LV" altLang="lv-LV" sz="28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gaisa kvalitātes.</a:t>
            </a:r>
            <a:endParaRPr lang="lv-LV" dirty="0"/>
          </a:p>
        </p:txBody>
      </p:sp>
      <p:graphicFrame>
        <p:nvGraphicFramePr>
          <p:cNvPr id="4" name="Object 5">
            <a:extLst>
              <a:ext uri="{FF2B5EF4-FFF2-40B4-BE49-F238E27FC236}">
                <a16:creationId xmlns:a16="http://schemas.microsoft.com/office/drawing/2014/main" id="{C5F86925-41A8-DEAE-53CD-B5691075EC2C}"/>
              </a:ext>
            </a:extLst>
          </p:cNvPr>
          <p:cNvGraphicFramePr>
            <a:graphicFrameLocks noChangeAspect="1"/>
          </p:cNvGraphicFramePr>
          <p:nvPr>
            <p:extLst>
              <p:ext uri="{D42A27DB-BD31-4B8C-83A1-F6EECF244321}">
                <p14:modId xmlns:p14="http://schemas.microsoft.com/office/powerpoint/2010/main" val="279175317"/>
              </p:ext>
            </p:extLst>
          </p:nvPr>
        </p:nvGraphicFramePr>
        <p:xfrm>
          <a:off x="6096000" y="2352848"/>
          <a:ext cx="4771103" cy="4377487"/>
        </p:xfrm>
        <a:graphic>
          <a:graphicData uri="http://schemas.openxmlformats.org/presentationml/2006/ole">
            <mc:AlternateContent xmlns:mc="http://schemas.openxmlformats.org/markup-compatibility/2006">
              <mc:Choice xmlns:v="urn:schemas-microsoft-com:vml" Requires="v">
                <p:oleObj spid="_x0000_s1027" name="Bitmap Image" r:id="rId3" imgW="4038095" imgH="3704762" progId="Paint.Picture">
                  <p:embed/>
                </p:oleObj>
              </mc:Choice>
              <mc:Fallback>
                <p:oleObj name="Bitmap Image" r:id="rId3" imgW="4038095" imgH="3704762" progId="Paint.Picture">
                  <p:embed/>
                  <p:pic>
                    <p:nvPicPr>
                      <p:cNvPr id="522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52848"/>
                        <a:ext cx="4771103" cy="4377487"/>
                      </a:xfrm>
                      <a:prstGeom prst="rect">
                        <a:avLst/>
                      </a:prstGeom>
                      <a:noFill/>
                      <a:ln>
                        <a:noFill/>
                      </a:ln>
                      <a:effectLst>
                        <a:outerShdw dist="107763" dir="2700000" algn="ctr" rotWithShape="0">
                          <a:srgbClr val="E7E6E6"/>
                        </a:outerShdw>
                      </a:effectLst>
                    </p:spPr>
                  </p:pic>
                </p:oleObj>
              </mc:Fallback>
            </mc:AlternateContent>
          </a:graphicData>
        </a:graphic>
      </p:graphicFrame>
    </p:spTree>
    <p:extLst>
      <p:ext uri="{BB962C8B-B14F-4D97-AF65-F5344CB8AC3E}">
        <p14:creationId xmlns:p14="http://schemas.microsoft.com/office/powerpoint/2010/main" val="728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982F9F4-086E-CF98-44A7-DB6423A9951C}"/>
              </a:ext>
            </a:extLst>
          </p:cNvPr>
          <p:cNvSpPr>
            <a:spLocks noGrp="1"/>
          </p:cNvSpPr>
          <p:nvPr>
            <p:ph type="title"/>
          </p:nvPr>
        </p:nvSpPr>
        <p:spPr/>
        <p:txBody>
          <a:bodyPr/>
          <a:lstStyle/>
          <a:p>
            <a:r>
              <a:rPr lang="lv-LV" altLang="lv-LV" b="1" dirty="0"/>
              <a:t>Automobiļa kondicioniera uzbūve</a:t>
            </a:r>
            <a:endParaRPr lang="lv-LV" b="1" dirty="0"/>
          </a:p>
        </p:txBody>
      </p:sp>
      <p:graphicFrame>
        <p:nvGraphicFramePr>
          <p:cNvPr id="4" name="Object 7">
            <a:extLst>
              <a:ext uri="{FF2B5EF4-FFF2-40B4-BE49-F238E27FC236}">
                <a16:creationId xmlns:a16="http://schemas.microsoft.com/office/drawing/2014/main" id="{6B4BFF09-FF8E-4C3C-6D4E-7925E6AFC2FE}"/>
              </a:ext>
            </a:extLst>
          </p:cNvPr>
          <p:cNvGraphicFramePr>
            <a:graphicFrameLocks noGrp="1" noChangeAspect="1"/>
          </p:cNvGraphicFramePr>
          <p:nvPr>
            <p:ph idx="1"/>
            <p:extLst>
              <p:ext uri="{D42A27DB-BD31-4B8C-83A1-F6EECF244321}">
                <p14:modId xmlns:p14="http://schemas.microsoft.com/office/powerpoint/2010/main" val="400104855"/>
              </p:ext>
            </p:extLst>
          </p:nvPr>
        </p:nvGraphicFramePr>
        <p:xfrm>
          <a:off x="2340077" y="1221487"/>
          <a:ext cx="7315199" cy="5414074"/>
        </p:xfrm>
        <a:graphic>
          <a:graphicData uri="http://schemas.openxmlformats.org/presentationml/2006/ole">
            <mc:AlternateContent xmlns:mc="http://schemas.openxmlformats.org/markup-compatibility/2006">
              <mc:Choice xmlns:v="urn:schemas-microsoft-com:vml" Requires="v">
                <p:oleObj spid="_x0000_s8195" r:id="rId3" imgW="5057143" imgH="3742857" progId="Paint.Picture">
                  <p:embed/>
                </p:oleObj>
              </mc:Choice>
              <mc:Fallback>
                <p:oleObj r:id="rId3" imgW="5057143" imgH="3742857" progId="Paint.Picture">
                  <p:embed/>
                  <p:pic>
                    <p:nvPicPr>
                      <p:cNvPr id="19456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77" y="1221487"/>
                        <a:ext cx="7315199" cy="5414074"/>
                      </a:xfrm>
                      <a:prstGeom prst="rect">
                        <a:avLst/>
                      </a:prstGeom>
                      <a:noFill/>
                      <a:ln>
                        <a:noFill/>
                      </a:ln>
                      <a:effectLst>
                        <a:outerShdw dist="107763" dir="2700000" algn="ctr" rotWithShape="0">
                          <a:srgbClr val="808080"/>
                        </a:outerShdw>
                      </a:effectLst>
                    </p:spPr>
                  </p:pic>
                </p:oleObj>
              </mc:Fallback>
            </mc:AlternateContent>
          </a:graphicData>
        </a:graphic>
      </p:graphicFrame>
    </p:spTree>
    <p:extLst>
      <p:ext uri="{BB962C8B-B14F-4D97-AF65-F5344CB8AC3E}">
        <p14:creationId xmlns:p14="http://schemas.microsoft.com/office/powerpoint/2010/main" val="36647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0010F8-4A12-0813-6A04-2DAA489DF31B}"/>
              </a:ext>
            </a:extLst>
          </p:cNvPr>
          <p:cNvSpPr>
            <a:spLocks noGrp="1"/>
          </p:cNvSpPr>
          <p:nvPr>
            <p:ph type="title"/>
          </p:nvPr>
        </p:nvSpPr>
        <p:spPr/>
        <p:txBody>
          <a:bodyPr/>
          <a:lstStyle/>
          <a:p>
            <a:r>
              <a:rPr lang="lv-LV" altLang="lv-LV" b="1" dirty="0"/>
              <a:t>Automobiļa kondicioniera elementu funkcijas</a:t>
            </a:r>
            <a:endParaRPr lang="lv-LV" b="1" dirty="0"/>
          </a:p>
        </p:txBody>
      </p:sp>
      <p:sp>
        <p:nvSpPr>
          <p:cNvPr id="3" name="Satura vietturis 2">
            <a:extLst>
              <a:ext uri="{FF2B5EF4-FFF2-40B4-BE49-F238E27FC236}">
                <a16:creationId xmlns:a16="http://schemas.microsoft.com/office/drawing/2014/main" id="{07FDD82C-814F-164E-9BE1-1EDB898A99D7}"/>
              </a:ext>
            </a:extLst>
          </p:cNvPr>
          <p:cNvSpPr>
            <a:spLocks noGrp="1"/>
          </p:cNvSpPr>
          <p:nvPr>
            <p:ph idx="1"/>
          </p:nvPr>
        </p:nvSpPr>
        <p:spPr/>
        <p:txBody>
          <a:bodyPr/>
          <a:lstStyle/>
          <a:p>
            <a:pPr>
              <a:lnSpc>
                <a:spcPct val="90000"/>
              </a:lnSpc>
            </a:pPr>
            <a:r>
              <a:rPr lang="lv-LV" altLang="lv-LV" sz="2800" i="1" dirty="0">
                <a:solidFill>
                  <a:srgbClr val="FF0000"/>
                </a:solidFill>
                <a:cs typeface="Times New Roman" panose="02020603050405020304" pitchFamily="18" charset="0"/>
              </a:rPr>
              <a:t>Kompresors</a:t>
            </a:r>
            <a:r>
              <a:rPr lang="lv-LV" altLang="lv-LV" sz="2800" dirty="0">
                <a:cs typeface="Times New Roman" panose="02020603050405020304" pitchFamily="18" charset="0"/>
              </a:rPr>
              <a:t> — </a:t>
            </a:r>
            <a:r>
              <a:rPr lang="lv-LV" altLang="lv-LV" sz="2800" dirty="0"/>
              <a:t>s</a:t>
            </a:r>
            <a:r>
              <a:rPr lang="lv-LV" altLang="lv-LV" sz="2800" dirty="0">
                <a:cs typeface="Times New Roman" panose="02020603050405020304" pitchFamily="18" charset="0"/>
              </a:rPr>
              <a:t>aspiež </a:t>
            </a:r>
            <a:r>
              <a:rPr lang="lv-LV" altLang="lv-LV" sz="2800" dirty="0" err="1"/>
              <a:t>aukstumaģentu</a:t>
            </a:r>
            <a:r>
              <a:rPr lang="lv-LV" altLang="lv-LV" sz="2800" dirty="0"/>
              <a:t>, nodrošinot tā tvaikiem</a:t>
            </a:r>
            <a:r>
              <a:rPr lang="lv-LV" altLang="lv-LV" sz="2800" dirty="0">
                <a:cs typeface="Times New Roman" panose="02020603050405020304" pitchFamily="18" charset="0"/>
              </a:rPr>
              <a:t> augst</a:t>
            </a:r>
            <a:r>
              <a:rPr lang="lv-LV" altLang="lv-LV" sz="2800" dirty="0"/>
              <a:t>u</a:t>
            </a:r>
            <a:r>
              <a:rPr lang="lv-LV" altLang="lv-LV" sz="2800" dirty="0">
                <a:cs typeface="Times New Roman" panose="02020603050405020304" pitchFamily="18" charset="0"/>
              </a:rPr>
              <a:t> s</a:t>
            </a:r>
            <a:r>
              <a:rPr lang="lv-LV" altLang="lv-LV" sz="2800" dirty="0"/>
              <a:t>piedienu</a:t>
            </a:r>
            <a:r>
              <a:rPr lang="lv-LV" altLang="lv-LV" sz="2800" dirty="0">
                <a:cs typeface="Times New Roman" panose="02020603050405020304" pitchFamily="18" charset="0"/>
              </a:rPr>
              <a:t>.</a:t>
            </a:r>
            <a:endParaRPr lang="lv-LV" altLang="lv-LV" sz="2800" dirty="0"/>
          </a:p>
          <a:p>
            <a:pPr>
              <a:lnSpc>
                <a:spcPct val="90000"/>
              </a:lnSpc>
            </a:pPr>
            <a:r>
              <a:rPr lang="lv-LV" altLang="lv-LV" sz="2800" i="1" dirty="0">
                <a:solidFill>
                  <a:srgbClr val="FF0000"/>
                </a:solidFill>
                <a:cs typeface="Times New Roman" panose="02020603050405020304" pitchFamily="18" charset="0"/>
              </a:rPr>
              <a:t>Kondensators</a:t>
            </a:r>
            <a:r>
              <a:rPr lang="lv-LV" altLang="lv-LV" sz="2800" dirty="0">
                <a:cs typeface="Times New Roman" panose="02020603050405020304" pitchFamily="18" charset="0"/>
              </a:rPr>
              <a:t> —</a:t>
            </a:r>
            <a:r>
              <a:rPr lang="lv-LV" altLang="lv-LV" sz="2800" dirty="0"/>
              <a:t> </a:t>
            </a:r>
            <a:r>
              <a:rPr lang="lv-LV" altLang="lv-LV" sz="2800" dirty="0">
                <a:cs typeface="Times New Roman" panose="02020603050405020304" pitchFamily="18" charset="0"/>
              </a:rPr>
              <a:t>radiators, kurā notiek </a:t>
            </a:r>
            <a:r>
              <a:rPr lang="lv-LV" altLang="lv-LV" sz="2800" dirty="0" err="1"/>
              <a:t>aukstumaģenta</a:t>
            </a:r>
            <a:r>
              <a:rPr lang="lv-LV" altLang="lv-LV" sz="2800" dirty="0">
                <a:cs typeface="Times New Roman" panose="02020603050405020304" pitchFamily="18" charset="0"/>
              </a:rPr>
              <a:t> atdzesēšana un kondensācija. Gais</a:t>
            </a:r>
            <a:r>
              <a:rPr lang="lv-LV" altLang="lv-LV" sz="2800" dirty="0"/>
              <a:t>am plūstot</a:t>
            </a:r>
            <a:r>
              <a:rPr lang="lv-LV" altLang="lv-LV" sz="2800" dirty="0">
                <a:cs typeface="Times New Roman" panose="02020603050405020304" pitchFamily="18" charset="0"/>
              </a:rPr>
              <a:t> caur kondensatoru </a:t>
            </a:r>
            <a:r>
              <a:rPr lang="lv-LV" altLang="lv-LV" sz="2800" dirty="0"/>
              <a:t>notiek siltumapmaiņa – tas </a:t>
            </a:r>
            <a:r>
              <a:rPr lang="lv-LV" altLang="lv-LV" sz="2800" dirty="0">
                <a:cs typeface="Times New Roman" panose="02020603050405020304" pitchFamily="18" charset="0"/>
              </a:rPr>
              <a:t>tiek sasildīts</a:t>
            </a:r>
            <a:r>
              <a:rPr lang="lv-LV" altLang="lv-LV" sz="2800" dirty="0"/>
              <a:t>.</a:t>
            </a:r>
          </a:p>
          <a:p>
            <a:pPr>
              <a:lnSpc>
                <a:spcPct val="90000"/>
              </a:lnSpc>
            </a:pPr>
            <a:r>
              <a:rPr lang="lv-LV" altLang="lv-LV" sz="2800" i="1" dirty="0">
                <a:solidFill>
                  <a:srgbClr val="FF0000"/>
                </a:solidFill>
                <a:cs typeface="Times New Roman" panose="02020603050405020304" pitchFamily="18" charset="0"/>
              </a:rPr>
              <a:t>Filtrs</a:t>
            </a:r>
            <a:r>
              <a:rPr lang="lv-LV" altLang="lv-LV" sz="2800" dirty="0">
                <a:cs typeface="Times New Roman" panose="02020603050405020304" pitchFamily="18" charset="0"/>
              </a:rPr>
              <a:t> — </a:t>
            </a:r>
            <a:r>
              <a:rPr lang="lv-LV" altLang="lv-LV" sz="2800" dirty="0"/>
              <a:t>var tikt </a:t>
            </a:r>
            <a:r>
              <a:rPr lang="lv-LV" altLang="lv-LV" sz="2800" dirty="0">
                <a:cs typeface="Times New Roman" panose="02020603050405020304" pitchFamily="18" charset="0"/>
              </a:rPr>
              <a:t>uzstādīts pirms kompresora</a:t>
            </a:r>
            <a:r>
              <a:rPr lang="lv-LV" altLang="lv-LV" sz="2800" dirty="0"/>
              <a:t>, lai to </a:t>
            </a:r>
            <a:r>
              <a:rPr lang="lv-LV" altLang="lv-LV" sz="2800" dirty="0">
                <a:cs typeface="Times New Roman" panose="02020603050405020304" pitchFamily="18" charset="0"/>
              </a:rPr>
              <a:t>aizsargā</a:t>
            </a:r>
            <a:r>
              <a:rPr lang="lv-LV" altLang="lv-LV" sz="2800" dirty="0"/>
              <a:t>tu no netīrumiem</a:t>
            </a:r>
            <a:r>
              <a:rPr lang="lv-LV" altLang="lv-LV" sz="2800" dirty="0">
                <a:cs typeface="Times New Roman" panose="02020603050405020304" pitchFamily="18" charset="0"/>
              </a:rPr>
              <a:t>, kuri var </a:t>
            </a:r>
            <a:r>
              <a:rPr lang="lv-LV" altLang="lv-LV" sz="2800" dirty="0"/>
              <a:t>nokļūt sistēmā</a:t>
            </a:r>
            <a:r>
              <a:rPr lang="lv-LV" altLang="lv-LV" sz="2800" dirty="0">
                <a:cs typeface="Times New Roman" panose="02020603050405020304" pitchFamily="18" charset="0"/>
              </a:rPr>
              <a:t> uzstādot </a:t>
            </a:r>
            <a:r>
              <a:rPr lang="lv-LV" altLang="lv-LV" sz="2800" dirty="0"/>
              <a:t>vai remontējot </a:t>
            </a:r>
            <a:r>
              <a:rPr lang="lv-LV" altLang="lv-LV" sz="2800" dirty="0">
                <a:cs typeface="Times New Roman" panose="02020603050405020304" pitchFamily="18" charset="0"/>
              </a:rPr>
              <a:t>kondicionieri. </a:t>
            </a:r>
            <a:r>
              <a:rPr lang="en-GB" altLang="lv-LV" sz="2800" dirty="0">
                <a:cs typeface="Times New Roman" panose="02020603050405020304" pitchFamily="18" charset="0"/>
              </a:rPr>
              <a:t> </a:t>
            </a:r>
            <a:endParaRPr lang="lv-LV" altLang="lv-LV" sz="2800" dirty="0"/>
          </a:p>
          <a:p>
            <a:pPr>
              <a:lnSpc>
                <a:spcPct val="90000"/>
              </a:lnSpc>
            </a:pPr>
            <a:r>
              <a:rPr lang="lv-LV" altLang="lv-LV" sz="2800" i="1" dirty="0">
                <a:solidFill>
                  <a:srgbClr val="FF0000"/>
                </a:solidFill>
                <a:cs typeface="Times New Roman" panose="02020603050405020304" pitchFamily="18" charset="0"/>
              </a:rPr>
              <a:t>Ventilators</a:t>
            </a:r>
            <a:r>
              <a:rPr lang="lv-LV" altLang="lv-LV" sz="2800" i="1" dirty="0">
                <a:cs typeface="Times New Roman" panose="02020603050405020304" pitchFamily="18" charset="0"/>
              </a:rPr>
              <a:t> </a:t>
            </a:r>
            <a:r>
              <a:rPr lang="lv-LV" altLang="lv-LV" sz="2800" dirty="0">
                <a:cs typeface="Times New Roman" panose="02020603050405020304" pitchFamily="18" charset="0"/>
              </a:rPr>
              <a:t>— nodrošina gaisa plūsmu</a:t>
            </a:r>
            <a:r>
              <a:rPr lang="lv-LV" altLang="lv-LV" sz="2800" dirty="0"/>
              <a:t> caur kondensatoru un iztvaikotāju</a:t>
            </a:r>
            <a:r>
              <a:rPr lang="lv-LV" altLang="lv-LV" sz="2800" dirty="0">
                <a:cs typeface="Times New Roman" panose="02020603050405020304" pitchFamily="18" charset="0"/>
              </a:rPr>
              <a:t>.  </a:t>
            </a:r>
            <a:endParaRPr lang="en-GB" altLang="lv-LV" sz="2800" dirty="0">
              <a:cs typeface="Times New Roman" panose="02020603050405020304" pitchFamily="18" charset="0"/>
            </a:endParaRPr>
          </a:p>
          <a:p>
            <a:endParaRPr lang="lv-LV" dirty="0"/>
          </a:p>
        </p:txBody>
      </p:sp>
    </p:spTree>
    <p:extLst>
      <p:ext uri="{BB962C8B-B14F-4D97-AF65-F5344CB8AC3E}">
        <p14:creationId xmlns:p14="http://schemas.microsoft.com/office/powerpoint/2010/main" val="46720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D569AC-3F60-A40E-6634-CCEA53E9BB58}"/>
              </a:ext>
            </a:extLst>
          </p:cNvPr>
          <p:cNvSpPr>
            <a:spLocks noGrp="1"/>
          </p:cNvSpPr>
          <p:nvPr>
            <p:ph type="title"/>
          </p:nvPr>
        </p:nvSpPr>
        <p:spPr/>
        <p:txBody>
          <a:bodyPr/>
          <a:lstStyle/>
          <a:p>
            <a:r>
              <a:rPr lang="lv-LV" altLang="lv-LV" b="1" dirty="0"/>
              <a:t>Elementārā kondicioniera shēma</a:t>
            </a:r>
            <a:endParaRPr lang="lv-LV" b="1" dirty="0"/>
          </a:p>
        </p:txBody>
      </p:sp>
      <p:graphicFrame>
        <p:nvGraphicFramePr>
          <p:cNvPr id="4" name="Object 3">
            <a:extLst>
              <a:ext uri="{FF2B5EF4-FFF2-40B4-BE49-F238E27FC236}">
                <a16:creationId xmlns:a16="http://schemas.microsoft.com/office/drawing/2014/main" id="{FE1A1215-8703-1B3A-7E9D-B7F6F53B7532}"/>
              </a:ext>
            </a:extLst>
          </p:cNvPr>
          <p:cNvGraphicFramePr>
            <a:graphicFrameLocks noGrp="1" noChangeAspect="1"/>
          </p:cNvGraphicFramePr>
          <p:nvPr>
            <p:ph idx="1"/>
            <p:extLst>
              <p:ext uri="{D42A27DB-BD31-4B8C-83A1-F6EECF244321}">
                <p14:modId xmlns:p14="http://schemas.microsoft.com/office/powerpoint/2010/main" val="2119234784"/>
              </p:ext>
            </p:extLst>
          </p:nvPr>
        </p:nvGraphicFramePr>
        <p:xfrm>
          <a:off x="2625214" y="1484393"/>
          <a:ext cx="7374192" cy="5368412"/>
        </p:xfrm>
        <a:graphic>
          <a:graphicData uri="http://schemas.openxmlformats.org/presentationml/2006/ole">
            <mc:AlternateContent xmlns:mc="http://schemas.openxmlformats.org/markup-compatibility/2006">
              <mc:Choice xmlns:v="urn:schemas-microsoft-com:vml" Requires="v">
                <p:oleObj spid="_x0000_s9219" name="Bitmap Image" r:id="rId3" imgW="3572374" imgH="2600000" progId="Paint.Picture">
                  <p:embed/>
                </p:oleObj>
              </mc:Choice>
              <mc:Fallback>
                <p:oleObj name="Bitmap Image" r:id="rId3" imgW="3572374" imgH="2600000" progId="Paint.Picture">
                  <p:embed/>
                  <p:pic>
                    <p:nvPicPr>
                      <p:cNvPr id="2027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214" y="1484393"/>
                        <a:ext cx="7374192" cy="5368412"/>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21837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BBA8146-475C-F61F-E102-058947F263C4}"/>
              </a:ext>
            </a:extLst>
          </p:cNvPr>
          <p:cNvSpPr>
            <a:spLocks noGrp="1"/>
          </p:cNvSpPr>
          <p:nvPr>
            <p:ph type="title"/>
          </p:nvPr>
        </p:nvSpPr>
        <p:spPr/>
        <p:txBody>
          <a:bodyPr/>
          <a:lstStyle/>
          <a:p>
            <a:r>
              <a:rPr lang="lv-LV" altLang="lv-LV" b="1" dirty="0"/>
              <a:t>Kondicioniera funkcionālā shēma</a:t>
            </a:r>
            <a:endParaRPr lang="lv-LV" b="1" dirty="0"/>
          </a:p>
        </p:txBody>
      </p:sp>
      <p:graphicFrame>
        <p:nvGraphicFramePr>
          <p:cNvPr id="4" name="Object 4">
            <a:extLst>
              <a:ext uri="{FF2B5EF4-FFF2-40B4-BE49-F238E27FC236}">
                <a16:creationId xmlns:a16="http://schemas.microsoft.com/office/drawing/2014/main" id="{26A06269-265D-F576-A1C2-AE323F365E54}"/>
              </a:ext>
            </a:extLst>
          </p:cNvPr>
          <p:cNvGraphicFramePr>
            <a:graphicFrameLocks noGrp="1" noChangeAspect="1"/>
          </p:cNvGraphicFramePr>
          <p:nvPr>
            <p:ph idx="1"/>
            <p:extLst>
              <p:ext uri="{D42A27DB-BD31-4B8C-83A1-F6EECF244321}">
                <p14:modId xmlns:p14="http://schemas.microsoft.com/office/powerpoint/2010/main" val="2727258246"/>
              </p:ext>
            </p:extLst>
          </p:nvPr>
        </p:nvGraphicFramePr>
        <p:xfrm>
          <a:off x="6414407" y="1551948"/>
          <a:ext cx="4939393" cy="4351338"/>
        </p:xfrm>
        <a:graphic>
          <a:graphicData uri="http://schemas.openxmlformats.org/presentationml/2006/ole">
            <mc:AlternateContent xmlns:mc="http://schemas.openxmlformats.org/markup-compatibility/2006">
              <mc:Choice xmlns:v="urn:schemas-microsoft-com:vml" Requires="v">
                <p:oleObj spid="_x0000_s10244" name="Bitmap Image" r:id="rId3" imgW="5772956" imgH="5087060" progId="Paint.Picture">
                  <p:embed/>
                </p:oleObj>
              </mc:Choice>
              <mc:Fallback>
                <p:oleObj name="Bitmap Image" r:id="rId3" imgW="5772956" imgH="5087060" progId="Paint.Picture">
                  <p:embed/>
                  <p:pic>
                    <p:nvPicPr>
                      <p:cNvPr id="228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407" y="1551948"/>
                        <a:ext cx="4939393" cy="43513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 name="Object 5">
            <a:extLst>
              <a:ext uri="{FF2B5EF4-FFF2-40B4-BE49-F238E27FC236}">
                <a16:creationId xmlns:a16="http://schemas.microsoft.com/office/drawing/2014/main" id="{0EEED0DA-783C-17A5-386C-67FEA103EB24}"/>
              </a:ext>
            </a:extLst>
          </p:cNvPr>
          <p:cNvGraphicFramePr>
            <a:graphicFrameLocks noChangeAspect="1"/>
          </p:cNvGraphicFramePr>
          <p:nvPr>
            <p:extLst>
              <p:ext uri="{D42A27DB-BD31-4B8C-83A1-F6EECF244321}">
                <p14:modId xmlns:p14="http://schemas.microsoft.com/office/powerpoint/2010/main" val="2593506062"/>
              </p:ext>
            </p:extLst>
          </p:nvPr>
        </p:nvGraphicFramePr>
        <p:xfrm>
          <a:off x="26582" y="1769806"/>
          <a:ext cx="5990759" cy="4263914"/>
        </p:xfrm>
        <a:graphic>
          <a:graphicData uri="http://schemas.openxmlformats.org/presentationml/2006/ole">
            <mc:AlternateContent xmlns:mc="http://schemas.openxmlformats.org/markup-compatibility/2006">
              <mc:Choice xmlns:v="urn:schemas-microsoft-com:vml" Requires="v">
                <p:oleObj spid="_x0000_s10245" name="Bitmap Image" r:id="rId5" imgW="5420482" imgH="3858164" progId="Paint.Picture">
                  <p:embed/>
                </p:oleObj>
              </mc:Choice>
              <mc:Fallback>
                <p:oleObj name="Bitmap Image" r:id="rId5" imgW="5420482" imgH="3858164" progId="Paint.Picture">
                  <p:embed/>
                  <p:pic>
                    <p:nvPicPr>
                      <p:cNvPr id="2283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82" y="1769806"/>
                        <a:ext cx="5990759" cy="4263914"/>
                      </a:xfrm>
                      <a:prstGeom prst="rect">
                        <a:avLst/>
                      </a:prstGeom>
                      <a:noFill/>
                      <a:ln>
                        <a:noFill/>
                      </a:ln>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4289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368EE8-74D6-3ACB-B790-049A1333BF55}"/>
              </a:ext>
            </a:extLst>
          </p:cNvPr>
          <p:cNvSpPr>
            <a:spLocks noGrp="1"/>
          </p:cNvSpPr>
          <p:nvPr>
            <p:ph type="title"/>
          </p:nvPr>
        </p:nvSpPr>
        <p:spPr/>
        <p:txBody>
          <a:bodyPr/>
          <a:lstStyle/>
          <a:p>
            <a:r>
              <a:rPr lang="lv-LV" altLang="lv-LV" b="1" dirty="0"/>
              <a:t>Kondicioniera elementi</a:t>
            </a:r>
            <a:endParaRPr lang="lv-LV" b="1" dirty="0"/>
          </a:p>
        </p:txBody>
      </p:sp>
      <p:sp>
        <p:nvSpPr>
          <p:cNvPr id="3" name="Satura vietturis 2">
            <a:extLst>
              <a:ext uri="{FF2B5EF4-FFF2-40B4-BE49-F238E27FC236}">
                <a16:creationId xmlns:a16="http://schemas.microsoft.com/office/drawing/2014/main" id="{F2BCAED5-E54F-FF21-899A-96289324B93C}"/>
              </a:ext>
            </a:extLst>
          </p:cNvPr>
          <p:cNvSpPr>
            <a:spLocks noGrp="1"/>
          </p:cNvSpPr>
          <p:nvPr>
            <p:ph idx="1"/>
          </p:nvPr>
        </p:nvSpPr>
        <p:spPr/>
        <p:txBody>
          <a:bodyPr/>
          <a:lstStyle/>
          <a:p>
            <a:pPr>
              <a:lnSpc>
                <a:spcPct val="90000"/>
              </a:lnSpc>
            </a:pPr>
            <a:r>
              <a:rPr lang="lv-LV" altLang="lv-LV" sz="2800" dirty="0">
                <a:cs typeface="Times New Roman" panose="02020603050405020304" pitchFamily="18" charset="0"/>
              </a:rPr>
              <a:t>Visus kondicioniera elementus nosacīti </a:t>
            </a:r>
            <a:r>
              <a:rPr lang="lv-LV" altLang="lv-LV" sz="2800" b="1" dirty="0">
                <a:cs typeface="Times New Roman" panose="02020603050405020304" pitchFamily="18" charset="0"/>
              </a:rPr>
              <a:t>var sadalīt </a:t>
            </a:r>
            <a:r>
              <a:rPr lang="lv-LV" altLang="lv-LV" sz="2800" b="1" dirty="0"/>
              <a:t>divās</a:t>
            </a:r>
            <a:r>
              <a:rPr lang="lv-LV" altLang="lv-LV" sz="2800" b="1" dirty="0">
                <a:cs typeface="Times New Roman" panose="02020603050405020304" pitchFamily="18" charset="0"/>
              </a:rPr>
              <a:t> sistēmās </a:t>
            </a:r>
            <a:r>
              <a:rPr lang="lv-LV" altLang="lv-LV" sz="2800" dirty="0">
                <a:cs typeface="Times New Roman" panose="02020603050405020304" pitchFamily="18" charset="0"/>
              </a:rPr>
              <a:t>– </a:t>
            </a:r>
            <a:r>
              <a:rPr lang="lv-LV" altLang="lv-LV" sz="2800" i="1" u="sng" dirty="0">
                <a:cs typeface="Times New Roman" panose="02020603050405020304" pitchFamily="18" charset="0"/>
              </a:rPr>
              <a:t>zemspiediena</a:t>
            </a:r>
            <a:r>
              <a:rPr lang="lv-LV" altLang="lv-LV" sz="2800" i="1" dirty="0">
                <a:cs typeface="Times New Roman" panose="02020603050405020304" pitchFamily="18" charset="0"/>
              </a:rPr>
              <a:t> (</a:t>
            </a:r>
            <a:r>
              <a:rPr lang="lv-LV" altLang="lv-LV" sz="2800" dirty="0">
                <a:cs typeface="Times New Roman" panose="02020603050405020304" pitchFamily="18" charset="0"/>
              </a:rPr>
              <a:t>kur notiek </a:t>
            </a:r>
            <a:r>
              <a:rPr lang="lv-LV" altLang="lv-LV" sz="2800" dirty="0" err="1">
                <a:cs typeface="Times New Roman" panose="02020603050405020304" pitchFamily="18" charset="0"/>
              </a:rPr>
              <a:t>aukstumaģenta</a:t>
            </a:r>
            <a:r>
              <a:rPr lang="lv-LV" altLang="lv-LV" sz="2800" dirty="0">
                <a:cs typeface="Times New Roman" panose="02020603050405020304" pitchFamily="18" charset="0"/>
              </a:rPr>
              <a:t> tvaiku uzsūkšana) un </a:t>
            </a:r>
            <a:r>
              <a:rPr lang="lv-LV" altLang="lv-LV" sz="2800" i="1" u="sng" dirty="0">
                <a:cs typeface="Times New Roman" panose="02020603050405020304" pitchFamily="18" charset="0"/>
              </a:rPr>
              <a:t>augstspiediena </a:t>
            </a:r>
            <a:r>
              <a:rPr lang="lv-LV" altLang="lv-LV" sz="2800" i="1" u="sng" dirty="0"/>
              <a:t>sistēmā </a:t>
            </a:r>
            <a:r>
              <a:rPr lang="lv-LV" altLang="lv-LV" sz="2800" dirty="0">
                <a:cs typeface="Times New Roman" panose="02020603050405020304" pitchFamily="18" charset="0"/>
              </a:rPr>
              <a:t>(kur notiek </a:t>
            </a:r>
            <a:r>
              <a:rPr lang="lv-LV" altLang="lv-LV" sz="2800" dirty="0" err="1">
                <a:cs typeface="Times New Roman" panose="02020603050405020304" pitchFamily="18" charset="0"/>
              </a:rPr>
              <a:t>aukstumaģenta</a:t>
            </a:r>
            <a:r>
              <a:rPr lang="lv-LV" altLang="lv-LV" sz="2800" dirty="0">
                <a:cs typeface="Times New Roman" panose="02020603050405020304" pitchFamily="18" charset="0"/>
              </a:rPr>
              <a:t> tvaiku saspiešana).</a:t>
            </a:r>
            <a:endParaRPr lang="lv-LV" altLang="lv-LV" sz="2800" dirty="0"/>
          </a:p>
          <a:p>
            <a:pPr>
              <a:lnSpc>
                <a:spcPct val="90000"/>
              </a:lnSpc>
            </a:pPr>
            <a:r>
              <a:rPr lang="lv-LV" altLang="lv-LV" sz="2800" b="1" dirty="0">
                <a:cs typeface="Times New Roman" panose="02020603050405020304" pitchFamily="18" charset="0"/>
              </a:rPr>
              <a:t>Kad kondicionieris nedarbojas, spiediens abās sistēmās ir vienāds un ir atkarīgs no apkārtējās vides temperatūras. </a:t>
            </a:r>
            <a:endParaRPr lang="lv-LV" altLang="lv-LV" sz="2800" b="1" dirty="0"/>
          </a:p>
          <a:p>
            <a:endParaRPr lang="lv-LV" dirty="0"/>
          </a:p>
        </p:txBody>
      </p:sp>
    </p:spTree>
    <p:extLst>
      <p:ext uri="{BB962C8B-B14F-4D97-AF65-F5344CB8AC3E}">
        <p14:creationId xmlns:p14="http://schemas.microsoft.com/office/powerpoint/2010/main" val="297861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9BA7B13-6307-9444-DC2C-3C27585FCE20}"/>
              </a:ext>
            </a:extLst>
          </p:cNvPr>
          <p:cNvSpPr>
            <a:spLocks noGrp="1"/>
          </p:cNvSpPr>
          <p:nvPr>
            <p:ph type="title"/>
          </p:nvPr>
        </p:nvSpPr>
        <p:spPr/>
        <p:txBody>
          <a:bodyPr/>
          <a:lstStyle/>
          <a:p>
            <a:r>
              <a:rPr lang="lv-LV" altLang="lv-LV" b="1" dirty="0"/>
              <a:t>Kondicioniera elementi</a:t>
            </a:r>
            <a:endParaRPr lang="lv-LV" b="1" dirty="0"/>
          </a:p>
        </p:txBody>
      </p:sp>
      <p:sp>
        <p:nvSpPr>
          <p:cNvPr id="3" name="Satura vietturis 2">
            <a:extLst>
              <a:ext uri="{FF2B5EF4-FFF2-40B4-BE49-F238E27FC236}">
                <a16:creationId xmlns:a16="http://schemas.microsoft.com/office/drawing/2014/main" id="{64CC6A87-C346-8B62-70F2-FDF953E974E6}"/>
              </a:ext>
            </a:extLst>
          </p:cNvPr>
          <p:cNvSpPr>
            <a:spLocks noGrp="1"/>
          </p:cNvSpPr>
          <p:nvPr>
            <p:ph idx="1"/>
          </p:nvPr>
        </p:nvSpPr>
        <p:spPr>
          <a:xfrm>
            <a:off x="838200" y="1825625"/>
            <a:ext cx="5002161" cy="4830814"/>
          </a:xfrm>
        </p:spPr>
        <p:txBody>
          <a:bodyPr/>
          <a:lstStyle/>
          <a:p>
            <a:pPr marL="533400" indent="-533400">
              <a:buFontTx/>
              <a:buAutoNum type="arabicPeriod"/>
            </a:pPr>
            <a:r>
              <a:rPr lang="lv-LV" altLang="lv-LV" sz="2800" dirty="0"/>
              <a:t>Kompresors </a:t>
            </a:r>
            <a:r>
              <a:rPr lang="lv-LV" altLang="lv-LV" sz="2800" dirty="0">
                <a:cs typeface="Times New Roman" panose="02020603050405020304" pitchFamily="18" charset="0"/>
              </a:rPr>
              <a:t>atsūc aukstuma aģenta tvaikus, tos saspiež un pārsūknē kondensatorā.</a:t>
            </a:r>
            <a:r>
              <a:rPr lang="en-GB" altLang="lv-LV" sz="2800" dirty="0"/>
              <a:t> </a:t>
            </a:r>
            <a:endParaRPr lang="lv-LV" altLang="lv-LV" sz="2800" dirty="0"/>
          </a:p>
          <a:p>
            <a:pPr marL="533400" indent="-533400">
              <a:buFontTx/>
              <a:buAutoNum type="arabicPeriod"/>
            </a:pPr>
            <a:r>
              <a:rPr lang="lv-LV" altLang="lv-LV" sz="2800" dirty="0">
                <a:cs typeface="Times New Roman" panose="02020603050405020304" pitchFamily="18" charset="0"/>
              </a:rPr>
              <a:t>Kondensators</a:t>
            </a:r>
            <a:r>
              <a:rPr lang="lv-LV" altLang="lv-LV" sz="2800" dirty="0"/>
              <a:t> </a:t>
            </a:r>
            <a:r>
              <a:rPr lang="lv-LV" altLang="lv-LV" sz="2800" dirty="0">
                <a:cs typeface="Times New Roman" panose="02020603050405020304" pitchFamily="18" charset="0"/>
              </a:rPr>
              <a:t>saspiestos tvaikus atdzesē līdz tie pārvēršas šķidrumā.</a:t>
            </a:r>
            <a:r>
              <a:rPr lang="en-GB" altLang="lv-LV" sz="2800" dirty="0">
                <a:cs typeface="Times New Roman" panose="02020603050405020304" pitchFamily="18" charset="0"/>
              </a:rPr>
              <a:t> </a:t>
            </a:r>
            <a:r>
              <a:rPr lang="lv-LV" altLang="lv-LV" sz="2800" dirty="0"/>
              <a:t> </a:t>
            </a:r>
          </a:p>
          <a:p>
            <a:pPr marL="533400" indent="-533400">
              <a:buFontTx/>
              <a:buAutoNum type="arabicPeriod"/>
            </a:pPr>
            <a:r>
              <a:rPr lang="lv-LV" altLang="lv-LV" sz="2800" dirty="0"/>
              <a:t>Kondensatora ventilators</a:t>
            </a:r>
            <a:r>
              <a:rPr lang="lv-LV" altLang="lv-LV" sz="2800" dirty="0">
                <a:cs typeface="Times New Roman" panose="02020603050405020304" pitchFamily="18" charset="0"/>
              </a:rPr>
              <a:t>,</a:t>
            </a:r>
            <a:r>
              <a:rPr lang="en-GB" altLang="lv-LV" sz="2800" dirty="0">
                <a:cs typeface="Times New Roman" panose="02020603050405020304" pitchFamily="18" charset="0"/>
              </a:rPr>
              <a:t> </a:t>
            </a:r>
            <a:r>
              <a:rPr lang="lv-LV" altLang="lv-LV" sz="2800" dirty="0"/>
              <a:t>paaugstina siltumapmaiņu caur to pūšot gaisu.</a:t>
            </a:r>
            <a:r>
              <a:rPr lang="lv-LV" altLang="lv-LV" sz="2800" dirty="0">
                <a:cs typeface="Times New Roman" panose="02020603050405020304" pitchFamily="18" charset="0"/>
              </a:rPr>
              <a:t> </a:t>
            </a:r>
            <a:r>
              <a:rPr lang="lv-LV" altLang="lv-LV" sz="2800" dirty="0"/>
              <a:t> </a:t>
            </a:r>
          </a:p>
          <a:p>
            <a:pPr marL="533400" indent="-533400">
              <a:buFontTx/>
              <a:buAutoNum type="arabicPeriod"/>
            </a:pPr>
            <a:r>
              <a:rPr lang="lv-LV" altLang="lv-LV" sz="2800" dirty="0" err="1">
                <a:cs typeface="Times New Roman" panose="02020603050405020304" pitchFamily="18" charset="0"/>
              </a:rPr>
              <a:t>Resivers</a:t>
            </a:r>
            <a:r>
              <a:rPr lang="lv-LV" altLang="lv-LV" sz="2800" dirty="0">
                <a:cs typeface="Times New Roman" panose="02020603050405020304" pitchFamily="18" charset="0"/>
              </a:rPr>
              <a:t> savāc sašķidrināto aukstuma avotu.</a:t>
            </a:r>
            <a:endParaRPr lang="lv-LV" altLang="lv-LV" sz="2800" dirty="0"/>
          </a:p>
          <a:p>
            <a:pPr marL="533400" indent="-533400">
              <a:buFontTx/>
              <a:buAutoNum type="arabicPeriod"/>
            </a:pPr>
            <a:endParaRPr lang="en-GB" altLang="lv-LV" sz="2800" dirty="0"/>
          </a:p>
          <a:p>
            <a:endParaRPr lang="lv-LV" dirty="0"/>
          </a:p>
        </p:txBody>
      </p:sp>
      <p:graphicFrame>
        <p:nvGraphicFramePr>
          <p:cNvPr id="4" name="Object 5">
            <a:extLst>
              <a:ext uri="{FF2B5EF4-FFF2-40B4-BE49-F238E27FC236}">
                <a16:creationId xmlns:a16="http://schemas.microsoft.com/office/drawing/2014/main" id="{F765252A-24DF-25E7-1CB6-1E39C6CFBBEC}"/>
              </a:ext>
            </a:extLst>
          </p:cNvPr>
          <p:cNvGraphicFramePr>
            <a:graphicFrameLocks noChangeAspect="1"/>
          </p:cNvGraphicFramePr>
          <p:nvPr>
            <p:extLst>
              <p:ext uri="{D42A27DB-BD31-4B8C-83A1-F6EECF244321}">
                <p14:modId xmlns:p14="http://schemas.microsoft.com/office/powerpoint/2010/main" val="3215010184"/>
              </p:ext>
            </p:extLst>
          </p:nvPr>
        </p:nvGraphicFramePr>
        <p:xfrm>
          <a:off x="6096000" y="1474839"/>
          <a:ext cx="5875827" cy="4418821"/>
        </p:xfrm>
        <a:graphic>
          <a:graphicData uri="http://schemas.openxmlformats.org/presentationml/2006/ole">
            <mc:AlternateContent xmlns:mc="http://schemas.openxmlformats.org/markup-compatibility/2006">
              <mc:Choice xmlns:v="urn:schemas-microsoft-com:vml" Requires="v">
                <p:oleObj spid="_x0000_s11267" name="Bitmap Image" r:id="rId3" imgW="4458322" imgH="3352381" progId="Paint.Picture">
                  <p:embed/>
                </p:oleObj>
              </mc:Choice>
              <mc:Fallback>
                <p:oleObj name="Bitmap Image" r:id="rId3" imgW="4458322" imgH="3352381" progId="Paint.Picture">
                  <p:embed/>
                  <p:pic>
                    <p:nvPicPr>
                      <p:cNvPr id="1986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74839"/>
                        <a:ext cx="5875827" cy="4418821"/>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15705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46676A-1982-51C2-4B2C-A9C07BB2DF3D}"/>
              </a:ext>
            </a:extLst>
          </p:cNvPr>
          <p:cNvSpPr>
            <a:spLocks noGrp="1"/>
          </p:cNvSpPr>
          <p:nvPr>
            <p:ph type="title"/>
          </p:nvPr>
        </p:nvSpPr>
        <p:spPr>
          <a:xfrm>
            <a:off x="749710" y="-175649"/>
            <a:ext cx="10515600" cy="1325563"/>
          </a:xfrm>
        </p:spPr>
        <p:txBody>
          <a:bodyPr/>
          <a:lstStyle/>
          <a:p>
            <a:r>
              <a:rPr lang="lv-LV" altLang="lv-LV" b="1" dirty="0"/>
              <a:t>Kondicioniera elementi</a:t>
            </a:r>
            <a:endParaRPr lang="lv-LV" b="1" dirty="0"/>
          </a:p>
        </p:txBody>
      </p:sp>
      <p:sp>
        <p:nvSpPr>
          <p:cNvPr id="3" name="Satura vietturis 2">
            <a:extLst>
              <a:ext uri="{FF2B5EF4-FFF2-40B4-BE49-F238E27FC236}">
                <a16:creationId xmlns:a16="http://schemas.microsoft.com/office/drawing/2014/main" id="{E0867168-9442-0C21-773C-30D75447088D}"/>
              </a:ext>
            </a:extLst>
          </p:cNvPr>
          <p:cNvSpPr>
            <a:spLocks noGrp="1"/>
          </p:cNvSpPr>
          <p:nvPr>
            <p:ph idx="1"/>
          </p:nvPr>
        </p:nvSpPr>
        <p:spPr>
          <a:xfrm>
            <a:off x="838200" y="1149913"/>
            <a:ext cx="4530213" cy="5027049"/>
          </a:xfrm>
        </p:spPr>
        <p:txBody>
          <a:bodyPr>
            <a:normAutofit fontScale="92500" lnSpcReduction="10000"/>
          </a:bodyPr>
          <a:lstStyle/>
          <a:p>
            <a:pPr marL="533400" indent="-533400">
              <a:lnSpc>
                <a:spcPct val="90000"/>
              </a:lnSpc>
              <a:buFontTx/>
              <a:buAutoNum type="arabicPeriod" startAt="5"/>
            </a:pPr>
            <a:r>
              <a:rPr lang="lv-LV" altLang="lv-LV" sz="2800" dirty="0"/>
              <a:t>Drošības vārsts nodrošina maksimāli pieļaujamo spiedienu sistēmā.</a:t>
            </a:r>
          </a:p>
          <a:p>
            <a:pPr marL="533400" indent="-533400">
              <a:lnSpc>
                <a:spcPct val="90000"/>
              </a:lnSpc>
              <a:buFontTx/>
              <a:buAutoNum type="arabicPeriod" startAt="5"/>
            </a:pPr>
            <a:r>
              <a:rPr lang="lv-LV" altLang="lv-LV" sz="2800" dirty="0">
                <a:cs typeface="Times New Roman" panose="02020603050405020304" pitchFamily="18" charset="0"/>
              </a:rPr>
              <a:t>Drosele</a:t>
            </a:r>
            <a:r>
              <a:rPr lang="lv-LV" altLang="lv-LV" sz="2800" dirty="0"/>
              <a:t> ar filtru - </a:t>
            </a:r>
            <a:r>
              <a:rPr lang="lv-LV" altLang="lv-LV" sz="2800" dirty="0">
                <a:cs typeface="Times New Roman" panose="02020603050405020304" pitchFamily="18" charset="0"/>
              </a:rPr>
              <a:t>šķidrumam izejot caur neliela diametra urbumu tā spiediens strauji krītas.</a:t>
            </a:r>
            <a:r>
              <a:rPr lang="en-GB" altLang="lv-LV" sz="2800" dirty="0"/>
              <a:t> </a:t>
            </a:r>
            <a:endParaRPr lang="lv-LV" altLang="lv-LV" sz="2800" dirty="0"/>
          </a:p>
          <a:p>
            <a:pPr marL="533400" indent="-533400">
              <a:buFontTx/>
              <a:buAutoNum type="arabicPeriod" startAt="7"/>
            </a:pPr>
            <a:r>
              <a:rPr lang="lv-LV" altLang="lv-LV" sz="2800" dirty="0">
                <a:cs typeface="Times New Roman" panose="02020603050405020304" pitchFamily="18" charset="0"/>
              </a:rPr>
              <a:t>Iztvaikotājs, kur </a:t>
            </a:r>
            <a:r>
              <a:rPr lang="lv-LV" altLang="lv-LV" sz="2800" dirty="0" err="1">
                <a:cs typeface="Times New Roman" panose="02020603050405020304" pitchFamily="18" charset="0"/>
              </a:rPr>
              <a:t>aukstumaģents</a:t>
            </a:r>
            <a:r>
              <a:rPr lang="lv-LV" altLang="lv-LV" sz="2800" dirty="0">
                <a:cs typeface="Times New Roman" panose="02020603050405020304" pitchFamily="18" charset="0"/>
              </a:rPr>
              <a:t> </a:t>
            </a:r>
            <a:r>
              <a:rPr lang="lv-LV" altLang="lv-LV" sz="2800" dirty="0"/>
              <a:t>iztvaiko</a:t>
            </a:r>
            <a:r>
              <a:rPr lang="lv-LV" altLang="lv-LV" sz="2800" dirty="0">
                <a:cs typeface="Times New Roman" panose="02020603050405020304" pitchFamily="18" charset="0"/>
              </a:rPr>
              <a:t>, uzņemot apkārtējās vides siltumu</a:t>
            </a:r>
            <a:r>
              <a:rPr lang="lv-LV" altLang="lv-LV" sz="2800" dirty="0"/>
              <a:t>.</a:t>
            </a:r>
          </a:p>
          <a:p>
            <a:pPr marL="533400" indent="-533400">
              <a:buFontTx/>
              <a:buAutoNum type="arabicPeriod" startAt="7"/>
            </a:pPr>
            <a:r>
              <a:rPr lang="lv-LV" altLang="lv-LV" sz="2800" dirty="0"/>
              <a:t>Iztvaikotāja ventilators</a:t>
            </a:r>
            <a:r>
              <a:rPr lang="lv-LV" altLang="lv-LV" sz="2800" dirty="0">
                <a:cs typeface="Times New Roman" panose="02020603050405020304" pitchFamily="18" charset="0"/>
              </a:rPr>
              <a:t>,</a:t>
            </a:r>
            <a:r>
              <a:rPr lang="en-GB" altLang="lv-LV" sz="2800" dirty="0">
                <a:cs typeface="Times New Roman" panose="02020603050405020304" pitchFamily="18" charset="0"/>
              </a:rPr>
              <a:t> </a:t>
            </a:r>
            <a:r>
              <a:rPr lang="lv-LV" altLang="lv-LV" sz="2800" dirty="0"/>
              <a:t>paaugstina siltumapmaiņu caur to pūšot gaisu</a:t>
            </a:r>
            <a:r>
              <a:rPr lang="lv-LV" altLang="lv-LV" sz="2800" dirty="0">
                <a:cs typeface="Times New Roman" panose="02020603050405020304" pitchFamily="18" charset="0"/>
              </a:rPr>
              <a:t>.</a:t>
            </a:r>
            <a:r>
              <a:rPr lang="lv-LV" altLang="lv-LV" sz="2800" dirty="0"/>
              <a:t> </a:t>
            </a:r>
            <a:endParaRPr lang="en-GB" altLang="lv-LV" sz="2800" dirty="0"/>
          </a:p>
          <a:p>
            <a:endParaRPr lang="lv-LV" dirty="0"/>
          </a:p>
        </p:txBody>
      </p:sp>
      <p:graphicFrame>
        <p:nvGraphicFramePr>
          <p:cNvPr id="4" name="Object 5">
            <a:extLst>
              <a:ext uri="{FF2B5EF4-FFF2-40B4-BE49-F238E27FC236}">
                <a16:creationId xmlns:a16="http://schemas.microsoft.com/office/drawing/2014/main" id="{B8703717-A7F2-AC46-A52D-6F3A538AF65C}"/>
              </a:ext>
            </a:extLst>
          </p:cNvPr>
          <p:cNvGraphicFramePr>
            <a:graphicFrameLocks noChangeAspect="1"/>
          </p:cNvGraphicFramePr>
          <p:nvPr>
            <p:extLst>
              <p:ext uri="{D42A27DB-BD31-4B8C-83A1-F6EECF244321}">
                <p14:modId xmlns:p14="http://schemas.microsoft.com/office/powerpoint/2010/main" val="29415141"/>
              </p:ext>
            </p:extLst>
          </p:nvPr>
        </p:nvGraphicFramePr>
        <p:xfrm>
          <a:off x="5537534" y="1612490"/>
          <a:ext cx="6068340" cy="4564473"/>
        </p:xfrm>
        <a:graphic>
          <a:graphicData uri="http://schemas.openxmlformats.org/presentationml/2006/ole">
            <mc:AlternateContent xmlns:mc="http://schemas.openxmlformats.org/markup-compatibility/2006">
              <mc:Choice xmlns:v="urn:schemas-microsoft-com:vml" Requires="v">
                <p:oleObj spid="_x0000_s12291" name="Bitmap Image" r:id="rId3" imgW="4458322" imgH="3352381" progId="Paint.Picture">
                  <p:embed/>
                </p:oleObj>
              </mc:Choice>
              <mc:Fallback>
                <p:oleObj name="Bitmap Image" r:id="rId3" imgW="4458322" imgH="3352381" progId="Paint.Picture">
                  <p:embed/>
                  <p:pic>
                    <p:nvPicPr>
                      <p:cNvPr id="2007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534" y="1612490"/>
                        <a:ext cx="6068340" cy="4564473"/>
                      </a:xfrm>
                      <a:prstGeom prst="rect">
                        <a:avLst/>
                      </a:prstGeom>
                      <a:noFill/>
                      <a:ln>
                        <a:noFill/>
                      </a:ln>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17171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9CD59B-151E-675D-E0A8-53AD9504D7C9}"/>
              </a:ext>
            </a:extLst>
          </p:cNvPr>
          <p:cNvSpPr>
            <a:spLocks noGrp="1"/>
          </p:cNvSpPr>
          <p:nvPr>
            <p:ph type="title"/>
          </p:nvPr>
        </p:nvSpPr>
        <p:spPr/>
        <p:txBody>
          <a:bodyPr/>
          <a:lstStyle/>
          <a:p>
            <a:r>
              <a:rPr lang="lv-LV" altLang="lv-LV" b="1" dirty="0"/>
              <a:t>Kondicioniera darbības shēma</a:t>
            </a:r>
            <a:endParaRPr lang="lv-LV" b="1" dirty="0"/>
          </a:p>
        </p:txBody>
      </p:sp>
      <p:graphicFrame>
        <p:nvGraphicFramePr>
          <p:cNvPr id="4" name="Object 3">
            <a:extLst>
              <a:ext uri="{FF2B5EF4-FFF2-40B4-BE49-F238E27FC236}">
                <a16:creationId xmlns:a16="http://schemas.microsoft.com/office/drawing/2014/main" id="{47B5F356-3492-B8F3-EFC5-5BEA6C8FFA7D}"/>
              </a:ext>
            </a:extLst>
          </p:cNvPr>
          <p:cNvGraphicFramePr>
            <a:graphicFrameLocks noGrp="1" noChangeAspect="1"/>
          </p:cNvGraphicFramePr>
          <p:nvPr>
            <p:ph idx="1"/>
            <p:extLst>
              <p:ext uri="{D42A27DB-BD31-4B8C-83A1-F6EECF244321}">
                <p14:modId xmlns:p14="http://schemas.microsoft.com/office/powerpoint/2010/main" val="2980650303"/>
              </p:ext>
            </p:extLst>
          </p:nvPr>
        </p:nvGraphicFramePr>
        <p:xfrm>
          <a:off x="2517058" y="1465006"/>
          <a:ext cx="7379899" cy="4924429"/>
        </p:xfrm>
        <a:graphic>
          <a:graphicData uri="http://schemas.openxmlformats.org/presentationml/2006/ole">
            <mc:AlternateContent xmlns:mc="http://schemas.openxmlformats.org/markup-compatibility/2006">
              <mc:Choice xmlns:v="urn:schemas-microsoft-com:vml" Requires="v">
                <p:oleObj spid="_x0000_s13315" name="Bitmap Image" r:id="rId3" imgW="5210902" imgH="3476190" progId="Paint.Picture">
                  <p:embed/>
                </p:oleObj>
              </mc:Choice>
              <mc:Fallback>
                <p:oleObj name="Bitmap Image" r:id="rId3" imgW="5210902" imgH="3476190" progId="Paint.Picture">
                  <p:embed/>
                  <p:pic>
                    <p:nvPicPr>
                      <p:cNvPr id="21401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058" y="1465006"/>
                        <a:ext cx="7379899" cy="4924429"/>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18200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0D22655-7BF6-7601-D007-3BC8D07B3BFE}"/>
              </a:ext>
            </a:extLst>
          </p:cNvPr>
          <p:cNvSpPr>
            <a:spLocks noGrp="1" noChangeArrowheads="1"/>
          </p:cNvSpPr>
          <p:nvPr>
            <p:ph type="title"/>
          </p:nvPr>
        </p:nvSpPr>
        <p:spPr>
          <a:xfrm>
            <a:off x="838200" y="74745"/>
            <a:ext cx="10515600" cy="1325563"/>
          </a:xfrm>
        </p:spPr>
        <p:txBody>
          <a:bodyPr/>
          <a:lstStyle/>
          <a:p>
            <a:r>
              <a:rPr lang="lv-LV" altLang="lv-LV" b="1" dirty="0" err="1"/>
              <a:t>Aukstumaģenta</a:t>
            </a:r>
            <a:r>
              <a:rPr lang="lv-LV" altLang="lv-LV" b="1" dirty="0"/>
              <a:t> saspiešana</a:t>
            </a:r>
            <a:endParaRPr lang="en-GB" altLang="lv-LV" b="1" dirty="0"/>
          </a:p>
        </p:txBody>
      </p:sp>
      <p:graphicFrame>
        <p:nvGraphicFramePr>
          <p:cNvPr id="5" name="Object 3">
            <a:extLst>
              <a:ext uri="{FF2B5EF4-FFF2-40B4-BE49-F238E27FC236}">
                <a16:creationId xmlns:a16="http://schemas.microsoft.com/office/drawing/2014/main" id="{6B329921-D913-9C2F-5F33-3145A984CAB6}"/>
              </a:ext>
            </a:extLst>
          </p:cNvPr>
          <p:cNvGraphicFramePr>
            <a:graphicFrameLocks noChangeAspect="1"/>
          </p:cNvGraphicFramePr>
          <p:nvPr>
            <p:extLst>
              <p:ext uri="{D42A27DB-BD31-4B8C-83A1-F6EECF244321}">
                <p14:modId xmlns:p14="http://schemas.microsoft.com/office/powerpoint/2010/main" val="516347307"/>
              </p:ext>
            </p:extLst>
          </p:nvPr>
        </p:nvGraphicFramePr>
        <p:xfrm>
          <a:off x="7000567" y="1156826"/>
          <a:ext cx="3877483" cy="5195436"/>
        </p:xfrm>
        <a:graphic>
          <a:graphicData uri="http://schemas.openxmlformats.org/presentationml/2006/ole">
            <mc:AlternateContent xmlns:mc="http://schemas.openxmlformats.org/markup-compatibility/2006">
              <mc:Choice xmlns:v="urn:schemas-microsoft-com:vml" Requires="v">
                <p:oleObj spid="_x0000_s14339" name="Bitmap Image" r:id="rId3" imgW="2034720" imgH="2728080" progId="Paint.Picture">
                  <p:embed/>
                </p:oleObj>
              </mc:Choice>
              <mc:Fallback>
                <p:oleObj name="Bitmap Image" r:id="rId3" imgW="2034720" imgH="2728080" progId="Paint.Picture">
                  <p:embed/>
                  <p:pic>
                    <p:nvPicPr>
                      <p:cNvPr id="204803" name="Object 3"/>
                      <p:cNvPicPr>
                        <a:picLocks noChangeAspect="1" noChangeArrowheads="1"/>
                      </p:cNvPicPr>
                      <p:nvPr/>
                    </p:nvPicPr>
                    <p:blipFill>
                      <a:blip r:embed="rId4"/>
                      <a:srcRect/>
                      <a:stretch>
                        <a:fillRect/>
                      </a:stretch>
                    </p:blipFill>
                    <p:spPr bwMode="auto">
                      <a:xfrm>
                        <a:off x="7000567" y="1156826"/>
                        <a:ext cx="3877483" cy="5195436"/>
                      </a:xfrm>
                      <a:prstGeom prst="rect">
                        <a:avLst/>
                      </a:prstGeom>
                      <a:effectLst>
                        <a:outerShdw dist="107763" dir="2700000" algn="ctr" rotWithShape="0">
                          <a:schemeClr val="bg2"/>
                        </a:outerShdw>
                      </a:effectLst>
                    </p:spPr>
                  </p:pic>
                </p:oleObj>
              </mc:Fallback>
            </mc:AlternateContent>
          </a:graphicData>
        </a:graphic>
      </p:graphicFrame>
      <p:sp>
        <p:nvSpPr>
          <p:cNvPr id="11" name="TextBox 10">
            <a:extLst>
              <a:ext uri="{FF2B5EF4-FFF2-40B4-BE49-F238E27FC236}">
                <a16:creationId xmlns:a16="http://schemas.microsoft.com/office/drawing/2014/main" id="{17CA3D18-E822-28D1-D18B-9BE9F0F26A1E}"/>
              </a:ext>
            </a:extLst>
          </p:cNvPr>
          <p:cNvSpPr txBox="1"/>
          <p:nvPr/>
        </p:nvSpPr>
        <p:spPr>
          <a:xfrm>
            <a:off x="1091381" y="1856919"/>
            <a:ext cx="4640825" cy="4042436"/>
          </a:xfrm>
          <a:prstGeom prst="rect">
            <a:avLst/>
          </a:prstGeom>
          <a:noFill/>
        </p:spPr>
        <p:txBody>
          <a:bodyPr wrap="square">
            <a:spAutoFit/>
          </a:bodyPr>
          <a:lstStyle/>
          <a:p>
            <a:pPr>
              <a:lnSpc>
                <a:spcPct val="90000"/>
              </a:lnSpc>
            </a:pPr>
            <a:r>
              <a:rPr lang="lv-LV" altLang="lv-LV" sz="3200" dirty="0">
                <a:solidFill>
                  <a:srgbClr val="000000"/>
                </a:solidFill>
                <a:cs typeface="Times New Roman" panose="02020603050405020304" pitchFamily="18" charset="0"/>
              </a:rPr>
              <a:t>Ieslēdzot kompresora elektromagnētisko sajūgu, kompresors iesūc </a:t>
            </a:r>
            <a:r>
              <a:rPr lang="lv-LV" altLang="lv-LV" sz="3200" dirty="0" err="1">
                <a:solidFill>
                  <a:srgbClr val="000000"/>
                </a:solidFill>
                <a:cs typeface="Times New Roman" panose="02020603050405020304" pitchFamily="18" charset="0"/>
              </a:rPr>
              <a:t>aukstumaģentu</a:t>
            </a:r>
            <a:r>
              <a:rPr lang="lv-LV" altLang="lv-LV" sz="3200" dirty="0">
                <a:solidFill>
                  <a:srgbClr val="000000"/>
                </a:solidFill>
              </a:rPr>
              <a:t> un</a:t>
            </a:r>
            <a:r>
              <a:rPr lang="lv-LV" altLang="lv-LV" sz="3200" dirty="0">
                <a:solidFill>
                  <a:srgbClr val="000000"/>
                </a:solidFill>
                <a:cs typeface="Times New Roman" panose="02020603050405020304" pitchFamily="18" charset="0"/>
              </a:rPr>
              <a:t> to saspiež (</a:t>
            </a:r>
            <a:r>
              <a:rPr lang="lv-LV" altLang="lv-LV" sz="3200" dirty="0" err="1">
                <a:solidFill>
                  <a:srgbClr val="000000"/>
                </a:solidFill>
                <a:cs typeface="Times New Roman" panose="02020603050405020304" pitchFamily="18" charset="0"/>
              </a:rPr>
              <a:t>aukstumaģenta</a:t>
            </a:r>
            <a:r>
              <a:rPr lang="lv-LV" altLang="lv-LV" sz="3200" dirty="0">
                <a:solidFill>
                  <a:srgbClr val="000000"/>
                </a:solidFill>
                <a:cs typeface="Times New Roman" panose="02020603050405020304" pitchFamily="18" charset="0"/>
              </a:rPr>
              <a:t> spiediens palielinās līdz </a:t>
            </a:r>
            <a:r>
              <a:rPr lang="lv-LV" altLang="lv-LV" sz="3200" b="1" dirty="0">
                <a:solidFill>
                  <a:srgbClr val="FF0000"/>
                </a:solidFill>
                <a:cs typeface="Times New Roman" panose="02020603050405020304" pitchFamily="18" charset="0"/>
              </a:rPr>
              <a:t>1,5 ... 2,2 </a:t>
            </a:r>
            <a:r>
              <a:rPr lang="lv-LV" altLang="lv-LV" sz="3200" b="1" dirty="0" err="1">
                <a:solidFill>
                  <a:srgbClr val="FF0000"/>
                </a:solidFill>
                <a:cs typeface="Times New Roman" panose="02020603050405020304" pitchFamily="18" charset="0"/>
              </a:rPr>
              <a:t>MPa</a:t>
            </a:r>
            <a:r>
              <a:rPr lang="lv-LV" altLang="lv-LV" sz="3200" b="1" dirty="0">
                <a:solidFill>
                  <a:srgbClr val="FF0000"/>
                </a:solidFill>
                <a:cs typeface="Times New Roman" panose="02020603050405020304" pitchFamily="18" charset="0"/>
              </a:rPr>
              <a:t>, temperatūra līdz 70 ... 90 ºC </a:t>
            </a:r>
            <a:r>
              <a:rPr lang="lv-LV" altLang="lv-LV" sz="3200" dirty="0">
                <a:solidFill>
                  <a:srgbClr val="FF0000"/>
                </a:solidFill>
                <a:cs typeface="Times New Roman" panose="02020603050405020304" pitchFamily="18" charset="0"/>
              </a:rPr>
              <a:t>).</a:t>
            </a:r>
            <a:r>
              <a:rPr lang="en-GB" altLang="lv-LV" sz="3200" dirty="0">
                <a:solidFill>
                  <a:srgbClr val="FF0000"/>
                </a:solidFill>
              </a:rPr>
              <a:t> </a:t>
            </a:r>
          </a:p>
        </p:txBody>
      </p:sp>
    </p:spTree>
    <p:extLst>
      <p:ext uri="{BB962C8B-B14F-4D97-AF65-F5344CB8AC3E}">
        <p14:creationId xmlns:p14="http://schemas.microsoft.com/office/powerpoint/2010/main" val="2065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3E78179-431B-5A44-1DAC-77A5217FC7CE}"/>
              </a:ext>
            </a:extLst>
          </p:cNvPr>
          <p:cNvSpPr>
            <a:spLocks noGrp="1" noChangeArrowheads="1"/>
          </p:cNvSpPr>
          <p:nvPr>
            <p:ph type="title"/>
          </p:nvPr>
        </p:nvSpPr>
        <p:spPr>
          <a:xfrm>
            <a:off x="838200" y="365125"/>
            <a:ext cx="10515600" cy="1325563"/>
          </a:xfrm>
        </p:spPr>
        <p:txBody>
          <a:bodyPr/>
          <a:lstStyle/>
          <a:p>
            <a:r>
              <a:rPr lang="lv-LV" altLang="lv-LV" dirty="0" err="1"/>
              <a:t>Aukstumaģenta</a:t>
            </a:r>
            <a:r>
              <a:rPr lang="lv-LV" altLang="lv-LV" dirty="0"/>
              <a:t> iztvaikošana</a:t>
            </a:r>
            <a:endParaRPr lang="en-GB" altLang="lv-LV" dirty="0"/>
          </a:p>
        </p:txBody>
      </p:sp>
      <p:graphicFrame>
        <p:nvGraphicFramePr>
          <p:cNvPr id="5" name="Object 5">
            <a:extLst>
              <a:ext uri="{FF2B5EF4-FFF2-40B4-BE49-F238E27FC236}">
                <a16:creationId xmlns:a16="http://schemas.microsoft.com/office/drawing/2014/main" id="{C601FF94-50EE-FABC-F2BF-DC1254977A7E}"/>
              </a:ext>
            </a:extLst>
          </p:cNvPr>
          <p:cNvGraphicFramePr>
            <a:graphicFrameLocks noChangeAspect="1"/>
          </p:cNvGraphicFramePr>
          <p:nvPr>
            <p:extLst>
              <p:ext uri="{D42A27DB-BD31-4B8C-83A1-F6EECF244321}">
                <p14:modId xmlns:p14="http://schemas.microsoft.com/office/powerpoint/2010/main" val="2517982048"/>
              </p:ext>
            </p:extLst>
          </p:nvPr>
        </p:nvGraphicFramePr>
        <p:xfrm>
          <a:off x="7108722" y="1411215"/>
          <a:ext cx="3911716" cy="5244888"/>
        </p:xfrm>
        <a:graphic>
          <a:graphicData uri="http://schemas.openxmlformats.org/presentationml/2006/ole">
            <mc:AlternateContent xmlns:mc="http://schemas.openxmlformats.org/markup-compatibility/2006">
              <mc:Choice xmlns:v="urn:schemas-microsoft-com:vml" Requires="v">
                <p:oleObj spid="_x0000_s15363" name="Bitmap Image" r:id="rId3" imgW="2542857" imgH="3409524" progId="Paint.Picture">
                  <p:embed/>
                </p:oleObj>
              </mc:Choice>
              <mc:Fallback>
                <p:oleObj name="Bitmap Image" r:id="rId3" imgW="2542857" imgH="3409524" progId="Paint.Picture">
                  <p:embed/>
                  <p:pic>
                    <p:nvPicPr>
                      <p:cNvPr id="20685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722" y="1411215"/>
                        <a:ext cx="3911716" cy="5244888"/>
                      </a:xfrm>
                      <a:prstGeom prst="rect">
                        <a:avLst/>
                      </a:prstGeom>
                      <a:noFill/>
                      <a:ln>
                        <a:noFill/>
                      </a:ln>
                      <a:effectLst>
                        <a:outerShdw dist="107763" dir="2700000" algn="ctr" rotWithShape="0">
                          <a:schemeClr val="bg2"/>
                        </a:outerShdw>
                      </a:effectLst>
                    </p:spPr>
                  </p:pic>
                </p:oleObj>
              </mc:Fallback>
            </mc:AlternateContent>
          </a:graphicData>
        </a:graphic>
      </p:graphicFrame>
      <p:sp>
        <p:nvSpPr>
          <p:cNvPr id="10" name="Rectangle 4">
            <a:extLst>
              <a:ext uri="{FF2B5EF4-FFF2-40B4-BE49-F238E27FC236}">
                <a16:creationId xmlns:a16="http://schemas.microsoft.com/office/drawing/2014/main" id="{B0C674CF-1DFF-6B7A-D5D4-4C4C82E2A78F}"/>
              </a:ext>
            </a:extLst>
          </p:cNvPr>
          <p:cNvSpPr txBox="1">
            <a:spLocks noChangeArrowheads="1"/>
          </p:cNvSpPr>
          <p:nvPr/>
        </p:nvSpPr>
        <p:spPr>
          <a:xfrm>
            <a:off x="314632" y="1690687"/>
            <a:ext cx="5978013" cy="4802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ltLang="lv-LV" dirty="0" err="1">
                <a:solidFill>
                  <a:srgbClr val="000000"/>
                </a:solidFill>
                <a:cs typeface="Times New Roman" panose="02020603050405020304" pitchFamily="18" charset="0"/>
              </a:rPr>
              <a:t>Aukstumaģentam</a:t>
            </a:r>
            <a:r>
              <a:rPr lang="lv-LV" altLang="lv-LV" dirty="0">
                <a:solidFill>
                  <a:srgbClr val="000000"/>
                </a:solidFill>
                <a:cs typeface="Times New Roman" panose="02020603050405020304" pitchFamily="18" charset="0"/>
              </a:rPr>
              <a:t> nonākot iztvaikotājā tas no gāzveida stāvokļa pāriet šķidrā stāvoklī, atdodot siltumu gaisam, kas plūst caur kondensatoru, (</a:t>
            </a:r>
            <a:r>
              <a:rPr lang="lv-LV" altLang="lv-LV" dirty="0" err="1">
                <a:solidFill>
                  <a:srgbClr val="000000"/>
                </a:solidFill>
                <a:cs typeface="Times New Roman" panose="02020603050405020304" pitchFamily="18" charset="0"/>
              </a:rPr>
              <a:t>aukstumaģenta</a:t>
            </a:r>
            <a:r>
              <a:rPr lang="lv-LV" altLang="lv-LV" dirty="0">
                <a:solidFill>
                  <a:srgbClr val="000000"/>
                </a:solidFill>
                <a:cs typeface="Times New Roman" panose="02020603050405020304" pitchFamily="18" charset="0"/>
              </a:rPr>
              <a:t> temperatūra pazeminās </a:t>
            </a:r>
            <a:r>
              <a:rPr lang="lv-LV" altLang="lv-LV" dirty="0">
                <a:solidFill>
                  <a:srgbClr val="FF0000"/>
                </a:solidFill>
                <a:cs typeface="Times New Roman" panose="02020603050405020304" pitchFamily="18" charset="0"/>
              </a:rPr>
              <a:t>no 80 ºC līdz 50 ºC). </a:t>
            </a:r>
            <a:endParaRPr lang="en-GB" altLang="lv-LV"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437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DBB05D-CB6A-4B9F-E061-13339397A555}"/>
              </a:ext>
            </a:extLst>
          </p:cNvPr>
          <p:cNvSpPr>
            <a:spLocks noGrp="1"/>
          </p:cNvSpPr>
          <p:nvPr>
            <p:ph type="title"/>
          </p:nvPr>
        </p:nvSpPr>
        <p:spPr/>
        <p:txBody>
          <a:bodyPr/>
          <a:lstStyle/>
          <a:p>
            <a:r>
              <a:rPr lang="lv-LV" altLang="lv-LV" b="1" dirty="0"/>
              <a:t>Vadītāja kabīnes apsilde</a:t>
            </a:r>
            <a:endParaRPr lang="lv-LV" b="1" dirty="0"/>
          </a:p>
        </p:txBody>
      </p:sp>
      <p:graphicFrame>
        <p:nvGraphicFramePr>
          <p:cNvPr id="4" name="Object 5">
            <a:extLst>
              <a:ext uri="{FF2B5EF4-FFF2-40B4-BE49-F238E27FC236}">
                <a16:creationId xmlns:a16="http://schemas.microsoft.com/office/drawing/2014/main" id="{C2D78831-2429-68BD-8844-C3FC3C221559}"/>
              </a:ext>
            </a:extLst>
          </p:cNvPr>
          <p:cNvGraphicFramePr>
            <a:graphicFrameLocks noGrp="1" noChangeAspect="1"/>
          </p:cNvGraphicFramePr>
          <p:nvPr>
            <p:ph idx="1"/>
            <p:extLst>
              <p:ext uri="{D42A27DB-BD31-4B8C-83A1-F6EECF244321}">
                <p14:modId xmlns:p14="http://schemas.microsoft.com/office/powerpoint/2010/main" val="1565441160"/>
              </p:ext>
            </p:extLst>
          </p:nvPr>
        </p:nvGraphicFramePr>
        <p:xfrm>
          <a:off x="2340076" y="1435510"/>
          <a:ext cx="7556221" cy="5121159"/>
        </p:xfrm>
        <a:graphic>
          <a:graphicData uri="http://schemas.openxmlformats.org/presentationml/2006/ole">
            <mc:AlternateContent xmlns:mc="http://schemas.openxmlformats.org/markup-compatibility/2006">
              <mc:Choice xmlns:v="urn:schemas-microsoft-com:vml" Requires="v">
                <p:oleObj spid="_x0000_s2051" r:id="rId4" imgW="5733333" imgH="3885714" progId="Paint.Picture">
                  <p:embed/>
                </p:oleObj>
              </mc:Choice>
              <mc:Fallback>
                <p:oleObj r:id="rId4" imgW="5733333" imgH="3885714" progId="Paint.Picture">
                  <p:embed/>
                  <p:pic>
                    <p:nvPicPr>
                      <p:cNvPr id="1914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76" y="1435510"/>
                        <a:ext cx="7556221" cy="5121159"/>
                      </a:xfrm>
                      <a:prstGeom prst="rect">
                        <a:avLst/>
                      </a:prstGeom>
                      <a:noFill/>
                      <a:effectLst>
                        <a:outerShdw dist="107763" dir="2700000" algn="ctr" rotWithShape="0">
                          <a:srgbClr val="808080"/>
                        </a:outerShdw>
                      </a:effectLst>
                    </p:spPr>
                  </p:pic>
                </p:oleObj>
              </mc:Fallback>
            </mc:AlternateContent>
          </a:graphicData>
        </a:graphic>
      </p:graphicFrame>
    </p:spTree>
    <p:extLst>
      <p:ext uri="{BB962C8B-B14F-4D97-AF65-F5344CB8AC3E}">
        <p14:creationId xmlns:p14="http://schemas.microsoft.com/office/powerpoint/2010/main" val="25411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6ABD7A2-97B9-8525-C614-917EF81AE404}"/>
              </a:ext>
            </a:extLst>
          </p:cNvPr>
          <p:cNvSpPr>
            <a:spLocks noGrp="1"/>
          </p:cNvSpPr>
          <p:nvPr>
            <p:ph idx="1"/>
          </p:nvPr>
        </p:nvSpPr>
        <p:spPr>
          <a:xfrm>
            <a:off x="709799" y="5329548"/>
            <a:ext cx="10772402" cy="1012260"/>
          </a:xfrm>
        </p:spPr>
        <p:txBody>
          <a:bodyPr/>
          <a:lstStyle/>
          <a:p>
            <a:r>
              <a:rPr lang="lv-LV" altLang="lv-LV" sz="2800" dirty="0">
                <a:solidFill>
                  <a:srgbClr val="000000"/>
                </a:solidFill>
                <a:cs typeface="Times New Roman" panose="02020603050405020304" pitchFamily="18" charset="0"/>
              </a:rPr>
              <a:t>Siltais un šķidrais </a:t>
            </a:r>
            <a:r>
              <a:rPr lang="lv-LV" altLang="lv-LV" sz="2800" dirty="0" err="1">
                <a:solidFill>
                  <a:srgbClr val="000000"/>
                </a:solidFill>
                <a:cs typeface="Times New Roman" panose="02020603050405020304" pitchFamily="18" charset="0"/>
              </a:rPr>
              <a:t>aukstumaģents</a:t>
            </a:r>
            <a:r>
              <a:rPr lang="lv-LV" altLang="lv-LV" sz="2800" dirty="0">
                <a:solidFill>
                  <a:srgbClr val="000000"/>
                </a:solidFill>
                <a:cs typeface="Times New Roman" panose="02020603050405020304" pitchFamily="18" charset="0"/>
              </a:rPr>
              <a:t> nonāk </a:t>
            </a:r>
            <a:r>
              <a:rPr lang="lv-LV" altLang="lv-LV" sz="2800" dirty="0" err="1">
                <a:solidFill>
                  <a:srgbClr val="000000"/>
                </a:solidFill>
                <a:cs typeface="Times New Roman" panose="02020603050405020304" pitchFamily="18" charset="0"/>
              </a:rPr>
              <a:t>resīverā</a:t>
            </a:r>
            <a:r>
              <a:rPr lang="lv-LV" altLang="lv-LV" sz="2800" dirty="0">
                <a:solidFill>
                  <a:srgbClr val="000000"/>
                </a:solidFill>
                <a:cs typeface="Times New Roman" panose="02020603050405020304" pitchFamily="18" charset="0"/>
              </a:rPr>
              <a:t>, kur notiek tā filtrācija un tā sastāvā esošā ūdens atdalīšana.</a:t>
            </a:r>
            <a:r>
              <a:rPr lang="en-GB" altLang="lv-LV" sz="2800" dirty="0"/>
              <a:t> </a:t>
            </a:r>
          </a:p>
          <a:p>
            <a:endParaRPr lang="lv-LV" dirty="0"/>
          </a:p>
        </p:txBody>
      </p:sp>
      <p:sp>
        <p:nvSpPr>
          <p:cNvPr id="4" name="Rectangle 2">
            <a:extLst>
              <a:ext uri="{FF2B5EF4-FFF2-40B4-BE49-F238E27FC236}">
                <a16:creationId xmlns:a16="http://schemas.microsoft.com/office/drawing/2014/main" id="{3AA05D4B-4652-74BE-8DC0-DC861044F1F2}"/>
              </a:ext>
            </a:extLst>
          </p:cNvPr>
          <p:cNvSpPr>
            <a:spLocks noGrp="1" noChangeArrowheads="1"/>
          </p:cNvSpPr>
          <p:nvPr>
            <p:ph type="title"/>
          </p:nvPr>
        </p:nvSpPr>
        <p:spPr>
          <a:xfrm>
            <a:off x="838200" y="365125"/>
            <a:ext cx="10515600" cy="1325563"/>
          </a:xfrm>
        </p:spPr>
        <p:txBody>
          <a:bodyPr/>
          <a:lstStyle/>
          <a:p>
            <a:r>
              <a:rPr lang="lv-LV" altLang="lv-LV" b="1" dirty="0" err="1"/>
              <a:t>Aukstumaģenta</a:t>
            </a:r>
            <a:r>
              <a:rPr lang="lv-LV" altLang="lv-LV" b="1" dirty="0"/>
              <a:t> filtrācija</a:t>
            </a:r>
            <a:endParaRPr lang="en-GB" altLang="lv-LV" b="1" dirty="0"/>
          </a:p>
        </p:txBody>
      </p:sp>
      <p:graphicFrame>
        <p:nvGraphicFramePr>
          <p:cNvPr id="5" name="Object 3">
            <a:extLst>
              <a:ext uri="{FF2B5EF4-FFF2-40B4-BE49-F238E27FC236}">
                <a16:creationId xmlns:a16="http://schemas.microsoft.com/office/drawing/2014/main" id="{EEA71AAC-644C-EE72-6D86-E1AD93FF4B46}"/>
              </a:ext>
            </a:extLst>
          </p:cNvPr>
          <p:cNvGraphicFramePr>
            <a:graphicFrameLocks noChangeAspect="1"/>
          </p:cNvGraphicFramePr>
          <p:nvPr>
            <p:extLst>
              <p:ext uri="{D42A27DB-BD31-4B8C-83A1-F6EECF244321}">
                <p14:modId xmlns:p14="http://schemas.microsoft.com/office/powerpoint/2010/main" val="3591912069"/>
              </p:ext>
            </p:extLst>
          </p:nvPr>
        </p:nvGraphicFramePr>
        <p:xfrm>
          <a:off x="1130188" y="1799303"/>
          <a:ext cx="10707816" cy="3401962"/>
        </p:xfrm>
        <a:graphic>
          <a:graphicData uri="http://schemas.openxmlformats.org/presentationml/2006/ole">
            <mc:AlternateContent xmlns:mc="http://schemas.openxmlformats.org/markup-compatibility/2006">
              <mc:Choice xmlns:v="urn:schemas-microsoft-com:vml" Requires="v">
                <p:oleObj spid="_x0000_s16387" name="Bitmap Image" r:id="rId3" imgW="3657143" imgH="1162212" progId="Paint.Picture">
                  <p:embed/>
                </p:oleObj>
              </mc:Choice>
              <mc:Fallback>
                <p:oleObj name="Bitmap Image" r:id="rId3" imgW="3657143" imgH="1162212" progId="Paint.Picture">
                  <p:embed/>
                  <p:pic>
                    <p:nvPicPr>
                      <p:cNvPr id="2078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188" y="1799303"/>
                        <a:ext cx="10707816" cy="3401962"/>
                      </a:xfrm>
                      <a:prstGeom prst="rect">
                        <a:avLst/>
                      </a:prstGeom>
                    </p:spPr>
                  </p:pic>
                </p:oleObj>
              </mc:Fallback>
            </mc:AlternateContent>
          </a:graphicData>
        </a:graphic>
      </p:graphicFrame>
    </p:spTree>
    <p:extLst>
      <p:ext uri="{BB962C8B-B14F-4D97-AF65-F5344CB8AC3E}">
        <p14:creationId xmlns:p14="http://schemas.microsoft.com/office/powerpoint/2010/main" val="26596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076BD1E-D283-F14D-4010-ACBA94FE7E5D}"/>
              </a:ext>
            </a:extLst>
          </p:cNvPr>
          <p:cNvSpPr>
            <a:spLocks noGrp="1"/>
          </p:cNvSpPr>
          <p:nvPr>
            <p:ph idx="1"/>
          </p:nvPr>
        </p:nvSpPr>
        <p:spPr>
          <a:xfrm>
            <a:off x="4326194" y="1887793"/>
            <a:ext cx="7027606" cy="4289169"/>
          </a:xfrm>
        </p:spPr>
        <p:txBody>
          <a:bodyPr/>
          <a:lstStyle/>
          <a:p>
            <a:r>
              <a:rPr lang="lv-LV" altLang="lv-LV" sz="2800" dirty="0">
                <a:solidFill>
                  <a:srgbClr val="000000"/>
                </a:solidFill>
                <a:cs typeface="Times New Roman" panose="02020603050405020304" pitchFamily="18" charset="0"/>
              </a:rPr>
              <a:t>Šķidrā stāvoklī esošais </a:t>
            </a:r>
            <a:r>
              <a:rPr lang="lv-LV" altLang="lv-LV" sz="2800" dirty="0" err="1">
                <a:solidFill>
                  <a:srgbClr val="000000"/>
                </a:solidFill>
                <a:cs typeface="Times New Roman" panose="02020603050405020304" pitchFamily="18" charset="0"/>
              </a:rPr>
              <a:t>aukstumaģents</a:t>
            </a:r>
            <a:r>
              <a:rPr lang="lv-LV" altLang="lv-LV" sz="2800" dirty="0">
                <a:solidFill>
                  <a:srgbClr val="000000"/>
                </a:solidFill>
                <a:cs typeface="Times New Roman" panose="02020603050405020304" pitchFamily="18" charset="0"/>
              </a:rPr>
              <a:t>, izplūstot caur droseli, iztvaiko un pārvēršas miglas veida (šķidruma – gāzes) stāvoklī ar zemu temperatūru un spiedienu </a:t>
            </a:r>
            <a:r>
              <a:rPr lang="lv-LV" altLang="lv-LV" sz="2800" b="1" dirty="0">
                <a:solidFill>
                  <a:srgbClr val="FF0000"/>
                </a:solidFill>
                <a:cs typeface="Times New Roman" panose="02020603050405020304" pitchFamily="18" charset="0"/>
              </a:rPr>
              <a:t>(– 2 °С , 0,2 </a:t>
            </a:r>
            <a:r>
              <a:rPr lang="lv-LV" altLang="lv-LV" sz="2800" b="1" dirty="0" err="1">
                <a:solidFill>
                  <a:srgbClr val="FF0000"/>
                </a:solidFill>
                <a:cs typeface="Times New Roman" panose="02020603050405020304" pitchFamily="18" charset="0"/>
              </a:rPr>
              <a:t>MPa</a:t>
            </a:r>
            <a:r>
              <a:rPr lang="lv-LV" altLang="lv-LV" sz="2800" b="1" dirty="0">
                <a:solidFill>
                  <a:srgbClr val="FF0000"/>
                </a:solidFill>
                <a:cs typeface="Times New Roman" panose="02020603050405020304" pitchFamily="18" charset="0"/>
              </a:rPr>
              <a:t>).</a:t>
            </a:r>
            <a:r>
              <a:rPr lang="en-GB" altLang="lv-LV" sz="2800" b="1" dirty="0">
                <a:solidFill>
                  <a:srgbClr val="FF0000"/>
                </a:solidFill>
              </a:rPr>
              <a:t> </a:t>
            </a:r>
          </a:p>
          <a:p>
            <a:endParaRPr lang="lv-LV" dirty="0"/>
          </a:p>
        </p:txBody>
      </p:sp>
      <p:sp>
        <p:nvSpPr>
          <p:cNvPr id="4" name="Rectangle 2">
            <a:extLst>
              <a:ext uri="{FF2B5EF4-FFF2-40B4-BE49-F238E27FC236}">
                <a16:creationId xmlns:a16="http://schemas.microsoft.com/office/drawing/2014/main" id="{3944233C-0777-C113-77AF-1BAD7B8E5A3F}"/>
              </a:ext>
            </a:extLst>
          </p:cNvPr>
          <p:cNvSpPr>
            <a:spLocks noGrp="1" noChangeArrowheads="1"/>
          </p:cNvSpPr>
          <p:nvPr>
            <p:ph type="title"/>
          </p:nvPr>
        </p:nvSpPr>
        <p:spPr>
          <a:xfrm>
            <a:off x="838200" y="365125"/>
            <a:ext cx="10515600" cy="1325563"/>
          </a:xfrm>
        </p:spPr>
        <p:txBody>
          <a:bodyPr/>
          <a:lstStyle/>
          <a:p>
            <a:r>
              <a:rPr lang="lv-LV" altLang="lv-LV" dirty="0" err="1"/>
              <a:t>Aukstumaģenta</a:t>
            </a:r>
            <a:r>
              <a:rPr lang="lv-LV" altLang="lv-LV" dirty="0"/>
              <a:t> iztvaikošana</a:t>
            </a:r>
            <a:endParaRPr lang="en-GB" altLang="lv-LV" dirty="0"/>
          </a:p>
        </p:txBody>
      </p:sp>
      <p:graphicFrame>
        <p:nvGraphicFramePr>
          <p:cNvPr id="5" name="Object 3">
            <a:extLst>
              <a:ext uri="{FF2B5EF4-FFF2-40B4-BE49-F238E27FC236}">
                <a16:creationId xmlns:a16="http://schemas.microsoft.com/office/drawing/2014/main" id="{C08E0735-EFD6-D049-27C1-6DAFB0F6BDEC}"/>
              </a:ext>
            </a:extLst>
          </p:cNvPr>
          <p:cNvGraphicFramePr>
            <a:graphicFrameLocks noChangeAspect="1"/>
          </p:cNvGraphicFramePr>
          <p:nvPr/>
        </p:nvGraphicFramePr>
        <p:xfrm>
          <a:off x="914400" y="1371600"/>
          <a:ext cx="2816225" cy="4648200"/>
        </p:xfrm>
        <a:graphic>
          <a:graphicData uri="http://schemas.openxmlformats.org/presentationml/2006/ole">
            <mc:AlternateContent xmlns:mc="http://schemas.openxmlformats.org/markup-compatibility/2006">
              <mc:Choice xmlns:v="urn:schemas-microsoft-com:vml" Requires="v">
                <p:oleObj spid="_x0000_s17411" name="Bitmap Image" r:id="rId3" imgW="1961905" imgH="3238952" progId="Paint.Picture">
                  <p:embed/>
                </p:oleObj>
              </mc:Choice>
              <mc:Fallback>
                <p:oleObj name="Bitmap Image" r:id="rId3" imgW="1961905" imgH="3238952" progId="Paint.Picture">
                  <p:embed/>
                  <p:pic>
                    <p:nvPicPr>
                      <p:cNvPr id="2088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2816225" cy="4648200"/>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2024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3D6A0F-340E-0503-836D-8B06C590839A}"/>
              </a:ext>
            </a:extLst>
          </p:cNvPr>
          <p:cNvSpPr>
            <a:spLocks noGrp="1"/>
          </p:cNvSpPr>
          <p:nvPr>
            <p:ph type="title"/>
          </p:nvPr>
        </p:nvSpPr>
        <p:spPr/>
        <p:txBody>
          <a:bodyPr/>
          <a:lstStyle/>
          <a:p>
            <a:r>
              <a:rPr lang="lv-LV" altLang="lv-LV" b="1" dirty="0"/>
              <a:t>Gaisa atdzesēšana</a:t>
            </a:r>
            <a:endParaRPr lang="lv-LV" b="1" dirty="0"/>
          </a:p>
        </p:txBody>
      </p:sp>
      <p:sp>
        <p:nvSpPr>
          <p:cNvPr id="3" name="Satura vietturis 2">
            <a:extLst>
              <a:ext uri="{FF2B5EF4-FFF2-40B4-BE49-F238E27FC236}">
                <a16:creationId xmlns:a16="http://schemas.microsoft.com/office/drawing/2014/main" id="{A1AA8AFB-C15C-F87B-321E-39FB8F72F4A8}"/>
              </a:ext>
            </a:extLst>
          </p:cNvPr>
          <p:cNvSpPr>
            <a:spLocks noGrp="1"/>
          </p:cNvSpPr>
          <p:nvPr>
            <p:ph idx="1"/>
          </p:nvPr>
        </p:nvSpPr>
        <p:spPr>
          <a:xfrm>
            <a:off x="838200" y="1825624"/>
            <a:ext cx="5346290" cy="4427691"/>
          </a:xfrm>
        </p:spPr>
        <p:txBody>
          <a:bodyPr/>
          <a:lstStyle/>
          <a:p>
            <a:r>
              <a:rPr lang="lv-LV" altLang="lv-LV" sz="2800" dirty="0">
                <a:solidFill>
                  <a:srgbClr val="000000"/>
                </a:solidFill>
                <a:cs typeface="Times New Roman" panose="02020603050405020304" pitchFamily="18" charset="0"/>
              </a:rPr>
              <a:t>Nonākot iztvaikotājā </a:t>
            </a:r>
            <a:r>
              <a:rPr lang="lv-LV" altLang="lv-LV" sz="2800" dirty="0" err="1">
                <a:solidFill>
                  <a:srgbClr val="000000"/>
                </a:solidFill>
                <a:cs typeface="Times New Roman" panose="02020603050405020304" pitchFamily="18" charset="0"/>
              </a:rPr>
              <a:t>aukstumaģents</a:t>
            </a:r>
            <a:r>
              <a:rPr lang="lv-LV" altLang="lv-LV" sz="2800" dirty="0">
                <a:solidFill>
                  <a:srgbClr val="000000"/>
                </a:solidFill>
                <a:cs typeface="Times New Roman" panose="02020603050405020304" pitchFamily="18" charset="0"/>
              </a:rPr>
              <a:t> no miglas veida stāvokļa pāriet gāzveida stāvoklī (šķidrā </a:t>
            </a:r>
            <a:r>
              <a:rPr lang="lv-LV" altLang="lv-LV" sz="2800" dirty="0" err="1">
                <a:solidFill>
                  <a:srgbClr val="000000"/>
                </a:solidFill>
                <a:cs typeface="Times New Roman" panose="02020603050405020304" pitchFamily="18" charset="0"/>
              </a:rPr>
              <a:t>aukstumaģenta</a:t>
            </a:r>
            <a:r>
              <a:rPr lang="lv-LV" altLang="lv-LV" sz="2800" dirty="0">
                <a:solidFill>
                  <a:srgbClr val="000000"/>
                </a:solidFill>
                <a:cs typeface="Times New Roman" panose="02020603050405020304" pitchFamily="18" charset="0"/>
              </a:rPr>
              <a:t> daļa zemā spiediena apstākļos vārās, pazeminot iztvaikotāja temperatūru).</a:t>
            </a:r>
            <a:r>
              <a:rPr lang="en-GB" altLang="lv-LV" sz="2800" dirty="0"/>
              <a:t> </a:t>
            </a:r>
          </a:p>
          <a:p>
            <a:endParaRPr lang="lv-LV" dirty="0"/>
          </a:p>
        </p:txBody>
      </p:sp>
      <p:graphicFrame>
        <p:nvGraphicFramePr>
          <p:cNvPr id="6" name="Object 3">
            <a:extLst>
              <a:ext uri="{FF2B5EF4-FFF2-40B4-BE49-F238E27FC236}">
                <a16:creationId xmlns:a16="http://schemas.microsoft.com/office/drawing/2014/main" id="{4800562E-3E1A-8785-FD27-78AEB81E0797}"/>
              </a:ext>
            </a:extLst>
          </p:cNvPr>
          <p:cNvGraphicFramePr>
            <a:graphicFrameLocks noChangeAspect="1"/>
          </p:cNvGraphicFramePr>
          <p:nvPr>
            <p:extLst>
              <p:ext uri="{D42A27DB-BD31-4B8C-83A1-F6EECF244321}">
                <p14:modId xmlns:p14="http://schemas.microsoft.com/office/powerpoint/2010/main" val="3477028750"/>
              </p:ext>
            </p:extLst>
          </p:nvPr>
        </p:nvGraphicFramePr>
        <p:xfrm>
          <a:off x="6427036" y="1825625"/>
          <a:ext cx="4630738" cy="3940175"/>
        </p:xfrm>
        <a:graphic>
          <a:graphicData uri="http://schemas.openxmlformats.org/presentationml/2006/ole">
            <mc:AlternateContent xmlns:mc="http://schemas.openxmlformats.org/markup-compatibility/2006">
              <mc:Choice xmlns:v="urn:schemas-microsoft-com:vml" Requires="v">
                <p:oleObj spid="_x0000_s18435" name="Bitmap Image" r:id="rId3" imgW="2362530" imgH="2010056" progId="Paint.Picture">
                  <p:embed/>
                </p:oleObj>
              </mc:Choice>
              <mc:Fallback>
                <p:oleObj name="Bitmap Image" r:id="rId3" imgW="2362530" imgH="2010056" progId="Paint.Picture">
                  <p:embed/>
                  <p:pic>
                    <p:nvPicPr>
                      <p:cNvPr id="2099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036" y="1825625"/>
                        <a:ext cx="4630738" cy="3940175"/>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28425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183F0D7-DFCA-D5E9-E4F0-FE0537C06471}"/>
              </a:ext>
            </a:extLst>
          </p:cNvPr>
          <p:cNvSpPr>
            <a:spLocks noGrp="1"/>
          </p:cNvSpPr>
          <p:nvPr>
            <p:ph type="title"/>
          </p:nvPr>
        </p:nvSpPr>
        <p:spPr/>
        <p:txBody>
          <a:bodyPr/>
          <a:lstStyle/>
          <a:p>
            <a:r>
              <a:rPr lang="lv-LV" altLang="lv-LV" b="1" dirty="0"/>
              <a:t>Cikla beigas</a:t>
            </a:r>
            <a:endParaRPr lang="lv-LV" b="1" dirty="0"/>
          </a:p>
        </p:txBody>
      </p:sp>
      <p:graphicFrame>
        <p:nvGraphicFramePr>
          <p:cNvPr id="4" name="Object 1027">
            <a:extLst>
              <a:ext uri="{FF2B5EF4-FFF2-40B4-BE49-F238E27FC236}">
                <a16:creationId xmlns:a16="http://schemas.microsoft.com/office/drawing/2014/main" id="{5E55804E-673D-FD17-9E16-13AFB95595B4}"/>
              </a:ext>
            </a:extLst>
          </p:cNvPr>
          <p:cNvGraphicFramePr>
            <a:graphicFrameLocks noChangeAspect="1"/>
          </p:cNvGraphicFramePr>
          <p:nvPr>
            <p:extLst>
              <p:ext uri="{D42A27DB-BD31-4B8C-83A1-F6EECF244321}">
                <p14:modId xmlns:p14="http://schemas.microsoft.com/office/powerpoint/2010/main" val="2515290349"/>
              </p:ext>
            </p:extLst>
          </p:nvPr>
        </p:nvGraphicFramePr>
        <p:xfrm>
          <a:off x="2442497" y="1484313"/>
          <a:ext cx="6219722" cy="3462234"/>
        </p:xfrm>
        <a:graphic>
          <a:graphicData uri="http://schemas.openxmlformats.org/presentationml/2006/ole">
            <mc:AlternateContent xmlns:mc="http://schemas.openxmlformats.org/markup-compatibility/2006">
              <mc:Choice xmlns:v="urn:schemas-microsoft-com:vml" Requires="v">
                <p:oleObj spid="_x0000_s19459" name="Bitmap Image" r:id="rId3" imgW="2857899" imgH="1590897" progId="Paint.Picture">
                  <p:embed/>
                </p:oleObj>
              </mc:Choice>
              <mc:Fallback>
                <p:oleObj name="Bitmap Image" r:id="rId3" imgW="2857899" imgH="1590897" progId="Paint.Picture">
                  <p:embed/>
                  <p:pic>
                    <p:nvPicPr>
                      <p:cNvPr id="210947"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497" y="1484313"/>
                        <a:ext cx="6219722" cy="3462234"/>
                      </a:xfrm>
                      <a:prstGeom prst="rect">
                        <a:avLst/>
                      </a:prstGeom>
                      <a:effectLst>
                        <a:outerShdw dist="107763" dir="2700000" algn="ctr" rotWithShape="0">
                          <a:schemeClr val="bg2"/>
                        </a:outerShdw>
                      </a:effectLst>
                    </p:spPr>
                  </p:pic>
                </p:oleObj>
              </mc:Fallback>
            </mc:AlternateContent>
          </a:graphicData>
        </a:graphic>
      </p:graphicFrame>
      <p:sp>
        <p:nvSpPr>
          <p:cNvPr id="5" name="Rectangle 1028">
            <a:extLst>
              <a:ext uri="{FF2B5EF4-FFF2-40B4-BE49-F238E27FC236}">
                <a16:creationId xmlns:a16="http://schemas.microsoft.com/office/drawing/2014/main" id="{31412B62-17B1-41AA-E914-8FA604E75857}"/>
              </a:ext>
            </a:extLst>
          </p:cNvPr>
          <p:cNvSpPr>
            <a:spLocks noGrp="1" noChangeArrowheads="1"/>
          </p:cNvSpPr>
          <p:nvPr>
            <p:ph idx="1"/>
          </p:nvPr>
        </p:nvSpPr>
        <p:spPr>
          <a:xfrm>
            <a:off x="1465007" y="5178425"/>
            <a:ext cx="10282084" cy="897910"/>
          </a:xfrm>
        </p:spPr>
        <p:txBody>
          <a:bodyPr/>
          <a:lstStyle/>
          <a:p>
            <a:pPr marL="0" indent="0">
              <a:lnSpc>
                <a:spcPct val="90000"/>
              </a:lnSpc>
              <a:buNone/>
            </a:pPr>
            <a:r>
              <a:rPr lang="lv-LV" altLang="lv-LV" sz="2800" dirty="0" err="1">
                <a:solidFill>
                  <a:srgbClr val="FF0000"/>
                </a:solidFill>
                <a:cs typeface="Times New Roman" panose="02020603050405020304" pitchFamily="18" charset="0"/>
              </a:rPr>
              <a:t>Aukstumaģents</a:t>
            </a:r>
            <a:r>
              <a:rPr lang="lv-LV" altLang="lv-LV" sz="2800" dirty="0">
                <a:solidFill>
                  <a:srgbClr val="FF0000"/>
                </a:solidFill>
                <a:cs typeface="Times New Roman" panose="02020603050405020304" pitchFamily="18" charset="0"/>
              </a:rPr>
              <a:t> atkārtoti nonāk kompresorā ar 10 ... 17 ºC temperatūru, 0,3 ... 0,5 </a:t>
            </a:r>
            <a:r>
              <a:rPr lang="lv-LV" altLang="lv-LV" sz="2800" dirty="0" err="1">
                <a:solidFill>
                  <a:srgbClr val="FF0000"/>
                </a:solidFill>
                <a:cs typeface="Times New Roman" panose="02020603050405020304" pitchFamily="18" charset="0"/>
              </a:rPr>
              <a:t>MPa</a:t>
            </a:r>
            <a:r>
              <a:rPr lang="lv-LV" altLang="lv-LV" sz="2800" dirty="0">
                <a:solidFill>
                  <a:srgbClr val="FF0000"/>
                </a:solidFill>
                <a:cs typeface="Times New Roman" panose="02020603050405020304" pitchFamily="18" charset="0"/>
              </a:rPr>
              <a:t> lielu spiedienu un cikls atkārtojas.</a:t>
            </a:r>
            <a:r>
              <a:rPr lang="en-GB" altLang="lv-LV" sz="2800" dirty="0">
                <a:solidFill>
                  <a:srgbClr val="FF0000"/>
                </a:solidFill>
              </a:rPr>
              <a:t> </a:t>
            </a:r>
          </a:p>
        </p:txBody>
      </p:sp>
    </p:spTree>
    <p:extLst>
      <p:ext uri="{BB962C8B-B14F-4D97-AF65-F5344CB8AC3E}">
        <p14:creationId xmlns:p14="http://schemas.microsoft.com/office/powerpoint/2010/main" val="7944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8502EA-C9BA-2215-EE5A-B365D37BE7CA}"/>
              </a:ext>
            </a:extLst>
          </p:cNvPr>
          <p:cNvSpPr>
            <a:spLocks noGrp="1"/>
          </p:cNvSpPr>
          <p:nvPr>
            <p:ph type="title"/>
          </p:nvPr>
        </p:nvSpPr>
        <p:spPr/>
        <p:txBody>
          <a:bodyPr/>
          <a:lstStyle/>
          <a:p>
            <a:r>
              <a:rPr lang="lv-LV" altLang="lv-LV" b="1" dirty="0"/>
              <a:t>Salona gaisa atdzesēšana</a:t>
            </a:r>
            <a:endParaRPr lang="lv-LV" b="1" dirty="0"/>
          </a:p>
        </p:txBody>
      </p:sp>
      <p:sp>
        <p:nvSpPr>
          <p:cNvPr id="3" name="Satura vietturis 2">
            <a:extLst>
              <a:ext uri="{FF2B5EF4-FFF2-40B4-BE49-F238E27FC236}">
                <a16:creationId xmlns:a16="http://schemas.microsoft.com/office/drawing/2014/main" id="{CD8EA120-315C-7B77-5019-8597A3C62892}"/>
              </a:ext>
            </a:extLst>
          </p:cNvPr>
          <p:cNvSpPr>
            <a:spLocks noGrp="1"/>
          </p:cNvSpPr>
          <p:nvPr>
            <p:ph idx="1"/>
          </p:nvPr>
        </p:nvSpPr>
        <p:spPr>
          <a:xfrm>
            <a:off x="838200" y="1825624"/>
            <a:ext cx="5818239" cy="4571999"/>
          </a:xfrm>
        </p:spPr>
        <p:txBody>
          <a:bodyPr/>
          <a:lstStyle/>
          <a:p>
            <a:pPr>
              <a:lnSpc>
                <a:spcPct val="90000"/>
              </a:lnSpc>
            </a:pPr>
            <a:r>
              <a:rPr lang="lv-LV" altLang="lv-LV" sz="2800" dirty="0">
                <a:solidFill>
                  <a:srgbClr val="000000"/>
                </a:solidFill>
                <a:cs typeface="Times New Roman" panose="02020603050405020304" pitchFamily="18" charset="0"/>
              </a:rPr>
              <a:t>Ventilators caur iztvaikotāju pūš gaisu, kas tiek atdzesēts un padots automobiļa salonā.</a:t>
            </a:r>
            <a:endParaRPr lang="en-GB" altLang="lv-LV" sz="2800" dirty="0">
              <a:cs typeface="Times New Roman" panose="02020603050405020304" pitchFamily="18" charset="0"/>
            </a:endParaRPr>
          </a:p>
          <a:p>
            <a:pPr>
              <a:lnSpc>
                <a:spcPct val="90000"/>
              </a:lnSpc>
            </a:pPr>
            <a:r>
              <a:rPr lang="lv-LV" altLang="lv-LV" sz="2800" dirty="0">
                <a:cs typeface="Times New Roman" panose="02020603050405020304" pitchFamily="18" charset="0"/>
              </a:rPr>
              <a:t>Gaisam atdziestot uz iztvaikotāja virsmas kondensējas ūdens, kas pa drenāžas caurulīti tiek izvadīts no salona.</a:t>
            </a:r>
            <a:r>
              <a:rPr lang="en-GB" altLang="lv-LV" sz="2800" dirty="0"/>
              <a:t> </a:t>
            </a:r>
          </a:p>
          <a:p>
            <a:endParaRPr lang="lv-LV" dirty="0"/>
          </a:p>
        </p:txBody>
      </p:sp>
      <p:graphicFrame>
        <p:nvGraphicFramePr>
          <p:cNvPr id="4" name="Object 3">
            <a:extLst>
              <a:ext uri="{FF2B5EF4-FFF2-40B4-BE49-F238E27FC236}">
                <a16:creationId xmlns:a16="http://schemas.microsoft.com/office/drawing/2014/main" id="{1572CF4C-B307-00D5-DC6E-99AD5AFA87C2}"/>
              </a:ext>
            </a:extLst>
          </p:cNvPr>
          <p:cNvGraphicFramePr>
            <a:graphicFrameLocks noChangeAspect="1"/>
          </p:cNvGraphicFramePr>
          <p:nvPr>
            <p:extLst>
              <p:ext uri="{D42A27DB-BD31-4B8C-83A1-F6EECF244321}">
                <p14:modId xmlns:p14="http://schemas.microsoft.com/office/powerpoint/2010/main" val="1580203410"/>
              </p:ext>
            </p:extLst>
          </p:nvPr>
        </p:nvGraphicFramePr>
        <p:xfrm>
          <a:off x="7150768" y="1920875"/>
          <a:ext cx="4483100" cy="4572000"/>
        </p:xfrm>
        <a:graphic>
          <a:graphicData uri="http://schemas.openxmlformats.org/presentationml/2006/ole">
            <mc:AlternateContent xmlns:mc="http://schemas.openxmlformats.org/markup-compatibility/2006">
              <mc:Choice xmlns:v="urn:schemas-microsoft-com:vml" Requires="v">
                <p:oleObj spid="_x0000_s20483" name="Bitmap Image" r:id="rId3" imgW="1914286" imgH="1952898" progId="Paint.Picture">
                  <p:embed/>
                </p:oleObj>
              </mc:Choice>
              <mc:Fallback>
                <p:oleObj name="Bitmap Image" r:id="rId3" imgW="1914286" imgH="1952898" progId="Paint.Picture">
                  <p:embed/>
                  <p:pic>
                    <p:nvPicPr>
                      <p:cNvPr id="2119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768" y="1920875"/>
                        <a:ext cx="4483100" cy="4572000"/>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33194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2C8CF92-F5DE-E279-F987-2EA1FB3A08C7}"/>
              </a:ext>
            </a:extLst>
          </p:cNvPr>
          <p:cNvSpPr>
            <a:spLocks noGrp="1"/>
          </p:cNvSpPr>
          <p:nvPr>
            <p:ph type="title"/>
          </p:nvPr>
        </p:nvSpPr>
        <p:spPr/>
        <p:txBody>
          <a:bodyPr/>
          <a:lstStyle/>
          <a:p>
            <a:r>
              <a:rPr lang="lv-LV" altLang="lv-LV" b="1" dirty="0"/>
              <a:t>Elementu izvietojums kravas automobilī</a:t>
            </a:r>
            <a:endParaRPr lang="lv-LV" b="1" dirty="0"/>
          </a:p>
        </p:txBody>
      </p:sp>
      <p:graphicFrame>
        <p:nvGraphicFramePr>
          <p:cNvPr id="4" name="Object 5">
            <a:extLst>
              <a:ext uri="{FF2B5EF4-FFF2-40B4-BE49-F238E27FC236}">
                <a16:creationId xmlns:a16="http://schemas.microsoft.com/office/drawing/2014/main" id="{FA10EEE2-0C92-FAFF-064A-92DAE3F366C4}"/>
              </a:ext>
            </a:extLst>
          </p:cNvPr>
          <p:cNvGraphicFramePr>
            <a:graphicFrameLocks noGrp="1" noChangeAspect="1"/>
          </p:cNvGraphicFramePr>
          <p:nvPr>
            <p:ph idx="1"/>
            <p:extLst>
              <p:ext uri="{D42A27DB-BD31-4B8C-83A1-F6EECF244321}">
                <p14:modId xmlns:p14="http://schemas.microsoft.com/office/powerpoint/2010/main" val="357561584"/>
              </p:ext>
            </p:extLst>
          </p:nvPr>
        </p:nvGraphicFramePr>
        <p:xfrm>
          <a:off x="6815444" y="2062956"/>
          <a:ext cx="3547756" cy="4639373"/>
        </p:xfrm>
        <a:graphic>
          <a:graphicData uri="http://schemas.openxmlformats.org/presentationml/2006/ole">
            <mc:AlternateContent xmlns:mc="http://schemas.openxmlformats.org/markup-compatibility/2006">
              <mc:Choice xmlns:v="urn:schemas-microsoft-com:vml" Requires="v">
                <p:oleObj spid="_x0000_s21508" name="Bitmap Image" r:id="rId3" imgW="2847619" imgH="3723810" progId="Paint.Picture">
                  <p:embed/>
                </p:oleObj>
              </mc:Choice>
              <mc:Fallback>
                <p:oleObj name="Bitmap Image" r:id="rId3" imgW="2847619" imgH="3723810" progId="Paint.Picture">
                  <p:embed/>
                  <p:pic>
                    <p:nvPicPr>
                      <p:cNvPr id="23245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444" y="2062956"/>
                        <a:ext cx="3547756" cy="4639373"/>
                      </a:xfrm>
                      <a:prstGeom prst="rect">
                        <a:avLst/>
                      </a:prstGeom>
                      <a:noFill/>
                      <a:ln>
                        <a:noFill/>
                      </a:ln>
                      <a:effectLst>
                        <a:outerShdw dist="107763" dir="2700000" algn="ctr" rotWithShape="0">
                          <a:schemeClr val="bg2"/>
                        </a:outerShdw>
                      </a:effectLst>
                    </p:spPr>
                  </p:pic>
                </p:oleObj>
              </mc:Fallback>
            </mc:AlternateContent>
          </a:graphicData>
        </a:graphic>
      </p:graphicFrame>
      <p:graphicFrame>
        <p:nvGraphicFramePr>
          <p:cNvPr id="5" name="Object 3">
            <a:extLst>
              <a:ext uri="{FF2B5EF4-FFF2-40B4-BE49-F238E27FC236}">
                <a16:creationId xmlns:a16="http://schemas.microsoft.com/office/drawing/2014/main" id="{9A5CFF68-7374-283B-BFB5-36A420736CF0}"/>
              </a:ext>
            </a:extLst>
          </p:cNvPr>
          <p:cNvGraphicFramePr>
            <a:graphicFrameLocks noChangeAspect="1"/>
          </p:cNvGraphicFramePr>
          <p:nvPr>
            <p:extLst>
              <p:ext uri="{D42A27DB-BD31-4B8C-83A1-F6EECF244321}">
                <p14:modId xmlns:p14="http://schemas.microsoft.com/office/powerpoint/2010/main" val="3315149771"/>
              </p:ext>
            </p:extLst>
          </p:nvPr>
        </p:nvGraphicFramePr>
        <p:xfrm>
          <a:off x="838199" y="2062956"/>
          <a:ext cx="4766187" cy="4754272"/>
        </p:xfrm>
        <a:graphic>
          <a:graphicData uri="http://schemas.openxmlformats.org/presentationml/2006/ole">
            <mc:AlternateContent xmlns:mc="http://schemas.openxmlformats.org/markup-compatibility/2006">
              <mc:Choice xmlns:v="urn:schemas-microsoft-com:vml" Requires="v">
                <p:oleObj spid="_x0000_s21509" name="Bitmap Image" r:id="rId5" imgW="4142857" imgH="4133333" progId="Paint.Picture">
                  <p:embed/>
                </p:oleObj>
              </mc:Choice>
              <mc:Fallback>
                <p:oleObj name="Bitmap Image" r:id="rId5" imgW="4142857" imgH="4133333" progId="Paint.Picture">
                  <p:embed/>
                  <p:pic>
                    <p:nvPicPr>
                      <p:cNvPr id="2324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9" y="2062956"/>
                        <a:ext cx="4766187" cy="4754272"/>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42741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FC80ED7-44C4-9DD7-32A9-377DB93EFE32}"/>
              </a:ext>
            </a:extLst>
          </p:cNvPr>
          <p:cNvSpPr>
            <a:spLocks noGrp="1"/>
          </p:cNvSpPr>
          <p:nvPr>
            <p:ph type="title"/>
          </p:nvPr>
        </p:nvSpPr>
        <p:spPr/>
        <p:txBody>
          <a:bodyPr/>
          <a:lstStyle/>
          <a:p>
            <a:r>
              <a:rPr lang="lv-LV" altLang="lv-LV" b="1" dirty="0"/>
              <a:t>Iztvaikotājs un </a:t>
            </a:r>
            <a:r>
              <a:rPr lang="lv-LV" altLang="lv-LV" b="1" dirty="0" err="1"/>
              <a:t>termoregulētājvārsts</a:t>
            </a:r>
            <a:endParaRPr lang="lv-LV" b="1" dirty="0"/>
          </a:p>
        </p:txBody>
      </p:sp>
      <p:pic>
        <p:nvPicPr>
          <p:cNvPr id="5" name="Picture 10" descr="Расширительный клапан">
            <a:extLst>
              <a:ext uri="{FF2B5EF4-FFF2-40B4-BE49-F238E27FC236}">
                <a16:creationId xmlns:a16="http://schemas.microsoft.com/office/drawing/2014/main" id="{89B74306-9E1D-161F-4E10-079BCFF02453}"/>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440173" y="2084440"/>
            <a:ext cx="5520981" cy="363975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graphicFrame>
        <p:nvGraphicFramePr>
          <p:cNvPr id="6" name="Object 9">
            <a:extLst>
              <a:ext uri="{FF2B5EF4-FFF2-40B4-BE49-F238E27FC236}">
                <a16:creationId xmlns:a16="http://schemas.microsoft.com/office/drawing/2014/main" id="{3C786669-93BA-AC92-3AB6-C627AB0A7654}"/>
              </a:ext>
            </a:extLst>
          </p:cNvPr>
          <p:cNvGraphicFramePr>
            <a:graphicFrameLocks noChangeAspect="1"/>
          </p:cNvGraphicFramePr>
          <p:nvPr>
            <p:extLst>
              <p:ext uri="{D42A27DB-BD31-4B8C-83A1-F6EECF244321}">
                <p14:modId xmlns:p14="http://schemas.microsoft.com/office/powerpoint/2010/main" val="1236107349"/>
              </p:ext>
            </p:extLst>
          </p:nvPr>
        </p:nvGraphicFramePr>
        <p:xfrm>
          <a:off x="6243484" y="2199737"/>
          <a:ext cx="5270090" cy="3639758"/>
        </p:xfrm>
        <a:graphic>
          <a:graphicData uri="http://schemas.openxmlformats.org/presentationml/2006/ole">
            <mc:AlternateContent xmlns:mc="http://schemas.openxmlformats.org/markup-compatibility/2006">
              <mc:Choice xmlns:v="urn:schemas-microsoft-com:vml" Requires="v">
                <p:oleObj spid="_x0000_s22531" name="Bitmap Image" r:id="rId5" imgW="5942857" imgH="4105848" progId="Paint.Picture">
                  <p:embed/>
                </p:oleObj>
              </mc:Choice>
              <mc:Fallback>
                <p:oleObj name="Bitmap Image" r:id="rId5" imgW="5942857" imgH="4105848" progId="Paint.Picture">
                  <p:embed/>
                  <p:pic>
                    <p:nvPicPr>
                      <p:cNvPr id="19764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484" y="2199737"/>
                        <a:ext cx="5270090" cy="3639758"/>
                      </a:xfrm>
                      <a:prstGeom prst="rect">
                        <a:avLst/>
                      </a:prstGeom>
                      <a:noFill/>
                      <a:ln>
                        <a:noFill/>
                      </a:ln>
                      <a:effectLst>
                        <a:outerShdw dist="107763" dir="2700000" algn="ctr" rotWithShape="0">
                          <a:srgbClr val="808080"/>
                        </a:outerShdw>
                      </a:effectLst>
                    </p:spPr>
                  </p:pic>
                </p:oleObj>
              </mc:Fallback>
            </mc:AlternateContent>
          </a:graphicData>
        </a:graphic>
      </p:graphicFrame>
      <p:sp>
        <p:nvSpPr>
          <p:cNvPr id="7" name="Line 15">
            <a:extLst>
              <a:ext uri="{FF2B5EF4-FFF2-40B4-BE49-F238E27FC236}">
                <a16:creationId xmlns:a16="http://schemas.microsoft.com/office/drawing/2014/main" id="{0A597703-99DB-23A4-0E92-5F4694A00AA3}"/>
              </a:ext>
            </a:extLst>
          </p:cNvPr>
          <p:cNvSpPr>
            <a:spLocks noChangeShapeType="1"/>
          </p:cNvSpPr>
          <p:nvPr/>
        </p:nvSpPr>
        <p:spPr bwMode="auto">
          <a:xfrm flipH="1" flipV="1">
            <a:off x="6243484" y="2195334"/>
            <a:ext cx="431800" cy="288925"/>
          </a:xfrm>
          <a:prstGeom prst="line">
            <a:avLst/>
          </a:prstGeom>
          <a:noFill/>
          <a:ln w="85725">
            <a:solidFill>
              <a:srgbClr val="CC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8" name="Line 14">
            <a:extLst>
              <a:ext uri="{FF2B5EF4-FFF2-40B4-BE49-F238E27FC236}">
                <a16:creationId xmlns:a16="http://schemas.microsoft.com/office/drawing/2014/main" id="{E40B7118-DD47-C424-0DA0-2046190A142F}"/>
              </a:ext>
            </a:extLst>
          </p:cNvPr>
          <p:cNvSpPr>
            <a:spLocks noChangeShapeType="1"/>
          </p:cNvSpPr>
          <p:nvPr/>
        </p:nvSpPr>
        <p:spPr bwMode="auto">
          <a:xfrm>
            <a:off x="6096000" y="2537771"/>
            <a:ext cx="501650" cy="287338"/>
          </a:xfrm>
          <a:prstGeom prst="line">
            <a:avLst/>
          </a:prstGeom>
          <a:noFill/>
          <a:ln w="85725">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0" name="TextBox 9">
            <a:extLst>
              <a:ext uri="{FF2B5EF4-FFF2-40B4-BE49-F238E27FC236}">
                <a16:creationId xmlns:a16="http://schemas.microsoft.com/office/drawing/2014/main" id="{D5A55A0A-69F9-16D2-B60A-4F689C2717A1}"/>
              </a:ext>
            </a:extLst>
          </p:cNvPr>
          <p:cNvSpPr txBox="1"/>
          <p:nvPr/>
        </p:nvSpPr>
        <p:spPr>
          <a:xfrm>
            <a:off x="1954212" y="5942806"/>
            <a:ext cx="7484755" cy="523220"/>
          </a:xfrm>
          <a:prstGeom prst="rect">
            <a:avLst/>
          </a:prstGeom>
          <a:noFill/>
        </p:spPr>
        <p:txBody>
          <a:bodyPr wrap="square">
            <a:spAutoFit/>
          </a:bodyPr>
          <a:lstStyle/>
          <a:p>
            <a:r>
              <a:rPr lang="lv-LV" altLang="lv-LV" sz="1800" dirty="0"/>
              <a:t> </a:t>
            </a:r>
            <a:r>
              <a:rPr lang="lv-LV" altLang="lv-LV" sz="2800" dirty="0" err="1"/>
              <a:t>Termoregulētājvārsts</a:t>
            </a:r>
            <a:r>
              <a:rPr lang="lv-LV" altLang="lv-LV" sz="2800" dirty="0"/>
              <a:t>.                       Iztvaikotājs.</a:t>
            </a:r>
            <a:endParaRPr lang="lv-LV" sz="2800" dirty="0"/>
          </a:p>
        </p:txBody>
      </p:sp>
    </p:spTree>
    <p:extLst>
      <p:ext uri="{BB962C8B-B14F-4D97-AF65-F5344CB8AC3E}">
        <p14:creationId xmlns:p14="http://schemas.microsoft.com/office/powerpoint/2010/main" val="309575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35" presetClass="emph" presetSubtype="0" repeatCount="indefinite" fill="hold" grpId="1" nodeType="withEffect">
                                  <p:stCondLst>
                                    <p:cond delay="0"/>
                                  </p:stCondLst>
                                  <p:childTnLst>
                                    <p:anim calcmode="discrete" valueType="str">
                                      <p:cBhvr>
                                        <p:cTn id="16" dur="1000" fill="hold"/>
                                        <p:tgtEl>
                                          <p:spTgt spid="7"/>
                                        </p:tgtEl>
                                        <p:attrNameLst>
                                          <p:attrName>style.visibility</p:attrName>
                                        </p:attrNameLst>
                                      </p:cBhvr>
                                      <p:tavLst>
                                        <p:tav tm="0">
                                          <p:val>
                                            <p:strVal val="hidden"/>
                                          </p:val>
                                        </p:tav>
                                        <p:tav tm="50000">
                                          <p:val>
                                            <p:strVal val="visible"/>
                                          </p:val>
                                        </p:tav>
                                      </p:tavLst>
                                    </p:anim>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35" presetClass="emph" presetSubtype="0" repeatCount="indefinite" fill="hold" grpId="1" nodeType="withEffect">
                                  <p:stCondLst>
                                    <p:cond delay="0"/>
                                  </p:stCondLst>
                                  <p:childTnLst>
                                    <p:anim calcmode="discrete" valueType="str">
                                      <p:cBhvr>
                                        <p:cTn id="20"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6E638F8-26E8-B44F-F1EB-D15ABBB75689}"/>
              </a:ext>
            </a:extLst>
          </p:cNvPr>
          <p:cNvSpPr>
            <a:spLocks noGrp="1"/>
          </p:cNvSpPr>
          <p:nvPr>
            <p:ph idx="1"/>
          </p:nvPr>
        </p:nvSpPr>
        <p:spPr>
          <a:xfrm>
            <a:off x="838200" y="1825625"/>
            <a:ext cx="4997245" cy="4830814"/>
          </a:xfrm>
        </p:spPr>
        <p:txBody>
          <a:bodyPr/>
          <a:lstStyle/>
          <a:p>
            <a:pPr marL="609600" indent="-609600">
              <a:lnSpc>
                <a:spcPct val="90000"/>
              </a:lnSpc>
              <a:buFontTx/>
              <a:buAutoNum type="arabicPeriod"/>
            </a:pPr>
            <a:r>
              <a:rPr lang="lv-LV" altLang="lv-LV" sz="2800" dirty="0"/>
              <a:t>Cilindru bloks,</a:t>
            </a:r>
          </a:p>
          <a:p>
            <a:pPr marL="609600" indent="-609600">
              <a:lnSpc>
                <a:spcPct val="90000"/>
              </a:lnSpc>
              <a:buFontTx/>
              <a:buAutoNum type="arabicPeriod"/>
            </a:pPr>
            <a:r>
              <a:rPr lang="lv-LV" altLang="lv-LV" sz="2800" dirty="0"/>
              <a:t>virzulis,</a:t>
            </a:r>
          </a:p>
          <a:p>
            <a:pPr marL="609600" indent="-609600">
              <a:lnSpc>
                <a:spcPct val="90000"/>
              </a:lnSpc>
              <a:buFontTx/>
              <a:buAutoNum type="arabicPeriod"/>
            </a:pPr>
            <a:r>
              <a:rPr lang="lv-LV" altLang="lv-LV" sz="2800" dirty="0"/>
              <a:t>klanis,</a:t>
            </a:r>
          </a:p>
          <a:p>
            <a:pPr marL="609600" indent="-609600">
              <a:lnSpc>
                <a:spcPct val="90000"/>
              </a:lnSpc>
              <a:buFontTx/>
              <a:buAutoNum type="arabicPeriod"/>
            </a:pPr>
            <a:r>
              <a:rPr lang="lv-LV" altLang="lv-LV" sz="2800" dirty="0"/>
              <a:t>piedziņas plāksne,</a:t>
            </a:r>
          </a:p>
          <a:p>
            <a:pPr marL="609600" indent="-609600">
              <a:lnSpc>
                <a:spcPct val="90000"/>
              </a:lnSpc>
              <a:buFontTx/>
              <a:buAutoNum type="arabicPeriod"/>
            </a:pPr>
            <a:r>
              <a:rPr lang="lv-LV" altLang="lv-LV" sz="2800" dirty="0"/>
              <a:t>vārpsta.</a:t>
            </a:r>
          </a:p>
          <a:p>
            <a:pPr marL="609600" indent="-609600">
              <a:lnSpc>
                <a:spcPct val="90000"/>
              </a:lnSpc>
              <a:buFontTx/>
              <a:buNone/>
            </a:pPr>
            <a:r>
              <a:rPr lang="lv-LV" altLang="lv-LV" sz="2800" b="1" i="1" dirty="0">
                <a:cs typeface="Times New Roman" panose="02020603050405020304" pitchFamily="18" charset="0"/>
              </a:rPr>
              <a:t>α</a:t>
            </a:r>
            <a:r>
              <a:rPr lang="lv-LV" altLang="lv-LV" sz="2800" b="1" i="1" dirty="0"/>
              <a:t>.</a:t>
            </a:r>
            <a:r>
              <a:rPr lang="lv-LV" altLang="lv-LV" sz="2800" i="1" dirty="0"/>
              <a:t>    Piedziņas plāksnes sagāzuma leņķis.</a:t>
            </a:r>
            <a:endParaRPr lang="en-GB" altLang="lv-LV" sz="2800" i="1" dirty="0"/>
          </a:p>
          <a:p>
            <a:endParaRPr lang="lv-LV" dirty="0"/>
          </a:p>
        </p:txBody>
      </p:sp>
      <p:sp>
        <p:nvSpPr>
          <p:cNvPr id="4" name="Rectangle 2">
            <a:extLst>
              <a:ext uri="{FF2B5EF4-FFF2-40B4-BE49-F238E27FC236}">
                <a16:creationId xmlns:a16="http://schemas.microsoft.com/office/drawing/2014/main" id="{82B215FB-84EF-DB2A-5770-30D31315E3C6}"/>
              </a:ext>
            </a:extLst>
          </p:cNvPr>
          <p:cNvSpPr>
            <a:spLocks noGrp="1" noChangeArrowheads="1"/>
          </p:cNvSpPr>
          <p:nvPr>
            <p:ph type="title"/>
          </p:nvPr>
        </p:nvSpPr>
        <p:spPr>
          <a:xfrm>
            <a:off x="838200" y="365125"/>
            <a:ext cx="10515600" cy="1325563"/>
          </a:xfrm>
        </p:spPr>
        <p:txBody>
          <a:bodyPr/>
          <a:lstStyle/>
          <a:p>
            <a:r>
              <a:rPr lang="lv-LV" altLang="lv-LV" b="1" dirty="0"/>
              <a:t>Kompresors (vizuļa tipa </a:t>
            </a:r>
            <a:r>
              <a:rPr lang="lv-LV" altLang="lv-LV" b="1" dirty="0" err="1"/>
              <a:t>hidromotors</a:t>
            </a:r>
            <a:r>
              <a:rPr lang="lv-LV" altLang="lv-LV" b="1" dirty="0"/>
              <a:t>)</a:t>
            </a:r>
            <a:endParaRPr lang="en-GB" altLang="lv-LV" b="1" dirty="0"/>
          </a:p>
        </p:txBody>
      </p:sp>
      <p:graphicFrame>
        <p:nvGraphicFramePr>
          <p:cNvPr id="5" name="Object 4">
            <a:extLst>
              <a:ext uri="{FF2B5EF4-FFF2-40B4-BE49-F238E27FC236}">
                <a16:creationId xmlns:a16="http://schemas.microsoft.com/office/drawing/2014/main" id="{32D80D0C-A00A-3779-409C-287104628FE6}"/>
              </a:ext>
            </a:extLst>
          </p:cNvPr>
          <p:cNvGraphicFramePr>
            <a:graphicFrameLocks noChangeAspect="1"/>
          </p:cNvGraphicFramePr>
          <p:nvPr>
            <p:extLst>
              <p:ext uri="{D42A27DB-BD31-4B8C-83A1-F6EECF244321}">
                <p14:modId xmlns:p14="http://schemas.microsoft.com/office/powerpoint/2010/main" val="2524036942"/>
              </p:ext>
            </p:extLst>
          </p:nvPr>
        </p:nvGraphicFramePr>
        <p:xfrm>
          <a:off x="4473901" y="1741487"/>
          <a:ext cx="6695544" cy="4236526"/>
        </p:xfrm>
        <a:graphic>
          <a:graphicData uri="http://schemas.openxmlformats.org/presentationml/2006/ole">
            <mc:AlternateContent xmlns:mc="http://schemas.openxmlformats.org/markup-compatibility/2006">
              <mc:Choice xmlns:v="urn:schemas-microsoft-com:vml" Requires="v">
                <p:oleObj spid="_x0000_s23555" name="Bitmap Image" r:id="rId3" imgW="4229690" imgH="2676899" progId="Paint.Picture">
                  <p:embed/>
                </p:oleObj>
              </mc:Choice>
              <mc:Fallback>
                <p:oleObj name="Bitmap Image" r:id="rId3" imgW="4229690" imgH="2676899" progId="Paint.Picture">
                  <p:embed/>
                  <p:pic>
                    <p:nvPicPr>
                      <p:cNvPr id="2334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901" y="1741487"/>
                        <a:ext cx="6695544" cy="4236526"/>
                      </a:xfrm>
                      <a:prstGeom prst="rect">
                        <a:avLst/>
                      </a:prstGeom>
                      <a:noFill/>
                      <a:ln>
                        <a:noFill/>
                      </a:ln>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41087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E9CB40FF-4DCD-FF8F-6775-A844A6FAC767}"/>
              </a:ext>
            </a:extLst>
          </p:cNvPr>
          <p:cNvSpPr>
            <a:spLocks noGrp="1"/>
          </p:cNvSpPr>
          <p:nvPr>
            <p:ph idx="1"/>
          </p:nvPr>
        </p:nvSpPr>
        <p:spPr>
          <a:xfrm>
            <a:off x="516835" y="866293"/>
            <a:ext cx="10515600" cy="4351338"/>
          </a:xfrm>
        </p:spPr>
        <p:txBody>
          <a:bodyPr/>
          <a:lstStyle/>
          <a:p>
            <a:pPr>
              <a:lnSpc>
                <a:spcPct val="90000"/>
              </a:lnSpc>
            </a:pPr>
            <a:r>
              <a:rPr lang="lv-LV" altLang="lv-LV" sz="2800" dirty="0">
                <a:cs typeface="Times New Roman" panose="02020603050405020304" pitchFamily="18" charset="0"/>
              </a:rPr>
              <a:t>Vārpsta (5) piedzen </a:t>
            </a:r>
            <a:r>
              <a:rPr lang="lv-LV" altLang="lv-LV" sz="2800" dirty="0" err="1">
                <a:cs typeface="Times New Roman" panose="02020603050405020304" pitchFamily="18" charset="0"/>
              </a:rPr>
              <a:t>hidrosūkņa</a:t>
            </a:r>
            <a:r>
              <a:rPr lang="lv-LV" altLang="lv-LV" sz="2800" dirty="0">
                <a:cs typeface="Times New Roman" panose="02020603050405020304" pitchFamily="18" charset="0"/>
              </a:rPr>
              <a:t> cilindru bloku (1) kurā izveidoti aksiāli cilindri ar </a:t>
            </a:r>
            <a:r>
              <a:rPr lang="lv-LV" altLang="lv-LV" sz="2800" dirty="0" err="1">
                <a:cs typeface="Times New Roman" panose="02020603050405020304" pitchFamily="18" charset="0"/>
              </a:rPr>
              <a:t>plunžeriem</a:t>
            </a:r>
            <a:r>
              <a:rPr lang="lv-LV" altLang="lv-LV" sz="2800" dirty="0">
                <a:cs typeface="Times New Roman" panose="02020603050405020304" pitchFamily="18" charset="0"/>
              </a:rPr>
              <a:t>. </a:t>
            </a:r>
            <a:endParaRPr lang="lv-LV" altLang="lv-LV" sz="2800" dirty="0"/>
          </a:p>
          <a:p>
            <a:pPr>
              <a:lnSpc>
                <a:spcPct val="90000"/>
              </a:lnSpc>
            </a:pPr>
            <a:r>
              <a:rPr lang="lv-LV" altLang="lv-LV" sz="2800" dirty="0" err="1">
                <a:cs typeface="Times New Roman" panose="02020603050405020304" pitchFamily="18" charset="0"/>
              </a:rPr>
              <a:t>Plunžeru</a:t>
            </a:r>
            <a:r>
              <a:rPr lang="lv-LV" altLang="lv-LV" sz="2800" dirty="0">
                <a:cs typeface="Times New Roman" panose="02020603050405020304" pitchFamily="18" charset="0"/>
              </a:rPr>
              <a:t> sfēriskās galvas ar separatorā  iestiprinātu aptveru starpniecību atbalstās pret </a:t>
            </a:r>
            <a:r>
              <a:rPr lang="lv-LV" altLang="lv-LV" sz="2800" dirty="0" err="1">
                <a:cs typeface="Times New Roman" panose="02020603050405020304" pitchFamily="18" charset="0"/>
              </a:rPr>
              <a:t>balstripu</a:t>
            </a:r>
            <a:r>
              <a:rPr lang="lv-LV" altLang="lv-LV" sz="2800" dirty="0">
                <a:cs typeface="Times New Roman" panose="02020603050405020304" pitchFamily="18" charset="0"/>
              </a:rPr>
              <a:t>, kas ievietota piedziņas plāksnē (4) slīpi attiecībā pret cilindru bloka rotācijas asi.</a:t>
            </a:r>
            <a:endParaRPr lang="lv-LV" altLang="lv-LV" sz="2800" dirty="0"/>
          </a:p>
          <a:p>
            <a:pPr>
              <a:lnSpc>
                <a:spcPct val="90000"/>
              </a:lnSpc>
            </a:pPr>
            <a:r>
              <a:rPr lang="lv-LV" altLang="lv-LV" sz="2800" dirty="0" err="1">
                <a:cs typeface="Times New Roman" panose="02020603050405020304" pitchFamily="18" charset="0"/>
              </a:rPr>
              <a:t>Balstripas</a:t>
            </a:r>
            <a:r>
              <a:rPr lang="lv-LV" altLang="lv-LV" sz="2800" dirty="0">
                <a:cs typeface="Times New Roman" panose="02020603050405020304" pitchFamily="18" charset="0"/>
              </a:rPr>
              <a:t> slīpā novietojuma dēļ, tai rotējot, </a:t>
            </a:r>
            <a:r>
              <a:rPr lang="lv-LV" altLang="lv-LV" sz="2800" dirty="0" err="1">
                <a:cs typeface="Times New Roman" panose="02020603050405020304" pitchFamily="18" charset="0"/>
              </a:rPr>
              <a:t>plunžeri</a:t>
            </a:r>
            <a:r>
              <a:rPr lang="lv-LV" altLang="lv-LV" sz="2800" dirty="0">
                <a:cs typeface="Times New Roman" panose="02020603050405020304" pitchFamily="18" charset="0"/>
              </a:rPr>
              <a:t> tiek bīdīti turp un atpakaļ.</a:t>
            </a:r>
            <a:endParaRPr lang="lv-LV" altLang="lv-LV" sz="2800" dirty="0"/>
          </a:p>
          <a:p>
            <a:pPr>
              <a:lnSpc>
                <a:spcPct val="90000"/>
              </a:lnSpc>
            </a:pPr>
            <a:r>
              <a:rPr lang="lv-LV" altLang="lv-LV" sz="2800" dirty="0">
                <a:cs typeface="Times New Roman" panose="02020603050405020304" pitchFamily="18" charset="0"/>
              </a:rPr>
              <a:t>Darba laikā griezes moments no vārpstas (5) tiek padots uz cilindru                                                   bloku (</a:t>
            </a:r>
            <a:r>
              <a:rPr lang="lv-LV" altLang="lv-LV" sz="2800" dirty="0"/>
              <a:t>1)</a:t>
            </a:r>
            <a:r>
              <a:rPr lang="lv-LV" altLang="lv-LV" sz="2800" dirty="0">
                <a:cs typeface="Times New Roman" panose="02020603050405020304" pitchFamily="18" charset="0"/>
              </a:rPr>
              <a:t> un virzuļiem (2). </a:t>
            </a:r>
            <a:endParaRPr lang="en-GB" altLang="lv-LV" sz="2800" dirty="0">
              <a:cs typeface="Times New Roman" panose="02020603050405020304" pitchFamily="18" charset="0"/>
            </a:endParaRPr>
          </a:p>
          <a:p>
            <a:endParaRPr lang="lv-LV" dirty="0"/>
          </a:p>
        </p:txBody>
      </p:sp>
      <p:sp>
        <p:nvSpPr>
          <p:cNvPr id="4" name="Rectangle 2">
            <a:extLst>
              <a:ext uri="{FF2B5EF4-FFF2-40B4-BE49-F238E27FC236}">
                <a16:creationId xmlns:a16="http://schemas.microsoft.com/office/drawing/2014/main" id="{3149AAD6-68FA-427B-474A-2ECC2B6913BA}"/>
              </a:ext>
            </a:extLst>
          </p:cNvPr>
          <p:cNvSpPr>
            <a:spLocks noGrp="1" noChangeArrowheads="1"/>
          </p:cNvSpPr>
          <p:nvPr>
            <p:ph type="title"/>
          </p:nvPr>
        </p:nvSpPr>
        <p:spPr>
          <a:xfrm>
            <a:off x="838200" y="86830"/>
            <a:ext cx="10194235" cy="779463"/>
          </a:xfrm>
        </p:spPr>
        <p:txBody>
          <a:bodyPr/>
          <a:lstStyle/>
          <a:p>
            <a:pPr algn="ctr"/>
            <a:r>
              <a:rPr lang="lv-LV" altLang="lv-LV" b="1" dirty="0"/>
              <a:t>Darbības princips</a:t>
            </a:r>
            <a:endParaRPr lang="en-GB" altLang="lv-LV" b="1" dirty="0"/>
          </a:p>
        </p:txBody>
      </p:sp>
      <p:graphicFrame>
        <p:nvGraphicFramePr>
          <p:cNvPr id="5" name="Object 4">
            <a:extLst>
              <a:ext uri="{FF2B5EF4-FFF2-40B4-BE49-F238E27FC236}">
                <a16:creationId xmlns:a16="http://schemas.microsoft.com/office/drawing/2014/main" id="{46D3CC45-EBAC-1C86-9B7A-4EBC4A100C51}"/>
              </a:ext>
            </a:extLst>
          </p:cNvPr>
          <p:cNvGraphicFramePr>
            <a:graphicFrameLocks noChangeAspect="1"/>
          </p:cNvGraphicFramePr>
          <p:nvPr>
            <p:extLst>
              <p:ext uri="{D42A27DB-BD31-4B8C-83A1-F6EECF244321}">
                <p14:modId xmlns:p14="http://schemas.microsoft.com/office/powerpoint/2010/main" val="838617129"/>
              </p:ext>
            </p:extLst>
          </p:nvPr>
        </p:nvGraphicFramePr>
        <p:xfrm>
          <a:off x="6768548" y="4381632"/>
          <a:ext cx="3912083" cy="2476368"/>
        </p:xfrm>
        <a:graphic>
          <a:graphicData uri="http://schemas.openxmlformats.org/presentationml/2006/ole">
            <mc:AlternateContent xmlns:mc="http://schemas.openxmlformats.org/markup-compatibility/2006">
              <mc:Choice xmlns:v="urn:schemas-microsoft-com:vml" Requires="v">
                <p:oleObj spid="_x0000_s24579" name="Bitmap Image" r:id="rId3" imgW="4229690" imgH="2676899" progId="Paint.Picture">
                  <p:embed/>
                </p:oleObj>
              </mc:Choice>
              <mc:Fallback>
                <p:oleObj name="Bitmap Image" r:id="rId3" imgW="4229690" imgH="2676899" progId="Paint.Picture">
                  <p:embed/>
                  <p:pic>
                    <p:nvPicPr>
                      <p:cNvPr id="2345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548" y="4381632"/>
                        <a:ext cx="3912083" cy="2476368"/>
                      </a:xfrm>
                      <a:prstGeom prst="rect">
                        <a:avLst/>
                      </a:prstGeom>
                      <a:noFill/>
                      <a:ln>
                        <a:noFill/>
                      </a:ln>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283539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5602959-843A-280E-A373-710ADAB6AAFE}"/>
              </a:ext>
            </a:extLst>
          </p:cNvPr>
          <p:cNvSpPr>
            <a:spLocks noGrp="1"/>
          </p:cNvSpPr>
          <p:nvPr>
            <p:ph type="title"/>
          </p:nvPr>
        </p:nvSpPr>
        <p:spPr/>
        <p:txBody>
          <a:bodyPr/>
          <a:lstStyle/>
          <a:p>
            <a:r>
              <a:rPr lang="lv-LV" altLang="lv-LV" b="1" dirty="0"/>
              <a:t>Darbības princips</a:t>
            </a:r>
            <a:endParaRPr lang="lv-LV" dirty="0"/>
          </a:p>
        </p:txBody>
      </p:sp>
      <p:sp>
        <p:nvSpPr>
          <p:cNvPr id="3" name="Satura vietturis 2">
            <a:extLst>
              <a:ext uri="{FF2B5EF4-FFF2-40B4-BE49-F238E27FC236}">
                <a16:creationId xmlns:a16="http://schemas.microsoft.com/office/drawing/2014/main" id="{5280BF0A-E2FD-CE02-EB55-08348BA8D1EB}"/>
              </a:ext>
            </a:extLst>
          </p:cNvPr>
          <p:cNvSpPr>
            <a:spLocks noGrp="1"/>
          </p:cNvSpPr>
          <p:nvPr>
            <p:ph idx="1"/>
          </p:nvPr>
        </p:nvSpPr>
        <p:spPr/>
        <p:txBody>
          <a:bodyPr/>
          <a:lstStyle/>
          <a:p>
            <a:pPr>
              <a:lnSpc>
                <a:spcPct val="90000"/>
              </a:lnSpc>
            </a:pPr>
            <a:r>
              <a:rPr lang="lv-LV" altLang="lv-LV" sz="2800" dirty="0">
                <a:cs typeface="Times New Roman" panose="02020603050405020304" pitchFamily="18" charset="0"/>
              </a:rPr>
              <a:t>Kad slīpā plāksne vai virzuļu bloks atrodas sagāztā stāvoklī, virzuļi (2) veic sarežģītu kustību – griežas kopā ar bloku un vienlaicīgi tajā pārvietojās turp – atpakaļ kustībā nodrošinot šķidruma iesūkšanu, saspiešanu un aizvadīšanu. </a:t>
            </a:r>
            <a:endParaRPr lang="lv-LV" altLang="lv-LV" sz="2800" dirty="0"/>
          </a:p>
          <a:p>
            <a:pPr>
              <a:lnSpc>
                <a:spcPct val="90000"/>
              </a:lnSpc>
            </a:pPr>
            <a:r>
              <a:rPr lang="lv-LV" altLang="lv-LV" sz="2800" dirty="0">
                <a:cs typeface="Times New Roman" panose="02020603050405020304" pitchFamily="18" charset="0"/>
              </a:rPr>
              <a:t>Cilindru bloka viena pilna </a:t>
            </a:r>
            <a:r>
              <a:rPr lang="lv-LV" altLang="lv-LV" sz="2800" dirty="0" err="1">
                <a:cs typeface="Times New Roman" panose="02020603050405020304" pitchFamily="18" charset="0"/>
              </a:rPr>
              <a:t>apgrieziena</a:t>
            </a:r>
            <a:r>
              <a:rPr lang="lv-LV" altLang="lv-LV" sz="2800" dirty="0">
                <a:cs typeface="Times New Roman" panose="02020603050405020304" pitchFamily="18" charset="0"/>
              </a:rPr>
              <a:t> laikā katrs </a:t>
            </a:r>
            <a:r>
              <a:rPr lang="lv-LV" altLang="lv-LV" sz="2800" dirty="0" err="1">
                <a:cs typeface="Times New Roman" panose="02020603050405020304" pitchFamily="18" charset="0"/>
              </a:rPr>
              <a:t>plunžers</a:t>
            </a:r>
            <a:r>
              <a:rPr lang="lv-LV" altLang="lv-LV" sz="2800" dirty="0">
                <a:cs typeface="Times New Roman" panose="02020603050405020304" pitchFamily="18" charset="0"/>
              </a:rPr>
              <a:t> veic vienu pilnu turp - atpakaļgājienu. </a:t>
            </a:r>
            <a:endParaRPr lang="lv-LV" altLang="lv-LV" sz="2800" dirty="0"/>
          </a:p>
          <a:p>
            <a:pPr>
              <a:lnSpc>
                <a:spcPct val="90000"/>
              </a:lnSpc>
            </a:pPr>
            <a:r>
              <a:rPr lang="lv-LV" altLang="lv-LV" sz="2800" dirty="0" err="1">
                <a:cs typeface="Times New Roman" panose="02020603050405020304" pitchFamily="18" charset="0"/>
              </a:rPr>
              <a:t>Plunžeru</a:t>
            </a:r>
            <a:r>
              <a:rPr lang="lv-LV" altLang="lv-LV" sz="2800" dirty="0">
                <a:cs typeface="Times New Roman" panose="02020603050405020304" pitchFamily="18" charset="0"/>
              </a:rPr>
              <a:t> galējais labais stāvoklis atbilst iesūkšanas gājiena sākumam, bet galējais kreisais </a:t>
            </a:r>
            <a:r>
              <a:rPr lang="lv-LV" altLang="lv-LV" sz="2800" dirty="0"/>
              <a:t>–</a:t>
            </a:r>
            <a:r>
              <a:rPr lang="lv-LV" altLang="lv-LV" sz="2800" dirty="0">
                <a:cs typeface="Times New Roman" panose="02020603050405020304" pitchFamily="18" charset="0"/>
              </a:rPr>
              <a:t> spiediena gājiena sākumam.</a:t>
            </a:r>
            <a:r>
              <a:rPr lang="en-GB" altLang="lv-LV" sz="2800" dirty="0">
                <a:cs typeface="Times New Roman" panose="02020603050405020304" pitchFamily="18" charset="0"/>
              </a:rPr>
              <a:t> </a:t>
            </a:r>
          </a:p>
          <a:p>
            <a:endParaRPr lang="lv-LV" dirty="0"/>
          </a:p>
        </p:txBody>
      </p:sp>
      <p:graphicFrame>
        <p:nvGraphicFramePr>
          <p:cNvPr id="4" name="Object 4">
            <a:extLst>
              <a:ext uri="{FF2B5EF4-FFF2-40B4-BE49-F238E27FC236}">
                <a16:creationId xmlns:a16="http://schemas.microsoft.com/office/drawing/2014/main" id="{B77ECE1F-A613-D487-B730-AAF700F492CB}"/>
              </a:ext>
            </a:extLst>
          </p:cNvPr>
          <p:cNvGraphicFramePr>
            <a:graphicFrameLocks noChangeAspect="1"/>
          </p:cNvGraphicFramePr>
          <p:nvPr/>
        </p:nvGraphicFramePr>
        <p:xfrm>
          <a:off x="6477000" y="304800"/>
          <a:ext cx="2438400" cy="1543050"/>
        </p:xfrm>
        <a:graphic>
          <a:graphicData uri="http://schemas.openxmlformats.org/presentationml/2006/ole">
            <mc:AlternateContent xmlns:mc="http://schemas.openxmlformats.org/markup-compatibility/2006">
              <mc:Choice xmlns:v="urn:schemas-microsoft-com:vml" Requires="v">
                <p:oleObj spid="_x0000_s25603" name="Bitmap Image" r:id="rId3" imgW="4229690" imgH="2676899" progId="Paint.Picture">
                  <p:embed/>
                </p:oleObj>
              </mc:Choice>
              <mc:Fallback>
                <p:oleObj name="Bitmap Image" r:id="rId3" imgW="4229690" imgH="2676899" progId="Paint.Picture">
                  <p:embed/>
                  <p:pic>
                    <p:nvPicPr>
                      <p:cNvPr id="2355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4800"/>
                        <a:ext cx="2438400" cy="15430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09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557948-BCA5-CD40-4BF7-C9FFECE459E8}"/>
              </a:ext>
            </a:extLst>
          </p:cNvPr>
          <p:cNvSpPr>
            <a:spLocks noGrp="1"/>
          </p:cNvSpPr>
          <p:nvPr>
            <p:ph type="title"/>
          </p:nvPr>
        </p:nvSpPr>
        <p:spPr/>
        <p:txBody>
          <a:bodyPr/>
          <a:lstStyle/>
          <a:p>
            <a:r>
              <a:rPr lang="lv-LV" altLang="lv-LV" b="1" dirty="0"/>
              <a:t>Vadītāja kabīnes ventilācija</a:t>
            </a:r>
            <a:endParaRPr lang="lv-LV" dirty="0"/>
          </a:p>
        </p:txBody>
      </p:sp>
      <p:sp>
        <p:nvSpPr>
          <p:cNvPr id="3" name="Satura vietturis 2">
            <a:extLst>
              <a:ext uri="{FF2B5EF4-FFF2-40B4-BE49-F238E27FC236}">
                <a16:creationId xmlns:a16="http://schemas.microsoft.com/office/drawing/2014/main" id="{873BE262-BF2F-2A5E-EC8D-B514B285343E}"/>
              </a:ext>
            </a:extLst>
          </p:cNvPr>
          <p:cNvSpPr>
            <a:spLocks noGrp="1"/>
          </p:cNvSpPr>
          <p:nvPr>
            <p:ph idx="1"/>
          </p:nvPr>
        </p:nvSpPr>
        <p:spPr/>
        <p:txBody>
          <a:bodyPr/>
          <a:lstStyle/>
          <a:p>
            <a:pPr marL="0" indent="0">
              <a:lnSpc>
                <a:spcPct val="90000"/>
              </a:lnSpc>
              <a:buNone/>
            </a:pPr>
            <a:r>
              <a:rPr lang="lv-LV" altLang="lv-LV" sz="2800" dirty="0"/>
              <a:t>Ventilācijas iekārtām </a:t>
            </a:r>
            <a:r>
              <a:rPr lang="lv-LV" altLang="lv-LV" sz="2800" b="1" dirty="0"/>
              <a:t>uzstāda prasības</a:t>
            </a:r>
            <a:r>
              <a:rPr lang="lv-LV" altLang="lv-LV" sz="2800" dirty="0"/>
              <a:t>:</a:t>
            </a:r>
          </a:p>
          <a:p>
            <a:pPr>
              <a:lnSpc>
                <a:spcPct val="90000"/>
              </a:lnSpc>
              <a:buFont typeface="Wingdings" panose="05000000000000000000" pitchFamily="2" charset="2"/>
              <a:buChar char="Ø"/>
            </a:pPr>
            <a:r>
              <a:rPr lang="lv-LV" altLang="lv-LV" sz="2800" i="1" dirty="0"/>
              <a:t>svaigais gaiss ir jānovada uz visām salona pasažieru sēdvietām,</a:t>
            </a:r>
          </a:p>
          <a:p>
            <a:pPr>
              <a:lnSpc>
                <a:spcPct val="90000"/>
              </a:lnSpc>
              <a:buFont typeface="Wingdings" panose="05000000000000000000" pitchFamily="2" charset="2"/>
              <a:buChar char="Ø"/>
            </a:pPr>
            <a:r>
              <a:rPr lang="lv-LV" altLang="lv-LV" sz="2800" i="1" dirty="0"/>
              <a:t>gaisa padevei atsevišķai sēdvietai ir jābūt regulējamai,</a:t>
            </a:r>
          </a:p>
          <a:p>
            <a:pPr>
              <a:lnSpc>
                <a:spcPct val="90000"/>
              </a:lnSpc>
              <a:buFont typeface="Wingdings" panose="05000000000000000000" pitchFamily="2" charset="2"/>
              <a:buChar char="Ø"/>
            </a:pPr>
            <a:r>
              <a:rPr lang="lv-LV" altLang="lv-LV" sz="2800" i="1" dirty="0"/>
              <a:t>gaisam ir jābūt attīrītam no putekļiem un ar nepieciešamo mitruma pakāpi,</a:t>
            </a:r>
          </a:p>
          <a:p>
            <a:pPr>
              <a:lnSpc>
                <a:spcPct val="90000"/>
              </a:lnSpc>
              <a:buFont typeface="Wingdings" panose="05000000000000000000" pitchFamily="2" charset="2"/>
              <a:buChar char="Ø"/>
            </a:pPr>
            <a:r>
              <a:rPr lang="lv-LV" altLang="lv-LV" sz="2800" i="1" dirty="0"/>
              <a:t>gaiss ir jānovada arī uz priekšējo vējstiklu un sānu stikliem,</a:t>
            </a:r>
          </a:p>
          <a:p>
            <a:pPr>
              <a:lnSpc>
                <a:spcPct val="90000"/>
              </a:lnSpc>
              <a:buFont typeface="Wingdings" panose="05000000000000000000" pitchFamily="2" charset="2"/>
              <a:buChar char="Ø"/>
            </a:pPr>
            <a:r>
              <a:rPr lang="lv-LV" altLang="lv-LV" sz="2800" i="1" dirty="0"/>
              <a:t>ir jānodrošina pēc iespējas brīva gaisa apmaiņa.</a:t>
            </a:r>
            <a:endParaRPr lang="en-GB" altLang="lv-LV" sz="2800" i="1" dirty="0"/>
          </a:p>
          <a:p>
            <a:endParaRPr lang="lv-LV" dirty="0"/>
          </a:p>
        </p:txBody>
      </p:sp>
    </p:spTree>
    <p:extLst>
      <p:ext uri="{BB962C8B-B14F-4D97-AF65-F5344CB8AC3E}">
        <p14:creationId xmlns:p14="http://schemas.microsoft.com/office/powerpoint/2010/main" val="378793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80569C0-09C2-D01A-2A00-650A92C4AB59}"/>
              </a:ext>
            </a:extLst>
          </p:cNvPr>
          <p:cNvSpPr>
            <a:spLocks noGrp="1"/>
          </p:cNvSpPr>
          <p:nvPr>
            <p:ph type="title"/>
          </p:nvPr>
        </p:nvSpPr>
        <p:spPr/>
        <p:txBody>
          <a:bodyPr/>
          <a:lstStyle/>
          <a:p>
            <a:r>
              <a:rPr lang="lv-LV" altLang="lv-LV" b="1" dirty="0"/>
              <a:t>Darbības princips</a:t>
            </a:r>
            <a:endParaRPr lang="lv-LV" dirty="0"/>
          </a:p>
        </p:txBody>
      </p:sp>
      <p:sp>
        <p:nvSpPr>
          <p:cNvPr id="3" name="Satura vietturis 2">
            <a:extLst>
              <a:ext uri="{FF2B5EF4-FFF2-40B4-BE49-F238E27FC236}">
                <a16:creationId xmlns:a16="http://schemas.microsoft.com/office/drawing/2014/main" id="{DBFAD01C-92F8-E9BD-2641-F075ABBA52B9}"/>
              </a:ext>
            </a:extLst>
          </p:cNvPr>
          <p:cNvSpPr>
            <a:spLocks noGrp="1"/>
          </p:cNvSpPr>
          <p:nvPr>
            <p:ph idx="1"/>
          </p:nvPr>
        </p:nvSpPr>
        <p:spPr>
          <a:xfrm>
            <a:off x="381000" y="1764578"/>
            <a:ext cx="6144491" cy="4741430"/>
          </a:xfrm>
        </p:spPr>
        <p:txBody>
          <a:bodyPr/>
          <a:lstStyle/>
          <a:p>
            <a:pPr>
              <a:lnSpc>
                <a:spcPct val="90000"/>
              </a:lnSpc>
            </a:pPr>
            <a:r>
              <a:rPr lang="lv-LV" altLang="lv-LV" sz="2800" dirty="0">
                <a:cs typeface="Times New Roman" panose="02020603050405020304" pitchFamily="18" charset="0"/>
              </a:rPr>
              <a:t>Piedziņas  plāksnes (4) un līdz ar to </a:t>
            </a:r>
            <a:r>
              <a:rPr lang="lv-LV" altLang="lv-LV" sz="2800" dirty="0" err="1">
                <a:cs typeface="Times New Roman" panose="02020603050405020304" pitchFamily="18" charset="0"/>
              </a:rPr>
              <a:t>balstripas</a:t>
            </a:r>
            <a:r>
              <a:rPr lang="lv-LV" altLang="lv-LV" sz="2800" dirty="0">
                <a:cs typeface="Times New Roman" panose="02020603050405020304" pitchFamily="18" charset="0"/>
              </a:rPr>
              <a:t> slīpumu var mainīt par noteiktu leņķi uz abām pusēm no neitrālā stāvokļa, tā nodrošinot laidenu kondicioniera kompresora </a:t>
            </a:r>
            <a:r>
              <a:rPr lang="lv-LV" altLang="lv-LV" sz="2800" dirty="0"/>
              <a:t>ražīguma </a:t>
            </a:r>
            <a:r>
              <a:rPr lang="lv-LV" altLang="lv-LV" sz="2800" dirty="0">
                <a:cs typeface="Times New Roman" panose="02020603050405020304" pitchFamily="18" charset="0"/>
              </a:rPr>
              <a:t>izmaiņu.</a:t>
            </a:r>
            <a:endParaRPr lang="lv-LV" altLang="lv-LV" sz="2800" dirty="0"/>
          </a:p>
          <a:p>
            <a:pPr>
              <a:lnSpc>
                <a:spcPct val="90000"/>
              </a:lnSpc>
            </a:pPr>
            <a:r>
              <a:rPr lang="lv-LV" altLang="lv-LV" sz="2800" dirty="0">
                <a:solidFill>
                  <a:srgbClr val="FF0000"/>
                </a:solidFill>
                <a:cs typeface="Times New Roman" panose="02020603050405020304" pitchFamily="18" charset="0"/>
              </a:rPr>
              <a:t>Jo lielāks ir piedziņas plāksnes sagāzuma leņķis, jo lielāka</a:t>
            </a:r>
            <a:r>
              <a:rPr lang="lv-LV" altLang="lv-LV" sz="2800" dirty="0">
                <a:solidFill>
                  <a:srgbClr val="FF0000"/>
                </a:solidFill>
              </a:rPr>
              <a:t> ir</a:t>
            </a:r>
            <a:r>
              <a:rPr lang="lv-LV" altLang="lv-LV" sz="2800" dirty="0">
                <a:solidFill>
                  <a:srgbClr val="FF0000"/>
                </a:solidFill>
                <a:cs typeface="Times New Roman" panose="02020603050405020304" pitchFamily="18" charset="0"/>
              </a:rPr>
              <a:t> </a:t>
            </a:r>
            <a:r>
              <a:rPr lang="lv-LV" altLang="lv-LV" sz="2800" dirty="0" err="1">
                <a:solidFill>
                  <a:srgbClr val="FF0000"/>
                </a:solidFill>
                <a:cs typeface="Times New Roman" panose="02020603050405020304" pitchFamily="18" charset="0"/>
              </a:rPr>
              <a:t>plunžeru</a:t>
            </a:r>
            <a:r>
              <a:rPr lang="lv-LV" altLang="lv-LV" sz="2800" dirty="0">
                <a:solidFill>
                  <a:srgbClr val="FF0000"/>
                </a:solidFill>
                <a:cs typeface="Times New Roman" panose="02020603050405020304" pitchFamily="18" charset="0"/>
              </a:rPr>
              <a:t> gājienu amplitūda un                                                              lielāk</a:t>
            </a:r>
            <a:r>
              <a:rPr lang="lv-LV" altLang="lv-LV" sz="2800" dirty="0">
                <a:solidFill>
                  <a:srgbClr val="FF0000"/>
                </a:solidFill>
              </a:rPr>
              <a:t>s ražīgums</a:t>
            </a:r>
            <a:r>
              <a:rPr lang="lv-LV" altLang="lv-LV" sz="2800" dirty="0">
                <a:solidFill>
                  <a:srgbClr val="FF0000"/>
                </a:solidFill>
                <a:cs typeface="Times New Roman" panose="02020603050405020304" pitchFamily="18" charset="0"/>
              </a:rPr>
              <a:t> </a:t>
            </a:r>
            <a:r>
              <a:rPr lang="lv-LV" altLang="lv-LV" sz="2800" dirty="0">
                <a:solidFill>
                  <a:srgbClr val="000000"/>
                </a:solidFill>
              </a:rPr>
              <a:t>(</a:t>
            </a:r>
            <a:r>
              <a:rPr lang="lv-LV" altLang="lv-LV" sz="2800" dirty="0" err="1">
                <a:solidFill>
                  <a:srgbClr val="000000"/>
                </a:solidFill>
                <a:cs typeface="Times New Roman" panose="02020603050405020304" pitchFamily="18" charset="0"/>
              </a:rPr>
              <a:t>plunžersūkņa</a:t>
            </a:r>
            <a:r>
              <a:rPr lang="lv-LV" altLang="lv-LV" sz="2800" dirty="0">
                <a:solidFill>
                  <a:srgbClr val="000000"/>
                </a:solidFill>
                <a:cs typeface="Times New Roman" panose="02020603050405020304" pitchFamily="18" charset="0"/>
              </a:rPr>
              <a:t>                                                       </a:t>
            </a:r>
            <a:r>
              <a:rPr lang="lv-LV" altLang="lv-LV" sz="2800" dirty="0" err="1">
                <a:solidFill>
                  <a:srgbClr val="000000"/>
                </a:solidFill>
                <a:cs typeface="Times New Roman" panose="02020603050405020304" pitchFamily="18" charset="0"/>
              </a:rPr>
              <a:t>tilpumpadeve</a:t>
            </a:r>
            <a:r>
              <a:rPr lang="lv-LV" altLang="lv-LV" sz="2800" dirty="0">
                <a:solidFill>
                  <a:srgbClr val="000000"/>
                </a:solidFill>
              </a:rPr>
              <a:t>).</a:t>
            </a:r>
            <a:r>
              <a:rPr lang="lv-LV" altLang="lv-LV" sz="2800" dirty="0">
                <a:solidFill>
                  <a:srgbClr val="000000"/>
                </a:solidFill>
                <a:cs typeface="Times New Roman" panose="02020603050405020304" pitchFamily="18" charset="0"/>
              </a:rPr>
              <a:t> </a:t>
            </a:r>
            <a:endParaRPr lang="en-GB" altLang="lv-LV" sz="2800" dirty="0"/>
          </a:p>
          <a:p>
            <a:endParaRPr lang="lv-LV" dirty="0"/>
          </a:p>
        </p:txBody>
      </p:sp>
      <p:graphicFrame>
        <p:nvGraphicFramePr>
          <p:cNvPr id="4" name="Object 4">
            <a:extLst>
              <a:ext uri="{FF2B5EF4-FFF2-40B4-BE49-F238E27FC236}">
                <a16:creationId xmlns:a16="http://schemas.microsoft.com/office/drawing/2014/main" id="{6F94D106-BB6B-82B8-AE68-BAC89C76E521}"/>
              </a:ext>
            </a:extLst>
          </p:cNvPr>
          <p:cNvGraphicFramePr>
            <a:graphicFrameLocks noChangeAspect="1"/>
          </p:cNvGraphicFramePr>
          <p:nvPr>
            <p:extLst>
              <p:ext uri="{D42A27DB-BD31-4B8C-83A1-F6EECF244321}">
                <p14:modId xmlns:p14="http://schemas.microsoft.com/office/powerpoint/2010/main" val="2857423268"/>
              </p:ext>
            </p:extLst>
          </p:nvPr>
        </p:nvGraphicFramePr>
        <p:xfrm>
          <a:off x="6899564" y="2247106"/>
          <a:ext cx="5315956" cy="3363985"/>
        </p:xfrm>
        <a:graphic>
          <a:graphicData uri="http://schemas.openxmlformats.org/presentationml/2006/ole">
            <mc:AlternateContent xmlns:mc="http://schemas.openxmlformats.org/markup-compatibility/2006">
              <mc:Choice xmlns:v="urn:schemas-microsoft-com:vml" Requires="v">
                <p:oleObj spid="_x0000_s26627" name="Bitmap Image" r:id="rId3" imgW="4229690" imgH="2676899" progId="Paint.Picture">
                  <p:embed/>
                </p:oleObj>
              </mc:Choice>
              <mc:Fallback>
                <p:oleObj name="Bitmap Image" r:id="rId3" imgW="4229690" imgH="2676899" progId="Paint.Picture">
                  <p:embed/>
                  <p:pic>
                    <p:nvPicPr>
                      <p:cNvPr id="2365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564" y="2247106"/>
                        <a:ext cx="5315956" cy="3363985"/>
                      </a:xfrm>
                      <a:prstGeom prst="rect">
                        <a:avLst/>
                      </a:prstGeom>
                      <a:noFill/>
                      <a:ln>
                        <a:noFill/>
                      </a:ln>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343894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E19924E-A05D-5A96-DCCC-A231665564EB}"/>
              </a:ext>
            </a:extLst>
          </p:cNvPr>
          <p:cNvSpPr>
            <a:spLocks noGrp="1"/>
          </p:cNvSpPr>
          <p:nvPr>
            <p:ph type="title"/>
          </p:nvPr>
        </p:nvSpPr>
        <p:spPr>
          <a:xfrm>
            <a:off x="548460" y="215731"/>
            <a:ext cx="10799618" cy="761416"/>
          </a:xfrm>
        </p:spPr>
        <p:txBody>
          <a:bodyPr/>
          <a:lstStyle/>
          <a:p>
            <a:r>
              <a:rPr lang="lv-LV" altLang="lv-LV" b="1" dirty="0"/>
              <a:t>Kompresors</a:t>
            </a:r>
            <a:endParaRPr lang="lv-LV" dirty="0"/>
          </a:p>
        </p:txBody>
      </p:sp>
      <p:sp>
        <p:nvSpPr>
          <p:cNvPr id="3" name="Satura vietturis 2">
            <a:extLst>
              <a:ext uri="{FF2B5EF4-FFF2-40B4-BE49-F238E27FC236}">
                <a16:creationId xmlns:a16="http://schemas.microsoft.com/office/drawing/2014/main" id="{44D2AD71-2DD8-4780-C9EA-918A216849C3}"/>
              </a:ext>
            </a:extLst>
          </p:cNvPr>
          <p:cNvSpPr>
            <a:spLocks noGrp="1"/>
          </p:cNvSpPr>
          <p:nvPr>
            <p:ph idx="1"/>
          </p:nvPr>
        </p:nvSpPr>
        <p:spPr>
          <a:xfrm>
            <a:off x="1027947" y="5779636"/>
            <a:ext cx="10799618" cy="1011093"/>
          </a:xfrm>
        </p:spPr>
        <p:txBody>
          <a:bodyPr/>
          <a:lstStyle/>
          <a:p>
            <a:pPr marL="0" indent="0">
              <a:buNone/>
            </a:pPr>
            <a:r>
              <a:rPr lang="lv-LV" altLang="lv-LV" sz="2800" dirty="0"/>
              <a:t>1 – skriemelis ar magnētisko sajūgu, </a:t>
            </a:r>
            <a:r>
              <a:rPr lang="lv-LV" altLang="lv-LV" sz="2800" dirty="0">
                <a:cs typeface="Times New Roman" panose="02020603050405020304" pitchFamily="18" charset="0"/>
              </a:rPr>
              <a:t>2 –</a:t>
            </a:r>
            <a:r>
              <a:rPr lang="lv-LV" altLang="lv-LV" sz="2800" dirty="0"/>
              <a:t> </a:t>
            </a:r>
            <a:r>
              <a:rPr lang="lv-LV" altLang="lv-LV" sz="2800" dirty="0">
                <a:cs typeface="Times New Roman" panose="02020603050405020304" pitchFamily="18" charset="0"/>
              </a:rPr>
              <a:t>kompresora  ražīguma regulēšanas mehānisms, 3 – </a:t>
            </a:r>
            <a:r>
              <a:rPr lang="lv-LV" altLang="lv-LV" sz="2800" dirty="0" err="1">
                <a:cs typeface="Times New Roman" panose="02020603050405020304" pitchFamily="18" charset="0"/>
              </a:rPr>
              <a:t>slīdplāksne</a:t>
            </a:r>
            <a:r>
              <a:rPr lang="lv-LV" altLang="lv-LV" sz="2800" dirty="0">
                <a:cs typeface="Times New Roman" panose="02020603050405020304" pitchFamily="18" charset="0"/>
              </a:rPr>
              <a:t>, </a:t>
            </a:r>
            <a:r>
              <a:rPr lang="lv-LV" altLang="lv-LV" sz="2800" dirty="0"/>
              <a:t>    </a:t>
            </a:r>
            <a:r>
              <a:rPr lang="lv-LV" altLang="lv-LV" sz="2800" dirty="0">
                <a:cs typeface="Times New Roman" panose="02020603050405020304" pitchFamily="18" charset="0"/>
              </a:rPr>
              <a:t>4 – virzulis, 5 – </a:t>
            </a:r>
            <a:r>
              <a:rPr lang="lv-LV" altLang="lv-LV" sz="2800" dirty="0" err="1">
                <a:cs typeface="Times New Roman" panose="02020603050405020304" pitchFamily="18" charset="0"/>
              </a:rPr>
              <a:t>līdzņēmējs</a:t>
            </a:r>
            <a:r>
              <a:rPr lang="lv-LV" altLang="lv-LV" sz="2800" dirty="0">
                <a:cs typeface="Times New Roman" panose="02020603050405020304" pitchFamily="18" charset="0"/>
              </a:rPr>
              <a:t>. </a:t>
            </a:r>
            <a:endParaRPr lang="lv-LV" dirty="0"/>
          </a:p>
        </p:txBody>
      </p:sp>
      <p:graphicFrame>
        <p:nvGraphicFramePr>
          <p:cNvPr id="4" name="Object 3">
            <a:extLst>
              <a:ext uri="{FF2B5EF4-FFF2-40B4-BE49-F238E27FC236}">
                <a16:creationId xmlns:a16="http://schemas.microsoft.com/office/drawing/2014/main" id="{6A3324E7-1C91-A491-7BE8-B8A2D748F746}"/>
              </a:ext>
            </a:extLst>
          </p:cNvPr>
          <p:cNvGraphicFramePr>
            <a:graphicFrameLocks noChangeAspect="1"/>
          </p:cNvGraphicFramePr>
          <p:nvPr>
            <p:extLst>
              <p:ext uri="{D42A27DB-BD31-4B8C-83A1-F6EECF244321}">
                <p14:modId xmlns:p14="http://schemas.microsoft.com/office/powerpoint/2010/main" val="1381504061"/>
              </p:ext>
            </p:extLst>
          </p:nvPr>
        </p:nvGraphicFramePr>
        <p:xfrm>
          <a:off x="2651413" y="1293796"/>
          <a:ext cx="6045326" cy="4169190"/>
        </p:xfrm>
        <a:graphic>
          <a:graphicData uri="http://schemas.openxmlformats.org/presentationml/2006/ole">
            <mc:AlternateContent xmlns:mc="http://schemas.openxmlformats.org/markup-compatibility/2006">
              <mc:Choice xmlns:v="urn:schemas-microsoft-com:vml" Requires="v">
                <p:oleObj spid="_x0000_s27651" name="Bitmap Image" r:id="rId3" imgW="6257143" imgH="4315427" progId="Paint.Picture">
                  <p:embed/>
                </p:oleObj>
              </mc:Choice>
              <mc:Fallback>
                <p:oleObj name="Bitmap Image" r:id="rId3" imgW="6257143" imgH="4315427" progId="Paint.Picture">
                  <p:embed/>
                  <p:pic>
                    <p:nvPicPr>
                      <p:cNvPr id="1996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413" y="1293796"/>
                        <a:ext cx="6045326" cy="4169190"/>
                      </a:xfrm>
                      <a:prstGeom prst="rect">
                        <a:avLst/>
                      </a:prstGeom>
                      <a:effectLst>
                        <a:outerShdw dist="107763" dir="2700000" algn="ctr" rotWithShape="0">
                          <a:schemeClr val="bg2"/>
                        </a:outerShdw>
                      </a:effectLst>
                    </p:spPr>
                  </p:pic>
                </p:oleObj>
              </mc:Fallback>
            </mc:AlternateContent>
          </a:graphicData>
        </a:graphic>
      </p:graphicFrame>
    </p:spTree>
    <p:extLst>
      <p:ext uri="{BB962C8B-B14F-4D97-AF65-F5344CB8AC3E}">
        <p14:creationId xmlns:p14="http://schemas.microsoft.com/office/powerpoint/2010/main" val="119438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4A5E036-C6ED-6B92-533F-E07BAF91D3ED}"/>
              </a:ext>
            </a:extLst>
          </p:cNvPr>
          <p:cNvSpPr>
            <a:spLocks noGrp="1"/>
          </p:cNvSpPr>
          <p:nvPr>
            <p:ph type="title"/>
          </p:nvPr>
        </p:nvSpPr>
        <p:spPr/>
        <p:txBody>
          <a:bodyPr/>
          <a:lstStyle/>
          <a:p>
            <a:r>
              <a:rPr lang="lv-LV" altLang="lv-LV" b="1" dirty="0"/>
              <a:t>Kompresors</a:t>
            </a:r>
            <a:endParaRPr lang="lv-LV" dirty="0"/>
          </a:p>
        </p:txBody>
      </p:sp>
      <p:graphicFrame>
        <p:nvGraphicFramePr>
          <p:cNvPr id="4" name="Object 4">
            <a:extLst>
              <a:ext uri="{FF2B5EF4-FFF2-40B4-BE49-F238E27FC236}">
                <a16:creationId xmlns:a16="http://schemas.microsoft.com/office/drawing/2014/main" id="{CF16EF30-FB71-CEDD-D7A7-AFE79A259D32}"/>
              </a:ext>
            </a:extLst>
          </p:cNvPr>
          <p:cNvGraphicFramePr>
            <a:graphicFrameLocks noChangeAspect="1"/>
          </p:cNvGraphicFramePr>
          <p:nvPr>
            <p:extLst>
              <p:ext uri="{D42A27DB-BD31-4B8C-83A1-F6EECF244321}">
                <p14:modId xmlns:p14="http://schemas.microsoft.com/office/powerpoint/2010/main" val="1955702986"/>
              </p:ext>
            </p:extLst>
          </p:nvPr>
        </p:nvGraphicFramePr>
        <p:xfrm>
          <a:off x="5555975" y="1690688"/>
          <a:ext cx="6278312" cy="4068383"/>
        </p:xfrm>
        <a:graphic>
          <a:graphicData uri="http://schemas.openxmlformats.org/presentationml/2006/ole">
            <mc:AlternateContent xmlns:mc="http://schemas.openxmlformats.org/markup-compatibility/2006">
              <mc:Choice xmlns:v="urn:schemas-microsoft-com:vml" Requires="v">
                <p:oleObj spid="_x0000_s28675" name="Bitmap Image" r:id="rId3" imgW="6276190" imgH="4067743" progId="Paint.Picture">
                  <p:embed/>
                </p:oleObj>
              </mc:Choice>
              <mc:Fallback>
                <p:oleObj name="Bitmap Image" r:id="rId3" imgW="6276190" imgH="4067743" progId="Paint.Picture">
                  <p:embed/>
                  <p:pic>
                    <p:nvPicPr>
                      <p:cNvPr id="2314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975" y="1690688"/>
                        <a:ext cx="6278312" cy="4068383"/>
                      </a:xfrm>
                      <a:prstGeom prst="rect">
                        <a:avLst/>
                      </a:prstGeom>
                      <a:noFill/>
                      <a:ln>
                        <a:noFill/>
                      </a:ln>
                      <a:effectLst>
                        <a:outerShdw dist="107763" dir="2700000" algn="ctr" rotWithShape="0">
                          <a:schemeClr val="bg2"/>
                        </a:outerShdw>
                      </a:effectLst>
                    </p:spPr>
                  </p:pic>
                </p:oleObj>
              </mc:Fallback>
            </mc:AlternateContent>
          </a:graphicData>
        </a:graphic>
      </p:graphicFrame>
      <p:sp>
        <p:nvSpPr>
          <p:cNvPr id="7" name="TextBox 6">
            <a:extLst>
              <a:ext uri="{FF2B5EF4-FFF2-40B4-BE49-F238E27FC236}">
                <a16:creationId xmlns:a16="http://schemas.microsoft.com/office/drawing/2014/main" id="{B1885356-E3D8-03AE-4782-724DF17FA8F2}"/>
              </a:ext>
            </a:extLst>
          </p:cNvPr>
          <p:cNvSpPr txBox="1"/>
          <p:nvPr/>
        </p:nvSpPr>
        <p:spPr>
          <a:xfrm>
            <a:off x="367749" y="2077279"/>
            <a:ext cx="5188226" cy="3637919"/>
          </a:xfrm>
          <a:prstGeom prst="rect">
            <a:avLst/>
          </a:prstGeom>
          <a:noFill/>
        </p:spPr>
        <p:txBody>
          <a:bodyPr wrap="square">
            <a:spAutoFit/>
          </a:bodyPr>
          <a:lstStyle/>
          <a:p>
            <a:pPr marL="609600" indent="-609600">
              <a:lnSpc>
                <a:spcPct val="90000"/>
              </a:lnSpc>
              <a:buFontTx/>
              <a:buAutoNum type="arabicPeriod"/>
            </a:pPr>
            <a:r>
              <a:rPr lang="lv-LV" altLang="lv-LV" sz="3200" dirty="0"/>
              <a:t>Piedziņas ass,</a:t>
            </a:r>
          </a:p>
          <a:p>
            <a:pPr marL="609600" indent="-609600">
              <a:lnSpc>
                <a:spcPct val="90000"/>
              </a:lnSpc>
              <a:buFontTx/>
              <a:buAutoNum type="arabicPeriod"/>
            </a:pPr>
            <a:r>
              <a:rPr lang="lv-LV" altLang="lv-LV" sz="3200" dirty="0"/>
              <a:t>svārstīgā plāksne,</a:t>
            </a:r>
          </a:p>
          <a:p>
            <a:pPr marL="609600" indent="-609600">
              <a:lnSpc>
                <a:spcPct val="90000"/>
              </a:lnSpc>
              <a:buFontTx/>
              <a:buAutoNum type="arabicPeriod"/>
            </a:pPr>
            <a:r>
              <a:rPr lang="lv-LV" altLang="lv-LV" sz="3200" dirty="0"/>
              <a:t>vārsts,</a:t>
            </a:r>
          </a:p>
          <a:p>
            <a:pPr marL="609600" indent="-609600">
              <a:lnSpc>
                <a:spcPct val="90000"/>
              </a:lnSpc>
              <a:buFontTx/>
              <a:buAutoNum type="arabicPeriod"/>
            </a:pPr>
            <a:r>
              <a:rPr lang="lv-LV" altLang="lv-LV" sz="3200" dirty="0" err="1"/>
              <a:t>aukstumaģenta</a:t>
            </a:r>
            <a:r>
              <a:rPr lang="lv-LV" altLang="lv-LV" sz="3200" dirty="0"/>
              <a:t> izplūde,</a:t>
            </a:r>
          </a:p>
          <a:p>
            <a:pPr marL="609600" indent="-609600">
              <a:lnSpc>
                <a:spcPct val="90000"/>
              </a:lnSpc>
              <a:buFontTx/>
              <a:buAutoNum type="arabicPeriod"/>
            </a:pPr>
            <a:r>
              <a:rPr lang="lv-LV" altLang="lv-LV" sz="3200" dirty="0" err="1"/>
              <a:t>aukstumaģenta</a:t>
            </a:r>
            <a:r>
              <a:rPr lang="lv-LV" altLang="lv-LV" sz="3200" dirty="0"/>
              <a:t> ieplūde,</a:t>
            </a:r>
          </a:p>
          <a:p>
            <a:pPr marL="609600" indent="-609600">
              <a:lnSpc>
                <a:spcPct val="90000"/>
              </a:lnSpc>
              <a:buFontTx/>
              <a:buAutoNum type="arabicPeriod"/>
            </a:pPr>
            <a:r>
              <a:rPr lang="lv-LV" altLang="lv-LV" sz="3200" dirty="0"/>
              <a:t>virzulis,</a:t>
            </a:r>
          </a:p>
          <a:p>
            <a:pPr marL="609600" indent="-609600">
              <a:lnSpc>
                <a:spcPct val="90000"/>
              </a:lnSpc>
              <a:buFontTx/>
              <a:buAutoNum type="arabicPeriod"/>
            </a:pPr>
            <a:r>
              <a:rPr lang="lv-LV" altLang="lv-LV" sz="3200" dirty="0"/>
              <a:t>atsperes,</a:t>
            </a:r>
          </a:p>
          <a:p>
            <a:pPr marL="609600" indent="-609600">
              <a:lnSpc>
                <a:spcPct val="90000"/>
              </a:lnSpc>
              <a:buFontTx/>
              <a:buAutoNum type="arabicPeriod"/>
            </a:pPr>
            <a:r>
              <a:rPr lang="lv-LV" altLang="lv-LV" sz="3200" dirty="0"/>
              <a:t>piedziņas skriemelis</a:t>
            </a:r>
            <a:endParaRPr lang="lv-LV" sz="3200" dirty="0"/>
          </a:p>
        </p:txBody>
      </p:sp>
    </p:spTree>
    <p:extLst>
      <p:ext uri="{BB962C8B-B14F-4D97-AF65-F5344CB8AC3E}">
        <p14:creationId xmlns:p14="http://schemas.microsoft.com/office/powerpoint/2010/main" val="118473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2B4429-F6A4-2874-2327-A409C5F5DE2E}"/>
              </a:ext>
            </a:extLst>
          </p:cNvPr>
          <p:cNvSpPr>
            <a:spLocks noGrp="1"/>
          </p:cNvSpPr>
          <p:nvPr>
            <p:ph type="title"/>
          </p:nvPr>
        </p:nvSpPr>
        <p:spPr/>
        <p:txBody>
          <a:bodyPr/>
          <a:lstStyle/>
          <a:p>
            <a:r>
              <a:rPr lang="lv-LV" altLang="lv-LV" sz="4400" b="1" dirty="0"/>
              <a:t>Kompresora un kondicioniera darbība</a:t>
            </a:r>
            <a:endParaRPr lang="lv-LV" dirty="0"/>
          </a:p>
        </p:txBody>
      </p:sp>
      <p:pic>
        <p:nvPicPr>
          <p:cNvPr id="4" name="Picture 8" descr="wobble">
            <a:extLst>
              <a:ext uri="{FF2B5EF4-FFF2-40B4-BE49-F238E27FC236}">
                <a16:creationId xmlns:a16="http://schemas.microsoft.com/office/drawing/2014/main" id="{D010DDCA-BF77-8135-385C-93635BA7436A}"/>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6762" y="1987470"/>
            <a:ext cx="4811194" cy="3543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im_engine">
            <a:extLst>
              <a:ext uri="{FF2B5EF4-FFF2-40B4-BE49-F238E27FC236}">
                <a16:creationId xmlns:a16="http://schemas.microsoft.com/office/drawing/2014/main" id="{4EA25D39-4D6F-BA37-AD54-1629D9FD92D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5021" y="1959345"/>
            <a:ext cx="5130217" cy="357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C2259D-298C-6B73-ECF5-7634823A6672}"/>
              </a:ext>
            </a:extLst>
          </p:cNvPr>
          <p:cNvSpPr>
            <a:spLocks noGrp="1"/>
          </p:cNvSpPr>
          <p:nvPr>
            <p:ph type="title"/>
          </p:nvPr>
        </p:nvSpPr>
        <p:spPr/>
        <p:txBody>
          <a:bodyPr/>
          <a:lstStyle/>
          <a:p>
            <a:r>
              <a:rPr lang="lv-LV" altLang="lv-LV" b="1" dirty="0"/>
              <a:t>Kondicioniera ekspluatācija</a:t>
            </a:r>
            <a:endParaRPr lang="lv-LV" dirty="0"/>
          </a:p>
        </p:txBody>
      </p:sp>
      <p:sp>
        <p:nvSpPr>
          <p:cNvPr id="3" name="Satura vietturis 2">
            <a:extLst>
              <a:ext uri="{FF2B5EF4-FFF2-40B4-BE49-F238E27FC236}">
                <a16:creationId xmlns:a16="http://schemas.microsoft.com/office/drawing/2014/main" id="{1DE31D34-8AD1-5BA3-FA25-AF4BFB7CE6C6}"/>
              </a:ext>
            </a:extLst>
          </p:cNvPr>
          <p:cNvSpPr>
            <a:spLocks noGrp="1"/>
          </p:cNvSpPr>
          <p:nvPr>
            <p:ph idx="1"/>
          </p:nvPr>
        </p:nvSpPr>
        <p:spPr/>
        <p:txBody>
          <a:bodyPr/>
          <a:lstStyle/>
          <a:p>
            <a:r>
              <a:rPr lang="lv-LV" altLang="lv-LV" sz="2800" dirty="0">
                <a:solidFill>
                  <a:srgbClr val="000000"/>
                </a:solidFill>
                <a:cs typeface="Times New Roman" panose="02020603050405020304" pitchFamily="18" charset="0"/>
              </a:rPr>
              <a:t>Par </a:t>
            </a:r>
            <a:r>
              <a:rPr lang="lv-LV" altLang="lv-LV" sz="2800" dirty="0" err="1">
                <a:solidFill>
                  <a:srgbClr val="000000"/>
                </a:solidFill>
                <a:cs typeface="Times New Roman" panose="02020603050405020304" pitchFamily="18" charset="0"/>
              </a:rPr>
              <a:t>aukstumaģentu</a:t>
            </a:r>
            <a:r>
              <a:rPr lang="lv-LV" altLang="lv-LV" sz="2800" dirty="0">
                <a:solidFill>
                  <a:srgbClr val="000000"/>
                </a:solidFill>
                <a:cs typeface="Times New Roman" panose="02020603050405020304" pitchFamily="18" charset="0"/>
              </a:rPr>
              <a:t> izmanto </a:t>
            </a:r>
            <a:r>
              <a:rPr lang="lv-LV" altLang="lv-LV" sz="2800" dirty="0" err="1">
                <a:solidFill>
                  <a:srgbClr val="000000"/>
                </a:solidFill>
                <a:cs typeface="Times New Roman" panose="02020603050405020304" pitchFamily="18" charset="0"/>
              </a:rPr>
              <a:t>tetrafluoretānu</a:t>
            </a:r>
            <a:r>
              <a:rPr lang="lv-LV" altLang="lv-LV" sz="2800" dirty="0">
                <a:solidFill>
                  <a:srgbClr val="000000"/>
                </a:solidFill>
                <a:cs typeface="Times New Roman" panose="02020603050405020304" pitchFamily="18" charset="0"/>
              </a:rPr>
              <a:t> </a:t>
            </a:r>
            <a:r>
              <a:rPr lang="lv-LV" altLang="lv-LV" sz="2800" dirty="0">
                <a:solidFill>
                  <a:srgbClr val="000000"/>
                </a:solidFill>
              </a:rPr>
              <a:t> </a:t>
            </a:r>
            <a:r>
              <a:rPr lang="lv-LV" altLang="lv-LV" sz="2800" b="1" i="1" dirty="0">
                <a:solidFill>
                  <a:srgbClr val="000000"/>
                </a:solidFill>
              </a:rPr>
              <a:t>(CH</a:t>
            </a:r>
            <a:r>
              <a:rPr lang="lv-LV" altLang="lv-LV" sz="1200" b="1" i="1" dirty="0">
                <a:solidFill>
                  <a:srgbClr val="000000"/>
                </a:solidFill>
              </a:rPr>
              <a:t>2</a:t>
            </a:r>
            <a:r>
              <a:rPr lang="lv-LV" altLang="lv-LV" sz="2800" b="1" i="1" dirty="0">
                <a:solidFill>
                  <a:srgbClr val="000000"/>
                </a:solidFill>
              </a:rPr>
              <a:t> F – CF</a:t>
            </a:r>
            <a:r>
              <a:rPr lang="lv-LV" altLang="lv-LV" sz="1200" b="1" i="1" dirty="0">
                <a:solidFill>
                  <a:srgbClr val="000000"/>
                </a:solidFill>
              </a:rPr>
              <a:t>3</a:t>
            </a:r>
            <a:r>
              <a:rPr lang="lv-LV" altLang="lv-LV" sz="2800" b="1" i="1" dirty="0">
                <a:solidFill>
                  <a:srgbClr val="000000"/>
                </a:solidFill>
              </a:rPr>
              <a:t>) </a:t>
            </a:r>
            <a:r>
              <a:rPr lang="lv-LV" altLang="lv-LV" sz="2800" b="1" i="1" dirty="0">
                <a:solidFill>
                  <a:srgbClr val="FF0000"/>
                </a:solidFill>
                <a:cs typeface="Times New Roman" panose="02020603050405020304" pitchFamily="18" charset="0"/>
              </a:rPr>
              <a:t>R 134a</a:t>
            </a:r>
            <a:r>
              <a:rPr lang="lv-LV" altLang="lv-LV" sz="2800" dirty="0">
                <a:solidFill>
                  <a:srgbClr val="FF0000"/>
                </a:solidFill>
                <a:cs typeface="Times New Roman" panose="02020603050405020304" pitchFamily="18" charset="0"/>
              </a:rPr>
              <a:t> </a:t>
            </a:r>
            <a:r>
              <a:rPr lang="lv-LV" altLang="lv-LV" sz="2800" dirty="0">
                <a:solidFill>
                  <a:srgbClr val="000000"/>
                </a:solidFill>
                <a:cs typeface="Times New Roman" panose="02020603050405020304" pitchFamily="18" charset="0"/>
              </a:rPr>
              <a:t>ar sasalšanas temperatūru – 29,8 ºC pie 0,1 </a:t>
            </a:r>
            <a:r>
              <a:rPr lang="lv-LV" altLang="lv-LV" sz="2800" dirty="0" err="1">
                <a:solidFill>
                  <a:srgbClr val="000000"/>
                </a:solidFill>
                <a:cs typeface="Times New Roman" panose="02020603050405020304" pitchFamily="18" charset="0"/>
              </a:rPr>
              <a:t>MP</a:t>
            </a:r>
            <a:r>
              <a:rPr lang="lv-LV" altLang="lv-LV" sz="2800" dirty="0" err="1">
                <a:solidFill>
                  <a:srgbClr val="000000"/>
                </a:solidFill>
              </a:rPr>
              <a:t>a</a:t>
            </a:r>
            <a:r>
              <a:rPr lang="lv-LV" altLang="lv-LV" sz="2800" dirty="0">
                <a:solidFill>
                  <a:srgbClr val="000000"/>
                </a:solidFill>
                <a:cs typeface="Times New Roman" panose="02020603050405020304" pitchFamily="18" charset="0"/>
              </a:rPr>
              <a:t> liela spiediena.</a:t>
            </a:r>
            <a:r>
              <a:rPr lang="lv-LV" altLang="lv-LV" sz="2800" dirty="0">
                <a:solidFill>
                  <a:srgbClr val="000000"/>
                </a:solidFill>
              </a:rPr>
              <a:t> Pielietotais </a:t>
            </a:r>
            <a:r>
              <a:rPr lang="lv-LV" altLang="lv-LV" sz="2800" dirty="0" err="1">
                <a:solidFill>
                  <a:srgbClr val="000000"/>
                </a:solidFill>
                <a:cs typeface="Times New Roman" panose="02020603050405020304" pitchFamily="18" charset="0"/>
              </a:rPr>
              <a:t>aukstumaģent</a:t>
            </a:r>
            <a:r>
              <a:rPr lang="lv-LV" altLang="lv-LV" sz="2800" dirty="0" err="1">
                <a:solidFill>
                  <a:srgbClr val="000000"/>
                </a:solidFill>
              </a:rPr>
              <a:t>s</a:t>
            </a:r>
            <a:r>
              <a:rPr lang="lv-LV" altLang="lv-LV" sz="2800" dirty="0">
                <a:solidFill>
                  <a:srgbClr val="000000"/>
                </a:solidFill>
                <a:cs typeface="Times New Roman" panose="02020603050405020304" pitchFamily="18" charset="0"/>
              </a:rPr>
              <a:t> </a:t>
            </a:r>
            <a:r>
              <a:rPr lang="lv-LV" altLang="lv-LV" sz="2800" dirty="0">
                <a:solidFill>
                  <a:srgbClr val="000000"/>
                </a:solidFill>
              </a:rPr>
              <a:t>ir bezkrāsains un gaistošs.</a:t>
            </a:r>
          </a:p>
          <a:p>
            <a:r>
              <a:rPr lang="lv-LV" altLang="lv-LV" sz="2800" dirty="0">
                <a:solidFill>
                  <a:srgbClr val="000000"/>
                </a:solidFill>
              </a:rPr>
              <a:t>Agrāk izmantoto </a:t>
            </a:r>
            <a:r>
              <a:rPr lang="lv-LV" altLang="lv-LV" sz="2800" dirty="0" err="1">
                <a:solidFill>
                  <a:srgbClr val="000000"/>
                </a:solidFill>
                <a:cs typeface="Times New Roman" panose="02020603050405020304" pitchFamily="18" charset="0"/>
              </a:rPr>
              <a:t>aukstumaģentu</a:t>
            </a:r>
            <a:r>
              <a:rPr lang="lv-LV" altLang="lv-LV" sz="2800" dirty="0">
                <a:solidFill>
                  <a:srgbClr val="FF0000"/>
                </a:solidFill>
                <a:cs typeface="Times New Roman" panose="02020603050405020304" pitchFamily="18" charset="0"/>
              </a:rPr>
              <a:t> </a:t>
            </a:r>
            <a:r>
              <a:rPr lang="lv-LV" altLang="lv-LV" sz="2800" b="1" i="1" dirty="0">
                <a:solidFill>
                  <a:srgbClr val="FF0000"/>
                </a:solidFill>
              </a:rPr>
              <a:t>R 12</a:t>
            </a:r>
            <a:r>
              <a:rPr lang="lv-LV" altLang="lv-LV" sz="2800" dirty="0">
                <a:solidFill>
                  <a:srgbClr val="FF0000"/>
                </a:solidFill>
              </a:rPr>
              <a:t> </a:t>
            </a:r>
            <a:r>
              <a:rPr lang="lv-LV" altLang="lv-LV" sz="2800" dirty="0">
                <a:solidFill>
                  <a:srgbClr val="000000"/>
                </a:solidFill>
              </a:rPr>
              <a:t>vairāk nepielieto, jo tas iznīcina zemeslodes ozona slāni.</a:t>
            </a:r>
            <a:endParaRPr lang="en-GB" altLang="lv-LV" sz="2800" dirty="0">
              <a:solidFill>
                <a:srgbClr val="000000"/>
              </a:solidFill>
            </a:endParaRPr>
          </a:p>
          <a:p>
            <a:r>
              <a:rPr lang="lv-LV" altLang="lv-LV" sz="2800" dirty="0">
                <a:solidFill>
                  <a:srgbClr val="000000"/>
                </a:solidFill>
                <a:cs typeface="Times New Roman" panose="02020603050405020304" pitchFamily="18" charset="0"/>
              </a:rPr>
              <a:t>Kompresora eļļošanu nodrošina speciāl</a:t>
            </a:r>
            <a:r>
              <a:rPr lang="lv-LV" altLang="lv-LV" sz="2800" dirty="0">
                <a:solidFill>
                  <a:srgbClr val="000000"/>
                </a:solidFill>
              </a:rPr>
              <a:t>a</a:t>
            </a:r>
            <a:r>
              <a:rPr lang="lv-LV" altLang="lv-LV" sz="2800" dirty="0">
                <a:solidFill>
                  <a:srgbClr val="000000"/>
                </a:solidFill>
                <a:cs typeface="Times New Roman" panose="02020603050405020304" pitchFamily="18" charset="0"/>
              </a:rPr>
              <a:t> eļļa</a:t>
            </a:r>
            <a:r>
              <a:rPr lang="lv-LV" altLang="lv-LV" sz="2800" dirty="0">
                <a:solidFill>
                  <a:srgbClr val="000000"/>
                </a:solidFill>
              </a:rPr>
              <a:t>, kas ir</a:t>
            </a:r>
            <a:r>
              <a:rPr lang="en-GB" altLang="lv-LV" sz="2800" dirty="0"/>
              <a:t> </a:t>
            </a:r>
            <a:r>
              <a:rPr lang="lv-LV" altLang="lv-LV" sz="2800" dirty="0">
                <a:solidFill>
                  <a:srgbClr val="000000"/>
                </a:solidFill>
                <a:cs typeface="Times New Roman" panose="02020603050405020304" pitchFamily="18" charset="0"/>
              </a:rPr>
              <a:t>pievienot</a:t>
            </a:r>
            <a:r>
              <a:rPr lang="lv-LV" altLang="lv-LV" sz="2800" dirty="0">
                <a:solidFill>
                  <a:srgbClr val="000000"/>
                </a:solidFill>
              </a:rPr>
              <a:t>a </a:t>
            </a:r>
            <a:r>
              <a:rPr lang="lv-LV" altLang="lv-LV" sz="2800" dirty="0" err="1">
                <a:solidFill>
                  <a:srgbClr val="000000"/>
                </a:solidFill>
                <a:cs typeface="Times New Roman" panose="02020603050405020304" pitchFamily="18" charset="0"/>
              </a:rPr>
              <a:t>aukstumaģentam</a:t>
            </a:r>
            <a:r>
              <a:rPr lang="lv-LV" altLang="lv-LV" sz="2800" dirty="0">
                <a:solidFill>
                  <a:srgbClr val="000000"/>
                </a:solidFill>
              </a:rPr>
              <a:t>.</a:t>
            </a:r>
            <a:endParaRPr lang="en-GB" altLang="lv-LV" sz="2800" dirty="0">
              <a:solidFill>
                <a:srgbClr val="000000"/>
              </a:solidFill>
            </a:endParaRPr>
          </a:p>
          <a:p>
            <a:endParaRPr lang="lv-LV" dirty="0"/>
          </a:p>
        </p:txBody>
      </p:sp>
    </p:spTree>
    <p:extLst>
      <p:ext uri="{BB962C8B-B14F-4D97-AF65-F5344CB8AC3E}">
        <p14:creationId xmlns:p14="http://schemas.microsoft.com/office/powerpoint/2010/main" val="971517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A4EDA749-4285-112C-50A8-410035DE35BE}"/>
              </a:ext>
            </a:extLst>
          </p:cNvPr>
          <p:cNvSpPr>
            <a:spLocks noGrp="1"/>
          </p:cNvSpPr>
          <p:nvPr>
            <p:ph idx="1"/>
          </p:nvPr>
        </p:nvSpPr>
        <p:spPr/>
        <p:txBody>
          <a:bodyPr>
            <a:normAutofit fontScale="92500" lnSpcReduction="20000"/>
          </a:bodyPr>
          <a:lstStyle/>
          <a:p>
            <a:r>
              <a:rPr lang="lv-LV" b="0" i="0" dirty="0">
                <a:solidFill>
                  <a:srgbClr val="181818"/>
                </a:solidFill>
                <a:effectLst/>
                <a:ea typeface="Calibri" panose="020F0502020204030204" pitchFamily="34" charset="0"/>
                <a:cs typeface="Calibri" panose="020F0502020204030204" pitchFamily="34" charset="0"/>
              </a:rPr>
              <a:t>Visbiežāk izmantotā gāze ir </a:t>
            </a:r>
            <a:r>
              <a:rPr lang="lv-LV" b="1" i="0" dirty="0">
                <a:solidFill>
                  <a:srgbClr val="FF0000"/>
                </a:solidFill>
                <a:effectLst/>
                <a:ea typeface="Calibri" panose="020F0502020204030204" pitchFamily="34" charset="0"/>
                <a:cs typeface="Calibri" panose="020F0502020204030204" pitchFamily="34" charset="0"/>
              </a:rPr>
              <a:t>R134a</a:t>
            </a:r>
            <a:r>
              <a:rPr lang="lv-LV" b="0" i="0" dirty="0">
                <a:solidFill>
                  <a:srgbClr val="FF0000"/>
                </a:solidFill>
                <a:effectLst/>
                <a:ea typeface="Calibri" panose="020F0502020204030204" pitchFamily="34" charset="0"/>
                <a:cs typeface="Calibri" panose="020F0502020204030204" pitchFamily="34" charset="0"/>
              </a:rPr>
              <a:t> </a:t>
            </a:r>
            <a:r>
              <a:rPr lang="lv-LV" b="1" i="0" dirty="0">
                <a:solidFill>
                  <a:srgbClr val="181818"/>
                </a:solidFill>
                <a:effectLst/>
                <a:ea typeface="Calibri" panose="020F0502020204030204" pitchFamily="34" charset="0"/>
                <a:cs typeface="Calibri" panose="020F0502020204030204" pitchFamily="34" charset="0"/>
              </a:rPr>
              <a:t>(</a:t>
            </a:r>
            <a:r>
              <a:rPr lang="lv-LV" b="1" i="0" dirty="0" err="1">
                <a:solidFill>
                  <a:srgbClr val="181818"/>
                </a:solidFill>
                <a:effectLst/>
                <a:ea typeface="Calibri" panose="020F0502020204030204" pitchFamily="34" charset="0"/>
                <a:cs typeface="Calibri" panose="020F0502020204030204" pitchFamily="34" charset="0"/>
              </a:rPr>
              <a:t>tetrafluoretāns</a:t>
            </a:r>
            <a:r>
              <a:rPr lang="lv-LV" b="0" i="0" dirty="0">
                <a:solidFill>
                  <a:srgbClr val="181818"/>
                </a:solidFill>
                <a:effectLst/>
                <a:ea typeface="Calibri" panose="020F0502020204030204" pitchFamily="34" charset="0"/>
                <a:cs typeface="Calibri" panose="020F0502020204030204" pitchFamily="34" charset="0"/>
              </a:rPr>
              <a:t>), kas ir kļuvusi par standartu daudzu automobiļu gaisa kondicionieru sistēmās. Šī gāze ir pazīstama ar savu zemo ietekmi uz ozona slāni un ir salīdzinoši droša apkārtējai videi.</a:t>
            </a:r>
          </a:p>
          <a:p>
            <a:r>
              <a:rPr lang="lv-LV" b="0" i="0" dirty="0">
                <a:solidFill>
                  <a:srgbClr val="181818"/>
                </a:solidFill>
                <a:effectLst/>
                <a:ea typeface="Calibri" panose="020F0502020204030204" pitchFamily="34" charset="0"/>
                <a:cs typeface="Calibri" panose="020F0502020204030204" pitchFamily="34" charset="0"/>
              </a:rPr>
              <a:t>Papildus šīm gāzēm, dažās vecākās automašīnās var tikt izmantota arī </a:t>
            </a:r>
            <a:r>
              <a:rPr lang="lv-LV" b="1" i="0" dirty="0">
                <a:solidFill>
                  <a:srgbClr val="FF0000"/>
                </a:solidFill>
                <a:effectLst/>
                <a:ea typeface="Calibri" panose="020F0502020204030204" pitchFamily="34" charset="0"/>
                <a:cs typeface="Calibri" panose="020F0502020204030204" pitchFamily="34" charset="0"/>
              </a:rPr>
              <a:t>R12</a:t>
            </a:r>
            <a:r>
              <a:rPr lang="lv-LV" b="0" i="0" dirty="0">
                <a:solidFill>
                  <a:srgbClr val="FF0000"/>
                </a:solidFill>
                <a:effectLst/>
                <a:ea typeface="Calibri" panose="020F0502020204030204" pitchFamily="34" charset="0"/>
                <a:cs typeface="Calibri" panose="020F0502020204030204" pitchFamily="34" charset="0"/>
              </a:rPr>
              <a:t> </a:t>
            </a:r>
            <a:r>
              <a:rPr lang="lv-LV" b="0" i="0" dirty="0">
                <a:solidFill>
                  <a:srgbClr val="181818"/>
                </a:solidFill>
                <a:effectLst/>
                <a:ea typeface="Calibri" panose="020F0502020204030204" pitchFamily="34" charset="0"/>
                <a:cs typeface="Calibri" panose="020F0502020204030204" pitchFamily="34" charset="0"/>
              </a:rPr>
              <a:t>(</a:t>
            </a:r>
            <a:r>
              <a:rPr lang="lv-LV" b="1" i="0" dirty="0" err="1">
                <a:solidFill>
                  <a:srgbClr val="181818"/>
                </a:solidFill>
                <a:effectLst/>
                <a:ea typeface="Calibri" panose="020F0502020204030204" pitchFamily="34" charset="0"/>
                <a:cs typeface="Calibri" panose="020F0502020204030204" pitchFamily="34" charset="0"/>
              </a:rPr>
              <a:t>dichlorodifluoromethāns</a:t>
            </a:r>
            <a:r>
              <a:rPr lang="lv-LV" b="1" i="0" dirty="0">
                <a:solidFill>
                  <a:srgbClr val="181818"/>
                </a:solidFill>
                <a:effectLst/>
                <a:ea typeface="Calibri" panose="020F0502020204030204" pitchFamily="34" charset="0"/>
                <a:cs typeface="Calibri" panose="020F0502020204030204" pitchFamily="34" charset="0"/>
              </a:rPr>
              <a:t>), </a:t>
            </a:r>
            <a:r>
              <a:rPr lang="lv-LV" b="0" i="0" dirty="0">
                <a:solidFill>
                  <a:srgbClr val="181818"/>
                </a:solidFill>
                <a:effectLst/>
                <a:ea typeface="Calibri" panose="020F0502020204030204" pitchFamily="34" charset="0"/>
                <a:cs typeface="Calibri" panose="020F0502020204030204" pitchFamily="34" charset="0"/>
              </a:rPr>
              <a:t>taču šī gāze vairs nav atļauta ražošanā un tiek uzskatīta par kaitīgu ozona slānim. Tādēļ ir svarīgi atzīmēt, ka, ja jūsu automašīnā ir R12, tā ir jāaizstāj ar modernākām un videi draudzīgākām gāzēm.</a:t>
            </a:r>
            <a:r>
              <a:rPr lang="lv-LV" b="0" i="0" dirty="0">
                <a:solidFill>
                  <a:srgbClr val="181818"/>
                </a:solidFill>
                <a:effectLst/>
              </a:rPr>
              <a:t> </a:t>
            </a:r>
          </a:p>
          <a:p>
            <a:r>
              <a:rPr lang="lv-LV" b="0" i="0" dirty="0">
                <a:solidFill>
                  <a:srgbClr val="181818"/>
                </a:solidFill>
                <a:effectLst/>
              </a:rPr>
              <a:t>Otra populāra gāze ir </a:t>
            </a:r>
            <a:r>
              <a:rPr lang="lv-LV" b="1" i="0" dirty="0">
                <a:solidFill>
                  <a:srgbClr val="FF0000"/>
                </a:solidFill>
                <a:effectLst/>
              </a:rPr>
              <a:t>R1234yf</a:t>
            </a:r>
            <a:r>
              <a:rPr lang="lv-LV" b="0" i="0" dirty="0">
                <a:solidFill>
                  <a:srgbClr val="FF0000"/>
                </a:solidFill>
                <a:effectLst/>
              </a:rPr>
              <a:t> </a:t>
            </a:r>
            <a:r>
              <a:rPr lang="lv-LV" b="0" i="0" dirty="0">
                <a:solidFill>
                  <a:srgbClr val="181818"/>
                </a:solidFill>
                <a:effectLst/>
              </a:rPr>
              <a:t>(</a:t>
            </a:r>
            <a:r>
              <a:rPr lang="lv-LV" b="1" i="0" dirty="0" err="1">
                <a:solidFill>
                  <a:srgbClr val="181818"/>
                </a:solidFill>
                <a:effectLst/>
              </a:rPr>
              <a:t>tetrafluoropropēns</a:t>
            </a:r>
            <a:r>
              <a:rPr lang="lv-LV" b="0" i="0" dirty="0">
                <a:solidFill>
                  <a:srgbClr val="181818"/>
                </a:solidFill>
                <a:effectLst/>
              </a:rPr>
              <a:t>), </a:t>
            </a:r>
            <a:r>
              <a:rPr lang="lv-LV" b="0" i="1" u="sng" dirty="0">
                <a:solidFill>
                  <a:srgbClr val="181818"/>
                </a:solidFill>
                <a:effectLst/>
              </a:rPr>
              <a:t>kas ir jaunāka alternatīva R134a. R1234yf ir izstrādāta, lai samazinātu globālo sasilšanu un ir efektīva gāze, kas nodrošina labu dzesēšanas veiktspēju. Šī gāze tiek arvien biežāk izmantota jaunajos automobiļos, jo tā atbilst stingrākām vides normām.</a:t>
            </a:r>
            <a:endParaRPr lang="lv-LV" i="1" u="sng" dirty="0"/>
          </a:p>
          <a:p>
            <a:endParaRPr lang="lv-LV" dirty="0">
              <a:latin typeface="Calibri" panose="020F0502020204030204" pitchFamily="34" charset="0"/>
              <a:ea typeface="Calibri" panose="020F0502020204030204" pitchFamily="34" charset="0"/>
              <a:cs typeface="Calibri" panose="020F0502020204030204" pitchFamily="34" charset="0"/>
            </a:endParaRPr>
          </a:p>
        </p:txBody>
      </p:sp>
      <p:sp>
        <p:nvSpPr>
          <p:cNvPr id="4" name="Virsraksts 1">
            <a:extLst>
              <a:ext uri="{FF2B5EF4-FFF2-40B4-BE49-F238E27FC236}">
                <a16:creationId xmlns:a16="http://schemas.microsoft.com/office/drawing/2014/main" id="{2B7B37AD-34A7-E085-8ABF-22E5BD7D031A}"/>
              </a:ext>
            </a:extLst>
          </p:cNvPr>
          <p:cNvSpPr>
            <a:spLocks noGrp="1"/>
          </p:cNvSpPr>
          <p:nvPr>
            <p:ph type="title"/>
          </p:nvPr>
        </p:nvSpPr>
        <p:spPr>
          <a:xfrm>
            <a:off x="838200" y="365125"/>
            <a:ext cx="10515600" cy="1325563"/>
          </a:xfrm>
        </p:spPr>
        <p:txBody>
          <a:bodyPr/>
          <a:lstStyle/>
          <a:p>
            <a:r>
              <a:rPr lang="lv-LV" b="1" dirty="0"/>
              <a:t>Kādas gāzes tiek izmantotas automašīnu gaisa kondicionieros?</a:t>
            </a:r>
          </a:p>
        </p:txBody>
      </p:sp>
    </p:spTree>
    <p:extLst>
      <p:ext uri="{BB962C8B-B14F-4D97-AF65-F5344CB8AC3E}">
        <p14:creationId xmlns:p14="http://schemas.microsoft.com/office/powerpoint/2010/main" val="251023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FBBF367-62B6-EB9C-CB12-8FB9408701D1}"/>
              </a:ext>
            </a:extLst>
          </p:cNvPr>
          <p:cNvSpPr>
            <a:spLocks noGrp="1"/>
          </p:cNvSpPr>
          <p:nvPr>
            <p:ph type="title"/>
          </p:nvPr>
        </p:nvSpPr>
        <p:spPr/>
        <p:txBody>
          <a:bodyPr/>
          <a:lstStyle/>
          <a:p>
            <a:r>
              <a:rPr lang="lv-LV" altLang="lv-LV" b="1" dirty="0"/>
              <a:t>Vadītāja kabīnes ventilācija</a:t>
            </a:r>
            <a:endParaRPr lang="lv-LV" b="1" dirty="0"/>
          </a:p>
        </p:txBody>
      </p:sp>
      <p:sp>
        <p:nvSpPr>
          <p:cNvPr id="3" name="Satura vietturis 2">
            <a:extLst>
              <a:ext uri="{FF2B5EF4-FFF2-40B4-BE49-F238E27FC236}">
                <a16:creationId xmlns:a16="http://schemas.microsoft.com/office/drawing/2014/main" id="{73FB1772-D313-83D4-D2E2-52D3251E77DE}"/>
              </a:ext>
            </a:extLst>
          </p:cNvPr>
          <p:cNvSpPr>
            <a:spLocks noGrp="1"/>
          </p:cNvSpPr>
          <p:nvPr>
            <p:ph idx="1"/>
          </p:nvPr>
        </p:nvSpPr>
        <p:spPr/>
        <p:txBody>
          <a:bodyPr/>
          <a:lstStyle/>
          <a:p>
            <a:pPr>
              <a:lnSpc>
                <a:spcPct val="90000"/>
              </a:lnSpc>
            </a:pPr>
            <a:r>
              <a:rPr lang="lv-LV" altLang="lv-LV" sz="2800" u="sng" dirty="0"/>
              <a:t>Brīvu gaisa apmaiņu vadītāja kabīnē </a:t>
            </a:r>
            <a:r>
              <a:rPr lang="lv-LV" altLang="lv-LV" sz="2800" dirty="0"/>
              <a:t>(automobiļa salonā) var nodrošināt tikai tad, kad automobiļa kustības ātrums pārsniedz 60 km/h.</a:t>
            </a:r>
          </a:p>
          <a:p>
            <a:pPr>
              <a:lnSpc>
                <a:spcPct val="90000"/>
              </a:lnSpc>
            </a:pPr>
            <a:r>
              <a:rPr lang="lv-LV" altLang="lv-LV" sz="2800" dirty="0"/>
              <a:t>Pie zemākiem kustības ātrumiem optimālai gaisa apmaiņai ir nepieciešams ieslēgt ventilatoru.</a:t>
            </a:r>
          </a:p>
          <a:p>
            <a:pPr>
              <a:lnSpc>
                <a:spcPct val="90000"/>
              </a:lnSpc>
            </a:pPr>
            <a:r>
              <a:rPr lang="lv-LV" altLang="lv-LV" sz="2800" dirty="0"/>
              <a:t>Gaisa ieplūdes atveres izvieto vietās, kur ir mazākais piesārņojums ar netīrumiem (putekļiem) un motora izplūdes gāzēm.</a:t>
            </a:r>
          </a:p>
          <a:p>
            <a:pPr>
              <a:lnSpc>
                <a:spcPct val="90000"/>
              </a:lnSpc>
            </a:pPr>
            <a:r>
              <a:rPr lang="lv-LV" altLang="lv-LV" sz="2800" dirty="0"/>
              <a:t>Lai nodrošinātu izplūdes gāzu un putekļu neiekļūšanu automobiļa salonā tur ir nepieciešams neliels gaisa </a:t>
            </a:r>
            <a:r>
              <a:rPr lang="lv-LV" altLang="lv-LV" sz="2800" dirty="0" err="1"/>
              <a:t>pārspiediens</a:t>
            </a:r>
            <a:r>
              <a:rPr lang="lv-LV" altLang="lv-LV" sz="2800" dirty="0"/>
              <a:t>.</a:t>
            </a:r>
          </a:p>
          <a:p>
            <a:endParaRPr lang="lv-LV" dirty="0"/>
          </a:p>
        </p:txBody>
      </p:sp>
    </p:spTree>
    <p:extLst>
      <p:ext uri="{BB962C8B-B14F-4D97-AF65-F5344CB8AC3E}">
        <p14:creationId xmlns:p14="http://schemas.microsoft.com/office/powerpoint/2010/main" val="419122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DF6711B-1CD4-80E4-55B7-C096FC114C4D}"/>
              </a:ext>
            </a:extLst>
          </p:cNvPr>
          <p:cNvSpPr>
            <a:spLocks noGrp="1"/>
          </p:cNvSpPr>
          <p:nvPr>
            <p:ph type="title"/>
          </p:nvPr>
        </p:nvSpPr>
        <p:spPr/>
        <p:txBody>
          <a:bodyPr/>
          <a:lstStyle/>
          <a:p>
            <a:r>
              <a:rPr lang="lv-LV" altLang="lv-LV" b="1" dirty="0"/>
              <a:t>Salona ventilācija un apsilde</a:t>
            </a:r>
            <a:endParaRPr lang="lv-LV" b="1" dirty="0"/>
          </a:p>
        </p:txBody>
      </p:sp>
      <p:sp>
        <p:nvSpPr>
          <p:cNvPr id="3" name="Satura vietturis 2">
            <a:extLst>
              <a:ext uri="{FF2B5EF4-FFF2-40B4-BE49-F238E27FC236}">
                <a16:creationId xmlns:a16="http://schemas.microsoft.com/office/drawing/2014/main" id="{5AC73FB7-51F7-B6D3-D3C5-455D822A6968}"/>
              </a:ext>
            </a:extLst>
          </p:cNvPr>
          <p:cNvSpPr>
            <a:spLocks noGrp="1"/>
          </p:cNvSpPr>
          <p:nvPr>
            <p:ph idx="1"/>
          </p:nvPr>
        </p:nvSpPr>
        <p:spPr/>
        <p:txBody>
          <a:bodyPr/>
          <a:lstStyle/>
          <a:p>
            <a:pPr>
              <a:lnSpc>
                <a:spcPct val="80000"/>
              </a:lnSpc>
            </a:pPr>
            <a:r>
              <a:rPr lang="lv-LV" altLang="lv-LV" sz="2800" dirty="0"/>
              <a:t>Gaisa </a:t>
            </a:r>
            <a:r>
              <a:rPr lang="lv-LV" altLang="lv-LV" sz="2800" dirty="0" err="1"/>
              <a:t>pārspiedienu</a:t>
            </a:r>
            <a:r>
              <a:rPr lang="lv-LV" altLang="lv-LV" sz="2800" dirty="0"/>
              <a:t> automobiļa salonā var nodrošināt tikai pie aizvērtiem logiem.</a:t>
            </a:r>
          </a:p>
          <a:p>
            <a:pPr>
              <a:lnSpc>
                <a:spcPct val="80000"/>
              </a:lnSpc>
            </a:pPr>
            <a:r>
              <a:rPr lang="lv-LV" altLang="lv-LV" sz="2800" dirty="0"/>
              <a:t>Atverot salona logus, gaisa </a:t>
            </a:r>
            <a:r>
              <a:rPr lang="lv-LV" altLang="lv-LV" sz="2800" dirty="0" err="1"/>
              <a:t>pārspiediens</a:t>
            </a:r>
            <a:r>
              <a:rPr lang="lv-LV" altLang="lv-LV" sz="2800" dirty="0"/>
              <a:t> vairāk nebūs un salonā ieplūdīs putekļi, izplūdes gāzes un trokšņi.</a:t>
            </a:r>
          </a:p>
          <a:p>
            <a:pPr>
              <a:lnSpc>
                <a:spcPct val="80000"/>
              </a:lnSpc>
            </a:pPr>
            <a:r>
              <a:rPr lang="lv-LV" altLang="lv-LV" sz="2800" dirty="0"/>
              <a:t>Ar gaisu dzesējamiem motoriem salona apsildei</a:t>
            </a:r>
            <a:r>
              <a:rPr lang="lv-LV" altLang="lv-LV" sz="2800" b="1" dirty="0"/>
              <a:t> izmanto</a:t>
            </a:r>
            <a:r>
              <a:rPr lang="lv-LV" altLang="lv-LV" sz="2800" dirty="0"/>
              <a:t>:</a:t>
            </a:r>
          </a:p>
          <a:p>
            <a:pPr>
              <a:lnSpc>
                <a:spcPct val="80000"/>
              </a:lnSpc>
              <a:buFont typeface="Wingdings" panose="05000000000000000000" pitchFamily="2" charset="2"/>
              <a:buChar char="Ø"/>
            </a:pPr>
            <a:r>
              <a:rPr lang="lv-LV" altLang="lv-LV" sz="2800" dirty="0"/>
              <a:t> </a:t>
            </a:r>
            <a:r>
              <a:rPr lang="lv-LV" altLang="lv-LV" sz="2800" i="1" u="sng" dirty="0"/>
              <a:t>siltuma apmainītājus,</a:t>
            </a:r>
          </a:p>
          <a:p>
            <a:pPr>
              <a:lnSpc>
                <a:spcPct val="80000"/>
              </a:lnSpc>
              <a:buFont typeface="Wingdings" panose="05000000000000000000" pitchFamily="2" charset="2"/>
              <a:buChar char="Ø"/>
            </a:pPr>
            <a:r>
              <a:rPr lang="lv-LV" altLang="lv-LV" sz="2800" i="1" u="sng" dirty="0"/>
              <a:t>speciālas sildierīces, </a:t>
            </a:r>
            <a:r>
              <a:rPr lang="lv-LV" altLang="lv-LV" sz="2800" i="1" dirty="0"/>
              <a:t>kas darbojas ar benzīnu, dīzeļdegvielu vai gāzi </a:t>
            </a:r>
            <a:r>
              <a:rPr lang="lv-LV" altLang="lv-LV" sz="2800" dirty="0"/>
              <a:t>(šīs ierīces var arī izmantot automobiļa salona apsildei pie apturēta motora).</a:t>
            </a:r>
          </a:p>
          <a:p>
            <a:endParaRPr lang="lv-LV" dirty="0"/>
          </a:p>
        </p:txBody>
      </p:sp>
    </p:spTree>
    <p:extLst>
      <p:ext uri="{BB962C8B-B14F-4D97-AF65-F5344CB8AC3E}">
        <p14:creationId xmlns:p14="http://schemas.microsoft.com/office/powerpoint/2010/main" val="404099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3AE7A5-35BB-155E-90E8-181EDB79EEB7}"/>
              </a:ext>
            </a:extLst>
          </p:cNvPr>
          <p:cNvSpPr>
            <a:spLocks noGrp="1"/>
          </p:cNvSpPr>
          <p:nvPr>
            <p:ph type="title"/>
          </p:nvPr>
        </p:nvSpPr>
        <p:spPr/>
        <p:txBody>
          <a:bodyPr/>
          <a:lstStyle/>
          <a:p>
            <a:r>
              <a:rPr lang="lv-LV" altLang="lv-LV" b="1" dirty="0"/>
              <a:t>Salona apsilde</a:t>
            </a:r>
            <a:endParaRPr lang="lv-LV" b="1" dirty="0"/>
          </a:p>
        </p:txBody>
      </p:sp>
      <p:sp>
        <p:nvSpPr>
          <p:cNvPr id="3" name="Satura vietturis 2">
            <a:extLst>
              <a:ext uri="{FF2B5EF4-FFF2-40B4-BE49-F238E27FC236}">
                <a16:creationId xmlns:a16="http://schemas.microsoft.com/office/drawing/2014/main" id="{34D2721E-1E9E-0E44-3C88-95C285C5D28C}"/>
              </a:ext>
            </a:extLst>
          </p:cNvPr>
          <p:cNvSpPr>
            <a:spLocks noGrp="1"/>
          </p:cNvSpPr>
          <p:nvPr>
            <p:ph idx="1"/>
          </p:nvPr>
        </p:nvSpPr>
        <p:spPr/>
        <p:txBody>
          <a:bodyPr/>
          <a:lstStyle/>
          <a:p>
            <a:pPr>
              <a:lnSpc>
                <a:spcPct val="90000"/>
              </a:lnSpc>
            </a:pPr>
            <a:r>
              <a:rPr lang="lv-LV" altLang="lv-LV" sz="2800" dirty="0"/>
              <a:t>Salona apsildei izmanto izplūdes gāzu – svaigā gaisa siltuma apmainītājus.</a:t>
            </a:r>
          </a:p>
          <a:p>
            <a:pPr>
              <a:lnSpc>
                <a:spcPct val="90000"/>
              </a:lnSpc>
            </a:pPr>
            <a:r>
              <a:rPr lang="lv-LV" altLang="lv-LV" sz="2800" dirty="0"/>
              <a:t>Siltuma apmainītājos izplūdes gāzu siltuma enerģiju pārvada caur kameras sienām, kur tās sakarsē gaisu, kuru ar ventilatoru palīdzību tālāk novada uz salonu.</a:t>
            </a:r>
          </a:p>
          <a:p>
            <a:pPr>
              <a:lnSpc>
                <a:spcPct val="90000"/>
              </a:lnSpc>
            </a:pPr>
            <a:r>
              <a:rPr lang="lv-LV" altLang="lv-LV" sz="2800" dirty="0">
                <a:solidFill>
                  <a:srgbClr val="FF0000"/>
                </a:solidFill>
              </a:rPr>
              <a:t>Nav pieļaujama siltā gaisa nokļūšana automobiļa salonā kopā ar izplūdes gāzēm.</a:t>
            </a:r>
            <a:endParaRPr lang="en-GB" altLang="lv-LV" sz="2800" dirty="0">
              <a:solidFill>
                <a:srgbClr val="FF0000"/>
              </a:solidFill>
            </a:endParaRPr>
          </a:p>
          <a:p>
            <a:endParaRPr lang="lv-LV" dirty="0"/>
          </a:p>
        </p:txBody>
      </p:sp>
      <p:graphicFrame>
        <p:nvGraphicFramePr>
          <p:cNvPr id="4" name="Object 1028">
            <a:extLst>
              <a:ext uri="{FF2B5EF4-FFF2-40B4-BE49-F238E27FC236}">
                <a16:creationId xmlns:a16="http://schemas.microsoft.com/office/drawing/2014/main" id="{2584721C-1E67-80C3-EB8A-84D0A90EE411}"/>
              </a:ext>
            </a:extLst>
          </p:cNvPr>
          <p:cNvGraphicFramePr>
            <a:graphicFrameLocks noChangeAspect="1"/>
          </p:cNvGraphicFramePr>
          <p:nvPr>
            <p:extLst>
              <p:ext uri="{D42A27DB-BD31-4B8C-83A1-F6EECF244321}">
                <p14:modId xmlns:p14="http://schemas.microsoft.com/office/powerpoint/2010/main" val="353201612"/>
              </p:ext>
            </p:extLst>
          </p:nvPr>
        </p:nvGraphicFramePr>
        <p:xfrm>
          <a:off x="5062998" y="4549775"/>
          <a:ext cx="3962400" cy="2308225"/>
        </p:xfrm>
        <a:graphic>
          <a:graphicData uri="http://schemas.openxmlformats.org/presentationml/2006/ole">
            <mc:AlternateContent xmlns:mc="http://schemas.openxmlformats.org/markup-compatibility/2006">
              <mc:Choice xmlns:v="urn:schemas-microsoft-com:vml" Requires="v">
                <p:oleObj spid="_x0000_s3075" name="Bitmap Image" r:id="rId3" imgW="6295238" imgH="3666667" progId="Paint.Picture">
                  <p:embed/>
                </p:oleObj>
              </mc:Choice>
              <mc:Fallback>
                <p:oleObj name="Bitmap Image" r:id="rId3" imgW="6295238" imgH="3666667" progId="Paint.Picture">
                  <p:embed/>
                  <p:pic>
                    <p:nvPicPr>
                      <p:cNvPr id="223236"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998" y="4549775"/>
                        <a:ext cx="3962400" cy="2308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68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09E834A-52EE-D18E-C048-391B9DEFB09F}"/>
              </a:ext>
            </a:extLst>
          </p:cNvPr>
          <p:cNvSpPr>
            <a:spLocks noGrp="1"/>
          </p:cNvSpPr>
          <p:nvPr>
            <p:ph type="title"/>
          </p:nvPr>
        </p:nvSpPr>
        <p:spPr>
          <a:xfrm>
            <a:off x="838200" y="455612"/>
            <a:ext cx="10515600" cy="1325563"/>
          </a:xfrm>
        </p:spPr>
        <p:txBody>
          <a:bodyPr/>
          <a:lstStyle/>
          <a:p>
            <a:r>
              <a:rPr lang="lv-LV" altLang="lv-LV" b="1" dirty="0"/>
              <a:t>Kabīnes gaisa filtra uzbūve</a:t>
            </a:r>
            <a:endParaRPr lang="lv-LV" b="1" dirty="0"/>
          </a:p>
        </p:txBody>
      </p:sp>
      <p:graphicFrame>
        <p:nvGraphicFramePr>
          <p:cNvPr id="4" name="Object 1028">
            <a:extLst>
              <a:ext uri="{FF2B5EF4-FFF2-40B4-BE49-F238E27FC236}">
                <a16:creationId xmlns:a16="http://schemas.microsoft.com/office/drawing/2014/main" id="{0A2A5862-4137-FB4F-598E-D51D6C106617}"/>
              </a:ext>
            </a:extLst>
          </p:cNvPr>
          <p:cNvGraphicFramePr>
            <a:graphicFrameLocks noGrp="1" noChangeAspect="1"/>
          </p:cNvGraphicFramePr>
          <p:nvPr>
            <p:ph idx="1"/>
            <p:extLst>
              <p:ext uri="{D42A27DB-BD31-4B8C-83A1-F6EECF244321}">
                <p14:modId xmlns:p14="http://schemas.microsoft.com/office/powerpoint/2010/main" val="1018069771"/>
              </p:ext>
            </p:extLst>
          </p:nvPr>
        </p:nvGraphicFramePr>
        <p:xfrm>
          <a:off x="4790055" y="2294862"/>
          <a:ext cx="6918693" cy="3742143"/>
        </p:xfrm>
        <a:graphic>
          <a:graphicData uri="http://schemas.openxmlformats.org/presentationml/2006/ole">
            <mc:AlternateContent xmlns:mc="http://schemas.openxmlformats.org/markup-compatibility/2006">
              <mc:Choice xmlns:v="urn:schemas-microsoft-com:vml" Requires="v">
                <p:oleObj spid="_x0000_s4099" name="Bitmap Image" r:id="rId3" imgW="6428571" imgH="3476190" progId="Paint.Picture">
                  <p:embed/>
                </p:oleObj>
              </mc:Choice>
              <mc:Fallback>
                <p:oleObj name="Bitmap Image" r:id="rId3" imgW="6428571" imgH="3476190" progId="Paint.Picture">
                  <p:embed/>
                  <p:pic>
                    <p:nvPicPr>
                      <p:cNvPr id="230404"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055" y="2294862"/>
                        <a:ext cx="6918693" cy="3742143"/>
                      </a:xfrm>
                      <a:prstGeom prst="rect">
                        <a:avLst/>
                      </a:prstGeom>
                      <a:noFill/>
                      <a:ln>
                        <a:noFill/>
                      </a:ln>
                      <a:effectLst>
                        <a:outerShdw dist="107763" dir="2700000" algn="ctr" rotWithShape="0">
                          <a:schemeClr val="bg2"/>
                        </a:outerShdw>
                      </a:effectLst>
                    </p:spPr>
                  </p:pic>
                </p:oleObj>
              </mc:Fallback>
            </mc:AlternateContent>
          </a:graphicData>
        </a:graphic>
      </p:graphicFrame>
      <p:sp>
        <p:nvSpPr>
          <p:cNvPr id="6" name="TextBox 5">
            <a:extLst>
              <a:ext uri="{FF2B5EF4-FFF2-40B4-BE49-F238E27FC236}">
                <a16:creationId xmlns:a16="http://schemas.microsoft.com/office/drawing/2014/main" id="{54B527D0-1EC8-5DC6-8901-9678A305F6CB}"/>
              </a:ext>
            </a:extLst>
          </p:cNvPr>
          <p:cNvSpPr txBox="1"/>
          <p:nvPr/>
        </p:nvSpPr>
        <p:spPr>
          <a:xfrm>
            <a:off x="1189703" y="2294864"/>
            <a:ext cx="3106994" cy="3539430"/>
          </a:xfrm>
          <a:prstGeom prst="rect">
            <a:avLst/>
          </a:prstGeom>
          <a:noFill/>
        </p:spPr>
        <p:txBody>
          <a:bodyPr wrap="square">
            <a:spAutoFit/>
          </a:bodyPr>
          <a:lstStyle/>
          <a:p>
            <a:pPr marL="609600" indent="-609600">
              <a:buFontTx/>
              <a:buAutoNum type="arabicPeriod"/>
            </a:pPr>
            <a:r>
              <a:rPr lang="lv-LV" altLang="lv-LV" sz="3200" dirty="0"/>
              <a:t>Filtra elements,</a:t>
            </a:r>
          </a:p>
          <a:p>
            <a:pPr marL="609600" indent="-609600">
              <a:buFontTx/>
              <a:buAutoNum type="arabicPeriod"/>
            </a:pPr>
            <a:r>
              <a:rPr lang="lv-LV" altLang="lv-LV" sz="3200" dirty="0"/>
              <a:t>filtra pamatslānis,</a:t>
            </a:r>
          </a:p>
          <a:p>
            <a:pPr marL="609600" indent="-609600">
              <a:buFontTx/>
              <a:buAutoNum type="arabicPeriod"/>
            </a:pPr>
            <a:r>
              <a:rPr lang="lv-LV" altLang="lv-LV" sz="3200" dirty="0"/>
              <a:t>aktīvās ogles filtrs,</a:t>
            </a:r>
          </a:p>
          <a:p>
            <a:pPr marL="609600" indent="-609600">
              <a:buFontTx/>
              <a:buAutoNum type="arabicPeriod"/>
            </a:pPr>
            <a:r>
              <a:rPr lang="lv-LV" altLang="lv-LV" sz="3200" dirty="0"/>
              <a:t>rupjais filtrs</a:t>
            </a:r>
            <a:endParaRPr lang="lv-LV" sz="3200" dirty="0"/>
          </a:p>
        </p:txBody>
      </p:sp>
    </p:spTree>
    <p:extLst>
      <p:ext uri="{BB962C8B-B14F-4D97-AF65-F5344CB8AC3E}">
        <p14:creationId xmlns:p14="http://schemas.microsoft.com/office/powerpoint/2010/main" val="30153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DA4701-943D-3AB8-FA3B-581F5CF231AF}"/>
              </a:ext>
            </a:extLst>
          </p:cNvPr>
          <p:cNvSpPr>
            <a:spLocks noGrp="1"/>
          </p:cNvSpPr>
          <p:nvPr>
            <p:ph type="title"/>
          </p:nvPr>
        </p:nvSpPr>
        <p:spPr/>
        <p:txBody>
          <a:bodyPr/>
          <a:lstStyle/>
          <a:p>
            <a:r>
              <a:rPr lang="lv-LV" altLang="lv-LV" b="1" dirty="0"/>
              <a:t>Salona apsilde</a:t>
            </a:r>
            <a:endParaRPr lang="lv-LV" b="1" dirty="0"/>
          </a:p>
        </p:txBody>
      </p:sp>
      <p:sp>
        <p:nvSpPr>
          <p:cNvPr id="3" name="Satura vietturis 2">
            <a:extLst>
              <a:ext uri="{FF2B5EF4-FFF2-40B4-BE49-F238E27FC236}">
                <a16:creationId xmlns:a16="http://schemas.microsoft.com/office/drawing/2014/main" id="{5BD09223-AE6A-9CE1-C5B2-A10673492713}"/>
              </a:ext>
            </a:extLst>
          </p:cNvPr>
          <p:cNvSpPr>
            <a:spLocks noGrp="1"/>
          </p:cNvSpPr>
          <p:nvPr>
            <p:ph idx="1"/>
          </p:nvPr>
        </p:nvSpPr>
        <p:spPr/>
        <p:txBody>
          <a:bodyPr/>
          <a:lstStyle/>
          <a:p>
            <a:pPr>
              <a:lnSpc>
                <a:spcPct val="90000"/>
              </a:lnSpc>
            </a:pPr>
            <a:r>
              <a:rPr lang="lv-LV" altLang="lv-LV" sz="2800" b="1" dirty="0"/>
              <a:t>Motoros, kuri tiek dzesēti ar </a:t>
            </a:r>
            <a:r>
              <a:rPr lang="lv-LV" altLang="lv-LV" sz="2800" b="1" dirty="0" err="1"/>
              <a:t>dzeses</a:t>
            </a:r>
            <a:r>
              <a:rPr lang="lv-LV" altLang="lv-LV" sz="2800" b="1" dirty="0"/>
              <a:t> šķidrumu, salona apsildei izmanto </a:t>
            </a:r>
            <a:r>
              <a:rPr lang="lv-LV" altLang="lv-LV" sz="2800" b="1" dirty="0" err="1"/>
              <a:t>dzeses</a:t>
            </a:r>
            <a:r>
              <a:rPr lang="lv-LV" altLang="lv-LV" sz="2800" b="1" dirty="0"/>
              <a:t> šķidruma temperatūru.</a:t>
            </a:r>
          </a:p>
          <a:p>
            <a:pPr>
              <a:lnSpc>
                <a:spcPct val="90000"/>
              </a:lnSpc>
            </a:pPr>
            <a:r>
              <a:rPr lang="lv-LV" altLang="lv-LV" sz="2800" dirty="0"/>
              <a:t>Izšķir sekojošus apsildes </a:t>
            </a:r>
            <a:r>
              <a:rPr lang="lv-LV" altLang="lv-LV" sz="2800" b="1" dirty="0"/>
              <a:t>sistēmas veidus</a:t>
            </a:r>
            <a:r>
              <a:rPr lang="lv-LV" altLang="lv-LV" sz="2800" dirty="0"/>
              <a:t>:</a:t>
            </a:r>
          </a:p>
          <a:p>
            <a:pPr>
              <a:lnSpc>
                <a:spcPct val="90000"/>
              </a:lnSpc>
              <a:buFont typeface="Wingdings" panose="05000000000000000000" pitchFamily="2" charset="2"/>
              <a:buChar char="Ø"/>
            </a:pPr>
            <a:r>
              <a:rPr lang="lv-LV" altLang="lv-LV" sz="2800" i="1" dirty="0"/>
              <a:t>mainot caurplūstošā </a:t>
            </a:r>
            <a:r>
              <a:rPr lang="lv-LV" altLang="lv-LV" sz="2800" i="1" dirty="0" err="1"/>
              <a:t>dzeses</a:t>
            </a:r>
            <a:r>
              <a:rPr lang="lv-LV" altLang="lv-LV" sz="2800" i="1" dirty="0"/>
              <a:t> šķidruma daudzumu,</a:t>
            </a:r>
          </a:p>
          <a:p>
            <a:pPr>
              <a:lnSpc>
                <a:spcPct val="90000"/>
              </a:lnSpc>
              <a:buFont typeface="Wingdings" panose="05000000000000000000" pitchFamily="2" charset="2"/>
              <a:buChar char="Ø"/>
            </a:pPr>
            <a:r>
              <a:rPr lang="lv-LV" altLang="lv-LV" sz="2800" i="1" dirty="0"/>
              <a:t> mainot caurplūstošā gaisa daudzumu,</a:t>
            </a:r>
          </a:p>
          <a:p>
            <a:pPr>
              <a:lnSpc>
                <a:spcPct val="90000"/>
              </a:lnSpc>
              <a:buFont typeface="Wingdings" panose="05000000000000000000" pitchFamily="2" charset="2"/>
              <a:buChar char="Ø"/>
            </a:pPr>
            <a:r>
              <a:rPr lang="lv-LV" altLang="lv-LV" sz="2800" i="1" dirty="0"/>
              <a:t>apsildes sistēmu ar rokas regulēšanu,</a:t>
            </a:r>
          </a:p>
          <a:p>
            <a:pPr>
              <a:lnSpc>
                <a:spcPct val="90000"/>
              </a:lnSpc>
              <a:buFont typeface="Wingdings" panose="05000000000000000000" pitchFamily="2" charset="2"/>
              <a:buChar char="Ø"/>
            </a:pPr>
            <a:r>
              <a:rPr lang="lv-LV" altLang="lv-LV" sz="2800" i="1" dirty="0"/>
              <a:t>elektroniski regulēto apsildes sistēmu (</a:t>
            </a:r>
            <a:r>
              <a:rPr lang="lv-LV" altLang="lv-LV" sz="2800" i="1" dirty="0" err="1"/>
              <a:t>klimatronic</a:t>
            </a:r>
            <a:r>
              <a:rPr lang="lv-LV" altLang="lv-LV" sz="2800" i="1" dirty="0"/>
              <a:t>).</a:t>
            </a:r>
            <a:endParaRPr lang="en-GB" altLang="lv-LV" sz="2800" i="1" dirty="0"/>
          </a:p>
          <a:p>
            <a:endParaRPr lang="lv-LV" dirty="0"/>
          </a:p>
        </p:txBody>
      </p:sp>
    </p:spTree>
    <p:extLst>
      <p:ext uri="{BB962C8B-B14F-4D97-AF65-F5344CB8AC3E}">
        <p14:creationId xmlns:p14="http://schemas.microsoft.com/office/powerpoint/2010/main" val="119826246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1593</Words>
  <Application>Microsoft Office PowerPoint</Application>
  <PresentationFormat>Platekrāna</PresentationFormat>
  <Paragraphs>171</Paragraphs>
  <Slides>45</Slides>
  <Notes>0</Notes>
  <HiddenSlides>0</HiddenSlides>
  <MMClips>0</MMClips>
  <ScaleCrop>false</ScaleCrop>
  <HeadingPairs>
    <vt:vector size="8" baseType="variant">
      <vt:variant>
        <vt:lpstr>Lietotie fonti</vt:lpstr>
      </vt:variant>
      <vt:variant>
        <vt:i4>5</vt:i4>
      </vt:variant>
      <vt:variant>
        <vt:lpstr>Dizains</vt:lpstr>
      </vt:variant>
      <vt:variant>
        <vt:i4>1</vt:i4>
      </vt:variant>
      <vt:variant>
        <vt:lpstr>Iegulti OLE serveri</vt:lpstr>
      </vt:variant>
      <vt:variant>
        <vt:i4>1</vt:i4>
      </vt:variant>
      <vt:variant>
        <vt:lpstr>Slaidu virsraksti</vt:lpstr>
      </vt:variant>
      <vt:variant>
        <vt:i4>45</vt:i4>
      </vt:variant>
    </vt:vector>
  </HeadingPairs>
  <TitlesOfParts>
    <vt:vector size="52" baseType="lpstr">
      <vt:lpstr>Arial</vt:lpstr>
      <vt:lpstr>Calibri</vt:lpstr>
      <vt:lpstr>Calibri Light</vt:lpstr>
      <vt:lpstr>Times New Roman</vt:lpstr>
      <vt:lpstr>Wingdings</vt:lpstr>
      <vt:lpstr>Office dizains</vt:lpstr>
      <vt:lpstr>Bitmap Image</vt:lpstr>
      <vt:lpstr>Kandavas Lauksaimniecības tehnikums</vt:lpstr>
      <vt:lpstr>Mikroklimata parametri</vt:lpstr>
      <vt:lpstr>Vadītāja kabīnes apsilde</vt:lpstr>
      <vt:lpstr>Vadītāja kabīnes ventilācija</vt:lpstr>
      <vt:lpstr>Vadītāja kabīnes ventilācija</vt:lpstr>
      <vt:lpstr>Salona ventilācija un apsilde</vt:lpstr>
      <vt:lpstr>Salona apsilde</vt:lpstr>
      <vt:lpstr>Kabīnes gaisa filtra uzbūve</vt:lpstr>
      <vt:lpstr>Salona apsilde</vt:lpstr>
      <vt:lpstr>Salona apsildes veidi</vt:lpstr>
      <vt:lpstr>Salona apsilde mainot caurplūstošā dzeses šķidruma daudzumu</vt:lpstr>
      <vt:lpstr>Salona apsilde mainot caurplūstošā gaisa daudzumu</vt:lpstr>
      <vt:lpstr>Salona apsilde ar speciālu sildierīci</vt:lpstr>
      <vt:lpstr>Klimata iekārtas</vt:lpstr>
      <vt:lpstr>Klimata iekārtu veidi</vt:lpstr>
      <vt:lpstr>Klimata iekārtas shēma</vt:lpstr>
      <vt:lpstr>Klimata iekārtas komutācijas mezgli</vt:lpstr>
      <vt:lpstr>Automobiļa kondicioniera darbības pamatnostādnes</vt:lpstr>
      <vt:lpstr>Automobiļa kondicioniera darbības pamatnostādnes</vt:lpstr>
      <vt:lpstr>Automobiļa kondicioniera uzbūve</vt:lpstr>
      <vt:lpstr>Automobiļa kondicioniera elementu funkcijas</vt:lpstr>
      <vt:lpstr>Elementārā kondicioniera shēma</vt:lpstr>
      <vt:lpstr>Kondicioniera funkcionālā shēma</vt:lpstr>
      <vt:lpstr>Kondicioniera elementi</vt:lpstr>
      <vt:lpstr>Kondicioniera elementi</vt:lpstr>
      <vt:lpstr>Kondicioniera elementi</vt:lpstr>
      <vt:lpstr>Kondicioniera darbības shēma</vt:lpstr>
      <vt:lpstr>Aukstumaģenta saspiešana</vt:lpstr>
      <vt:lpstr>Aukstumaģenta iztvaikošana</vt:lpstr>
      <vt:lpstr>Aukstumaģenta filtrācija</vt:lpstr>
      <vt:lpstr>Aukstumaģenta iztvaikošana</vt:lpstr>
      <vt:lpstr>Gaisa atdzesēšana</vt:lpstr>
      <vt:lpstr>Cikla beigas</vt:lpstr>
      <vt:lpstr>Salona gaisa atdzesēšana</vt:lpstr>
      <vt:lpstr>Elementu izvietojums kravas automobilī</vt:lpstr>
      <vt:lpstr>Iztvaikotājs un termoregulētājvārsts</vt:lpstr>
      <vt:lpstr>Kompresors (vizuļa tipa hidromotors)</vt:lpstr>
      <vt:lpstr>Darbības princips</vt:lpstr>
      <vt:lpstr>Darbības princips</vt:lpstr>
      <vt:lpstr>Darbības princips</vt:lpstr>
      <vt:lpstr>Kompresors</vt:lpstr>
      <vt:lpstr>Kompresors</vt:lpstr>
      <vt:lpstr>Kompresora un kondicioniera darbība</vt:lpstr>
      <vt:lpstr>Kondicioniera ekspluatācija</vt:lpstr>
      <vt:lpstr>Kādas gāzes tiek izmantotas automašīnu gaisa kondicionieros?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Kandavas Lauksaimniecības tehnikums</dc:title>
  <dc:creator>PC</dc:creator>
  <cp:lastModifiedBy>Z.Andriksone</cp:lastModifiedBy>
  <cp:revision>4</cp:revision>
  <dcterms:created xsi:type="dcterms:W3CDTF">2026-01-04T22:48:03Z</dcterms:created>
  <dcterms:modified xsi:type="dcterms:W3CDTF">2026-01-07T12:11:23Z</dcterms:modified>
</cp:coreProperties>
</file>