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60" r:id="rId5"/>
    <p:sldId id="266" r:id="rId6"/>
    <p:sldId id="259" r:id="rId7"/>
    <p:sldId id="265" r:id="rId8"/>
    <p:sldId id="264" r:id="rId9"/>
    <p:sldId id="263" r:id="rId10"/>
    <p:sldId id="269" r:id="rId11"/>
    <p:sldId id="274" r:id="rId12"/>
    <p:sldId id="273" r:id="rId13"/>
    <p:sldId id="271" r:id="rId14"/>
    <p:sldId id="272" r:id="rId15"/>
    <p:sldId id="270" r:id="rId16"/>
    <p:sldId id="268" r:id="rId17"/>
    <p:sldId id="267" r:id="rId18"/>
    <p:sldId id="276" r:id="rId19"/>
    <p:sldId id="275" r:id="rId20"/>
    <p:sldId id="258" r:id="rId21"/>
    <p:sldId id="277" r:id="rId22"/>
    <p:sldId id="278" r:id="rId23"/>
    <p:sldId id="25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1slimnica.lv/sites/default/files/2018_gada_parskats_orginals_scan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66460-par-gramatvedibu" TargetMode="External"/><Relationship Id="rId2" Type="http://schemas.openxmlformats.org/officeDocument/2006/relationships/hyperlink" Target="https://www.uzdevumi.lv/p/ekonomika/10-12-klase/uznemums-un-komercdarbiba-2158/re-b0bb5da8-343a-44ff-a185-e4e0bb2d0e8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v.wikipedia.org/wiki/Gr%C4%81matved%C4%ABba" TargetMode="External"/><Relationship Id="rId4" Type="http://schemas.openxmlformats.org/officeDocument/2006/relationships/hyperlink" Target="https://www.1slimnica.lv/sites/default/files/2018_gada_parskats_orginals_scan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ikumi.lv/ta/id/66460-par-gramatvedib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GRĀMATVEDĪBAS BŪTĪBA, UZDEVUMI, BILANCE</a:t>
            </a:r>
            <a:endParaRPr lang="lv-LV" b="1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lv-LV" dirty="0" smtClean="0"/>
          </a:p>
          <a:p>
            <a:pPr algn="r"/>
            <a:r>
              <a:rPr lang="lv-LV" dirty="0" smtClean="0"/>
              <a:t>Ekonomika,</a:t>
            </a:r>
          </a:p>
          <a:p>
            <a:pPr algn="r"/>
            <a:r>
              <a:rPr lang="lv-LV" dirty="0" smtClean="0"/>
              <a:t>Ozolas, 2019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98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Gada (finanšu) pārskats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587" y="1325240"/>
            <a:ext cx="10487025" cy="539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071689" y="624110"/>
            <a:ext cx="9432924" cy="1280890"/>
          </a:xfrm>
        </p:spPr>
        <p:txBody>
          <a:bodyPr>
            <a:normAutofit/>
          </a:bodyPr>
          <a:lstStyle/>
          <a:p>
            <a:r>
              <a:rPr lang="lv-LV" dirty="0" smtClean="0"/>
              <a:t>Gada </a:t>
            </a:r>
            <a:r>
              <a:rPr lang="lv-LV" dirty="0"/>
              <a:t>pārskata saturs SIA "</a:t>
            </a:r>
            <a:r>
              <a:rPr lang="lv-LV" dirty="0" smtClean="0"/>
              <a:t>Rīgas slimnīca</a:t>
            </a:r>
            <a:r>
              <a:rPr lang="lv-LV" dirty="0"/>
              <a:t>" gada </a:t>
            </a:r>
            <a:r>
              <a:rPr lang="lv-LV" dirty="0" smtClean="0"/>
              <a:t>pārskats par 2018</a:t>
            </a:r>
            <a:r>
              <a:rPr lang="lv-LV" dirty="0"/>
              <a:t>. gadu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8" y="1809749"/>
            <a:ext cx="10120312" cy="503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28774" y="195485"/>
            <a:ext cx="10563225" cy="1280890"/>
          </a:xfrm>
        </p:spPr>
        <p:txBody>
          <a:bodyPr/>
          <a:lstStyle/>
          <a:p>
            <a:r>
              <a:rPr lang="lv-LV" dirty="0" smtClean="0"/>
              <a:t>Vadības ziņojums </a:t>
            </a:r>
            <a:r>
              <a:rPr lang="lv-LV" dirty="0"/>
              <a:t>SIA </a:t>
            </a:r>
            <a:r>
              <a:rPr lang="lv-LV" dirty="0" smtClean="0"/>
              <a:t>«Rīgas slimnīca», 2018</a:t>
            </a:r>
            <a:r>
              <a:rPr lang="lv-LV" dirty="0"/>
              <a:t>. </a:t>
            </a:r>
            <a:r>
              <a:rPr lang="lv-LV" dirty="0" smtClean="0"/>
              <a:t>g.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589212" y="6186488"/>
            <a:ext cx="8915400" cy="471486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lv-LV" dirty="0">
                <a:solidFill>
                  <a:srgbClr val="0070C0"/>
                </a:solidFill>
                <a:hlinkClick r:id="rId2"/>
              </a:rPr>
              <a:t>https://www.1slimnica.lv/sites/default/files/2018_gada_parskats_orginals_scan.pdf</a:t>
            </a:r>
            <a:endParaRPr lang="lv-LV" dirty="0">
              <a:solidFill>
                <a:srgbClr val="0070C0"/>
              </a:solidFill>
            </a:endParaRPr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782624"/>
            <a:ext cx="10989202" cy="540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78637" y="181198"/>
            <a:ext cx="8911687" cy="1280890"/>
          </a:xfrm>
        </p:spPr>
        <p:txBody>
          <a:bodyPr/>
          <a:lstStyle/>
          <a:p>
            <a:r>
              <a:rPr lang="lv-LV" dirty="0" smtClean="0"/>
              <a:t>Grāmatvedības bilance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644165" y="5000625"/>
            <a:ext cx="10343047" cy="1857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sz="2400" b="1" dirty="0"/>
              <a:t>Grāmatvedības bilance</a:t>
            </a:r>
            <a:r>
              <a:rPr lang="lv-LV" sz="2400" dirty="0"/>
              <a:t> ir divdaļīga </a:t>
            </a:r>
            <a:r>
              <a:rPr lang="lv-LV" sz="2400" dirty="0" smtClean="0"/>
              <a:t>tabula, </a:t>
            </a:r>
            <a:r>
              <a:rPr lang="lv-LV" sz="2400" dirty="0"/>
              <a:t>kuras vienā daļā - </a:t>
            </a:r>
            <a:r>
              <a:rPr lang="lv-LV" sz="2400" i="1" dirty="0" smtClean="0"/>
              <a:t>Aktīvi</a:t>
            </a:r>
            <a:r>
              <a:rPr lang="lv-LV" sz="2400" dirty="0" smtClean="0"/>
              <a:t>, otrā </a:t>
            </a:r>
            <a:r>
              <a:rPr lang="lv-LV" sz="2400" dirty="0"/>
              <a:t>daļā - </a:t>
            </a:r>
            <a:r>
              <a:rPr lang="lv-LV" sz="2400" i="1" dirty="0" smtClean="0"/>
              <a:t>Pasīvi</a:t>
            </a:r>
            <a:r>
              <a:rPr lang="lv-LV" sz="2400" dirty="0" smtClean="0"/>
              <a:t>. </a:t>
            </a:r>
            <a:r>
              <a:rPr lang="lv-LV" sz="2400" dirty="0"/>
              <a:t>Grāmatvedības bilance ir finanšu pārskata būtiska </a:t>
            </a:r>
            <a:r>
              <a:rPr lang="lv-LV" sz="2400" dirty="0" smtClean="0"/>
              <a:t>sastāvdaļa.</a:t>
            </a:r>
          </a:p>
          <a:p>
            <a:pPr marL="0" indent="0">
              <a:buNone/>
            </a:pPr>
            <a:r>
              <a:rPr lang="lv-LV" sz="2400" b="1" dirty="0"/>
              <a:t>Aktīvi</a:t>
            </a:r>
            <a:r>
              <a:rPr lang="lv-LV" sz="2400" dirty="0"/>
              <a:t> - parādīts, kur izlietoti </a:t>
            </a:r>
            <a:r>
              <a:rPr lang="lv-LV" sz="2400" dirty="0" smtClean="0"/>
              <a:t>uzņēmuma rīcībā esošie līdzekļi.</a:t>
            </a:r>
          </a:p>
          <a:p>
            <a:pPr marL="0" indent="0">
              <a:buNone/>
            </a:pPr>
            <a:r>
              <a:rPr lang="lv-LV" sz="2400" b="1" dirty="0" smtClean="0"/>
              <a:t>Pasīvi</a:t>
            </a:r>
            <a:r>
              <a:rPr lang="lv-LV" sz="2400" dirty="0"/>
              <a:t> - parādīti </a:t>
            </a:r>
            <a:r>
              <a:rPr lang="lv-LV" sz="2400" dirty="0" smtClean="0"/>
              <a:t>uzņēmuma rīcībā esošo </a:t>
            </a:r>
            <a:r>
              <a:rPr lang="lv-LV" sz="2400" dirty="0"/>
              <a:t>līdzekļu iegūšanas avoti.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821643"/>
            <a:ext cx="8329649" cy="400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936" y="432975"/>
            <a:ext cx="10343702" cy="631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Satura vietturi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787" y="-2391"/>
            <a:ext cx="10129837" cy="686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11387138" cy="1200150"/>
          </a:xfrm>
        </p:spPr>
        <p:txBody>
          <a:bodyPr>
            <a:normAutofit/>
          </a:bodyPr>
          <a:lstStyle/>
          <a:p>
            <a:r>
              <a:rPr lang="lv-LV" sz="2800" b="1" dirty="0" smtClean="0"/>
              <a:t>Peļņas vai zaudējumu aprēķins </a:t>
            </a:r>
            <a:r>
              <a:rPr lang="lv-LV" sz="2800" b="1" dirty="0"/>
              <a:t>SIA </a:t>
            </a:r>
            <a:r>
              <a:rPr lang="lv-LV" sz="2800" b="1" dirty="0" smtClean="0"/>
              <a:t>«Rīgas slimnīca», 2018</a:t>
            </a:r>
            <a:r>
              <a:rPr lang="lv-LV" sz="2800" b="1" dirty="0"/>
              <a:t>. g.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Attēl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14" y="718380"/>
            <a:ext cx="12121327" cy="573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42963" y="100014"/>
            <a:ext cx="10661649" cy="614362"/>
          </a:xfrm>
        </p:spPr>
        <p:txBody>
          <a:bodyPr>
            <a:normAutofit/>
          </a:bodyPr>
          <a:lstStyle/>
          <a:p>
            <a:r>
              <a:rPr lang="lv-LV" sz="2800" b="1" dirty="0" smtClean="0"/>
              <a:t>Naudas plūsmas pārskats </a:t>
            </a:r>
            <a:r>
              <a:rPr lang="lv-LV" sz="2800" b="1" dirty="0"/>
              <a:t>SIA </a:t>
            </a:r>
            <a:r>
              <a:rPr lang="lv-LV" sz="2800" b="1" dirty="0" smtClean="0"/>
              <a:t>«Rīgas slimnīca», 2018</a:t>
            </a:r>
            <a:r>
              <a:rPr lang="lv-LV" sz="2800" b="1" dirty="0"/>
              <a:t>. g.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14543"/>
            <a:ext cx="9844087" cy="62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Grāmatvedības uzskaite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589212" y="1514475"/>
            <a:ext cx="9369426" cy="4396747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Grāmatvedības uzskaite fiksē </a:t>
            </a:r>
            <a:r>
              <a:rPr lang="lv-LV" b="1" dirty="0" smtClean="0"/>
              <a:t>visus</a:t>
            </a:r>
            <a:r>
              <a:rPr lang="lv-LV" dirty="0" smtClean="0"/>
              <a:t> ieņēmumus un izdevumus. Šī uzskaite tiek veidota kā tabula.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b="1" dirty="0" smtClean="0"/>
          </a:p>
          <a:p>
            <a:pPr marL="0" indent="0">
              <a:buNone/>
            </a:pPr>
            <a:endParaRPr lang="lv-LV" b="1" dirty="0"/>
          </a:p>
          <a:p>
            <a:pPr marL="0" indent="0">
              <a:buNone/>
            </a:pPr>
            <a:r>
              <a:rPr lang="lv-LV" b="1" dirty="0" smtClean="0"/>
              <a:t>Operatīvā uzskaite </a:t>
            </a:r>
            <a:r>
              <a:rPr lang="lv-LV" dirty="0" smtClean="0"/>
              <a:t>– uzskaite par noteiktu periodu.</a:t>
            </a:r>
          </a:p>
          <a:p>
            <a:pPr marL="0" indent="0">
              <a:buNone/>
            </a:pPr>
            <a:r>
              <a:rPr lang="lv-LV" b="1" dirty="0" smtClean="0"/>
              <a:t>Saldo</a:t>
            </a:r>
            <a:r>
              <a:rPr lang="lv-LV" dirty="0" smtClean="0"/>
              <a:t> – aprēķins, iepriekšējā perioda sākums vai esošā perioda beigas, rezultāts.</a:t>
            </a:r>
            <a:endParaRPr lang="lv-LV" dirty="0"/>
          </a:p>
        </p:txBody>
      </p:sp>
      <p:graphicFrame>
        <p:nvGraphicFramePr>
          <p:cNvPr id="4" name="Tab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116409"/>
              </p:ext>
            </p:extLst>
          </p:nvPr>
        </p:nvGraphicFramePr>
        <p:xfrm>
          <a:off x="2143124" y="2369483"/>
          <a:ext cx="9361488" cy="2245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744">
                  <a:extLst>
                    <a:ext uri="{9D8B030D-6E8A-4147-A177-3AD203B41FA5}">
                      <a16:colId xmlns:a16="http://schemas.microsoft.com/office/drawing/2014/main" val="647884773"/>
                    </a:ext>
                  </a:extLst>
                </a:gridCol>
                <a:gridCol w="4680744">
                  <a:extLst>
                    <a:ext uri="{9D8B030D-6E8A-4147-A177-3AD203B41FA5}">
                      <a16:colId xmlns:a16="http://schemas.microsoft.com/office/drawing/2014/main" val="3367893303"/>
                    </a:ext>
                  </a:extLst>
                </a:gridCol>
              </a:tblGrid>
              <a:tr h="484467">
                <a:tc>
                  <a:txBody>
                    <a:bodyPr/>
                    <a:lstStyle/>
                    <a:p>
                      <a:r>
                        <a:rPr lang="lv-LV" dirty="0" smtClean="0"/>
                        <a:t>DEBETS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KREDĪTS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527823"/>
                  </a:ext>
                </a:extLst>
              </a:tr>
              <a:tr h="473749">
                <a:tc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Sākuma saldo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247978"/>
                  </a:ext>
                </a:extLst>
              </a:tr>
              <a:tr h="819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Ienākošā</a:t>
                      </a:r>
                      <a:r>
                        <a:rPr lang="lv-LV" baseline="0" dirty="0" smtClean="0"/>
                        <a:t> daļa. Raksta </a:t>
                      </a:r>
                      <a:r>
                        <a:rPr lang="lv-LV" b="1" baseline="0" dirty="0" smtClean="0"/>
                        <a:t>visus</a:t>
                      </a:r>
                      <a:r>
                        <a:rPr lang="lv-LV" baseline="0" dirty="0" smtClean="0"/>
                        <a:t> perioda ieņēmumus.</a:t>
                      </a:r>
                      <a:endParaRPr lang="lv-L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Izdevumu daļa. Raksta </a:t>
                      </a:r>
                      <a:r>
                        <a:rPr lang="lv-LV" b="1" i="0" dirty="0" smtClean="0"/>
                        <a:t>visus</a:t>
                      </a:r>
                      <a:r>
                        <a:rPr lang="lv-LV" dirty="0" smtClean="0"/>
                        <a:t> perioda izdevumus.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79628"/>
                  </a:ext>
                </a:extLst>
              </a:tr>
              <a:tr h="468059">
                <a:tc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Beigu saldo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241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Piemērs</a:t>
            </a:r>
            <a:endParaRPr lang="lv-LV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368902"/>
              </p:ext>
            </p:extLst>
          </p:nvPr>
        </p:nvGraphicFramePr>
        <p:xfrm>
          <a:off x="1028701" y="1528762"/>
          <a:ext cx="11058524" cy="490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631">
                  <a:extLst>
                    <a:ext uri="{9D8B030D-6E8A-4147-A177-3AD203B41FA5}">
                      <a16:colId xmlns:a16="http://schemas.microsoft.com/office/drawing/2014/main" val="4068985375"/>
                    </a:ext>
                  </a:extLst>
                </a:gridCol>
                <a:gridCol w="2764631">
                  <a:extLst>
                    <a:ext uri="{9D8B030D-6E8A-4147-A177-3AD203B41FA5}">
                      <a16:colId xmlns:a16="http://schemas.microsoft.com/office/drawing/2014/main" val="1297561614"/>
                    </a:ext>
                  </a:extLst>
                </a:gridCol>
                <a:gridCol w="2764631">
                  <a:extLst>
                    <a:ext uri="{9D8B030D-6E8A-4147-A177-3AD203B41FA5}">
                      <a16:colId xmlns:a16="http://schemas.microsoft.com/office/drawing/2014/main" val="3201901382"/>
                    </a:ext>
                  </a:extLst>
                </a:gridCol>
                <a:gridCol w="2764631">
                  <a:extLst>
                    <a:ext uri="{9D8B030D-6E8A-4147-A177-3AD203B41FA5}">
                      <a16:colId xmlns:a16="http://schemas.microsoft.com/office/drawing/2014/main" val="175578830"/>
                    </a:ext>
                  </a:extLst>
                </a:gridCol>
              </a:tblGrid>
              <a:tr h="422969">
                <a:tc gridSpan="2">
                  <a:txBody>
                    <a:bodyPr/>
                    <a:lstStyle/>
                    <a:p>
                      <a:r>
                        <a:rPr lang="lv-LV" dirty="0" smtClean="0"/>
                        <a:t>DEBETS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lv-LV" dirty="0" smtClean="0"/>
                        <a:t>KREDĪTS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25029"/>
                  </a:ext>
                </a:extLst>
              </a:tr>
              <a:tr h="417175">
                <a:tc rowSpan="2">
                  <a:txBody>
                    <a:bodyPr/>
                    <a:lstStyle/>
                    <a:p>
                      <a:pPr algn="ctr"/>
                      <a:r>
                        <a:rPr lang="lv-LV" b="1" dirty="0" smtClean="0"/>
                        <a:t>Operācijas</a:t>
                      </a:r>
                      <a:endParaRPr lang="lv-LV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v-LV" b="1" dirty="0" smtClean="0"/>
                        <a:t>Summa (EUR)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/>
                        <a:t>Operācijas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/>
                        <a:t>Summa (EUR)</a:t>
                      </a:r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544544"/>
                  </a:ext>
                </a:extLst>
              </a:tr>
              <a:tr h="17878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604883"/>
                  </a:ext>
                </a:extLst>
              </a:tr>
              <a:tr h="238386">
                <a:tc rowSpan="3">
                  <a:txBody>
                    <a:bodyPr/>
                    <a:lstStyle/>
                    <a:p>
                      <a:r>
                        <a:rPr lang="lv-LV" i="1" dirty="0" smtClean="0"/>
                        <a:t>Saldo uz 1.aprīli</a:t>
                      </a:r>
                      <a:endParaRPr lang="lv-LV" i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1000</a:t>
                      </a:r>
                      <a:endParaRPr lang="lv-L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718185"/>
                  </a:ext>
                </a:extLst>
              </a:tr>
              <a:tr h="41717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Telpu īre 12.04.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6000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976305"/>
                  </a:ext>
                </a:extLst>
              </a:tr>
              <a:tr h="8111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lv-LV" dirty="0" smtClean="0"/>
                        <a:t>Darba algas darbiniekiem 15.04.</a:t>
                      </a:r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8302,20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69463"/>
                  </a:ext>
                </a:extLst>
              </a:tr>
              <a:tr h="648939">
                <a:tc rowSpan="3">
                  <a:txBody>
                    <a:bodyPr/>
                    <a:lstStyle/>
                    <a:p>
                      <a:r>
                        <a:rPr lang="lv-LV" dirty="0" smtClean="0"/>
                        <a:t>Saņemts no skolēniem par apmācību 10.04.</a:t>
                      </a:r>
                      <a:endParaRPr lang="lv-LV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32000</a:t>
                      </a:r>
                      <a:endParaRPr lang="lv-L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463202"/>
                  </a:ext>
                </a:extLst>
              </a:tr>
              <a:tr h="73005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Mācību grāmatu iegāde 20.04.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3697,80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828372"/>
                  </a:ext>
                </a:extLst>
              </a:tr>
              <a:tr h="8111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lv-LV" dirty="0" smtClean="0"/>
                        <a:t>Sociālās apdrošināšanas nodokļa nomaksa 30.04.</a:t>
                      </a:r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2000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320135"/>
                  </a:ext>
                </a:extLst>
              </a:tr>
              <a:tr h="127470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i="1" dirty="0" smtClean="0"/>
                        <a:t>Saldo uz 30.aprīli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33000</a:t>
                      </a:r>
                      <a:endParaRPr lang="lv-L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943748"/>
                  </a:ext>
                </a:extLst>
              </a:tr>
              <a:tr h="41717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41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7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Kas ir grāmatvedība?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2400" b="1" dirty="0"/>
              <a:t>Grāmatvedība</a:t>
            </a:r>
            <a:r>
              <a:rPr lang="lv-LV" sz="2400" dirty="0"/>
              <a:t> ir process, kas nosaka, mēra un dara zināmu finansiālo informāciju, lai dotu iespēju šīs </a:t>
            </a:r>
            <a:r>
              <a:rPr lang="lv-LV" sz="2400" dirty="0" smtClean="0"/>
              <a:t>informācijas lietotājiem </a:t>
            </a:r>
            <a:r>
              <a:rPr lang="lv-LV" sz="2400" dirty="0"/>
              <a:t>pieņemt lēmumus un </a:t>
            </a:r>
            <a:r>
              <a:rPr lang="lv-LV" sz="2400" dirty="0" smtClean="0"/>
              <a:t>spriedumus</a:t>
            </a:r>
            <a:r>
              <a:rPr lang="lv-LV" sz="2400" dirty="0"/>
              <a:t> </a:t>
            </a:r>
            <a:r>
              <a:rPr lang="lv-LV" sz="2400" dirty="0" smtClean="0"/>
              <a:t>(</a:t>
            </a:r>
            <a:r>
              <a:rPr lang="lv-LV" i="1" dirty="0"/>
              <a:t>ASV grāmatvežu asociācijas </a:t>
            </a:r>
            <a:r>
              <a:rPr lang="lv-LV" i="1" dirty="0" smtClean="0"/>
              <a:t>definīcija</a:t>
            </a:r>
            <a:r>
              <a:rPr lang="lv-LV" dirty="0" smtClean="0"/>
              <a:t>).</a:t>
            </a:r>
            <a:endParaRPr lang="lv-LV" sz="2400" dirty="0" smtClean="0"/>
          </a:p>
          <a:p>
            <a:pPr marL="0" indent="0" algn="just">
              <a:buNone/>
            </a:pPr>
            <a:endParaRPr lang="lv-LV" sz="2400" dirty="0"/>
          </a:p>
          <a:p>
            <a:pPr marL="0" indent="0" algn="just">
              <a:buNone/>
            </a:pPr>
            <a:r>
              <a:rPr lang="lv-LV" sz="2400" b="1" dirty="0"/>
              <a:t>Grāmatvedība</a:t>
            </a:r>
            <a:r>
              <a:rPr lang="lv-LV" sz="2400" dirty="0"/>
              <a:t> </a:t>
            </a:r>
            <a:r>
              <a:rPr lang="lv-LV" sz="2400" dirty="0" smtClean="0"/>
              <a:t>- uzņēmuma, iestādes mantiskā stāvokļa uzskaite, tā pārmaiņu fiksēšana un saimnieciskās darbības rezultātu konstatēšana.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2676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Grāmatvedības konti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028700" y="1443038"/>
            <a:ext cx="10987088" cy="5414962"/>
          </a:xfrm>
        </p:spPr>
        <p:txBody>
          <a:bodyPr>
            <a:normAutofit/>
          </a:bodyPr>
          <a:lstStyle/>
          <a:p>
            <a:pPr algn="just"/>
            <a:r>
              <a:rPr lang="lv-LV" sz="2400" dirty="0"/>
              <a:t>Veiksim ierakstus divos kontos - "pircēju parādi" un "kase".</a:t>
            </a:r>
          </a:p>
          <a:p>
            <a:pPr algn="just"/>
            <a:r>
              <a:rPr lang="lv-LV" sz="2400" dirty="0"/>
              <a:t>Pieņemsim, ka uzņēmumam parādnieks atgriež parādu 3000 eiro, samaksājot uzņēmuma kasē.</a:t>
            </a:r>
          </a:p>
          <a:p>
            <a:pPr algn="just"/>
            <a:r>
              <a:rPr lang="lv-LV" sz="2400" dirty="0"/>
              <a:t>Tad, kad parāds ir samaksāts un nauda ieskaitīta kasē, kontos tiks veikti šādi ieraksti</a:t>
            </a:r>
            <a:r>
              <a:rPr lang="lv-LV" sz="2400" dirty="0" smtClean="0"/>
              <a:t>:</a:t>
            </a:r>
          </a:p>
          <a:p>
            <a:pPr algn="just"/>
            <a:endParaRPr lang="lv-LV" sz="2400" dirty="0"/>
          </a:p>
          <a:p>
            <a:pPr algn="just"/>
            <a:endParaRPr lang="lv-LV" sz="2400" dirty="0" smtClean="0"/>
          </a:p>
          <a:p>
            <a:pPr algn="just"/>
            <a:endParaRPr lang="lv-LV" sz="2400" dirty="0"/>
          </a:p>
          <a:p>
            <a:pPr algn="just"/>
            <a:endParaRPr lang="lv-LV" sz="2400" dirty="0" smtClean="0"/>
          </a:p>
          <a:p>
            <a:pPr algn="just"/>
            <a:endParaRPr lang="lv-LV" sz="2400" dirty="0"/>
          </a:p>
          <a:p>
            <a:pPr algn="just"/>
            <a:r>
              <a:rPr lang="lv-LV" dirty="0"/>
              <a:t>Kontos parādīts, ka par 3000 eiro samazinājušies pircēju parādi un par 3000 eiro palielinājies naudas atlikums kasē.</a:t>
            </a:r>
            <a:endParaRPr lang="lv-LV" sz="2400" dirty="0"/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7" y="3377554"/>
            <a:ext cx="5479314" cy="253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6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1026" name="Picture 2" descr="Attēlu rezultāti vaicājumam “example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6" y="478741"/>
            <a:ext cx="10132029" cy="60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atura vietturis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0387" y="157163"/>
            <a:ext cx="6700837" cy="670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Izmantotā literatūra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lv-LV" dirty="0" smtClean="0"/>
              <a:t>Birzniece J., Ekonomika vidusskolām. Mācību grāmata. 2014.gads;</a:t>
            </a:r>
          </a:p>
          <a:p>
            <a:pPr>
              <a:buFont typeface="+mj-lt"/>
              <a:buAutoNum type="arabicPeriod"/>
            </a:pPr>
            <a:r>
              <a:rPr lang="lv-LV" dirty="0" err="1" smtClean="0"/>
              <a:t>Jorniņa</a:t>
            </a:r>
            <a:r>
              <a:rPr lang="lv-LV" dirty="0" smtClean="0"/>
              <a:t> I., </a:t>
            </a:r>
            <a:r>
              <a:rPr lang="lv-LV" dirty="0"/>
              <a:t>Ekonomika vidusskolām. </a:t>
            </a:r>
            <a:r>
              <a:rPr lang="lv-LV" dirty="0" smtClean="0"/>
              <a:t>Darba burtnīca. 2014.gads;</a:t>
            </a:r>
          </a:p>
          <a:p>
            <a:pPr>
              <a:buFont typeface="+mj-lt"/>
              <a:buAutoNum type="arabicPeriod"/>
            </a:pPr>
            <a:r>
              <a:rPr lang="lv-LV" dirty="0" smtClean="0"/>
              <a:t>Grigorjeva R., </a:t>
            </a:r>
            <a:r>
              <a:rPr lang="lv-LV" dirty="0" err="1" smtClean="0"/>
              <a:t>Jesemčika</a:t>
            </a:r>
            <a:r>
              <a:rPr lang="lv-LV" dirty="0" smtClean="0"/>
              <a:t> A., </a:t>
            </a:r>
            <a:r>
              <a:rPr lang="lv-LV" dirty="0" err="1" smtClean="0"/>
              <a:t>Leibus</a:t>
            </a:r>
            <a:r>
              <a:rPr lang="lv-LV" dirty="0" smtClean="0"/>
              <a:t> I., </a:t>
            </a:r>
            <a:r>
              <a:rPr lang="lv-LV" dirty="0" err="1" smtClean="0"/>
              <a:t>Svarinska</a:t>
            </a:r>
            <a:r>
              <a:rPr lang="lv-LV" dirty="0" smtClean="0"/>
              <a:t> A., Grāmatvedības pamati. 2007.gads;</a:t>
            </a:r>
          </a:p>
          <a:p>
            <a:pPr>
              <a:buFont typeface="+mj-lt"/>
              <a:buAutoNum type="arabicPeriod"/>
            </a:pPr>
            <a:r>
              <a:rPr lang="lv-LV" dirty="0" smtClean="0"/>
              <a:t>Atslēga D., Ekonomika. Darba burtnīca 10. – 12.klasei. 2011.gads;</a:t>
            </a:r>
          </a:p>
          <a:p>
            <a:pPr>
              <a:buFont typeface="+mj-lt"/>
              <a:buAutoNum type="arabicPeriod"/>
            </a:pPr>
            <a:r>
              <a:rPr lang="lv-LV" dirty="0">
                <a:hlinkClick r:id="rId2"/>
              </a:rPr>
              <a:t>https://</a:t>
            </a:r>
            <a:r>
              <a:rPr lang="lv-LV" dirty="0" smtClean="0">
                <a:hlinkClick r:id="rId2"/>
              </a:rPr>
              <a:t>www.uzdevumi.lv/p/ekonomika/10-12-klase/uznemums-un-komercdarbiba-2158/re-b0bb5da8-343a-44ff-a185-e4e0bb2d0e8b</a:t>
            </a:r>
            <a:r>
              <a:rPr lang="lv-LV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lv-LV" dirty="0">
                <a:hlinkClick r:id="rId3"/>
              </a:rPr>
              <a:t>https://</a:t>
            </a:r>
            <a:r>
              <a:rPr lang="lv-LV" dirty="0" smtClean="0">
                <a:hlinkClick r:id="rId3"/>
              </a:rPr>
              <a:t>likumi.lv/ta/id/66460-par-gramatvedibu</a:t>
            </a:r>
            <a:r>
              <a:rPr lang="lv-LV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lv-LV" dirty="0">
                <a:hlinkClick r:id="rId4"/>
              </a:rPr>
              <a:t>https://</a:t>
            </a:r>
            <a:r>
              <a:rPr lang="lv-LV" dirty="0" smtClean="0">
                <a:hlinkClick r:id="rId4"/>
              </a:rPr>
              <a:t>www.1slimnica.lv/sites/default/files/2018_gada_parskats_orginals_scan.pdf</a:t>
            </a:r>
            <a:r>
              <a:rPr lang="lv-LV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lv-LV" dirty="0">
                <a:hlinkClick r:id="rId5"/>
              </a:rPr>
              <a:t>https://</a:t>
            </a:r>
            <a:r>
              <a:rPr lang="lv-LV" dirty="0" smtClean="0">
                <a:hlinkClick r:id="rId5"/>
              </a:rPr>
              <a:t>lv.wikipedia.org/wiki/Gr%C4%81matved%C4%ABba</a:t>
            </a:r>
            <a:r>
              <a:rPr lang="lv-LV" dirty="0" smtClean="0"/>
              <a:t>;</a:t>
            </a:r>
          </a:p>
          <a:p>
            <a:pPr>
              <a:buFont typeface="+mj-lt"/>
              <a:buAutoNum type="arabicPeriod"/>
            </a:pPr>
            <a:endParaRPr lang="lv-LV" dirty="0" smtClean="0"/>
          </a:p>
          <a:p>
            <a:pPr>
              <a:buFont typeface="+mj-lt"/>
              <a:buAutoNum type="arabicPeriod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322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Likumdošana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lv-LV" sz="2400" dirty="0" smtClean="0"/>
              <a:t>Latvijā </a:t>
            </a:r>
            <a:r>
              <a:rPr lang="lv-LV" sz="2400" b="1" dirty="0"/>
              <a:t>grāmatvedību regulē </a:t>
            </a:r>
            <a:r>
              <a:rPr lang="lv-LV" sz="2400" dirty="0"/>
              <a:t>Likums "Par grāmatvedību", kurš tika pieņemts 1992. gada 14. novembrī un ir piedzīvojis </a:t>
            </a:r>
            <a:r>
              <a:rPr lang="lv-LV" sz="2400" dirty="0" smtClean="0"/>
              <a:t>grozījumus.</a:t>
            </a:r>
          </a:p>
          <a:p>
            <a:pPr marL="0" indent="0" algn="just">
              <a:buNone/>
            </a:pPr>
            <a:endParaRPr lang="lv-LV" sz="2400" dirty="0"/>
          </a:p>
          <a:p>
            <a:pPr marL="0" indent="0" algn="just">
              <a:buNone/>
            </a:pPr>
            <a:r>
              <a:rPr lang="lv-LV" sz="2400" dirty="0"/>
              <a:t>Likums ir sadalīts 5 nodaļās un satur 17 pantus ar </a:t>
            </a:r>
            <a:r>
              <a:rPr lang="lv-LV" sz="2400" dirty="0" err="1"/>
              <a:t>apakšpantiem</a:t>
            </a:r>
            <a:r>
              <a:rPr lang="lv-LV" sz="2400" dirty="0"/>
              <a:t> </a:t>
            </a:r>
            <a:r>
              <a:rPr lang="lv-LV" sz="2400" dirty="0" smtClean="0"/>
              <a:t>un </a:t>
            </a:r>
            <a:r>
              <a:rPr lang="lv-LV" sz="2400" dirty="0"/>
              <a:t>pielikumu ar papildus normatīviem</a:t>
            </a:r>
            <a:r>
              <a:rPr lang="lv-LV" sz="2400" dirty="0" smtClean="0"/>
              <a:t>.</a:t>
            </a:r>
          </a:p>
          <a:p>
            <a:pPr marL="0" indent="0" algn="just">
              <a:buNone/>
            </a:pPr>
            <a:endParaRPr lang="lv-LV" sz="3200" dirty="0" smtClean="0"/>
          </a:p>
          <a:p>
            <a:pPr marL="0" indent="0" algn="just">
              <a:buNone/>
            </a:pPr>
            <a:r>
              <a:rPr lang="lv-LV" sz="2400" dirty="0" smtClean="0"/>
              <a:t>Likums «Par grāmatvedību»: </a:t>
            </a:r>
          </a:p>
          <a:p>
            <a:pPr marL="0" indent="0" algn="just">
              <a:buNone/>
            </a:pPr>
            <a:r>
              <a:rPr lang="lv-LV" sz="2400" dirty="0" smtClean="0">
                <a:hlinkClick r:id="rId2"/>
              </a:rPr>
              <a:t>https</a:t>
            </a:r>
            <a:r>
              <a:rPr lang="lv-LV" sz="2400" dirty="0">
                <a:hlinkClick r:id="rId2"/>
              </a:rPr>
              <a:t>://likumi.lv/ta/id/66460-par-gramatvedibu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5277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0" y="0"/>
            <a:ext cx="11994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Likums nosaka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400" dirty="0" smtClean="0"/>
              <a:t>Grāmatvedībai :</a:t>
            </a:r>
          </a:p>
          <a:p>
            <a:pPr algn="just"/>
            <a:r>
              <a:rPr lang="lv-LV" sz="2400" dirty="0"/>
              <a:t>jābūt </a:t>
            </a:r>
            <a:r>
              <a:rPr lang="lv-LV" sz="2400" b="1" dirty="0"/>
              <a:t>skaidrai</a:t>
            </a:r>
            <a:r>
              <a:rPr lang="lv-LV" sz="2400" dirty="0"/>
              <a:t>, patiesai, savlaicīgai un pārskatāmai;</a:t>
            </a:r>
          </a:p>
          <a:p>
            <a:pPr algn="just"/>
            <a:r>
              <a:rPr lang="lv-LV" sz="2400" b="1" dirty="0"/>
              <a:t>sistemātiski</a:t>
            </a:r>
            <a:r>
              <a:rPr lang="lv-LV" sz="2400" dirty="0"/>
              <a:t> jāreģistrē visi saimnieciskie darījumi;</a:t>
            </a:r>
          </a:p>
          <a:p>
            <a:pPr algn="just"/>
            <a:r>
              <a:rPr lang="lv-LV" sz="2400" dirty="0"/>
              <a:t>grāmatvedības ierakstus var veikt tikai uz </a:t>
            </a:r>
            <a:r>
              <a:rPr lang="lv-LV" sz="2400" b="1" dirty="0"/>
              <a:t>attaisnojuma</a:t>
            </a:r>
            <a:r>
              <a:rPr lang="lv-LV" sz="2400" dirty="0"/>
              <a:t> dokumenta pamata, un šie dokumenti jāuzglabā sistemātiski sakārtoti</a:t>
            </a:r>
            <a:r>
              <a:rPr lang="lv-LV" sz="2400" dirty="0" smtClean="0"/>
              <a:t>.</a:t>
            </a:r>
            <a:endParaRPr lang="lv-LV" sz="2400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69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Grāmatvedības normatīvās regulēšanas </a:t>
            </a:r>
            <a:r>
              <a:rPr lang="lv-LV" dirty="0" smtClean="0"/>
              <a:t>sistēmas 4 līmeņi: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2400" b="1" dirty="0" smtClean="0"/>
              <a:t>1. līmeni</a:t>
            </a:r>
            <a:r>
              <a:rPr lang="lv-LV" sz="2400" dirty="0"/>
              <a:t> veido likumi, likumdošanas akti grāmatvedības uzskaites jautājumos. </a:t>
            </a:r>
            <a:endParaRPr lang="lv-LV" sz="2400" dirty="0" smtClean="0"/>
          </a:p>
          <a:p>
            <a:pPr marL="0" indent="0" algn="just">
              <a:buNone/>
            </a:pPr>
            <a:r>
              <a:rPr lang="lv-LV" sz="2400" b="1" dirty="0" smtClean="0"/>
              <a:t>2</a:t>
            </a:r>
            <a:r>
              <a:rPr lang="lv-LV" sz="2400" b="1" dirty="0"/>
              <a:t>. līmeni</a:t>
            </a:r>
            <a:r>
              <a:rPr lang="lv-LV" sz="2400" dirty="0"/>
              <a:t> veido Ministru kabineta noteikumi, kas izskaidro likuma normu vai atsevišķu to noteikumu piemērošanu.</a:t>
            </a:r>
          </a:p>
          <a:p>
            <a:pPr marL="0" indent="0" algn="just">
              <a:buNone/>
            </a:pPr>
            <a:r>
              <a:rPr lang="lv-LV" sz="2400" b="1" dirty="0"/>
              <a:t>3. līmenis</a:t>
            </a:r>
            <a:r>
              <a:rPr lang="lv-LV" sz="2400" dirty="0"/>
              <a:t> - Finanšu ministrijas un Valsts ieņēmuma dienesta metodiskie norādījumi un rekomendācijas.</a:t>
            </a:r>
          </a:p>
          <a:p>
            <a:pPr marL="0" indent="0" algn="just">
              <a:buNone/>
            </a:pPr>
            <a:r>
              <a:rPr lang="lv-LV" sz="2400" b="1" dirty="0"/>
              <a:t>4. līmenis</a:t>
            </a:r>
            <a:r>
              <a:rPr lang="lv-LV" sz="2400" dirty="0"/>
              <a:t> - firmas darba dokumenti, kas veido tās uzskaites metodiku (politiku) metodiskajā, tehniskajā un organizatoriskā aspektā.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689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Grāmatvedības dokumenti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2400" b="1" dirty="0"/>
              <a:t>Ā</a:t>
            </a:r>
            <a:r>
              <a:rPr lang="lv-LV" sz="2400" b="1" dirty="0" smtClean="0"/>
              <a:t>rējais </a:t>
            </a:r>
            <a:r>
              <a:rPr lang="lv-LV" sz="2400" b="1" dirty="0"/>
              <a:t>attaisnojuma </a:t>
            </a:r>
            <a:r>
              <a:rPr lang="lv-LV" sz="2400" b="1" dirty="0" smtClean="0"/>
              <a:t>dokuments</a:t>
            </a:r>
            <a:r>
              <a:rPr lang="lv-LV" sz="2400" dirty="0"/>
              <a:t> </a:t>
            </a:r>
            <a:r>
              <a:rPr lang="lv-LV" sz="2400" dirty="0" smtClean="0"/>
              <a:t>- </a:t>
            </a:r>
            <a:r>
              <a:rPr lang="lv-LV" sz="2400" dirty="0"/>
              <a:t>dokuments, kas sastādīts citā, nevis pašu uzņēmumā. </a:t>
            </a:r>
            <a:endParaRPr lang="lv-LV" sz="2400" dirty="0" smtClean="0"/>
          </a:p>
          <a:p>
            <a:pPr marL="0" indent="0" algn="just">
              <a:buNone/>
            </a:pPr>
            <a:r>
              <a:rPr lang="lv-LV" sz="2400" b="1" dirty="0" smtClean="0"/>
              <a:t>Iekšējie </a:t>
            </a:r>
            <a:r>
              <a:rPr lang="lv-LV" sz="2400" b="1" dirty="0"/>
              <a:t>attaisnojuma </a:t>
            </a:r>
            <a:r>
              <a:rPr lang="lv-LV" sz="2400" b="1" dirty="0" smtClean="0"/>
              <a:t>dokumenti - </a:t>
            </a:r>
            <a:r>
              <a:rPr lang="lv-LV" sz="2400" dirty="0" smtClean="0"/>
              <a:t>visi </a:t>
            </a:r>
            <a:r>
              <a:rPr lang="lv-LV" sz="2400" dirty="0"/>
              <a:t>pārējie attaisnojuma </a:t>
            </a:r>
            <a:r>
              <a:rPr lang="lv-LV" sz="2400" dirty="0" smtClean="0"/>
              <a:t>dokumenti, kas nav ārējie.</a:t>
            </a:r>
            <a:endParaRPr lang="lv-LV" sz="2400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199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Grāmatvedības objekti: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sz="2400" dirty="0"/>
              <a:t>uzņēmuma īpašuma stāvoklis un veiktie saimnieciskie darījumi;</a:t>
            </a:r>
          </a:p>
          <a:p>
            <a:pPr algn="just"/>
            <a:r>
              <a:rPr lang="lv-LV" sz="2400" dirty="0"/>
              <a:t>uzņēmuma veiktie darījumi, katra saimnieciskā darījuma sākums un norise;</a:t>
            </a:r>
          </a:p>
          <a:p>
            <a:pPr algn="just"/>
            <a:r>
              <a:rPr lang="lv-LV" sz="2400" dirty="0"/>
              <a:t>uzņēmuma ieņēmumi un izdevumi pārskata periodā;</a:t>
            </a:r>
          </a:p>
          <a:p>
            <a:pPr algn="just"/>
            <a:r>
              <a:rPr lang="lv-LV" sz="2400" dirty="0"/>
              <a:t>uzņēmuma darbības rezultāti (peļņas vai zaudējumu aprēķins).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957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Grāmatvedības </a:t>
            </a:r>
            <a:r>
              <a:rPr lang="lv-LV" dirty="0" smtClean="0"/>
              <a:t>elementi: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b="1" dirty="0" smtClean="0"/>
              <a:t>Novērtējums </a:t>
            </a:r>
            <a:r>
              <a:rPr lang="lv-LV" sz="2400" b="1" dirty="0"/>
              <a:t>naudas izteiksmē.</a:t>
            </a:r>
            <a:r>
              <a:rPr lang="lv-LV" sz="2400" dirty="0"/>
              <a:t> </a:t>
            </a:r>
            <a:endParaRPr lang="lv-LV" sz="2400" dirty="0" smtClean="0"/>
          </a:p>
          <a:p>
            <a:pPr algn="just"/>
            <a:r>
              <a:rPr lang="lv-LV" sz="2400" b="1" dirty="0" smtClean="0"/>
              <a:t>Dokumentācija</a:t>
            </a:r>
            <a:r>
              <a:rPr lang="lv-LV" sz="2400" b="1" dirty="0"/>
              <a:t>.</a:t>
            </a:r>
            <a:r>
              <a:rPr lang="lv-LV" sz="2400" dirty="0"/>
              <a:t> </a:t>
            </a:r>
            <a:r>
              <a:rPr lang="lv-LV" sz="2400" dirty="0" smtClean="0"/>
              <a:t>Dokumentiem jāsatur nepieciešamie rekvizīti, bez </a:t>
            </a:r>
            <a:r>
              <a:rPr lang="lv-LV" sz="2400" dirty="0"/>
              <a:t>rekvizītiem nav pierādījuma spēka.</a:t>
            </a:r>
          </a:p>
          <a:p>
            <a:pPr algn="just"/>
            <a:r>
              <a:rPr lang="lv-LV" sz="2400" b="1" dirty="0"/>
              <a:t>Inventarizācija.</a:t>
            </a:r>
            <a:r>
              <a:rPr lang="lv-LV" sz="2400" dirty="0"/>
              <a:t> Vismaz reizi </a:t>
            </a:r>
            <a:r>
              <a:rPr lang="lv-LV" sz="2400" dirty="0" smtClean="0"/>
              <a:t>gadā</a:t>
            </a:r>
            <a:r>
              <a:rPr lang="lv-LV" sz="2400" dirty="0"/>
              <a:t>.</a:t>
            </a:r>
            <a:endParaRPr lang="lv-LV" sz="2400" dirty="0"/>
          </a:p>
          <a:p>
            <a:pPr algn="just"/>
            <a:r>
              <a:rPr lang="lv-LV" sz="2400" b="1" dirty="0" smtClean="0"/>
              <a:t>Grāmatvedības </a:t>
            </a:r>
            <a:r>
              <a:rPr lang="lv-LV" sz="2400" b="1" dirty="0"/>
              <a:t>bilance.</a:t>
            </a:r>
            <a:r>
              <a:rPr lang="lv-LV" sz="2400" dirty="0"/>
              <a:t> </a:t>
            </a:r>
            <a:r>
              <a:rPr lang="lv-LV" sz="2400" dirty="0" smtClean="0"/>
              <a:t>Bilancē </a:t>
            </a:r>
            <a:r>
              <a:rPr lang="lv-LV" sz="2400" dirty="0"/>
              <a:t>viena kausā tiek "svērti" uzņēmuma iegūtie līdzekļi, otrā kausā - šo līdzekļu izlietojums</a:t>
            </a:r>
            <a:r>
              <a:rPr lang="lv-LV" sz="2400" dirty="0" smtClean="0"/>
              <a:t>.</a:t>
            </a:r>
            <a:endParaRPr lang="lv-LV" sz="24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4820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ilgas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421</Words>
  <Application>Microsoft Office PowerPoint</Application>
  <PresentationFormat>Platekrāna</PresentationFormat>
  <Paragraphs>105</Paragraphs>
  <Slides>23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Smilgas</vt:lpstr>
      <vt:lpstr>GRĀMATVEDĪBAS BŪTĪBA, UZDEVUMI, BILANCE</vt:lpstr>
      <vt:lpstr>Kas ir grāmatvedība?</vt:lpstr>
      <vt:lpstr>Likumdošana</vt:lpstr>
      <vt:lpstr>PowerPoint prezentācija</vt:lpstr>
      <vt:lpstr>Likums nosaka</vt:lpstr>
      <vt:lpstr>Grāmatvedības normatīvās regulēšanas sistēmas 4 līmeņi:</vt:lpstr>
      <vt:lpstr>Grāmatvedības dokumenti</vt:lpstr>
      <vt:lpstr>Grāmatvedības objekti:</vt:lpstr>
      <vt:lpstr>Grāmatvedības elementi:</vt:lpstr>
      <vt:lpstr>Gada (finanšu) pārskats</vt:lpstr>
      <vt:lpstr>Gada pārskata saturs SIA "Rīgas slimnīca" gada pārskats par 2018. gadu</vt:lpstr>
      <vt:lpstr>Vadības ziņojums SIA «Rīgas slimnīca», 2018. g.</vt:lpstr>
      <vt:lpstr>Grāmatvedības bilance</vt:lpstr>
      <vt:lpstr>PowerPoint prezentācija</vt:lpstr>
      <vt:lpstr>PowerPoint prezentācija</vt:lpstr>
      <vt:lpstr>Peļņas vai zaudējumu aprēķins SIA «Rīgas slimnīca», 2018. g.</vt:lpstr>
      <vt:lpstr>Naudas plūsmas pārskats SIA «Rīgas slimnīca», 2018. g.</vt:lpstr>
      <vt:lpstr>Grāmatvedības uzskaite</vt:lpstr>
      <vt:lpstr>Piemērs</vt:lpstr>
      <vt:lpstr>Grāmatvedības konti</vt:lpstr>
      <vt:lpstr>PowerPoint prezentācija</vt:lpstr>
      <vt:lpstr>PowerPoint prezentācija</vt:lpstr>
      <vt:lpstr>Izmantotā literatūra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GRĀMATVEDĪBAS BŪTĪBA, UZDEVUMI, BILANCE</dc:title>
  <dc:creator>Windows User</dc:creator>
  <cp:lastModifiedBy>Windows User</cp:lastModifiedBy>
  <cp:revision>33</cp:revision>
  <dcterms:created xsi:type="dcterms:W3CDTF">2020-01-02T09:34:48Z</dcterms:created>
  <dcterms:modified xsi:type="dcterms:W3CDTF">2020-01-02T11:02:31Z</dcterms:modified>
</cp:coreProperties>
</file>