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9" r:id="rId13"/>
    <p:sldId id="270" r:id="rId14"/>
    <p:sldId id="271" r:id="rId15"/>
    <p:sldId id="267" r:id="rId16"/>
    <p:sldId id="268"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B098990-4304-4CC1-BF3F-09F8F646E58B}" v="1755" dt="2025-12-07T21:24:41.444"/>
    <p1510:client id="{FC4C00FD-9BEE-49FE-A068-8C18EC4AEB09}" v="1115" dt="2025-12-07T21:48:08.85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87" d="100"/>
          <a:sy n="87" d="100"/>
        </p:scale>
        <p:origin x="114" y="1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89155F6-B2BD-4B57-A915-5AFD26572708}" type="datetimeFigureOut">
              <a:rPr lang="lv-LV" smtClean="0"/>
              <a:t>07.01.2026</a:t>
            </a:fld>
            <a:endParaRPr lang="lv-LV"/>
          </a:p>
        </p:txBody>
      </p:sp>
      <p:sp>
        <p:nvSpPr>
          <p:cNvPr id="5" name="Footer Placeholder 4"/>
          <p:cNvSpPr>
            <a:spLocks noGrp="1"/>
          </p:cNvSpPr>
          <p:nvPr>
            <p:ph type="ftr" sz="quarter" idx="11"/>
          </p:nvPr>
        </p:nvSpPr>
        <p:spPr>
          <a:xfrm>
            <a:off x="2416500" y="329307"/>
            <a:ext cx="4973915" cy="309201"/>
          </a:xfrm>
        </p:spPr>
        <p:txBody>
          <a:bodyPr/>
          <a:lstStyle/>
          <a:p>
            <a:endParaRPr lang="lv-LV"/>
          </a:p>
        </p:txBody>
      </p:sp>
      <p:sp>
        <p:nvSpPr>
          <p:cNvPr id="6" name="Slide Number Placeholder 5"/>
          <p:cNvSpPr>
            <a:spLocks noGrp="1"/>
          </p:cNvSpPr>
          <p:nvPr>
            <p:ph type="sldNum" sz="quarter" idx="12"/>
          </p:nvPr>
        </p:nvSpPr>
        <p:spPr>
          <a:xfrm>
            <a:off x="1437664" y="798973"/>
            <a:ext cx="811019" cy="503578"/>
          </a:xfrm>
        </p:spPr>
        <p:txBody>
          <a:bodyPr/>
          <a:lstStyle/>
          <a:p>
            <a:fld id="{41538695-408F-4A8D-8F85-348A0719A062}" type="slidenum">
              <a:rPr lang="lv-LV" smtClean="0"/>
              <a:t>‹#›</a:t>
            </a:fld>
            <a:endParaRPr lang="lv-LV"/>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818441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9155F6-B2BD-4B57-A915-5AFD26572708}" type="datetimeFigureOut">
              <a:rPr lang="lv-LV" smtClean="0"/>
              <a:t>07.01.2026</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41538695-408F-4A8D-8F85-348A0719A062}" type="slidenum">
              <a:rPr lang="lv-LV" smtClean="0"/>
              <a:t>‹#›</a:t>
            </a:fld>
            <a:endParaRPr lang="lv-LV"/>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025709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9155F6-B2BD-4B57-A915-5AFD26572708}" type="datetimeFigureOut">
              <a:rPr lang="lv-LV" smtClean="0"/>
              <a:t>07.01.2026</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41538695-408F-4A8D-8F85-348A0719A062}" type="slidenum">
              <a:rPr lang="lv-LV" smtClean="0"/>
              <a:t>‹#›</a:t>
            </a:fld>
            <a:endParaRPr lang="lv-LV"/>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853337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9155F6-B2BD-4B57-A915-5AFD26572708}" type="datetimeFigureOut">
              <a:rPr lang="lv-LV" smtClean="0"/>
              <a:t>07.01.2026</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41538695-408F-4A8D-8F85-348A0719A062}" type="slidenum">
              <a:rPr lang="lv-LV" smtClean="0"/>
              <a:t>‹#›</a:t>
            </a:fld>
            <a:endParaRPr lang="lv-LV"/>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8200817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89155F6-B2BD-4B57-A915-5AFD26572708}" type="datetimeFigureOut">
              <a:rPr lang="lv-LV" smtClean="0"/>
              <a:t>07.01.2026</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41538695-408F-4A8D-8F85-348A0719A062}" type="slidenum">
              <a:rPr lang="lv-LV" smtClean="0"/>
              <a:t>‹#›</a:t>
            </a:fld>
            <a:endParaRPr lang="lv-LV"/>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59472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89155F6-B2BD-4B57-A915-5AFD26572708}" type="datetimeFigureOut">
              <a:rPr lang="lv-LV" smtClean="0"/>
              <a:t>07.01.2026</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41538695-408F-4A8D-8F85-348A0719A062}" type="slidenum">
              <a:rPr lang="lv-LV" smtClean="0"/>
              <a:t>‹#›</a:t>
            </a:fld>
            <a:endParaRPr lang="lv-LV"/>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474508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89155F6-B2BD-4B57-A915-5AFD26572708}" type="datetimeFigureOut">
              <a:rPr lang="lv-LV" smtClean="0"/>
              <a:t>07.01.2026</a:t>
            </a:fld>
            <a:endParaRPr lang="lv-LV"/>
          </a:p>
        </p:txBody>
      </p:sp>
      <p:sp>
        <p:nvSpPr>
          <p:cNvPr id="8" name="Footer Placeholder 7"/>
          <p:cNvSpPr>
            <a:spLocks noGrp="1"/>
          </p:cNvSpPr>
          <p:nvPr>
            <p:ph type="ftr" sz="quarter" idx="11"/>
          </p:nvPr>
        </p:nvSpPr>
        <p:spPr/>
        <p:txBody>
          <a:bodyPr/>
          <a:lstStyle/>
          <a:p>
            <a:endParaRPr lang="lv-LV"/>
          </a:p>
        </p:txBody>
      </p:sp>
      <p:sp>
        <p:nvSpPr>
          <p:cNvPr id="9" name="Slide Number Placeholder 8"/>
          <p:cNvSpPr>
            <a:spLocks noGrp="1"/>
          </p:cNvSpPr>
          <p:nvPr>
            <p:ph type="sldNum" sz="quarter" idx="12"/>
          </p:nvPr>
        </p:nvSpPr>
        <p:spPr/>
        <p:txBody>
          <a:bodyPr/>
          <a:lstStyle/>
          <a:p>
            <a:fld id="{41538695-408F-4A8D-8F85-348A0719A062}" type="slidenum">
              <a:rPr lang="lv-LV" smtClean="0"/>
              <a:t>‹#›</a:t>
            </a:fld>
            <a:endParaRPr lang="lv-LV"/>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011595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89155F6-B2BD-4B57-A915-5AFD26572708}" type="datetimeFigureOut">
              <a:rPr lang="lv-LV" smtClean="0"/>
              <a:t>07.01.2026</a:t>
            </a:fld>
            <a:endParaRPr lang="lv-LV"/>
          </a:p>
        </p:txBody>
      </p:sp>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p>
            <a:fld id="{41538695-408F-4A8D-8F85-348A0719A062}" type="slidenum">
              <a:rPr lang="lv-LV" smtClean="0"/>
              <a:t>‹#›</a:t>
            </a:fld>
            <a:endParaRPr lang="lv-LV"/>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138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9155F6-B2BD-4B57-A915-5AFD26572708}" type="datetimeFigureOut">
              <a:rPr lang="lv-LV" smtClean="0"/>
              <a:t>07.01.2026</a:t>
            </a:fld>
            <a:endParaRPr lang="lv-LV"/>
          </a:p>
        </p:txBody>
      </p:sp>
      <p:sp>
        <p:nvSpPr>
          <p:cNvPr id="3" name="Footer Placeholder 2"/>
          <p:cNvSpPr>
            <a:spLocks noGrp="1"/>
          </p:cNvSpPr>
          <p:nvPr>
            <p:ph type="ftr" sz="quarter" idx="11"/>
          </p:nvPr>
        </p:nvSpPr>
        <p:spPr/>
        <p:txBody>
          <a:bodyPr/>
          <a:lstStyle/>
          <a:p>
            <a:endParaRPr lang="lv-LV"/>
          </a:p>
        </p:txBody>
      </p:sp>
      <p:sp>
        <p:nvSpPr>
          <p:cNvPr id="4" name="Slide Number Placeholder 3"/>
          <p:cNvSpPr>
            <a:spLocks noGrp="1"/>
          </p:cNvSpPr>
          <p:nvPr>
            <p:ph type="sldNum" sz="quarter" idx="12"/>
          </p:nvPr>
        </p:nvSpPr>
        <p:spPr/>
        <p:txBody>
          <a:bodyPr/>
          <a:lstStyle/>
          <a:p>
            <a:fld id="{41538695-408F-4A8D-8F85-348A0719A062}" type="slidenum">
              <a:rPr lang="lv-LV" smtClean="0"/>
              <a:t>‹#›</a:t>
            </a:fld>
            <a:endParaRPr lang="lv-LV"/>
          </a:p>
        </p:txBody>
      </p:sp>
    </p:spTree>
    <p:extLst>
      <p:ext uri="{BB962C8B-B14F-4D97-AF65-F5344CB8AC3E}">
        <p14:creationId xmlns:p14="http://schemas.microsoft.com/office/powerpoint/2010/main" val="24284835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89155F6-B2BD-4B57-A915-5AFD26572708}" type="datetimeFigureOut">
              <a:rPr lang="lv-LV" smtClean="0"/>
              <a:t>07.01.2026</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41538695-408F-4A8D-8F85-348A0719A062}" type="slidenum">
              <a:rPr lang="lv-LV" smtClean="0"/>
              <a:t>‹#›</a:t>
            </a:fld>
            <a:endParaRPr lang="lv-LV"/>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511073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C89155F6-B2BD-4B57-A915-5AFD26572708}" type="datetimeFigureOut">
              <a:rPr lang="lv-LV" smtClean="0"/>
              <a:t>07.01.2026</a:t>
            </a:fld>
            <a:endParaRPr lang="lv-LV"/>
          </a:p>
        </p:txBody>
      </p:sp>
      <p:sp>
        <p:nvSpPr>
          <p:cNvPr id="6" name="Footer Placeholder 5"/>
          <p:cNvSpPr>
            <a:spLocks noGrp="1"/>
          </p:cNvSpPr>
          <p:nvPr>
            <p:ph type="ftr" sz="quarter" idx="11"/>
          </p:nvPr>
        </p:nvSpPr>
        <p:spPr>
          <a:xfrm>
            <a:off x="1447382" y="318640"/>
            <a:ext cx="5541004" cy="320931"/>
          </a:xfrm>
        </p:spPr>
        <p:txBody>
          <a:bodyPr/>
          <a:lstStyle/>
          <a:p>
            <a:endParaRPr lang="lv-LV"/>
          </a:p>
        </p:txBody>
      </p:sp>
      <p:sp>
        <p:nvSpPr>
          <p:cNvPr id="7" name="Slide Number Placeholder 6"/>
          <p:cNvSpPr>
            <a:spLocks noGrp="1"/>
          </p:cNvSpPr>
          <p:nvPr>
            <p:ph type="sldNum" sz="quarter" idx="12"/>
          </p:nvPr>
        </p:nvSpPr>
        <p:spPr/>
        <p:txBody>
          <a:bodyPr/>
          <a:lstStyle/>
          <a:p>
            <a:fld id="{41538695-408F-4A8D-8F85-348A0719A062}" type="slidenum">
              <a:rPr lang="lv-LV" smtClean="0"/>
              <a:t>‹#›</a:t>
            </a:fld>
            <a:endParaRPr lang="lv-LV"/>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75234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C89155F6-B2BD-4B57-A915-5AFD26572708}" type="datetimeFigureOut">
              <a:rPr lang="lv-LV" smtClean="0"/>
              <a:t>07.01.2026</a:t>
            </a:fld>
            <a:endParaRPr lang="lv-LV"/>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lv-LV"/>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41538695-408F-4A8D-8F85-348A0719A062}" type="slidenum">
              <a:rPr lang="lv-LV" smtClean="0"/>
              <a:t>‹#›</a:t>
            </a:fld>
            <a:endParaRPr lang="lv-LV"/>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58912396"/>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ctrTitle"/>
          </p:nvPr>
        </p:nvSpPr>
        <p:spPr/>
        <p:txBody>
          <a:bodyPr/>
          <a:lstStyle/>
          <a:p>
            <a:r>
              <a:rPr lang="lv-LV" dirty="0"/>
              <a:t>Metināšanas pamati</a:t>
            </a:r>
          </a:p>
        </p:txBody>
      </p:sp>
      <p:sp>
        <p:nvSpPr>
          <p:cNvPr id="3" name="Apakšvirsraksts 2"/>
          <p:cNvSpPr>
            <a:spLocks noGrp="1"/>
          </p:cNvSpPr>
          <p:nvPr>
            <p:ph type="subTitle" idx="1"/>
          </p:nvPr>
        </p:nvSpPr>
        <p:spPr/>
        <p:txBody>
          <a:bodyPr/>
          <a:lstStyle/>
          <a:p>
            <a:pPr algn="ctr"/>
            <a:r>
              <a:rPr lang="lv-LV" dirty="0"/>
              <a:t>                                                                        Skolotājs Ervins Rozentāls     Kandava 2026</a:t>
            </a:r>
          </a:p>
        </p:txBody>
      </p:sp>
    </p:spTree>
    <p:extLst>
      <p:ext uri="{BB962C8B-B14F-4D97-AF65-F5344CB8AC3E}">
        <p14:creationId xmlns:p14="http://schemas.microsoft.com/office/powerpoint/2010/main" val="14454972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F8E8A025-55B0-E48A-1198-9200E5544BE0}"/>
              </a:ext>
            </a:extLst>
          </p:cNvPr>
          <p:cNvSpPr>
            <a:spLocks noGrp="1"/>
          </p:cNvSpPr>
          <p:nvPr>
            <p:ph type="title"/>
          </p:nvPr>
        </p:nvSpPr>
        <p:spPr/>
        <p:txBody>
          <a:bodyPr/>
          <a:lstStyle/>
          <a:p>
            <a:r>
              <a:rPr lang="lv-LV" dirty="0"/>
              <a:t>7. Darba noslēgums.</a:t>
            </a:r>
          </a:p>
        </p:txBody>
      </p:sp>
      <p:sp>
        <p:nvSpPr>
          <p:cNvPr id="3" name="Satura vietturis 2">
            <a:extLst>
              <a:ext uri="{FF2B5EF4-FFF2-40B4-BE49-F238E27FC236}">
                <a16:creationId xmlns:a16="http://schemas.microsoft.com/office/drawing/2014/main" id="{4D22209E-804B-CA3E-2230-297AF81EB63D}"/>
              </a:ext>
            </a:extLst>
          </p:cNvPr>
          <p:cNvSpPr>
            <a:spLocks noGrp="1"/>
          </p:cNvSpPr>
          <p:nvPr>
            <p:ph idx="1"/>
          </p:nvPr>
        </p:nvSpPr>
        <p:spPr/>
        <p:txBody>
          <a:bodyPr vert="horz" lIns="91440" tIns="45720" rIns="91440" bIns="45720" rtlCol="0" anchor="t">
            <a:normAutofit/>
          </a:bodyPr>
          <a:lstStyle/>
          <a:p>
            <a:r>
              <a:rPr lang="lv-LV" dirty="0"/>
              <a:t>Izslēgt iekārtu un gāzes padevi.</a:t>
            </a:r>
          </a:p>
          <a:p>
            <a:r>
              <a:rPr lang="lv-LV" dirty="0"/>
              <a:t>Notīrīt sprauslu un uzgaļus</a:t>
            </a:r>
          </a:p>
          <a:p>
            <a:r>
              <a:rPr lang="lv-LV" dirty="0"/>
              <a:t>Pārbaudīt stieples pozīciju padeves mehānismā.</a:t>
            </a:r>
          </a:p>
          <a:p>
            <a:r>
              <a:rPr lang="lv-LV" dirty="0"/>
              <a:t>Sakārtot darba vietu un novērst atkritumus.</a:t>
            </a:r>
          </a:p>
        </p:txBody>
      </p:sp>
    </p:spTree>
    <p:extLst>
      <p:ext uri="{BB962C8B-B14F-4D97-AF65-F5344CB8AC3E}">
        <p14:creationId xmlns:p14="http://schemas.microsoft.com/office/powerpoint/2010/main" val="16391095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2719D947-F217-ADEB-762A-6D20B9EBF49B}"/>
              </a:ext>
            </a:extLst>
          </p:cNvPr>
          <p:cNvSpPr>
            <a:spLocks noGrp="1"/>
          </p:cNvSpPr>
          <p:nvPr>
            <p:ph type="title"/>
          </p:nvPr>
        </p:nvSpPr>
        <p:spPr/>
        <p:txBody>
          <a:bodyPr/>
          <a:lstStyle/>
          <a:p>
            <a:r>
              <a:rPr lang="lv-LV" dirty="0"/>
              <a:t>8. Raksturīgākie defekti MIG/MAG pusautomātiskajā metināšanā.</a:t>
            </a:r>
          </a:p>
        </p:txBody>
      </p:sp>
      <p:sp>
        <p:nvSpPr>
          <p:cNvPr id="4" name="Satura vietturis 3">
            <a:extLst>
              <a:ext uri="{FF2B5EF4-FFF2-40B4-BE49-F238E27FC236}">
                <a16:creationId xmlns:a16="http://schemas.microsoft.com/office/drawing/2014/main" id="{E4579EA8-CC9A-A01D-6426-D27B7763F482}"/>
              </a:ext>
            </a:extLst>
          </p:cNvPr>
          <p:cNvSpPr>
            <a:spLocks noGrp="1"/>
          </p:cNvSpPr>
          <p:nvPr>
            <p:ph idx="1"/>
          </p:nvPr>
        </p:nvSpPr>
        <p:spPr/>
        <p:txBody>
          <a:bodyPr/>
          <a:lstStyle/>
          <a:p>
            <a:endParaRPr lang="lv-LV"/>
          </a:p>
        </p:txBody>
      </p:sp>
    </p:spTree>
    <p:extLst>
      <p:ext uri="{BB962C8B-B14F-4D97-AF65-F5344CB8AC3E}">
        <p14:creationId xmlns:p14="http://schemas.microsoft.com/office/powerpoint/2010/main" val="8375371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E311CE9F-5FCE-761C-8F30-132C9E5A5F6B}"/>
              </a:ext>
            </a:extLst>
          </p:cNvPr>
          <p:cNvSpPr>
            <a:spLocks noGrp="1"/>
          </p:cNvSpPr>
          <p:nvPr>
            <p:ph type="title"/>
          </p:nvPr>
        </p:nvSpPr>
        <p:spPr/>
        <p:txBody>
          <a:bodyPr/>
          <a:lstStyle/>
          <a:p>
            <a:r>
              <a:rPr lang="lv-LV" dirty="0"/>
              <a:t>8. Raksturīgākie defekti MIG/MAG pusautomātiskajā metināšanā.</a:t>
            </a:r>
          </a:p>
        </p:txBody>
      </p:sp>
      <p:sp>
        <p:nvSpPr>
          <p:cNvPr id="3" name="Satura vietturis 2">
            <a:extLst>
              <a:ext uri="{FF2B5EF4-FFF2-40B4-BE49-F238E27FC236}">
                <a16:creationId xmlns:a16="http://schemas.microsoft.com/office/drawing/2014/main" id="{664F0023-F405-CEE2-63AA-C3BC8CFB7AAB}"/>
              </a:ext>
            </a:extLst>
          </p:cNvPr>
          <p:cNvSpPr>
            <a:spLocks noGrp="1"/>
          </p:cNvSpPr>
          <p:nvPr>
            <p:ph sz="half" idx="1"/>
          </p:nvPr>
        </p:nvSpPr>
        <p:spPr/>
        <p:txBody>
          <a:bodyPr>
            <a:normAutofit fontScale="77500" lnSpcReduction="20000"/>
          </a:bodyPr>
          <a:lstStyle/>
          <a:p>
            <a:pPr marL="0" indent="0">
              <a:buNone/>
            </a:pPr>
            <a:r>
              <a:rPr lang="lv-LV" dirty="0"/>
              <a:t>Metināšanas procesā šuves metālā un termiskā iespaida zonā var rasties defekti metāla fizikālo un ķīmisko īpašību dēļ, kā arī metinātāja nepareizas rīcības rezultātā</a:t>
            </a:r>
          </a:p>
          <a:p>
            <a:r>
              <a:rPr lang="lv-LV" b="1" dirty="0"/>
              <a:t>Šuves saknes defekti </a:t>
            </a:r>
            <a:r>
              <a:rPr lang="lv-LV" dirty="0"/>
              <a:t>(1). Saknes nesametināšanās veidojas nepietiekama strāvas stipruma, vai palielināta metināšanas ātruma dēļ. Defekti var rasties arī nepareizas detaļu salikšanas rezultātā. Pie palielināta strāvas stipruma šuves saknes metāls ir pārdedzināts.</a:t>
            </a:r>
          </a:p>
        </p:txBody>
      </p:sp>
      <p:sp>
        <p:nvSpPr>
          <p:cNvPr id="4" name="Satura vietturis 3">
            <a:extLst>
              <a:ext uri="{FF2B5EF4-FFF2-40B4-BE49-F238E27FC236}">
                <a16:creationId xmlns:a16="http://schemas.microsoft.com/office/drawing/2014/main" id="{CBBAEE69-93F5-58DE-B502-DE846A7700FC}"/>
              </a:ext>
            </a:extLst>
          </p:cNvPr>
          <p:cNvSpPr>
            <a:spLocks noGrp="1"/>
          </p:cNvSpPr>
          <p:nvPr>
            <p:ph sz="half" idx="2"/>
          </p:nvPr>
        </p:nvSpPr>
        <p:spPr/>
        <p:txBody>
          <a:bodyPr>
            <a:normAutofit fontScale="77500" lnSpcReduction="20000"/>
          </a:bodyPr>
          <a:lstStyle/>
          <a:p>
            <a:r>
              <a:rPr lang="lv-LV" b="1" dirty="0" err="1"/>
              <a:t>Nesametīnāšanās</a:t>
            </a:r>
            <a:r>
              <a:rPr lang="lv-LV" dirty="0"/>
              <a:t> (2) (pamatā un šuves metāla </a:t>
            </a:r>
            <a:r>
              <a:rPr lang="lv-LV" dirty="0" err="1"/>
              <a:t>nesakusums</a:t>
            </a:r>
            <a:r>
              <a:rPr lang="lv-LV" dirty="0"/>
              <a:t>) rodas, ja ir nepietiekama strāva vai pārāk liels metināšanas ātrums. </a:t>
            </a:r>
            <a:r>
              <a:rPr lang="lv-LV" dirty="0" err="1"/>
              <a:t>Nesakusumi</a:t>
            </a:r>
            <a:r>
              <a:rPr lang="lv-LV" dirty="0"/>
              <a:t> novērojami arī vairākslāņu šuvēs, ja metina pa iepriekšējo metāla kārtu bez sārņu notīrīšanas.</a:t>
            </a:r>
          </a:p>
          <a:p>
            <a:r>
              <a:rPr lang="lv-LV" b="1" dirty="0"/>
              <a:t>Iegriezumi</a:t>
            </a:r>
            <a:r>
              <a:rPr lang="lv-LV" dirty="0"/>
              <a:t> (3) rodas pārāk stipras strāvas iespaidā. Šis defekts var rasties ari pie nepareizi izvēlētas strāvas, ja metina ar pārāk garu loku. Metinot vertikālās šuves, defekts veidojas, ja nepareizi virza elektrodu. Šis ir bīstams defekts konstrukcijām, kas strādā dinamiskās slodzēs, jo pēc zināma laika iegriezuma vietā veidojas plaisa.</a:t>
            </a:r>
          </a:p>
        </p:txBody>
      </p:sp>
    </p:spTree>
    <p:extLst>
      <p:ext uri="{BB962C8B-B14F-4D97-AF65-F5344CB8AC3E}">
        <p14:creationId xmlns:p14="http://schemas.microsoft.com/office/powerpoint/2010/main" val="14627148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D4BA36F6-3D26-7A58-6BD8-20C4B03DAF8E}"/>
              </a:ext>
            </a:extLst>
          </p:cNvPr>
          <p:cNvSpPr>
            <a:spLocks noGrp="1"/>
          </p:cNvSpPr>
          <p:nvPr>
            <p:ph type="title"/>
          </p:nvPr>
        </p:nvSpPr>
        <p:spPr/>
        <p:txBody>
          <a:bodyPr/>
          <a:lstStyle/>
          <a:p>
            <a:r>
              <a:rPr lang="lv-LV" dirty="0"/>
              <a:t>8. Raksturīgākie defekti MIG/MAG pusautomātiskajā metināšanā.</a:t>
            </a:r>
          </a:p>
        </p:txBody>
      </p:sp>
      <p:sp>
        <p:nvSpPr>
          <p:cNvPr id="3" name="Satura vietturis 2">
            <a:extLst>
              <a:ext uri="{FF2B5EF4-FFF2-40B4-BE49-F238E27FC236}">
                <a16:creationId xmlns:a16="http://schemas.microsoft.com/office/drawing/2014/main" id="{A2E9F773-C250-53AA-D1B5-0688A94F32DB}"/>
              </a:ext>
            </a:extLst>
          </p:cNvPr>
          <p:cNvSpPr>
            <a:spLocks noGrp="1"/>
          </p:cNvSpPr>
          <p:nvPr>
            <p:ph sz="half" idx="1"/>
          </p:nvPr>
        </p:nvSpPr>
        <p:spPr/>
        <p:txBody>
          <a:bodyPr>
            <a:normAutofit fontScale="92500" lnSpcReduction="20000"/>
          </a:bodyPr>
          <a:lstStyle/>
          <a:p>
            <a:r>
              <a:rPr lang="lv-LV" sz="1800" b="1" dirty="0"/>
              <a:t>Poras </a:t>
            </a:r>
            <a:r>
              <a:rPr lang="lv-LV" sz="1800" dirty="0"/>
              <a:t>(4) galvenokārt rodas, metinot mitru vai netīru metālu, vai pietiekami neattīrītu </a:t>
            </a:r>
            <a:r>
              <a:rPr lang="lv-LV" sz="1800" dirty="0" err="1"/>
              <a:t>pamatmetālu</a:t>
            </a:r>
            <a:r>
              <a:rPr lang="lv-LV" sz="1800" dirty="0"/>
              <a:t>. Poras pazemina šuves stiprību. Sīkas, nemanāmi izvietotas poras ir maz bīstamas nekā lielās poras. Gāzes, kas palikušas šuvē, palielina metāla cietību un samazina plastiskumu.</a:t>
            </a:r>
          </a:p>
          <a:p>
            <a:r>
              <a:rPr lang="lv-LV" sz="1800" b="1" dirty="0"/>
              <a:t>Sārņu </a:t>
            </a:r>
            <a:r>
              <a:rPr lang="lv-LV" sz="1800" b="1" dirty="0" err="1"/>
              <a:t>ieslēgumi</a:t>
            </a:r>
            <a:r>
              <a:rPr lang="lv-LV" sz="1800" b="1" dirty="0"/>
              <a:t> </a:t>
            </a:r>
            <a:r>
              <a:rPr lang="lv-LV" sz="1800" dirty="0"/>
              <a:t>(5) ir metāla oksīdi, kas šuves metālam, sacietējot, nav paspējuši izplūst virspusē. Parasti sārņu </a:t>
            </a:r>
            <a:r>
              <a:rPr lang="lv-LV" sz="1800" dirty="0" err="1"/>
              <a:t>ieslēgumi</a:t>
            </a:r>
            <a:r>
              <a:rPr lang="lv-LV" sz="1800" dirty="0"/>
              <a:t> novērojami, metinot ar palielinātu ātrumu. </a:t>
            </a:r>
            <a:r>
              <a:rPr lang="lv-LV" sz="1800" dirty="0" err="1"/>
              <a:t>Ieslēgumi</a:t>
            </a:r>
            <a:r>
              <a:rPr lang="lv-LV" sz="1800" dirty="0"/>
              <a:t> var arī rasties, ja no metāla nav notīrīta rūsa.</a:t>
            </a:r>
          </a:p>
        </p:txBody>
      </p:sp>
      <p:sp>
        <p:nvSpPr>
          <p:cNvPr id="4" name="Satura vietturis 3">
            <a:extLst>
              <a:ext uri="{FF2B5EF4-FFF2-40B4-BE49-F238E27FC236}">
                <a16:creationId xmlns:a16="http://schemas.microsoft.com/office/drawing/2014/main" id="{64915BEE-302F-1354-F17B-CF1058A4816A}"/>
              </a:ext>
            </a:extLst>
          </p:cNvPr>
          <p:cNvSpPr>
            <a:spLocks noGrp="1"/>
          </p:cNvSpPr>
          <p:nvPr>
            <p:ph sz="half" idx="2"/>
          </p:nvPr>
        </p:nvSpPr>
        <p:spPr/>
        <p:txBody>
          <a:bodyPr>
            <a:normAutofit fontScale="92500" lnSpcReduction="20000"/>
          </a:bodyPr>
          <a:lstStyle/>
          <a:p>
            <a:r>
              <a:rPr lang="lv-LV" sz="1800" b="1" dirty="0"/>
              <a:t>Plaisas šuvē </a:t>
            </a:r>
            <a:r>
              <a:rPr lang="lv-LV" sz="1800" dirty="0"/>
              <a:t>(6). Ja pie pareizi ievērotās tehnoloģijas rodas šis defekts, jāveic papildus pasākumi, piemēram, iepriekšējā sakarsēšana.</a:t>
            </a:r>
          </a:p>
          <a:p>
            <a:r>
              <a:rPr lang="lv-LV" sz="1800" b="1" dirty="0"/>
              <a:t>Metinātās šuves pastiprinājums </a:t>
            </a:r>
            <a:r>
              <a:rPr lang="lv-LV" sz="1800" dirty="0"/>
              <a:t>(7) veidojas ja nepareizi izvēlētas metināšanas režīms, kā arī ja ir zema metinātāja kvalifikācija. Šis defekts nav pieļaujams, ja metinātais savienojums pakļauts dinamiskai slodzei.</a:t>
            </a:r>
          </a:p>
          <a:p>
            <a:endParaRPr lang="lv-LV" sz="1800" dirty="0"/>
          </a:p>
          <a:p>
            <a:endParaRPr lang="lv-LV" dirty="0"/>
          </a:p>
        </p:txBody>
      </p:sp>
    </p:spTree>
    <p:extLst>
      <p:ext uri="{BB962C8B-B14F-4D97-AF65-F5344CB8AC3E}">
        <p14:creationId xmlns:p14="http://schemas.microsoft.com/office/powerpoint/2010/main" val="38728797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41ED0DD5-0AD4-74C2-57C9-BB37422FB18D}"/>
              </a:ext>
            </a:extLst>
          </p:cNvPr>
          <p:cNvSpPr>
            <a:spLocks noGrp="1"/>
          </p:cNvSpPr>
          <p:nvPr>
            <p:ph type="title"/>
          </p:nvPr>
        </p:nvSpPr>
        <p:spPr/>
        <p:txBody>
          <a:bodyPr/>
          <a:lstStyle/>
          <a:p>
            <a:r>
              <a:rPr lang="lv-LV" dirty="0"/>
              <a:t>8. Raksturīgākie defekti MIG/MAG pusautomātiskajā metināšanā.</a:t>
            </a:r>
          </a:p>
        </p:txBody>
      </p:sp>
      <p:sp>
        <p:nvSpPr>
          <p:cNvPr id="3" name="Satura vietturis 2">
            <a:extLst>
              <a:ext uri="{FF2B5EF4-FFF2-40B4-BE49-F238E27FC236}">
                <a16:creationId xmlns:a16="http://schemas.microsoft.com/office/drawing/2014/main" id="{CF623458-F65C-DC20-E930-B8A4A0765E8D}"/>
              </a:ext>
            </a:extLst>
          </p:cNvPr>
          <p:cNvSpPr>
            <a:spLocks noGrp="1"/>
          </p:cNvSpPr>
          <p:nvPr>
            <p:ph sz="half" idx="1"/>
          </p:nvPr>
        </p:nvSpPr>
        <p:spPr/>
        <p:txBody>
          <a:bodyPr>
            <a:normAutofit/>
          </a:bodyPr>
          <a:lstStyle/>
          <a:p>
            <a:r>
              <a:rPr lang="lv-LV" sz="1700" b="1" dirty="0"/>
              <a:t>Uzplūdumi</a:t>
            </a:r>
            <a:r>
              <a:rPr lang="lv-LV" sz="1700" dirty="0"/>
              <a:t> (8) rodas, ja elektrods kust pārāk ātri  un šķidrais metāls  uzplūst uz nepietiekami sakarsētām virsmām. Šis defekts veidojas arī tad, ja uz metināmajām malām ir bieza plāvas kārta.</a:t>
            </a:r>
          </a:p>
          <a:p>
            <a:r>
              <a:rPr lang="lv-LV" sz="1700" b="1" dirty="0"/>
              <a:t>Metāla pārkarsēšana </a:t>
            </a:r>
            <a:r>
              <a:rPr lang="lv-LV" sz="1700" dirty="0"/>
              <a:t>(9). Ja metāls sakarsēts augstāk par noteiktu temperatūru un pārāk ilgi atrodas šajā temperatūrā, tad </a:t>
            </a:r>
            <a:r>
              <a:rPr lang="lv-LV" sz="1700" dirty="0" err="1"/>
              <a:t>noteik</a:t>
            </a:r>
            <a:r>
              <a:rPr lang="lv-LV" sz="1700" dirty="0"/>
              <a:t> metāla graudu augšana- rezultātā pazeminās metāla mehāniskās īpašības. </a:t>
            </a:r>
          </a:p>
        </p:txBody>
      </p:sp>
      <p:sp>
        <p:nvSpPr>
          <p:cNvPr id="4" name="Satura vietturis 3">
            <a:extLst>
              <a:ext uri="{FF2B5EF4-FFF2-40B4-BE49-F238E27FC236}">
                <a16:creationId xmlns:a16="http://schemas.microsoft.com/office/drawing/2014/main" id="{8A20C7FE-A155-4250-F297-59C6C08A76D8}"/>
              </a:ext>
            </a:extLst>
          </p:cNvPr>
          <p:cNvSpPr>
            <a:spLocks noGrp="1"/>
          </p:cNvSpPr>
          <p:nvPr>
            <p:ph sz="half" idx="2"/>
          </p:nvPr>
        </p:nvSpPr>
        <p:spPr/>
        <p:txBody>
          <a:bodyPr>
            <a:normAutofit/>
          </a:bodyPr>
          <a:lstStyle/>
          <a:p>
            <a:r>
              <a:rPr lang="lv-LV" sz="1700" b="1" dirty="0"/>
              <a:t>Metāla pārdedzināšana </a:t>
            </a:r>
            <a:r>
              <a:rPr lang="lv-LV" sz="1700" dirty="0"/>
              <a:t>(10). Šuvē rodas metāla graudiņi ar oksidētu virskārtu. Rodas galvenokārt gāzes metināšanā, ja liesmā ir skābekļa pārākums. Pārdedzinātais metāls ir ļoti trausls.</a:t>
            </a:r>
          </a:p>
        </p:txBody>
      </p:sp>
    </p:spTree>
    <p:extLst>
      <p:ext uri="{BB962C8B-B14F-4D97-AF65-F5344CB8AC3E}">
        <p14:creationId xmlns:p14="http://schemas.microsoft.com/office/powerpoint/2010/main" val="39446113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CC0B0B97-D271-6DBA-E5E3-2A76755DE1B6}"/>
              </a:ext>
            </a:extLst>
          </p:cNvPr>
          <p:cNvSpPr>
            <a:spLocks noGrp="1"/>
          </p:cNvSpPr>
          <p:nvPr>
            <p:ph type="title"/>
          </p:nvPr>
        </p:nvSpPr>
        <p:spPr/>
        <p:txBody>
          <a:bodyPr/>
          <a:lstStyle/>
          <a:p>
            <a:r>
              <a:rPr lang="lv-LV" dirty="0"/>
              <a:t>9. Kontroljautājumi:</a:t>
            </a:r>
          </a:p>
        </p:txBody>
      </p:sp>
      <p:sp>
        <p:nvSpPr>
          <p:cNvPr id="3" name="Satura vietturis 2">
            <a:extLst>
              <a:ext uri="{FF2B5EF4-FFF2-40B4-BE49-F238E27FC236}">
                <a16:creationId xmlns:a16="http://schemas.microsoft.com/office/drawing/2014/main" id="{0AB4316F-4431-D77F-C72C-CF53355318A5}"/>
              </a:ext>
            </a:extLst>
          </p:cNvPr>
          <p:cNvSpPr>
            <a:spLocks noGrp="1"/>
          </p:cNvSpPr>
          <p:nvPr>
            <p:ph idx="1"/>
          </p:nvPr>
        </p:nvSpPr>
        <p:spPr/>
        <p:txBody>
          <a:bodyPr vert="horz" lIns="91440" tIns="45720" rIns="91440" bIns="45720" rtlCol="0" anchor="t">
            <a:normAutofit/>
          </a:bodyPr>
          <a:lstStyle/>
          <a:p>
            <a:pPr marL="514350" indent="-514350">
              <a:buAutoNum type="arabicPeriod"/>
            </a:pPr>
            <a:r>
              <a:rPr lang="lv-LV" dirty="0"/>
              <a:t>Kāpēc pirms metināšanas jāattīra detaļas virsma no rūsas, eļļas un krāsas?</a:t>
            </a:r>
          </a:p>
          <a:p>
            <a:pPr marL="514350" indent="-514350">
              <a:buAutoNum type="arabicPeriod"/>
            </a:pPr>
            <a:r>
              <a:rPr lang="lv-LV" dirty="0"/>
              <a:t>Kādu nozīmi sagatavošanā spēlē pareiza </a:t>
            </a:r>
            <a:r>
              <a:rPr lang="lv-LV" dirty="0" err="1"/>
              <a:t>aizsargāzes</a:t>
            </a:r>
            <a:r>
              <a:rPr lang="lv-LV" dirty="0"/>
              <a:t> plūsmas iestatīšana?</a:t>
            </a:r>
          </a:p>
          <a:p>
            <a:pPr marL="514350" indent="-514350">
              <a:buAutoNum type="arabicPeriod"/>
            </a:pPr>
            <a:r>
              <a:rPr lang="lv-LV" dirty="0"/>
              <a:t>Ko jāpārbauda stieples padeves mehānismā pirms sāk metināt?</a:t>
            </a:r>
          </a:p>
          <a:p>
            <a:pPr marL="514350" indent="-514350">
              <a:buAutoNum type="arabicPeriod"/>
            </a:pPr>
            <a:r>
              <a:rPr lang="lv-LV" dirty="0"/>
              <a:t>Kādēļ svarīgi pārbaudīt masas </a:t>
            </a:r>
            <a:r>
              <a:rPr lang="lv-LV" dirty="0" err="1"/>
              <a:t>klemmes</a:t>
            </a:r>
            <a:r>
              <a:rPr lang="lv-LV" dirty="0"/>
              <a:t> savienojumu ar detaļu?</a:t>
            </a:r>
          </a:p>
          <a:p>
            <a:pPr marL="514350" indent="-514350">
              <a:buAutoNum type="arabicPeriod"/>
            </a:pPr>
            <a:r>
              <a:rPr lang="lv-LV" dirty="0"/>
              <a:t>Kādi faktori jāņem vērā, izvēloties stieples diametru konkrētajam materiālam un biezumam?</a:t>
            </a:r>
          </a:p>
          <a:p>
            <a:pPr marL="514350" indent="-514350">
              <a:buAutoNum type="arabicPeriod"/>
            </a:pPr>
            <a:endParaRPr lang="lv-LV" dirty="0"/>
          </a:p>
        </p:txBody>
      </p:sp>
    </p:spTree>
    <p:extLst>
      <p:ext uri="{BB962C8B-B14F-4D97-AF65-F5344CB8AC3E}">
        <p14:creationId xmlns:p14="http://schemas.microsoft.com/office/powerpoint/2010/main" val="20087969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EC6E5275-E48B-F0A4-E6E7-6149B6D6F6E2}"/>
              </a:ext>
            </a:extLst>
          </p:cNvPr>
          <p:cNvSpPr>
            <a:spLocks noGrp="1"/>
          </p:cNvSpPr>
          <p:nvPr>
            <p:ph type="title"/>
          </p:nvPr>
        </p:nvSpPr>
        <p:spPr/>
        <p:txBody>
          <a:bodyPr/>
          <a:lstStyle/>
          <a:p>
            <a:r>
              <a:rPr lang="lv-LV" dirty="0"/>
              <a:t>10. Nobeigums </a:t>
            </a:r>
          </a:p>
        </p:txBody>
      </p:sp>
      <p:sp>
        <p:nvSpPr>
          <p:cNvPr id="3" name="Satura vietturis 2">
            <a:extLst>
              <a:ext uri="{FF2B5EF4-FFF2-40B4-BE49-F238E27FC236}">
                <a16:creationId xmlns:a16="http://schemas.microsoft.com/office/drawing/2014/main" id="{8E2C0B9F-3845-8FBF-F0A4-DA2309062A52}"/>
              </a:ext>
            </a:extLst>
          </p:cNvPr>
          <p:cNvSpPr>
            <a:spLocks noGrp="1"/>
          </p:cNvSpPr>
          <p:nvPr>
            <p:ph idx="1"/>
          </p:nvPr>
        </p:nvSpPr>
        <p:spPr/>
        <p:txBody>
          <a:bodyPr vert="horz" lIns="91440" tIns="45720" rIns="91440" bIns="45720" rtlCol="0" anchor="t">
            <a:normAutofit/>
          </a:bodyPr>
          <a:lstStyle/>
          <a:p>
            <a:r>
              <a:rPr lang="lv-LV" dirty="0"/>
              <a:t>MIG/MAG metināšana ir viena no efektīvākajām un visplašāk pielietotajām metināšanas metodēm mūsdienu metālapstrādē. Pareiza aprīkojuma sagatavošana, piemērota parametru izvēle un kvalitatīva detaļu apstrāde ir būtiski priekšnoteikumi, lai nodrošinātu stabilu loku un iegūtu izturīgas, vizuāli kvalitatīvas šuves. Zināšanas par iespējamiem defektiem un to cēloņiem palīdz savlaicīgi novērst kļūdas, paaugstināt darba drošību un metinājuma kvalitāti. Pareiza darba organizācija un metinātāja profesionālā prakse nodrošina rezultātus, kas atbilst tehniskām prasībām.</a:t>
            </a:r>
          </a:p>
        </p:txBody>
      </p:sp>
    </p:spTree>
    <p:extLst>
      <p:ext uri="{BB962C8B-B14F-4D97-AF65-F5344CB8AC3E}">
        <p14:creationId xmlns:p14="http://schemas.microsoft.com/office/powerpoint/2010/main" val="5790235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92AE43E0-568D-BD8E-5690-0DCB08CBC79E}"/>
              </a:ext>
            </a:extLst>
          </p:cNvPr>
          <p:cNvSpPr>
            <a:spLocks noGrp="1"/>
          </p:cNvSpPr>
          <p:nvPr>
            <p:ph type="title"/>
          </p:nvPr>
        </p:nvSpPr>
        <p:spPr/>
        <p:txBody>
          <a:bodyPr/>
          <a:lstStyle/>
          <a:p>
            <a:r>
              <a:rPr lang="lv-LV" dirty="0"/>
              <a:t>Saturs</a:t>
            </a:r>
          </a:p>
        </p:txBody>
      </p:sp>
      <p:sp>
        <p:nvSpPr>
          <p:cNvPr id="3" name="Satura vietturis 2">
            <a:extLst>
              <a:ext uri="{FF2B5EF4-FFF2-40B4-BE49-F238E27FC236}">
                <a16:creationId xmlns:a16="http://schemas.microsoft.com/office/drawing/2014/main" id="{5F5D5676-EA36-7118-61FB-5F2707FC1E4D}"/>
              </a:ext>
            </a:extLst>
          </p:cNvPr>
          <p:cNvSpPr>
            <a:spLocks noGrp="1"/>
          </p:cNvSpPr>
          <p:nvPr>
            <p:ph idx="1"/>
          </p:nvPr>
        </p:nvSpPr>
        <p:spPr/>
        <p:txBody>
          <a:bodyPr vert="horz" lIns="91440" tIns="45720" rIns="91440" bIns="45720" rtlCol="0" anchor="t">
            <a:normAutofit fontScale="70000" lnSpcReduction="20000"/>
          </a:bodyPr>
          <a:lstStyle/>
          <a:p>
            <a:pPr marL="514350" indent="-514350">
              <a:buAutoNum type="arabicPeriod"/>
            </a:pPr>
            <a:r>
              <a:rPr lang="lv-LV"/>
              <a:t>Darba aizsardzība un sagatavotība</a:t>
            </a:r>
          </a:p>
          <a:p>
            <a:pPr marL="514350" indent="-514350">
              <a:buAutoNum type="arabicPeriod"/>
            </a:pPr>
            <a:r>
              <a:rPr lang="lv-LV"/>
              <a:t>Pusautomāta pārbaude</a:t>
            </a:r>
          </a:p>
          <a:p>
            <a:pPr marL="514350" indent="-514350">
              <a:buAutoNum type="arabicPeriod"/>
            </a:pPr>
            <a:r>
              <a:rPr lang="lv-LV" dirty="0"/>
              <a:t>Metināšanas materiāla sagatavošana</a:t>
            </a:r>
          </a:p>
          <a:p>
            <a:pPr marL="514350" indent="-514350">
              <a:buAutoNum type="arabicPeriod"/>
            </a:pPr>
            <a:r>
              <a:rPr lang="lv-LV"/>
              <a:t>Iekārtas iestatīšana</a:t>
            </a:r>
          </a:p>
          <a:p>
            <a:pPr marL="514350" indent="-514350">
              <a:buAutoNum type="arabicPeriod"/>
            </a:pPr>
            <a:r>
              <a:rPr lang="lv-LV"/>
              <a:t>Testa metinājums</a:t>
            </a:r>
          </a:p>
          <a:p>
            <a:pPr marL="514350" indent="-514350">
              <a:buAutoNum type="arabicPeriod"/>
            </a:pPr>
            <a:r>
              <a:rPr lang="lv-LV" dirty="0"/>
              <a:t>Tipiskās problēmas un to novēršana</a:t>
            </a:r>
          </a:p>
          <a:p>
            <a:pPr marL="514350" indent="-514350">
              <a:buAutoNum type="arabicPeriod"/>
            </a:pPr>
            <a:r>
              <a:rPr lang="lv-LV" dirty="0"/>
              <a:t>Darba noslēgums</a:t>
            </a:r>
          </a:p>
          <a:p>
            <a:pPr marL="514350" indent="-514350">
              <a:buAutoNum type="arabicPeriod"/>
            </a:pPr>
            <a:r>
              <a:rPr lang="lv-LV" dirty="0"/>
              <a:t>Raksturīgākie defekti</a:t>
            </a:r>
          </a:p>
          <a:p>
            <a:pPr marL="514350" indent="-514350">
              <a:buAutoNum type="arabicPeriod"/>
            </a:pPr>
            <a:r>
              <a:rPr lang="lv-LV" dirty="0"/>
              <a:t>Kontroljautājumi</a:t>
            </a:r>
          </a:p>
          <a:p>
            <a:pPr marL="514350" indent="-514350">
              <a:buAutoNum type="arabicPeriod"/>
            </a:pPr>
            <a:r>
              <a:rPr lang="lv-LV" dirty="0"/>
              <a:t>nobeigums</a:t>
            </a:r>
          </a:p>
        </p:txBody>
      </p:sp>
    </p:spTree>
    <p:extLst>
      <p:ext uri="{BB962C8B-B14F-4D97-AF65-F5344CB8AC3E}">
        <p14:creationId xmlns:p14="http://schemas.microsoft.com/office/powerpoint/2010/main" val="42651806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74CE7EDE-17A5-7707-FA10-96259DC7CD03}"/>
              </a:ext>
            </a:extLst>
          </p:cNvPr>
          <p:cNvSpPr>
            <a:spLocks noGrp="1"/>
          </p:cNvSpPr>
          <p:nvPr>
            <p:ph type="title"/>
          </p:nvPr>
        </p:nvSpPr>
        <p:spPr/>
        <p:txBody>
          <a:bodyPr/>
          <a:lstStyle/>
          <a:p>
            <a:r>
              <a:rPr lang="lv-LV" dirty="0"/>
              <a:t>Ievads</a:t>
            </a:r>
          </a:p>
        </p:txBody>
      </p:sp>
      <p:sp>
        <p:nvSpPr>
          <p:cNvPr id="3" name="Satura vietturis 2">
            <a:extLst>
              <a:ext uri="{FF2B5EF4-FFF2-40B4-BE49-F238E27FC236}">
                <a16:creationId xmlns:a16="http://schemas.microsoft.com/office/drawing/2014/main" id="{78589EDF-1DC4-D576-A6C5-43E0DE416FD0}"/>
              </a:ext>
            </a:extLst>
          </p:cNvPr>
          <p:cNvSpPr>
            <a:spLocks noGrp="1"/>
          </p:cNvSpPr>
          <p:nvPr>
            <p:ph idx="1"/>
          </p:nvPr>
        </p:nvSpPr>
        <p:spPr/>
        <p:txBody>
          <a:bodyPr vert="horz" lIns="91440" tIns="45720" rIns="91440" bIns="45720" rtlCol="0" anchor="t">
            <a:normAutofit/>
          </a:bodyPr>
          <a:lstStyle/>
          <a:p>
            <a:pPr marL="0" indent="0">
              <a:buNone/>
            </a:pPr>
            <a:r>
              <a:rPr lang="lv-LV" dirty="0"/>
              <a:t>Metināšanai, pusautomāts (MIG/MAG) ir plaši izmatots metināšanas aprīkojums automobiļu, metālapstrādes un remontdarbu nozarēs.</a:t>
            </a:r>
          </a:p>
          <a:p>
            <a:pPr marL="0" indent="0">
              <a:buNone/>
            </a:pPr>
            <a:r>
              <a:rPr lang="lv-LV" dirty="0"/>
              <a:t>Pareiza pusautomāta sagatavošana nodrošina kvalitatīvu metinājuma šuvi, samazina defektu risku un pagarina iekārtas kalpošanas laiku. Lai veiktu kvalitatīvus metinājumus ir svarīgi pareizi iestatīt MIG/MAG pusautomātu.</a:t>
            </a:r>
          </a:p>
        </p:txBody>
      </p:sp>
    </p:spTree>
    <p:extLst>
      <p:ext uri="{BB962C8B-B14F-4D97-AF65-F5344CB8AC3E}">
        <p14:creationId xmlns:p14="http://schemas.microsoft.com/office/powerpoint/2010/main" val="33000092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45167366-F2B4-46E0-61A3-10695FB2CE53}"/>
              </a:ext>
            </a:extLst>
          </p:cNvPr>
          <p:cNvSpPr>
            <a:spLocks noGrp="1"/>
          </p:cNvSpPr>
          <p:nvPr>
            <p:ph type="title"/>
          </p:nvPr>
        </p:nvSpPr>
        <p:spPr/>
        <p:txBody>
          <a:bodyPr/>
          <a:lstStyle/>
          <a:p>
            <a:r>
              <a:rPr lang="lv-LV" dirty="0"/>
              <a:t>Darba aizsardzība un sagatavotība.</a:t>
            </a:r>
          </a:p>
        </p:txBody>
      </p:sp>
      <p:sp>
        <p:nvSpPr>
          <p:cNvPr id="3" name="Satura vietturis 2">
            <a:extLst>
              <a:ext uri="{FF2B5EF4-FFF2-40B4-BE49-F238E27FC236}">
                <a16:creationId xmlns:a16="http://schemas.microsoft.com/office/drawing/2014/main" id="{BC2BDB0A-4EC5-59BB-BC20-48D735BD2305}"/>
              </a:ext>
            </a:extLst>
          </p:cNvPr>
          <p:cNvSpPr>
            <a:spLocks noGrp="1"/>
          </p:cNvSpPr>
          <p:nvPr>
            <p:ph idx="1"/>
          </p:nvPr>
        </p:nvSpPr>
        <p:spPr/>
        <p:txBody>
          <a:bodyPr vert="horz" lIns="91440" tIns="45720" rIns="91440" bIns="45720" rtlCol="0" anchor="t">
            <a:normAutofit fontScale="70000" lnSpcReduction="20000"/>
          </a:bodyPr>
          <a:lstStyle/>
          <a:p>
            <a:pPr marL="0" indent="0">
              <a:buNone/>
            </a:pPr>
            <a:r>
              <a:rPr lang="lv-LV" dirty="0"/>
              <a:t>1.1. Individuālie aizsardzības līdzekļi.</a:t>
            </a:r>
          </a:p>
          <a:p>
            <a:pPr marL="0" indent="0">
              <a:buNone/>
            </a:pPr>
            <a:r>
              <a:rPr lang="lv-LV" dirty="0"/>
              <a:t>Metinātāja ķivere ar automātisko filtru.</a:t>
            </a:r>
          </a:p>
          <a:p>
            <a:pPr marL="0" indent="0">
              <a:buNone/>
            </a:pPr>
            <a:r>
              <a:rPr lang="lv-LV" dirty="0"/>
              <a:t>Karstumizturīgi cimdi un metinātāja darba apģērbs.</a:t>
            </a:r>
          </a:p>
          <a:p>
            <a:pPr marL="0" indent="0">
              <a:buNone/>
            </a:pPr>
            <a:r>
              <a:rPr lang="lv-LV" dirty="0"/>
              <a:t>Slēgti apavi.</a:t>
            </a:r>
          </a:p>
          <a:p>
            <a:pPr marL="0" indent="0">
              <a:buNone/>
            </a:pPr>
            <a:r>
              <a:rPr lang="lv-LV" dirty="0"/>
              <a:t>Ventilācijas nodrošināšana telpās.</a:t>
            </a:r>
          </a:p>
          <a:p>
            <a:pPr marL="0" indent="0">
              <a:buNone/>
            </a:pPr>
            <a:r>
              <a:rPr lang="lv-LV" dirty="0"/>
              <a:t>Ausu aizsargi, ja tas nepieciešams.</a:t>
            </a:r>
          </a:p>
          <a:p>
            <a:pPr marL="0" indent="0">
              <a:buNone/>
            </a:pPr>
            <a:r>
              <a:rPr lang="lv-LV" dirty="0"/>
              <a:t>1.2. Darba  vietas sagatavošana</a:t>
            </a:r>
          </a:p>
          <a:p>
            <a:pPr marL="0" indent="0">
              <a:buNone/>
            </a:pPr>
            <a:r>
              <a:rPr lang="lv-LV" dirty="0"/>
              <a:t>Noņemt viegli uzliesmojušas materiālus.</a:t>
            </a:r>
          </a:p>
          <a:p>
            <a:pPr marL="0" indent="0">
              <a:buNone/>
            </a:pPr>
            <a:r>
              <a:rPr lang="lv-LV" dirty="0"/>
              <a:t>Nodrošināt stabilu virsmu un detaļu fiksāciju</a:t>
            </a:r>
          </a:p>
          <a:p>
            <a:pPr marL="0" indent="0">
              <a:buNone/>
            </a:pPr>
            <a:r>
              <a:rPr lang="lv-LV" dirty="0"/>
              <a:t>Pārbaudīt zemējuma </a:t>
            </a:r>
            <a:r>
              <a:rPr lang="lv-LV" dirty="0" err="1"/>
              <a:t>pieslēgumu</a:t>
            </a:r>
            <a:r>
              <a:rPr lang="lv-LV" dirty="0"/>
              <a:t>.</a:t>
            </a:r>
          </a:p>
        </p:txBody>
      </p:sp>
      <p:pic>
        <p:nvPicPr>
          <p:cNvPr id="5" name="Picture 4">
            <a:extLst>
              <a:ext uri="{FF2B5EF4-FFF2-40B4-BE49-F238E27FC236}">
                <a16:creationId xmlns:a16="http://schemas.microsoft.com/office/drawing/2014/main" id="{F30DB8CA-2F88-F374-C361-BB35FBE842C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13170" y="2015732"/>
            <a:ext cx="3762080" cy="3762080"/>
          </a:xfrm>
          <a:prstGeom prst="rect">
            <a:avLst/>
          </a:prstGeom>
        </p:spPr>
      </p:pic>
    </p:spTree>
    <p:extLst>
      <p:ext uri="{BB962C8B-B14F-4D97-AF65-F5344CB8AC3E}">
        <p14:creationId xmlns:p14="http://schemas.microsoft.com/office/powerpoint/2010/main" val="14565649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3FFFB7F0-8BC7-01DB-4B68-AF845381FB89}"/>
              </a:ext>
            </a:extLst>
          </p:cNvPr>
          <p:cNvSpPr>
            <a:spLocks noGrp="1"/>
          </p:cNvSpPr>
          <p:nvPr>
            <p:ph type="title"/>
          </p:nvPr>
        </p:nvSpPr>
        <p:spPr/>
        <p:txBody>
          <a:bodyPr/>
          <a:lstStyle/>
          <a:p>
            <a:r>
              <a:rPr lang="lv-LV" dirty="0"/>
              <a:t>2. Pusautomāta vizuāla pārbaude</a:t>
            </a:r>
          </a:p>
        </p:txBody>
      </p:sp>
      <p:sp>
        <p:nvSpPr>
          <p:cNvPr id="3" name="Satura vietturis 2">
            <a:extLst>
              <a:ext uri="{FF2B5EF4-FFF2-40B4-BE49-F238E27FC236}">
                <a16:creationId xmlns:a16="http://schemas.microsoft.com/office/drawing/2014/main" id="{F05003F3-74A5-FFEA-20CA-F4487AC120D4}"/>
              </a:ext>
            </a:extLst>
          </p:cNvPr>
          <p:cNvSpPr>
            <a:spLocks noGrp="1"/>
          </p:cNvSpPr>
          <p:nvPr>
            <p:ph idx="1"/>
          </p:nvPr>
        </p:nvSpPr>
        <p:spPr/>
        <p:txBody>
          <a:bodyPr vert="horz" lIns="91440" tIns="45720" rIns="91440" bIns="45720" rtlCol="0" anchor="t">
            <a:normAutofit/>
          </a:bodyPr>
          <a:lstStyle/>
          <a:p>
            <a:r>
              <a:rPr lang="lv-LV" dirty="0"/>
              <a:t>2.1. Kabeļu un šļūteņu kontrole</a:t>
            </a:r>
          </a:p>
          <a:p>
            <a:r>
              <a:rPr lang="lv-LV" dirty="0"/>
              <a:t>Bojājumu, plaisu un nodiluma pārbaude.</a:t>
            </a:r>
          </a:p>
          <a:p>
            <a:r>
              <a:rPr lang="lv-LV" dirty="0"/>
              <a:t>Slikta kontakta vai bojāta izolācija jānovērš pirms darba sākšanas.</a:t>
            </a:r>
          </a:p>
          <a:p>
            <a:r>
              <a:rPr lang="lv-LV" dirty="0"/>
              <a:t>2.2. Lodveida rakstura un sprauslu pārbaude.</a:t>
            </a:r>
          </a:p>
          <a:p>
            <a:r>
              <a:rPr lang="lv-LV" dirty="0"/>
              <a:t>Sprauslu tīrība ( No šļakstiem un izdedžiem).</a:t>
            </a:r>
          </a:p>
          <a:p>
            <a:r>
              <a:rPr lang="lv-LV" dirty="0"/>
              <a:t>Stieples padeves mehānisma kustīgums un tīrība.</a:t>
            </a:r>
            <a:endParaRPr lang="en-US" dirty="0"/>
          </a:p>
          <a:p>
            <a:endParaRPr lang="lv-LV" dirty="0"/>
          </a:p>
        </p:txBody>
      </p:sp>
      <p:pic>
        <p:nvPicPr>
          <p:cNvPr id="5" name="Picture 4">
            <a:extLst>
              <a:ext uri="{FF2B5EF4-FFF2-40B4-BE49-F238E27FC236}">
                <a16:creationId xmlns:a16="http://schemas.microsoft.com/office/drawing/2014/main" id="{089B2BEF-0C6F-CD5F-0BB1-7779198B249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50524" y="3429000"/>
            <a:ext cx="3234250" cy="2712727"/>
          </a:xfrm>
          <a:prstGeom prst="rect">
            <a:avLst/>
          </a:prstGeom>
        </p:spPr>
      </p:pic>
    </p:spTree>
    <p:extLst>
      <p:ext uri="{BB962C8B-B14F-4D97-AF65-F5344CB8AC3E}">
        <p14:creationId xmlns:p14="http://schemas.microsoft.com/office/powerpoint/2010/main" val="8081641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BA9311D9-841F-40CE-A2B7-22328843CEAD}"/>
              </a:ext>
            </a:extLst>
          </p:cNvPr>
          <p:cNvSpPr>
            <a:spLocks noGrp="1"/>
          </p:cNvSpPr>
          <p:nvPr>
            <p:ph type="title"/>
          </p:nvPr>
        </p:nvSpPr>
        <p:spPr>
          <a:xfrm>
            <a:off x="837414" y="126398"/>
            <a:ext cx="10515600" cy="1325563"/>
          </a:xfrm>
        </p:spPr>
        <p:txBody>
          <a:bodyPr/>
          <a:lstStyle/>
          <a:p>
            <a:r>
              <a:rPr lang="lv-LV" dirty="0"/>
              <a:t>3. Metināšanas materiālu sagatavošana.</a:t>
            </a:r>
          </a:p>
        </p:txBody>
      </p:sp>
      <p:sp>
        <p:nvSpPr>
          <p:cNvPr id="3" name="Satura vietturis 2">
            <a:extLst>
              <a:ext uri="{FF2B5EF4-FFF2-40B4-BE49-F238E27FC236}">
                <a16:creationId xmlns:a16="http://schemas.microsoft.com/office/drawing/2014/main" id="{98B7CE48-3C2B-1334-F9DB-AED4D39CEE19}"/>
              </a:ext>
            </a:extLst>
          </p:cNvPr>
          <p:cNvSpPr>
            <a:spLocks noGrp="1"/>
          </p:cNvSpPr>
          <p:nvPr>
            <p:ph idx="1"/>
          </p:nvPr>
        </p:nvSpPr>
        <p:spPr/>
        <p:txBody>
          <a:bodyPr vert="horz" lIns="91440" tIns="45720" rIns="91440" bIns="45720" rtlCol="0" anchor="t">
            <a:normAutofit lnSpcReduction="10000"/>
          </a:bodyPr>
          <a:lstStyle/>
          <a:p>
            <a:r>
              <a:rPr lang="lv-LV" sz="1800" dirty="0"/>
              <a:t>3.1.  Metināšanas stieple</a:t>
            </a:r>
          </a:p>
          <a:p>
            <a:r>
              <a:rPr lang="lv-LV" sz="1800" dirty="0"/>
              <a:t>Pārbaudīt, vai stieples diametrs atbilst uzdevumam (0.6/0.8/1.0mm)</a:t>
            </a:r>
          </a:p>
          <a:p>
            <a:r>
              <a:rPr lang="lv-LV" sz="1800" dirty="0"/>
              <a:t>Pārbaudīt stieples tinuma kvalitāti (bez rūsas un deformācijām)</a:t>
            </a:r>
          </a:p>
          <a:p>
            <a:r>
              <a:rPr lang="lv-LV" sz="1800" dirty="0"/>
              <a:t>3.2. </a:t>
            </a:r>
            <a:r>
              <a:rPr lang="lv-LV" sz="1800" dirty="0" err="1"/>
              <a:t>Aizsargāze</a:t>
            </a:r>
            <a:r>
              <a:rPr lang="lv-LV" sz="1800" dirty="0"/>
              <a:t> </a:t>
            </a:r>
          </a:p>
          <a:p>
            <a:r>
              <a:rPr lang="lv-LV" sz="1800" dirty="0"/>
              <a:t>Noteikt, kāda gāze jāizmanto</a:t>
            </a:r>
          </a:p>
          <a:p>
            <a:r>
              <a:rPr lang="lv-LV" sz="1800" dirty="0"/>
              <a:t>MAG – CO2 vai Ar/CO2</a:t>
            </a:r>
          </a:p>
          <a:p>
            <a:r>
              <a:rPr lang="lv-LV" sz="1800" dirty="0"/>
              <a:t>MIG – Argons alumīnijam un nerūsējošam tēraudam.</a:t>
            </a:r>
          </a:p>
          <a:p>
            <a:r>
              <a:rPr lang="lv-LV" sz="1800" dirty="0"/>
              <a:t>Pārbaudīt balona stiprinājumu un reduktora savienojumus. </a:t>
            </a:r>
          </a:p>
        </p:txBody>
      </p:sp>
      <p:pic>
        <p:nvPicPr>
          <p:cNvPr id="5" name="Picture 4">
            <a:extLst>
              <a:ext uri="{FF2B5EF4-FFF2-40B4-BE49-F238E27FC236}">
                <a16:creationId xmlns:a16="http://schemas.microsoft.com/office/drawing/2014/main" id="{3B0B2EBE-A7BB-10B7-1F85-DC59F4E4952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08824" y="3248129"/>
            <a:ext cx="4247485" cy="2559110"/>
          </a:xfrm>
          <a:prstGeom prst="rect">
            <a:avLst/>
          </a:prstGeom>
        </p:spPr>
      </p:pic>
    </p:spTree>
    <p:extLst>
      <p:ext uri="{BB962C8B-B14F-4D97-AF65-F5344CB8AC3E}">
        <p14:creationId xmlns:p14="http://schemas.microsoft.com/office/powerpoint/2010/main" val="7485808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62023337-5305-1D4E-0BDD-C58A2C182F97}"/>
              </a:ext>
            </a:extLst>
          </p:cNvPr>
          <p:cNvSpPr>
            <a:spLocks noGrp="1"/>
          </p:cNvSpPr>
          <p:nvPr>
            <p:ph type="title"/>
          </p:nvPr>
        </p:nvSpPr>
        <p:spPr/>
        <p:txBody>
          <a:bodyPr/>
          <a:lstStyle/>
          <a:p>
            <a:r>
              <a:rPr lang="lv-LV" dirty="0"/>
              <a:t>4. Iekārtas iestatīšana.</a:t>
            </a:r>
          </a:p>
        </p:txBody>
      </p:sp>
      <p:sp>
        <p:nvSpPr>
          <p:cNvPr id="3" name="Satura vietturis 2">
            <a:extLst>
              <a:ext uri="{FF2B5EF4-FFF2-40B4-BE49-F238E27FC236}">
                <a16:creationId xmlns:a16="http://schemas.microsoft.com/office/drawing/2014/main" id="{CB8BFA6D-32BF-1992-434C-9EEA8D35660F}"/>
              </a:ext>
            </a:extLst>
          </p:cNvPr>
          <p:cNvSpPr>
            <a:spLocks noGrp="1"/>
          </p:cNvSpPr>
          <p:nvPr>
            <p:ph idx="1"/>
          </p:nvPr>
        </p:nvSpPr>
        <p:spPr/>
        <p:txBody>
          <a:bodyPr vert="horz" lIns="91440" tIns="45720" rIns="91440" bIns="45720" rtlCol="0" anchor="t">
            <a:normAutofit fontScale="77500" lnSpcReduction="20000"/>
          </a:bodyPr>
          <a:lstStyle/>
          <a:p>
            <a:r>
              <a:rPr lang="lv-LV" sz="1600" dirty="0"/>
              <a:t>4.1. Stieples padeves ieregulēšana </a:t>
            </a:r>
          </a:p>
          <a:p>
            <a:r>
              <a:rPr lang="lv-LV" sz="1600" dirty="0"/>
              <a:t>Uzstādīt pareizu padeves rullīšu izmēru atbilstoši stieples diametram.</a:t>
            </a:r>
          </a:p>
          <a:p>
            <a:r>
              <a:rPr lang="lv-LV" sz="1600" dirty="0"/>
              <a:t>Pārbaudīt rullīšus lai nav pārāk cieši (nerada deformācijas) vai pārāk vaļīgi.</a:t>
            </a:r>
          </a:p>
          <a:p>
            <a:r>
              <a:rPr lang="lv-LV" sz="1600" dirty="0"/>
              <a:t>4.2. sprieguma un strāvas iestatījumi.</a:t>
            </a:r>
          </a:p>
          <a:p>
            <a:r>
              <a:rPr lang="lv-LV" sz="1600" dirty="0"/>
              <a:t>Iestatījumus izvēlas pēc materiāla biezuma.</a:t>
            </a:r>
          </a:p>
          <a:p>
            <a:r>
              <a:rPr lang="lv-LV" sz="1600" dirty="0"/>
              <a:t>1mm- zems spriegums un vidēja stieples padeve</a:t>
            </a:r>
          </a:p>
          <a:p>
            <a:r>
              <a:rPr lang="lv-LV" sz="1600" dirty="0"/>
              <a:t>2-3mm- vidējs spriegums un padeve.</a:t>
            </a:r>
          </a:p>
          <a:p>
            <a:r>
              <a:rPr lang="lv-LV" sz="1600" dirty="0"/>
              <a:t>4mm - augstāki parametri</a:t>
            </a:r>
          </a:p>
          <a:p>
            <a:r>
              <a:rPr lang="lv-LV" sz="1600" dirty="0"/>
              <a:t>4.3. Gāzes plūsmas regulēšana</a:t>
            </a:r>
          </a:p>
          <a:p>
            <a:r>
              <a:rPr lang="lv-LV" sz="1600" dirty="0"/>
              <a:t>Ieteicamā plūsma 8-12 l/min iekštelpās </a:t>
            </a:r>
          </a:p>
          <a:p>
            <a:r>
              <a:rPr lang="lv-LV" sz="1600" dirty="0"/>
              <a:t>Āra apstākļos var palielināt līdz 14-16 l/min</a:t>
            </a:r>
          </a:p>
        </p:txBody>
      </p:sp>
      <p:pic>
        <p:nvPicPr>
          <p:cNvPr id="11" name="Picture 10">
            <a:extLst>
              <a:ext uri="{FF2B5EF4-FFF2-40B4-BE49-F238E27FC236}">
                <a16:creationId xmlns:a16="http://schemas.microsoft.com/office/drawing/2014/main" id="{67CCF51C-6141-4C8F-BB4C-8B82764C5D9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12815" y="2931734"/>
            <a:ext cx="4434617" cy="2678391"/>
          </a:xfrm>
          <a:prstGeom prst="rect">
            <a:avLst/>
          </a:prstGeom>
        </p:spPr>
      </p:pic>
    </p:spTree>
    <p:extLst>
      <p:ext uri="{BB962C8B-B14F-4D97-AF65-F5344CB8AC3E}">
        <p14:creationId xmlns:p14="http://schemas.microsoft.com/office/powerpoint/2010/main" val="11984974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BFB98F2E-2403-50C6-C950-62B935AA55AA}"/>
              </a:ext>
            </a:extLst>
          </p:cNvPr>
          <p:cNvSpPr>
            <a:spLocks noGrp="1"/>
          </p:cNvSpPr>
          <p:nvPr>
            <p:ph type="title"/>
          </p:nvPr>
        </p:nvSpPr>
        <p:spPr/>
        <p:txBody>
          <a:bodyPr/>
          <a:lstStyle/>
          <a:p>
            <a:r>
              <a:rPr lang="lv-LV" dirty="0"/>
              <a:t>5.Testa metinājums.</a:t>
            </a:r>
          </a:p>
        </p:txBody>
      </p:sp>
      <p:sp>
        <p:nvSpPr>
          <p:cNvPr id="3" name="Satura vietturis 2">
            <a:extLst>
              <a:ext uri="{FF2B5EF4-FFF2-40B4-BE49-F238E27FC236}">
                <a16:creationId xmlns:a16="http://schemas.microsoft.com/office/drawing/2014/main" id="{F2CCB79B-EA9E-6412-4F3B-5314492B1B33}"/>
              </a:ext>
            </a:extLst>
          </p:cNvPr>
          <p:cNvSpPr>
            <a:spLocks noGrp="1"/>
          </p:cNvSpPr>
          <p:nvPr>
            <p:ph idx="1"/>
          </p:nvPr>
        </p:nvSpPr>
        <p:spPr/>
        <p:txBody>
          <a:bodyPr vert="horz" lIns="91440" tIns="45720" rIns="91440" bIns="45720" rtlCol="0" anchor="t">
            <a:normAutofit/>
          </a:bodyPr>
          <a:lstStyle/>
          <a:p>
            <a:r>
              <a:rPr lang="lv-LV" sz="2000" dirty="0"/>
              <a:t>Vajadzētu veikt izmēģinājuma šuvi uz līdzīga materiāla.</a:t>
            </a:r>
          </a:p>
          <a:p>
            <a:r>
              <a:rPr lang="lv-LV" sz="2000" dirty="0"/>
              <a:t>Pārbaudīt:</a:t>
            </a:r>
          </a:p>
          <a:p>
            <a:r>
              <a:rPr lang="lv-LV" sz="2000" dirty="0"/>
              <a:t>Šuves formu un platumu</a:t>
            </a:r>
          </a:p>
          <a:p>
            <a:r>
              <a:rPr lang="lv-LV" sz="2000" dirty="0"/>
              <a:t>Stabilu stieples padevi</a:t>
            </a:r>
          </a:p>
          <a:p>
            <a:r>
              <a:rPr lang="lv-LV" sz="2000" dirty="0"/>
              <a:t>Šļakstu daudzumu</a:t>
            </a:r>
          </a:p>
          <a:p>
            <a:r>
              <a:rPr lang="lv-LV" sz="2000" dirty="0"/>
              <a:t>Metāla caurdegšanu vai nepietiekamu iekausējumu.</a:t>
            </a:r>
          </a:p>
          <a:p>
            <a:r>
              <a:rPr lang="lv-LV" sz="2000" dirty="0"/>
              <a:t>Pielāgot parametrus nepieciešamības gadījumā.</a:t>
            </a:r>
          </a:p>
        </p:txBody>
      </p:sp>
      <p:pic>
        <p:nvPicPr>
          <p:cNvPr id="7" name="Picture 6">
            <a:extLst>
              <a:ext uri="{FF2B5EF4-FFF2-40B4-BE49-F238E27FC236}">
                <a16:creationId xmlns:a16="http://schemas.microsoft.com/office/drawing/2014/main" id="{7F636C79-C5E4-1326-BD07-6B37CBCEA79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24079" y="3032123"/>
            <a:ext cx="3314686" cy="2434222"/>
          </a:xfrm>
          <a:prstGeom prst="rect">
            <a:avLst/>
          </a:prstGeom>
        </p:spPr>
      </p:pic>
    </p:spTree>
    <p:extLst>
      <p:ext uri="{BB962C8B-B14F-4D97-AF65-F5344CB8AC3E}">
        <p14:creationId xmlns:p14="http://schemas.microsoft.com/office/powerpoint/2010/main" val="38222617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403F3698-843A-722A-D882-9F9A54EEF83F}"/>
              </a:ext>
            </a:extLst>
          </p:cNvPr>
          <p:cNvSpPr>
            <a:spLocks noGrp="1"/>
          </p:cNvSpPr>
          <p:nvPr>
            <p:ph type="title"/>
          </p:nvPr>
        </p:nvSpPr>
        <p:spPr/>
        <p:txBody>
          <a:bodyPr/>
          <a:lstStyle/>
          <a:p>
            <a:r>
              <a:rPr lang="lv-LV" dirty="0"/>
              <a:t>6. Tipiskās problēmas un to novēršana.</a:t>
            </a:r>
          </a:p>
        </p:txBody>
      </p:sp>
      <p:sp>
        <p:nvSpPr>
          <p:cNvPr id="3" name="Satura vietturis 2">
            <a:extLst>
              <a:ext uri="{FF2B5EF4-FFF2-40B4-BE49-F238E27FC236}">
                <a16:creationId xmlns:a16="http://schemas.microsoft.com/office/drawing/2014/main" id="{1CE7C60D-E55C-4ABB-D5BC-8C68AF5BF453}"/>
              </a:ext>
            </a:extLst>
          </p:cNvPr>
          <p:cNvSpPr>
            <a:spLocks noGrp="1"/>
          </p:cNvSpPr>
          <p:nvPr>
            <p:ph idx="1"/>
          </p:nvPr>
        </p:nvSpPr>
        <p:spPr/>
        <p:txBody>
          <a:bodyPr vert="horz" lIns="91440" tIns="45720" rIns="91440" bIns="45720" rtlCol="0" anchor="t">
            <a:normAutofit fontScale="85000" lnSpcReduction="20000"/>
          </a:bodyPr>
          <a:lstStyle/>
          <a:p>
            <a:r>
              <a:rPr lang="lv-LV" dirty="0"/>
              <a:t>6.1. stieples ''putošana''</a:t>
            </a:r>
          </a:p>
          <a:p>
            <a:r>
              <a:rPr lang="lv-LV" dirty="0"/>
              <a:t>Cēlonis: pārāk liels spriegums vai maza padeve.</a:t>
            </a:r>
          </a:p>
          <a:p>
            <a:r>
              <a:rPr lang="lv-LV" dirty="0"/>
              <a:t>Risinājums: sabalansēt iestatījumus.</a:t>
            </a:r>
          </a:p>
          <a:p>
            <a:r>
              <a:rPr lang="lv-LV" dirty="0"/>
              <a:t>6.2. Neregulāra padeve</a:t>
            </a:r>
          </a:p>
          <a:p>
            <a:r>
              <a:rPr lang="lv-LV" dirty="0"/>
              <a:t>Cēlonis: netīri rullīši, bojāta </a:t>
            </a:r>
            <a:r>
              <a:rPr lang="lv-LV" dirty="0" err="1"/>
              <a:t>sļūtene</a:t>
            </a:r>
            <a:r>
              <a:rPr lang="lv-LV" dirty="0"/>
              <a:t>, nekvalitatīva stieple.</a:t>
            </a:r>
          </a:p>
          <a:p>
            <a:r>
              <a:rPr lang="lv-LV" dirty="0"/>
              <a:t>Risinājumi: tīrīšana, nomaiņa</a:t>
            </a:r>
          </a:p>
          <a:p>
            <a:r>
              <a:rPr lang="lv-LV" dirty="0"/>
              <a:t>6.3. porainas šuves</a:t>
            </a:r>
          </a:p>
          <a:p>
            <a:r>
              <a:rPr lang="lv-LV" dirty="0"/>
              <a:t>Cēlonis: nepietiekama gāzes plūsma vai sprauslas aizsērēšana</a:t>
            </a:r>
          </a:p>
          <a:p>
            <a:r>
              <a:rPr lang="lv-LV" dirty="0"/>
              <a:t>Risinājumi: Palielināt </a:t>
            </a:r>
            <a:r>
              <a:rPr lang="lv-LV" dirty="0" err="1"/>
              <a:t>aizsargāzes</a:t>
            </a:r>
            <a:r>
              <a:rPr lang="lv-LV" dirty="0"/>
              <a:t> plūsmu vai notīrīt sprauslu.</a:t>
            </a:r>
          </a:p>
        </p:txBody>
      </p:sp>
    </p:spTree>
    <p:extLst>
      <p:ext uri="{BB962C8B-B14F-4D97-AF65-F5344CB8AC3E}">
        <p14:creationId xmlns:p14="http://schemas.microsoft.com/office/powerpoint/2010/main" val="2630625575"/>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72</TotalTime>
  <Words>1048</Words>
  <Application>Microsoft Office PowerPoint</Application>
  <PresentationFormat>Platekrāna</PresentationFormat>
  <Paragraphs>101</Paragraphs>
  <Slides>16</Slides>
  <Notes>0</Notes>
  <HiddenSlides>0</HiddenSlides>
  <MMClips>0</MMClips>
  <ScaleCrop>false</ScaleCrop>
  <HeadingPairs>
    <vt:vector size="6" baseType="variant">
      <vt:variant>
        <vt:lpstr>Lietotie fonti</vt:lpstr>
      </vt:variant>
      <vt:variant>
        <vt:i4>2</vt:i4>
      </vt:variant>
      <vt:variant>
        <vt:lpstr>Dizains</vt:lpstr>
      </vt:variant>
      <vt:variant>
        <vt:i4>1</vt:i4>
      </vt:variant>
      <vt:variant>
        <vt:lpstr>Slaidu virsraksti</vt:lpstr>
      </vt:variant>
      <vt:variant>
        <vt:i4>16</vt:i4>
      </vt:variant>
    </vt:vector>
  </HeadingPairs>
  <TitlesOfParts>
    <vt:vector size="19" baseType="lpstr">
      <vt:lpstr>Arial</vt:lpstr>
      <vt:lpstr>Gill Sans MT</vt:lpstr>
      <vt:lpstr>Gallery</vt:lpstr>
      <vt:lpstr>Metināšanas pamati</vt:lpstr>
      <vt:lpstr>Saturs</vt:lpstr>
      <vt:lpstr>Ievads</vt:lpstr>
      <vt:lpstr>Darba aizsardzība un sagatavotība.</vt:lpstr>
      <vt:lpstr>2. Pusautomāta vizuāla pārbaude</vt:lpstr>
      <vt:lpstr>3. Metināšanas materiālu sagatavošana.</vt:lpstr>
      <vt:lpstr>4. Iekārtas iestatīšana.</vt:lpstr>
      <vt:lpstr>5.Testa metinājums.</vt:lpstr>
      <vt:lpstr>6. Tipiskās problēmas un to novēršana.</vt:lpstr>
      <vt:lpstr>7. Darba noslēgums.</vt:lpstr>
      <vt:lpstr>8. Raksturīgākie defekti MIG/MAG pusautomātiskajā metināšanā.</vt:lpstr>
      <vt:lpstr>8. Raksturīgākie defekti MIG/MAG pusautomātiskajā metināšanā.</vt:lpstr>
      <vt:lpstr>8. Raksturīgākie defekti MIG/MAG pusautomātiskajā metināšanā.</vt:lpstr>
      <vt:lpstr>8. Raksturīgākie defekti MIG/MAG pusautomātiskajā metināšanā.</vt:lpstr>
      <vt:lpstr>9. Kontroljautājumi:</vt:lpstr>
      <vt:lpstr>10. Nobeigums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Metināšanas pamati</dc:title>
  <dc:creator>Capital</dc:creator>
  <cp:lastModifiedBy>Z.Andriksone</cp:lastModifiedBy>
  <cp:revision>485</cp:revision>
  <dcterms:created xsi:type="dcterms:W3CDTF">2025-12-07T19:39:55Z</dcterms:created>
  <dcterms:modified xsi:type="dcterms:W3CDTF">2026-01-07T13:31:09Z</dcterms:modified>
</cp:coreProperties>
</file>