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FAADCE-BF3D-480D-9000-3056DBDB9F14}" v="2621" dt="2025-12-01T19:27:44.060"/>
    <p1510:client id="{6AA45437-B92D-44B3-A061-8E59B636613C}" v="2491" dt="2025-12-03T16:13:53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5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8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2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8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1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4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9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4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3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5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4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2644359"/>
          </a:xfrm>
        </p:spPr>
        <p:txBody>
          <a:bodyPr anchor="b">
            <a:normAutofit/>
          </a:bodyPr>
          <a:lstStyle/>
          <a:p>
            <a:r>
              <a:rPr lang="lv-LV" sz="2400" b="0" dirty="0"/>
              <a:t>Kandavas Lauksaimniecības tehnikums </a:t>
            </a:r>
            <a:br>
              <a:rPr lang="lv-LV" sz="2400" b="0" dirty="0"/>
            </a:br>
            <a:br>
              <a:rPr lang="lv-LV" sz="2400" b="0" dirty="0"/>
            </a:br>
            <a:br>
              <a:rPr lang="lv-LV" sz="2400" b="0" dirty="0"/>
            </a:br>
            <a:r>
              <a:rPr lang="lv-LV" sz="2400" b="0" dirty="0"/>
              <a:t>      </a:t>
            </a:r>
            <a:r>
              <a:rPr lang="lv-LV" sz="6600" b="1" dirty="0"/>
              <a:t>Metināšanas pamati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r>
              <a:rPr lang="lv-LV" dirty="0"/>
              <a:t>                                                                                                                     Skolotājs Ervins Rozentāls Kandava 2025</a:t>
            </a:r>
          </a:p>
        </p:txBody>
      </p:sp>
    </p:spTree>
    <p:extLst>
      <p:ext uri="{BB962C8B-B14F-4D97-AF65-F5344CB8AC3E}">
        <p14:creationId xmlns:p14="http://schemas.microsoft.com/office/powerpoint/2010/main" val="144549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813A3B1-C133-2493-0B05-B7509448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u="sng" dirty="0"/>
              <a:t>2.3.Strāvas</a:t>
            </a:r>
            <a:r>
              <a:rPr lang="lv-LV" b="1" u="sng" dirty="0"/>
              <a:t> stiprumi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2E507BC-52C6-23C5-4514-2F74A721A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Strāvas stiprumu var noteikt arī pēc šādas sakarības:</a:t>
            </a:r>
          </a:p>
          <a:p>
            <a:r>
              <a:rPr lang="lv-LV" err="1"/>
              <a:t>I</a:t>
            </a:r>
            <a:r>
              <a:rPr lang="lv-LV" sz="1800" err="1"/>
              <a:t>met</a:t>
            </a:r>
            <a:r>
              <a:rPr lang="lv-LV" sz="1800" dirty="0"/>
              <a:t> </a:t>
            </a:r>
            <a:r>
              <a:rPr lang="lv-LV" dirty="0"/>
              <a:t>= k </a:t>
            </a:r>
            <a:r>
              <a:rPr lang="lv-LV" sz="2000" dirty="0"/>
              <a:t>x </a:t>
            </a:r>
            <a:r>
              <a:rPr lang="lv-LV" err="1"/>
              <a:t>de</a:t>
            </a:r>
            <a:r>
              <a:rPr lang="lv-LV" dirty="0"/>
              <a:t>(A) , vai arī</a:t>
            </a:r>
            <a:r>
              <a:rPr lang="lv-LV" sz="1800" dirty="0"/>
              <a:t> </a:t>
            </a:r>
            <a:r>
              <a:rPr lang="lv-LV" err="1"/>
              <a:t>I</a:t>
            </a:r>
            <a:r>
              <a:rPr lang="lv-LV" sz="1800" err="1"/>
              <a:t>met</a:t>
            </a:r>
            <a:r>
              <a:rPr lang="lv-LV" dirty="0"/>
              <a:t> = (20=6de)</a:t>
            </a:r>
            <a:r>
              <a:rPr lang="lv-LV" sz="2000" dirty="0"/>
              <a:t> x </a:t>
            </a:r>
            <a:r>
              <a:rPr lang="lv-LV" err="1"/>
              <a:t>de</a:t>
            </a:r>
            <a:endParaRPr lang="lv-LV" dirty="0"/>
          </a:p>
          <a:p>
            <a:r>
              <a:rPr lang="lv-LV" dirty="0"/>
              <a:t>Kur: k- koeficients = 35/60</a:t>
            </a:r>
          </a:p>
          <a:p>
            <a:r>
              <a:rPr lang="lv-LV" dirty="0" err="1"/>
              <a:t>de</a:t>
            </a:r>
            <a:r>
              <a:rPr lang="lv-LV" dirty="0"/>
              <a:t> – elektrodu diametrs mm</a:t>
            </a:r>
          </a:p>
          <a:p>
            <a:r>
              <a:rPr lang="lv-LV" dirty="0"/>
              <a:t>Izvēloties strāvu pēc šīm sakarībām jāatceras, ka metinot vertikālās un griestu šuves izvēlētais strāvas stiprums jāsamazina par 10-15%</a:t>
            </a:r>
          </a:p>
        </p:txBody>
      </p:sp>
    </p:spTree>
    <p:extLst>
      <p:ext uri="{BB962C8B-B14F-4D97-AF65-F5344CB8AC3E}">
        <p14:creationId xmlns:p14="http://schemas.microsoft.com/office/powerpoint/2010/main" val="21030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DF39029-9863-1B81-D3B7-69727FBE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u="sng" dirty="0"/>
              <a:t>3.1.Saduršuvju</a:t>
            </a:r>
            <a:r>
              <a:rPr lang="lv-LV" b="1" u="sng" dirty="0"/>
              <a:t> metināšana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CFE7844-F8E7-CDBF-1225-DAD244CF5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Metinot </a:t>
            </a:r>
            <a:r>
              <a:rPr lang="lv-LV" err="1"/>
              <a:t>saduršuves</a:t>
            </a:r>
            <a:r>
              <a:rPr lang="lv-LV" dirty="0"/>
              <a:t> izglītojamais detaļas novieto uz darba galda, pievienojot masas spaili ar polaritāti plus (+). Elektrods tiek ievietots elektroda rokas turētājā ar polaritāti mīnuss (-). </a:t>
            </a:r>
            <a:r>
              <a:rPr lang="lv-LV" err="1"/>
              <a:t>Elekroda</a:t>
            </a:r>
            <a:r>
              <a:rPr lang="lv-LV" dirty="0"/>
              <a:t> turēšanas leņķis ir 70-80*.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5" name="Attēls 4" descr="Attēls, kurā ir skečs, zīmējums, diagramma, līniju zīmējums&#10;&#10;Mākslīgā intelekta ģenerēts saturs var būt nepareizs.">
            <a:extLst>
              <a:ext uri="{FF2B5EF4-FFF2-40B4-BE49-F238E27FC236}">
                <a16:creationId xmlns:a16="http://schemas.microsoft.com/office/drawing/2014/main" id="{6C720230-C178-A0D5-079C-7B3B9F496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275" y="3166057"/>
            <a:ext cx="5146184" cy="342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9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D7608C0-F811-FACE-AF2A-217360BFC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u="sng" dirty="0"/>
              <a:t>3.2.</a:t>
            </a:r>
            <a:r>
              <a:rPr lang="lv-LV" b="1" u="sng" dirty="0"/>
              <a:t>Saduršuvju metināšana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6F5F033-ECE9-DA70-7D57-26F9BD9A7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Mainot elektroda slīpuma leņķi pret virsmu, metinātājs var regulēt </a:t>
            </a:r>
            <a:r>
              <a:rPr lang="lv-LV" dirty="0" err="1"/>
              <a:t>izkusuma</a:t>
            </a:r>
            <a:r>
              <a:rPr lang="lv-LV" dirty="0"/>
              <a:t> dziļumu.</a:t>
            </a:r>
          </a:p>
          <a:p>
            <a:r>
              <a:rPr lang="lv-LV" dirty="0"/>
              <a:t>Elektroda </a:t>
            </a:r>
            <a:r>
              <a:rPr lang="lv-LV" err="1"/>
              <a:t>šķērskustības</a:t>
            </a:r>
            <a:r>
              <a:rPr lang="lv-LV" dirty="0"/>
              <a:t> metināšanas laikā ir dažādas, tās nosaka šuves formu, izmēri, stāvoklis telpā un metinātāja iemaņas.</a:t>
            </a:r>
          </a:p>
          <a:p>
            <a:endParaRPr lang="lv-LV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3F45F273-7F79-1F85-7F60-1E5006B4D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36" y="3514164"/>
            <a:ext cx="4809566" cy="31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3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A95999C-087F-2A8B-F6E1-7C6F381D2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u="sng" dirty="0"/>
              <a:t>3.3.Saduršuvju metināšana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4D70049-0F0C-B027-2AC0-0FEB3256E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Metinot </a:t>
            </a:r>
            <a:r>
              <a:rPr lang="lv-LV" dirty="0" err="1"/>
              <a:t>saduršuves</a:t>
            </a:r>
            <a:r>
              <a:rPr lang="lv-LV" dirty="0"/>
              <a:t> bez malu noslīpējuma, galvenās grūtības ir panākt, lai pamatmateriāls izkustu visā šuves biezumā. Tas atkarīgs no atstātās spraugas starp plāksnēm, pareizi izvēlētiem metināšanas parametriem un metinātāja kvalifikācijas.</a:t>
            </a:r>
          </a:p>
          <a:p>
            <a:r>
              <a:rPr lang="lv-LV" dirty="0"/>
              <a:t>Visgrūtāk ir iegūt pilnu šuves sakusumu. Šeit visbiežāk veidojas šuves defekti. Novietojot detaļas uz metinātāja darba galda, tās ''saķer''/ izveido nelielus (4-5mm) metinājumus lai stabilizētu detaļu stāvokli un karstuma ietekmē šuve nedeformētos.</a:t>
            </a:r>
          </a:p>
          <a:p>
            <a:r>
              <a:rPr lang="lv-LV" dirty="0"/>
              <a:t>Pirmajās kustībās, ar elektrodu iemetina plāksnīšu malas ar šauru valnīti un nesteidzīgām kustībām virzās pa </a:t>
            </a:r>
            <a:r>
              <a:rPr lang="lv-LV" dirty="0" err="1"/>
              <a:t>sadurvietu</a:t>
            </a:r>
            <a:r>
              <a:rPr lang="lv-LV" dirty="0"/>
              <a:t> uz priekšu. Metinātājs pieturas pie vienādām kustībām ar elektrodu un notur to vienādā leņķī pret šuvi.</a:t>
            </a:r>
          </a:p>
          <a:p>
            <a:r>
              <a:rPr lang="lv-LV" dirty="0"/>
              <a:t>Metināšanas ātrumu metinātājs izvēlas vērojot izkausētā metāla vanniņā esošo metālu sakusuma dziļumu un platumu.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2306E3F-C54C-E4B5-8D9E-33108B8C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39B1-BCCE-44FB-8D9B-6F21CB0B118E}" type="datetime1">
              <a:t>07.01.2026</a:t>
            </a:fld>
            <a:endParaRPr lang="en-US" dirty="0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EF4DB2C-1404-6A43-C9C2-B835408A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D5FFAEE-224D-9F5C-411D-A9D97AD6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20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6088769-3CA2-B31A-0F86-7103F6A38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u="sng" dirty="0"/>
              <a:t>4.1.Loks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AF3B74F-9C4A-1281-26E8-ADF4BC6BB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Loks jānotur pēc iespējas īsāks.</a:t>
            </a:r>
          </a:p>
          <a:p>
            <a:r>
              <a:rPr lang="lv-LV" dirty="0"/>
              <a:t>Nemainīgu loka garumu ietur, metināšanas laikā lēni nolaižot elektrodu uz leju atbilstoši kušanas ātrumam. Ja loks pārtrūkst, to aizdedzina no jauna, rūpīgi aizmetinot pārtraukumā radušos krāteri, un turpina metināšanu.</a:t>
            </a:r>
          </a:p>
          <a:p>
            <a:r>
              <a:rPr lang="lv-LV" dirty="0"/>
              <a:t>Metinot jāuzraugās, lai šķidrais metāls viscaur vienmērīgi pārklātos ar izkusušo slāņu kārtu. Sārņiem jāpaliek aiz loka, nesamainoties ar izkausēto metālu.</a:t>
            </a:r>
          </a:p>
          <a:p>
            <a:r>
              <a:rPr lang="lv-LV" dirty="0"/>
              <a:t>Sārņi nedrīkst tecēt lokam pa priekšu, tie nedrīkst iekļūt vēl neizkusušā metālā.</a:t>
            </a:r>
          </a:p>
          <a:p>
            <a:r>
              <a:rPr lang="lv-LV" dirty="0"/>
              <a:t>Pēc valnīša uzkausēšanas  tā galā izveidojas krāteris rūpīgi jāaizkausē ar papildus divām vai trijām apļveida kustībām.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1269CF9-7B5F-4355-8948-2D1BC989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6856-3D7C-4805-B2F0-21E6C7F838C6}" type="datetime1">
              <a:t>07.01.2026</a:t>
            </a:fld>
            <a:endParaRPr lang="en-US" dirty="0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BCEEB02-1C96-7E75-3D41-FC8362E7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A9D524F-4692-1709-8486-25DFD144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9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E444A1C-43CC-6FF7-45A0-98DAC91C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u="sng" dirty="0"/>
              <a:t>5.1.Kakta šuvju metināšana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E8F4ADA-58DA-4BEC-C03A-505D8E05A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Metinot stūra vai kakta šuves, šķidrais metāls, gravitācijas ietekmē, var notecēt uz apakšējās plāksnes. Šādas šuves vislabāk metināt apakšējā stāvoklī(PA).</a:t>
            </a:r>
          </a:p>
          <a:p>
            <a:endParaRPr lang="lv-LV" dirty="0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1F57BEF-AD8D-6B86-8FC1-F4ADC1DF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95A3-FA88-403E-B75A-4FA4756B9B74}" type="datetime1">
              <a:t>07.01.2026</a:t>
            </a:fld>
            <a:endParaRPr lang="en-US" dirty="0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F48D3AC-3F8D-3035-1DEE-7B965E20C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A5E6601-4957-B8FB-DFFD-A3FC53742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15</a:t>
            </a:fld>
            <a:endParaRPr lang="en-US" dirty="0"/>
          </a:p>
        </p:txBody>
      </p:sp>
      <p:pic>
        <p:nvPicPr>
          <p:cNvPr id="7" name="Attēls 6" descr="Attēls, kurā ir skečs, zīmējums, teksts, diagramma&#10;&#10;Mākslīgā intelekta ģenerēts saturs var būt nepareizs.">
            <a:extLst>
              <a:ext uri="{FF2B5EF4-FFF2-40B4-BE49-F238E27FC236}">
                <a16:creationId xmlns:a16="http://schemas.microsoft.com/office/drawing/2014/main" id="{D89AA055-2443-9F40-DBE5-3A98A5048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047" y="2725446"/>
            <a:ext cx="8659906" cy="31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18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89B9133-50D5-45DA-6A86-81D78190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u="sng" dirty="0"/>
              <a:t>5.2.Kakta šuvju metināšana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F52F95D-F8D1-D045-FA57-3FDC95A4B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Ne vienmēr iespējams metināt detaļu pagriežot, tāpēc nākas metināt stāvoklī PB. Metināt šajā stāvoklī iespējami </a:t>
            </a:r>
            <a:r>
              <a:rPr lang="lv-LV" dirty="0" err="1"/>
              <a:t>nesakusumi</a:t>
            </a:r>
            <a:r>
              <a:rPr lang="lv-LV" dirty="0"/>
              <a:t> vienā no malām. Svarīgi ir ievērot 45* leņķi pret lokšņu virsmu, metināšanas laikā elektrodu noliecot uz vienu un otru pusi.</a:t>
            </a:r>
          </a:p>
          <a:p>
            <a:r>
              <a:rPr lang="lv-LV" dirty="0"/>
              <a:t>Kakta šuves metina vienā kārtā, ja katete nepārsniedz 10 mm. Ja katete pārsniedz 10 mm var metināt vairākās kārtās, iepriekš katru valnīti rūpīgi attīrot no sārņiem. </a:t>
            </a:r>
          </a:p>
          <a:p>
            <a:r>
              <a:rPr lang="lv-LV" dirty="0"/>
              <a:t>Kakta šuves apstrādā pēc metināšanas un lieto atbilstošu detaļu metināšanai.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A1D7D71-5937-CF7A-D981-17E0E3DB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FF15-078D-44A9-98B9-7A18709855E1}" type="datetime1">
              <a:t>07.01.2026</a:t>
            </a:fld>
            <a:endParaRPr lang="en-US" dirty="0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94129C0-1F98-3DF3-CBD3-3AF8B962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C0FB81D-33B3-5DE3-0A8A-2621D246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07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A11F3-740F-B640-A71A-DF741F8A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u="sng" dirty="0"/>
              <a:t>Izplatītākās kļūdas, kas rodas metinot ar pārklāto elektrodu.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7373023-BC48-A13D-22B8-3CD374524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lv-LV" dirty="0"/>
              <a:t>1.Pārāk liels loka garums - metinājums kļūst porains, izšļakstījies.</a:t>
            </a:r>
          </a:p>
          <a:p>
            <a:pPr marL="0" indent="0">
              <a:buNone/>
            </a:pPr>
            <a:r>
              <a:rPr lang="lv-LV" dirty="0"/>
              <a:t>2.Nepareizs strāvas stiprums</a:t>
            </a:r>
          </a:p>
          <a:p>
            <a:pPr marL="0" indent="0">
              <a:buNone/>
            </a:pPr>
            <a:r>
              <a:rPr lang="lv-LV" dirty="0"/>
              <a:t>Par mazu stāva - nepietiekams </a:t>
            </a:r>
            <a:r>
              <a:rPr lang="lv-LV" dirty="0" err="1"/>
              <a:t>iekusums</a:t>
            </a:r>
            <a:r>
              <a:rPr lang="lv-LV" dirty="0"/>
              <a:t>.</a:t>
            </a:r>
          </a:p>
          <a:p>
            <a:pPr marL="0" indent="0">
              <a:buNone/>
            </a:pPr>
            <a:r>
              <a:rPr lang="lv-LV" dirty="0"/>
              <a:t>Par lielu strāva - </a:t>
            </a:r>
            <a:r>
              <a:rPr lang="lv-LV" dirty="0" err="1"/>
              <a:t>caurdegumi</a:t>
            </a:r>
            <a:r>
              <a:rPr lang="lv-LV" dirty="0"/>
              <a:t>, izdedžu iekļūšana metinājumā.</a:t>
            </a:r>
          </a:p>
          <a:p>
            <a:pPr marL="0" indent="0">
              <a:buNone/>
            </a:pPr>
            <a:r>
              <a:rPr lang="lv-LV" dirty="0"/>
              <a:t>3.Elektrodu nepareizs leņķis - nevienmērīga šuve, malu apdegumi.</a:t>
            </a:r>
          </a:p>
          <a:p>
            <a:pPr marL="0" indent="0">
              <a:buNone/>
            </a:pPr>
            <a:r>
              <a:rPr lang="lv-LV" dirty="0"/>
              <a:t>4.Pārāk lēna vai ātra metināšanas kustība.</a:t>
            </a:r>
          </a:p>
          <a:p>
            <a:pPr marL="0" indent="0">
              <a:buNone/>
            </a:pPr>
            <a:r>
              <a:rPr lang="lv-LV" dirty="0"/>
              <a:t>Pārāk lēni - pārkarsē metālu.</a:t>
            </a:r>
          </a:p>
          <a:p>
            <a:pPr marL="0" indent="0">
              <a:buNone/>
            </a:pPr>
            <a:r>
              <a:rPr lang="lv-LV" dirty="0"/>
              <a:t>Pārāk ātri - šuve kļūst sekla, nepietiekams savienojums.</a:t>
            </a:r>
          </a:p>
          <a:p>
            <a:pPr marL="0" indent="0">
              <a:buNone/>
            </a:pPr>
            <a:r>
              <a:rPr lang="lv-LV" dirty="0"/>
              <a:t>5.Netīra metāla virsma - Veidojas pārrāvumi.</a:t>
            </a:r>
          </a:p>
          <a:p>
            <a:pPr marL="0" indent="0">
              <a:buNone/>
            </a:pPr>
            <a:r>
              <a:rPr lang="lv-LV" dirty="0"/>
              <a:t>6.Neiztīrīti izdedži starp šuvēm - Samazinās šuves izturība.</a:t>
            </a:r>
          </a:p>
          <a:p>
            <a:pPr marL="0" indent="0">
              <a:buNone/>
            </a:pPr>
            <a:r>
              <a:rPr lang="lv-LV" dirty="0"/>
              <a:t>7.Nepiemērots elektrods – pasliktina metinājuma kvalitāti.</a:t>
            </a:r>
          </a:p>
          <a:p>
            <a:pPr marL="0" indent="0">
              <a:buNone/>
            </a:pPr>
            <a:r>
              <a:rPr lang="lv-LV" dirty="0"/>
              <a:t>8.Elektroda mitrums - porainība un nestabils loks.</a:t>
            </a:r>
          </a:p>
          <a:p>
            <a:pPr marL="0" indent="0">
              <a:buNone/>
            </a:pPr>
            <a:r>
              <a:rPr lang="lv-LV" dirty="0"/>
              <a:t>9.Nepareiza roku stabilitāte, kas atkarīga no metinātāja kvalifikācijas - nevienmērīga šuve.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052C20C-8EB0-E6ED-B2EB-A2C6C5B9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6436-5991-4792-BE1C-68616DCFBB0D}" type="datetime1">
              <a:t>07.01.2026</a:t>
            </a:fld>
            <a:endParaRPr lang="en-US" dirty="0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030633B-961A-AC91-7612-528C6880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AACCC9-71A2-0B1E-B6A0-CC828D2F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15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5B03D48-985A-DEAD-8BDF-0F9C888A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895" y="2861534"/>
            <a:ext cx="10653578" cy="1132258"/>
          </a:xfrm>
        </p:spPr>
        <p:txBody>
          <a:bodyPr/>
          <a:lstStyle/>
          <a:p>
            <a:r>
              <a:rPr lang="lv-LV" dirty="0"/>
              <a:t>PALDIES PAR UZMANĪBU!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CF9D3AE-410C-3D6E-ECE4-2128BA5E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F251-DBBE-40E3-98E1-11C2E60830E8}" type="datetime1">
              <a:t>07.01.2026</a:t>
            </a:fld>
            <a:endParaRPr lang="en-US" dirty="0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3374D32-4A9B-FE44-EE94-EAEB5633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2566558-D8C8-FBDB-608E-0D61A88B4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3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D0C2B02-F146-31C5-F43E-C35301C14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Saturs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2DFFA7E-3190-AE22-2A85-F6343C8A2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lv-LV" dirty="0">
                <a:hlinkClick r:id="rId2" action="ppaction://hlinksldjump"/>
              </a:rPr>
              <a:t>3. Izmantotā literatūra.</a:t>
            </a:r>
          </a:p>
          <a:p>
            <a:r>
              <a:rPr lang="lv-LV" dirty="0">
                <a:hlinkClick r:id="rId3" action="ppaction://hlinksldjump"/>
              </a:rPr>
              <a:t>4. Sasniedzamais rezultāts.</a:t>
            </a:r>
          </a:p>
          <a:p>
            <a:r>
              <a:rPr lang="lv-LV" dirty="0">
                <a:hlinkClick r:id="rId4" action="ppaction://hlinksldjump"/>
              </a:rPr>
              <a:t>5. Nodarbības plāns.</a:t>
            </a:r>
          </a:p>
          <a:p>
            <a:r>
              <a:rPr lang="lv-LV" dirty="0">
                <a:hlinkClick r:id="rId5" action="ppaction://hlinksldjump"/>
              </a:rPr>
              <a:t>6. 1.1.Elektrodu diametra izvēle</a:t>
            </a:r>
          </a:p>
          <a:p>
            <a:r>
              <a:rPr lang="lv-LV" dirty="0">
                <a:hlinkClick r:id="rId6" action="ppaction://hlinksldjump"/>
              </a:rPr>
              <a:t>7. 1.2.Elektrodu diametra izvēle</a:t>
            </a:r>
          </a:p>
          <a:p>
            <a:r>
              <a:rPr lang="lv-LV" dirty="0">
                <a:hlinkClick r:id="rId7" action="ppaction://hlinksldjump"/>
              </a:rPr>
              <a:t>8. 2.1.Strāvas stipruma izvēle.</a:t>
            </a:r>
          </a:p>
          <a:p>
            <a:r>
              <a:rPr lang="lv-LV" dirty="0">
                <a:hlinkClick r:id="rId8" action="ppaction://hlinksldjump"/>
              </a:rPr>
              <a:t>9. 2.2.Strāvas stiprumi</a:t>
            </a:r>
          </a:p>
          <a:p>
            <a:r>
              <a:rPr lang="lv-LV" dirty="0">
                <a:hlinkClick r:id="rId9" action="ppaction://hlinksldjump"/>
              </a:rPr>
              <a:t>10. 2.3.Strāvas stiprumi</a:t>
            </a:r>
          </a:p>
          <a:p>
            <a:r>
              <a:rPr lang="lv-LV" dirty="0">
                <a:hlinkClick r:id="rId10" action="ppaction://hlinksldjump"/>
              </a:rPr>
              <a:t>11. 3.1.Saduršuvju metināšana</a:t>
            </a:r>
          </a:p>
          <a:p>
            <a:r>
              <a:rPr lang="lv-LV" dirty="0">
                <a:hlinkClick r:id="rId11" action="ppaction://hlinksldjump"/>
              </a:rPr>
              <a:t>12. 3.2.Saduršuvju metināšana</a:t>
            </a:r>
          </a:p>
          <a:p>
            <a:r>
              <a:rPr lang="lv-LV" dirty="0">
                <a:hlinkClick r:id="rId12" action="ppaction://hlinksldjump"/>
              </a:rPr>
              <a:t>13. 3.3.Saduršuvju metināšana</a:t>
            </a:r>
          </a:p>
          <a:p>
            <a:r>
              <a:rPr lang="lv-LV" dirty="0">
                <a:hlinkClick r:id="rId13" action="ppaction://hlinksldjump"/>
              </a:rPr>
              <a:t>14. 4.1.Loks</a:t>
            </a:r>
          </a:p>
          <a:p>
            <a:r>
              <a:rPr lang="lv-LV" dirty="0">
                <a:hlinkClick r:id="rId14" action="ppaction://hlinksldjump"/>
              </a:rPr>
              <a:t>15. 5.1.Kakta šuvju metināšana</a:t>
            </a:r>
          </a:p>
          <a:p>
            <a:r>
              <a:rPr lang="lv-LV" dirty="0">
                <a:hlinkClick r:id="rId15" action="ppaction://hlinksldjump"/>
              </a:rPr>
              <a:t>16. 5.2.Kakta šuvju metināšana</a:t>
            </a:r>
          </a:p>
          <a:p>
            <a:r>
              <a:rPr lang="lv-LV" dirty="0">
                <a:hlinkClick r:id="rId16" action="ppaction://hlinksldjump"/>
              </a:rPr>
              <a:t>17. Izplatītākās kļūdas, kas rodas metinot ar pārklāto elektrodu.</a:t>
            </a:r>
            <a:endParaRPr lang="lv-LV" dirty="0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016181C-32B3-AE7F-BA1F-3C5EADA4D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DEAB-981A-473B-802B-A7AA5CA1CFF8}" type="datetime1">
              <a:t>07.01.2026</a:t>
            </a:fld>
            <a:endParaRPr lang="en-US" dirty="0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714CC3B-A180-7A46-FCB5-FFEB34AA5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AE432E4-3BFF-ABA6-363E-A843299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7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F0D4C4E-5DD2-9D00-D53D-9102AD92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u="sng" dirty="0"/>
              <a:t>Izmantotā literatūra.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6A1B89A-0F20-7155-4889-5C2383E64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MIG/MAG metināšana. 2. izdevums Rīga 2010 Ojārs Pētersons, Juris </a:t>
            </a:r>
            <a:r>
              <a:rPr lang="lv-LV" dirty="0" err="1"/>
              <a:t>Priedinieks</a:t>
            </a:r>
            <a:endParaRPr lang="lv-LV" dirty="0"/>
          </a:p>
          <a:p>
            <a:r>
              <a:rPr lang="lv-LV" dirty="0"/>
              <a:t>IU "mācību apgāds" </a:t>
            </a:r>
            <a:r>
              <a:rPr lang="lv-LV" dirty="0" err="1"/>
              <a:t>O.Pētersons</a:t>
            </a:r>
            <a:r>
              <a:rPr lang="lv-LV" dirty="0"/>
              <a:t> METĀLU METINĀŠANA Rīga 1999</a:t>
            </a:r>
          </a:p>
          <a:p>
            <a:r>
              <a:rPr lang="lv-LV" dirty="0"/>
              <a:t>"METODIKA PRAKTICESKOGO OBUCENIA SVARSIKOV RUCNOI DUGOVOI CVARKI"  MOSKVA &lt;VISAJA SKOLA&gt; 1979</a:t>
            </a:r>
          </a:p>
          <a:p>
            <a:r>
              <a:rPr lang="lv-LV"/>
              <a:t>Elektro-metināšana </a:t>
            </a:r>
            <a:r>
              <a:rPr lang="lv-LV" dirty="0"/>
              <a:t>V.FOMINS, A.JAKOĻEVS 1976</a:t>
            </a:r>
          </a:p>
        </p:txBody>
      </p:sp>
    </p:spTree>
    <p:extLst>
      <p:ext uri="{BB962C8B-B14F-4D97-AF65-F5344CB8AC3E}">
        <p14:creationId xmlns:p14="http://schemas.microsoft.com/office/powerpoint/2010/main" val="290501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D5C05EA-9FC0-ED0A-9994-C6DC7F6E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u="sng" dirty="0"/>
              <a:t>Sasniedzamais rezultāts.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1F294C0-51A8-30B9-5901-0F90B6CC4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lv-LV" dirty="0"/>
              <a:t>Spēj sagatavot detaļas un lauksaimniecības tehniku metināšanai ar pusautomātu.</a:t>
            </a:r>
          </a:p>
          <a:p>
            <a:pPr marL="514350" indent="-514350">
              <a:buAutoNum type="arabicPeriod"/>
            </a:pPr>
            <a:r>
              <a:rPr lang="lv-LV" dirty="0"/>
              <a:t>Spēj izpildot metināšanas darbus lauksaimniecības tehnikai ar MMA metināšanu veidojot </a:t>
            </a:r>
            <a:r>
              <a:rPr lang="lv-LV" dirty="0" err="1"/>
              <a:t>saduršuves</a:t>
            </a:r>
            <a:r>
              <a:rPr lang="lv-LV" dirty="0"/>
              <a:t> ar detaļu malu apstrādi un bez tās.</a:t>
            </a:r>
          </a:p>
          <a:p>
            <a:pPr marL="514350" indent="-514350">
              <a:buAutoNum type="arabicPeriod"/>
            </a:pPr>
            <a:r>
              <a:rPr lang="lv-LV" dirty="0"/>
              <a:t>Spēj sagatavot rokas loku metināšanas iekārtu darbam.</a:t>
            </a:r>
          </a:p>
          <a:p>
            <a:pPr marL="0" indent="0">
              <a:buNone/>
            </a:pPr>
            <a:r>
              <a:rPr lang="lv-LV" dirty="0"/>
              <a:t>Zina: metināšanas šuvju veidošanas principus un metodi, metināšanas materiālus, lauksaimniecības tehnikas aizsardzības metodes metināšanas darbu laikā.</a:t>
            </a:r>
          </a:p>
        </p:txBody>
      </p:sp>
    </p:spTree>
    <p:extLst>
      <p:ext uri="{BB962C8B-B14F-4D97-AF65-F5344CB8AC3E}">
        <p14:creationId xmlns:p14="http://schemas.microsoft.com/office/powerpoint/2010/main" val="385558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700C6BD-3EDC-A0A0-6647-FAEA64D5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u="sng" dirty="0"/>
              <a:t>Nodarbības plāns.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694C20C-87CB-2EB6-9042-6F81DBB48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lv-LV" dirty="0"/>
              <a:t>Iekārtot darba vietu un iepazīties ar darba drošības, kā arī ugunsdrošības noteikumu instrukciju.</a:t>
            </a:r>
          </a:p>
          <a:p>
            <a:pPr marL="514350" indent="-514350">
              <a:buAutoNum type="arabicPeriod"/>
            </a:pPr>
            <a:r>
              <a:rPr lang="lv-LV" dirty="0"/>
              <a:t>Metināšanas iekārtas sagatavošana metināšanai un pareiza elektroda izvēle.</a:t>
            </a:r>
          </a:p>
          <a:p>
            <a:pPr marL="514350" indent="-514350">
              <a:buAutoNum type="arabicPeriod"/>
            </a:pPr>
            <a:r>
              <a:rPr lang="lv-LV" dirty="0"/>
              <a:t>Pareiza strāvas stipruma izvēle.</a:t>
            </a:r>
          </a:p>
          <a:p>
            <a:pPr marL="514350" indent="-514350">
              <a:buAutoNum type="arabicPeriod"/>
            </a:pPr>
            <a:r>
              <a:rPr lang="lv-LV" dirty="0" err="1"/>
              <a:t>Saduršuvju</a:t>
            </a:r>
            <a:r>
              <a:rPr lang="lv-LV" dirty="0"/>
              <a:t> metināšana</a:t>
            </a:r>
          </a:p>
          <a:p>
            <a:pPr marL="514350" indent="-514350">
              <a:buAutoNum type="arabicPeriod"/>
            </a:pPr>
            <a:r>
              <a:rPr lang="lv-LV" dirty="0" err="1"/>
              <a:t>Pārlaidšuvju</a:t>
            </a:r>
            <a:r>
              <a:rPr lang="lv-LV" dirty="0"/>
              <a:t> metināšana, kakta šuvju metināšana loksnēm.</a:t>
            </a:r>
          </a:p>
        </p:txBody>
      </p:sp>
    </p:spTree>
    <p:extLst>
      <p:ext uri="{BB962C8B-B14F-4D97-AF65-F5344CB8AC3E}">
        <p14:creationId xmlns:p14="http://schemas.microsoft.com/office/powerpoint/2010/main" val="89392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7909BAD-B903-1F59-8A00-956D0DED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u="sng" dirty="0"/>
              <a:t>1.1.Elektrodu</a:t>
            </a:r>
            <a:r>
              <a:rPr lang="lv-LV" b="1" u="sng" dirty="0"/>
              <a:t> diametra izvēle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ADC429B-03E6-8C59-97DC-53695848D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v-LV" dirty="0"/>
              <a:t>Elektrodu diametru izvēlas atkarībā no materiāla biezuma. Metinot </a:t>
            </a:r>
            <a:r>
              <a:rPr lang="lv-LV" err="1"/>
              <a:t>saduršuves</a:t>
            </a:r>
            <a:r>
              <a:rPr lang="lv-LV" dirty="0"/>
              <a:t> līdz 4mm, elektrodu diametru izvēlas vienādu ar materiāla biezumu.</a:t>
            </a:r>
            <a:endParaRPr lang="lv-LV"/>
          </a:p>
          <a:p>
            <a:pPr marL="0" indent="0">
              <a:buNone/>
            </a:pPr>
            <a:r>
              <a:rPr lang="lv-LV" dirty="0"/>
              <a:t>Biezākām plāksnēm var lietot sakarību:</a:t>
            </a:r>
          </a:p>
          <a:p>
            <a:pPr marL="0" indent="0">
              <a:buNone/>
            </a:pPr>
            <a:r>
              <a:rPr lang="lv-LV" dirty="0">
                <a:ea typeface="+mn-lt"/>
                <a:cs typeface="+mn-lt"/>
              </a:rPr>
              <a:t>                 </a:t>
            </a:r>
            <a:r>
              <a:rPr lang="lv-LV" dirty="0" err="1">
                <a:ea typeface="+mn-lt"/>
                <a:cs typeface="+mn-lt"/>
              </a:rPr>
              <a:t>de</a:t>
            </a:r>
            <a:r>
              <a:rPr lang="lv-LV" dirty="0">
                <a:ea typeface="+mn-lt"/>
                <a:cs typeface="+mn-lt"/>
              </a:rPr>
              <a:t>=2/S +1 (mm) kur</a:t>
            </a:r>
          </a:p>
          <a:p>
            <a:pPr marL="0" indent="0">
              <a:buNone/>
            </a:pPr>
            <a:r>
              <a:rPr lang="lv-LV" dirty="0">
                <a:ea typeface="+mn-lt"/>
                <a:cs typeface="+mn-lt"/>
              </a:rPr>
              <a:t>S-materiāla biezums mm</a:t>
            </a:r>
          </a:p>
          <a:p>
            <a:pPr marL="0" indent="0">
              <a:buNone/>
            </a:pPr>
            <a:r>
              <a:rPr lang="lv-LV" dirty="0" err="1">
                <a:ea typeface="+mn-lt"/>
                <a:cs typeface="+mn-lt"/>
              </a:rPr>
              <a:t>de</a:t>
            </a:r>
            <a:r>
              <a:rPr lang="lv-LV" dirty="0">
                <a:ea typeface="+mn-lt"/>
                <a:cs typeface="+mn-lt"/>
              </a:rPr>
              <a:t> - elektrodu diametrs mm</a:t>
            </a:r>
          </a:p>
          <a:p>
            <a:pPr marL="0" indent="0">
              <a:buNone/>
            </a:pPr>
            <a:r>
              <a:rPr lang="lv-LV" dirty="0"/>
              <a:t>Par 6mm lielāku diametra elektrodu lieto reti, jo grūtāk izkausēt vienā gājienā šuves sakni un apgrūtina noturēt elektroda turētāju.</a:t>
            </a:r>
          </a:p>
          <a:p>
            <a:pPr marL="0" indent="0">
              <a:buNone/>
            </a:pPr>
            <a:endParaRPr lang="lv-LV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948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86B131F-0E49-BCF8-1C6C-B401D7C6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u="sng" dirty="0"/>
              <a:t>1.2.</a:t>
            </a:r>
            <a:r>
              <a:rPr lang="lv-LV" b="1" u="sng" dirty="0"/>
              <a:t>Elektrodu diametra izvēle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5B52A0D-94E9-AB03-1582-EBFB45897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Daudzkārtu šuvju pirmo kārtu metina ar 2-4 mm diametra elektrodu un nākamajām kārtām var ņemt lielāku elektrodu.</a:t>
            </a:r>
          </a:p>
          <a:p>
            <a:r>
              <a:rPr lang="lv-LV" dirty="0"/>
              <a:t>Griestu šuvēm neizvēlas elektrodus lielākus par 4 mm.</a:t>
            </a:r>
          </a:p>
          <a:p>
            <a:r>
              <a:rPr lang="lv-LV" dirty="0" err="1"/>
              <a:t>Lēģēto</a:t>
            </a:r>
            <a:r>
              <a:rPr lang="lv-LV" dirty="0"/>
              <a:t> tēraudu elektrodus izvēlas parasti pēc pases datiem.</a:t>
            </a:r>
          </a:p>
        </p:txBody>
      </p:sp>
    </p:spTree>
    <p:extLst>
      <p:ext uri="{BB962C8B-B14F-4D97-AF65-F5344CB8AC3E}">
        <p14:creationId xmlns:p14="http://schemas.microsoft.com/office/powerpoint/2010/main" val="374028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9AFA4A2-55C7-60B1-6754-55AF8EEFF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u="sng" dirty="0"/>
              <a:t>2.1.Strāvas</a:t>
            </a:r>
            <a:r>
              <a:rPr lang="lv-LV" b="1" u="sng" dirty="0"/>
              <a:t> stipruma izvēle.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B4C51FB-F4CE-2842-F54D-F554FCC68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Metināšanas strāvas stiprums ir atkarīgs no izvēlētā elektrodu diametra, kā arī no elektroda pārklājuma seguma tipa un šuves stāvokļa telpā.</a:t>
            </a:r>
          </a:p>
          <a:p>
            <a:r>
              <a:rPr lang="lv-LV" dirty="0"/>
              <a:t>Metinot ar neatbilstošu strāvu (nepietiekošu) ir iespējami uzkausētā un pamatmateriāla </a:t>
            </a:r>
            <a:r>
              <a:rPr lang="lv-LV" dirty="0" err="1"/>
              <a:t>nesakusumi</a:t>
            </a:r>
            <a:r>
              <a:rPr lang="lv-LV" dirty="0"/>
              <a:t>.</a:t>
            </a:r>
          </a:p>
          <a:p>
            <a:r>
              <a:rPr lang="lv-LV" dirty="0"/>
              <a:t>Metinot ar pārāk lielu strāvu, elektrods sakarst un tas sāk kust ātrāk, palielinās izšļakstīšanās un izmaina šuves formu. </a:t>
            </a:r>
          </a:p>
          <a:p>
            <a:r>
              <a:rPr lang="lv-LV" dirty="0"/>
              <a:t>Vēlamo strāvu norāda uz elektroda iepakojumu vai tam pievienotajā specifikācijā.</a:t>
            </a:r>
          </a:p>
        </p:txBody>
      </p:sp>
    </p:spTree>
    <p:extLst>
      <p:ext uri="{BB962C8B-B14F-4D97-AF65-F5344CB8AC3E}">
        <p14:creationId xmlns:p14="http://schemas.microsoft.com/office/powerpoint/2010/main" val="16475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A1946F5-F7FE-9B0B-D905-3C08DECE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019"/>
            <a:ext cx="10515600" cy="1325563"/>
          </a:xfrm>
        </p:spPr>
        <p:txBody>
          <a:bodyPr/>
          <a:lstStyle/>
          <a:p>
            <a:r>
              <a:rPr lang="lv-LV" u="sng" dirty="0"/>
              <a:t>2.2.Strāvas</a:t>
            </a:r>
            <a:r>
              <a:rPr lang="lv-LV" b="1" u="sng" dirty="0"/>
              <a:t> stiprumi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2943629-8FC1-067A-8EFC-5BF7BF786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424573"/>
            <a:ext cx="10769600" cy="54475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sz="2400" dirty="0"/>
              <a:t>Ražotāju firmu ieteiktie metināšanas strāvas stiprumi var būt atšķirīgi atkarībā no elektroda pārklājuma sastāva.</a:t>
            </a:r>
          </a:p>
          <a:p>
            <a:r>
              <a:rPr lang="lv-LV" sz="2400" dirty="0"/>
              <a:t>Piemēram: DEDRA elektrodiem 6013.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r>
              <a:rPr lang="lv-LV" sz="2400" dirty="0"/>
              <a:t>MOST 6013 elektrodiem</a:t>
            </a:r>
          </a:p>
        </p:txBody>
      </p:sp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FC813868-06C6-854F-9A98-C66B6E927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698888"/>
              </p:ext>
            </p:extLst>
          </p:nvPr>
        </p:nvGraphicFramePr>
        <p:xfrm>
          <a:off x="8635999" y="2125578"/>
          <a:ext cx="2182039" cy="147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134">
                  <a:extLst>
                    <a:ext uri="{9D8B030D-6E8A-4147-A177-3AD203B41FA5}">
                      <a16:colId xmlns:a16="http://schemas.microsoft.com/office/drawing/2014/main" val="3762789128"/>
                    </a:ext>
                  </a:extLst>
                </a:gridCol>
                <a:gridCol w="1338905">
                  <a:extLst>
                    <a:ext uri="{9D8B030D-6E8A-4147-A177-3AD203B41FA5}">
                      <a16:colId xmlns:a16="http://schemas.microsoft.com/office/drawing/2014/main" val="1104905882"/>
                    </a:ext>
                  </a:extLst>
                </a:gridCol>
              </a:tblGrid>
              <a:tr h="373241"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001163"/>
                  </a:ext>
                </a:extLst>
              </a:tr>
              <a:tr h="232510"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40-60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881978"/>
                  </a:ext>
                </a:extLst>
              </a:tr>
              <a:tr h="232510"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70-90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344308"/>
                  </a:ext>
                </a:extLst>
              </a:tr>
              <a:tr h="232510"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90-125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21856"/>
                  </a:ext>
                </a:extLst>
              </a:tr>
              <a:tr h="232510"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140-190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271079"/>
                  </a:ext>
                </a:extLst>
              </a:tr>
            </a:tbl>
          </a:graphicData>
        </a:graphic>
      </p:graphicFrame>
      <p:graphicFrame>
        <p:nvGraphicFramePr>
          <p:cNvPr id="5" name="Tabula 4">
            <a:extLst>
              <a:ext uri="{FF2B5EF4-FFF2-40B4-BE49-F238E27FC236}">
                <a16:creationId xmlns:a16="http://schemas.microsoft.com/office/drawing/2014/main" id="{9AE5C7C2-3FD1-DD67-3AD8-41CBD9C03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159040"/>
              </p:ext>
            </p:extLst>
          </p:nvPr>
        </p:nvGraphicFramePr>
        <p:xfrm>
          <a:off x="8635999" y="4304630"/>
          <a:ext cx="2582272" cy="2008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114">
                  <a:extLst>
                    <a:ext uri="{9D8B030D-6E8A-4147-A177-3AD203B41FA5}">
                      <a16:colId xmlns:a16="http://schemas.microsoft.com/office/drawing/2014/main" val="3818729328"/>
                    </a:ext>
                  </a:extLst>
                </a:gridCol>
                <a:gridCol w="1609158">
                  <a:extLst>
                    <a:ext uri="{9D8B030D-6E8A-4147-A177-3AD203B41FA5}">
                      <a16:colId xmlns:a16="http://schemas.microsoft.com/office/drawing/2014/main" val="3677210850"/>
                    </a:ext>
                  </a:extLst>
                </a:gridCol>
              </a:tblGrid>
              <a:tr h="401653"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064308"/>
                  </a:ext>
                </a:extLst>
              </a:tr>
              <a:tr h="401653"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50-70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015268"/>
                  </a:ext>
                </a:extLst>
              </a:tr>
              <a:tr h="401653"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3,25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70-110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482089"/>
                  </a:ext>
                </a:extLst>
              </a:tr>
              <a:tr h="401653"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110-150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35405"/>
                  </a:ext>
                </a:extLst>
              </a:tr>
              <a:tr h="401653"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160-200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56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191762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1176</Words>
  <Application>Microsoft Office PowerPoint</Application>
  <PresentationFormat>Platekrāna</PresentationFormat>
  <Paragraphs>142</Paragraphs>
  <Slides>18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18</vt:i4>
      </vt:variant>
    </vt:vector>
  </HeadingPairs>
  <TitlesOfParts>
    <vt:vector size="21" baseType="lpstr">
      <vt:lpstr>Arial</vt:lpstr>
      <vt:lpstr>Neue Haas Grotesk Text Pro</vt:lpstr>
      <vt:lpstr>VanillaVTI</vt:lpstr>
      <vt:lpstr>Kandavas Lauksaimniecības tehnikums          Metināšanas pamati</vt:lpstr>
      <vt:lpstr>Saturs </vt:lpstr>
      <vt:lpstr>Izmantotā literatūra.</vt:lpstr>
      <vt:lpstr>Sasniedzamais rezultāts.</vt:lpstr>
      <vt:lpstr>Nodarbības plāns.</vt:lpstr>
      <vt:lpstr>1.1.Elektrodu diametra izvēle</vt:lpstr>
      <vt:lpstr>1.2.Elektrodu diametra izvēle</vt:lpstr>
      <vt:lpstr>2.1.Strāvas stipruma izvēle.</vt:lpstr>
      <vt:lpstr>2.2.Strāvas stiprumi</vt:lpstr>
      <vt:lpstr>2.3.Strāvas stiprumi</vt:lpstr>
      <vt:lpstr>3.1.Saduršuvju metināšana</vt:lpstr>
      <vt:lpstr>3.2.Saduršuvju metināšana</vt:lpstr>
      <vt:lpstr>3.3.Saduršuvju metināšana</vt:lpstr>
      <vt:lpstr>4.1.Loks</vt:lpstr>
      <vt:lpstr>5.1.Kakta šuvju metināšana</vt:lpstr>
      <vt:lpstr>5.2.Kakta šuvju metināšana</vt:lpstr>
      <vt:lpstr>Izplatītākās kļūdas, kas rodas metinot ar pārklāto elektrodu.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Metināšanas pamati.</dc:title>
  <dc:creator>Capital</dc:creator>
  <cp:lastModifiedBy>Z.Andriksone</cp:lastModifiedBy>
  <cp:revision>1005</cp:revision>
  <dcterms:created xsi:type="dcterms:W3CDTF">2025-12-01T16:49:34Z</dcterms:created>
  <dcterms:modified xsi:type="dcterms:W3CDTF">2026-01-07T13:35:56Z</dcterms:modified>
</cp:coreProperties>
</file>