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61" r:id="rId6"/>
    <p:sldId id="274" r:id="rId7"/>
    <p:sldId id="259" r:id="rId8"/>
    <p:sldId id="262" r:id="rId9"/>
    <p:sldId id="263" r:id="rId10"/>
    <p:sldId id="269" r:id="rId11"/>
    <p:sldId id="271" r:id="rId12"/>
    <p:sldId id="270" r:id="rId13"/>
    <p:sldId id="273" r:id="rId14"/>
    <p:sldId id="272" r:id="rId15"/>
    <p:sldId id="264" r:id="rId16"/>
    <p:sldId id="265" r:id="rId17"/>
    <p:sldId id="266" r:id="rId18"/>
    <p:sldId id="267" r:id="rId19"/>
    <p:sldId id="26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lv-LV"/>
              <a:t>Rediģēt šablona virsraksta stilu</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lv-LV"/>
              <a:t>Noklikšķiniet, lai rediģētu šablona apakšvirsraksta stilu</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081D00FD-4C3D-4D99-99DF-15045D9AB4FD}" type="datetimeFigureOut">
              <a:rPr lang="lv-LV" smtClean="0"/>
              <a:t>05.01.2026</a:t>
            </a:fld>
            <a:endParaRPr lang="lv-LV"/>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lv-LV"/>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3C0D9A1-066E-40DE-891B-118E7404363E}" type="slidenum">
              <a:rPr lang="lv-LV" smtClean="0"/>
              <a:t>‹#›</a:t>
            </a:fld>
            <a:endParaRPr lang="lv-LV"/>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5743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Vertical Text Placeholder 2"/>
          <p:cNvSpPr>
            <a:spLocks noGrp="1"/>
          </p:cNvSpPr>
          <p:nvPr>
            <p:ph type="body" orient="vert" idx="1"/>
          </p:nvPr>
        </p:nvSpPr>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fld id="{081D00FD-4C3D-4D99-99DF-15045D9AB4FD}" type="datetimeFigureOut">
              <a:rPr lang="lv-LV" smtClean="0"/>
              <a:t>05.01.2026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3C0D9A1-066E-40DE-891B-118E7404363E}" type="slidenum">
              <a:rPr lang="lv-LV" smtClean="0"/>
              <a:t>‹#›</a:t>
            </a:fld>
            <a:endParaRPr lang="lv-LV"/>
          </a:p>
        </p:txBody>
      </p:sp>
    </p:spTree>
    <p:extLst>
      <p:ext uri="{BB962C8B-B14F-4D97-AF65-F5344CB8AC3E}">
        <p14:creationId xmlns:p14="http://schemas.microsoft.com/office/powerpoint/2010/main" val="3331386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lv-LV"/>
              <a:t>Rediģēt šablona virsraksta stilu</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fld id="{081D00FD-4C3D-4D99-99DF-15045D9AB4FD}" type="datetimeFigureOut">
              <a:rPr lang="lv-LV" smtClean="0"/>
              <a:t>05.01.2026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3C0D9A1-066E-40DE-891B-118E7404363E}" type="slidenum">
              <a:rPr lang="lv-LV" smtClean="0"/>
              <a:t>‹#›</a:t>
            </a:fld>
            <a:endParaRPr lang="lv-LV"/>
          </a:p>
        </p:txBody>
      </p:sp>
    </p:spTree>
    <p:extLst>
      <p:ext uri="{BB962C8B-B14F-4D97-AF65-F5344CB8AC3E}">
        <p14:creationId xmlns:p14="http://schemas.microsoft.com/office/powerpoint/2010/main" val="4281604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Content Placeholder 2"/>
          <p:cNvSpPr>
            <a:spLocks noGrp="1"/>
          </p:cNvSpPr>
          <p:nvPr>
            <p:ph idx="1"/>
          </p:nvPr>
        </p:nvSpPr>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fld id="{081D00FD-4C3D-4D99-99DF-15045D9AB4FD}" type="datetimeFigureOut">
              <a:rPr lang="lv-LV" smtClean="0"/>
              <a:t>05.01.2026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3C0D9A1-066E-40DE-891B-118E7404363E}" type="slidenum">
              <a:rPr lang="lv-LV" smtClean="0"/>
              <a:t>‹#›</a:t>
            </a:fld>
            <a:endParaRPr lang="lv-LV"/>
          </a:p>
        </p:txBody>
      </p:sp>
    </p:spTree>
    <p:extLst>
      <p:ext uri="{BB962C8B-B14F-4D97-AF65-F5344CB8AC3E}">
        <p14:creationId xmlns:p14="http://schemas.microsoft.com/office/powerpoint/2010/main" val="1050838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lv-LV"/>
              <a:t>Rediģēt šablona virsraksta stilu</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Noklikšķiniet, lai rediģētu šablona teksta stilus</a:t>
            </a:r>
          </a:p>
        </p:txBody>
      </p:sp>
      <p:sp>
        <p:nvSpPr>
          <p:cNvPr id="4" name="Date Placeholder 3"/>
          <p:cNvSpPr>
            <a:spLocks noGrp="1"/>
          </p:cNvSpPr>
          <p:nvPr>
            <p:ph type="dt" sz="half" idx="10"/>
          </p:nvPr>
        </p:nvSpPr>
        <p:spPr/>
        <p:txBody>
          <a:bodyPr/>
          <a:lstStyle/>
          <a:p>
            <a:fld id="{081D00FD-4C3D-4D99-99DF-15045D9AB4FD}" type="datetimeFigureOut">
              <a:rPr lang="lv-LV" smtClean="0"/>
              <a:t>05.01.2026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3C0D9A1-066E-40DE-891B-118E7404363E}" type="slidenum">
              <a:rPr lang="lv-LV" smtClean="0"/>
              <a:t>‹#›</a:t>
            </a:fld>
            <a:endParaRPr lang="lv-LV"/>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8229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lv-LV"/>
              <a:t>Rediģēt šablona virsraksta stilu</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5" name="Date Placeholder 4"/>
          <p:cNvSpPr>
            <a:spLocks noGrp="1"/>
          </p:cNvSpPr>
          <p:nvPr>
            <p:ph type="dt" sz="half" idx="10"/>
          </p:nvPr>
        </p:nvSpPr>
        <p:spPr/>
        <p:txBody>
          <a:bodyPr/>
          <a:lstStyle/>
          <a:p>
            <a:fld id="{081D00FD-4C3D-4D99-99DF-15045D9AB4FD}" type="datetimeFigureOut">
              <a:rPr lang="lv-LV" smtClean="0"/>
              <a:t>05.01.2026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13C0D9A1-066E-40DE-891B-118E7404363E}" type="slidenum">
              <a:rPr lang="lv-LV" smtClean="0"/>
              <a:t>‹#›</a:t>
            </a:fld>
            <a:endParaRPr lang="lv-LV"/>
          </a:p>
        </p:txBody>
      </p:sp>
    </p:spTree>
    <p:extLst>
      <p:ext uri="{BB962C8B-B14F-4D97-AF65-F5344CB8AC3E}">
        <p14:creationId xmlns:p14="http://schemas.microsoft.com/office/powerpoint/2010/main" val="163491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lv-LV"/>
              <a:t>Rediģēt šablona virsraksta stilu</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7" name="Date Placeholder 6"/>
          <p:cNvSpPr>
            <a:spLocks noGrp="1"/>
          </p:cNvSpPr>
          <p:nvPr>
            <p:ph type="dt" sz="half" idx="10"/>
          </p:nvPr>
        </p:nvSpPr>
        <p:spPr/>
        <p:txBody>
          <a:bodyPr/>
          <a:lstStyle/>
          <a:p>
            <a:fld id="{081D00FD-4C3D-4D99-99DF-15045D9AB4FD}" type="datetimeFigureOut">
              <a:rPr lang="lv-LV" smtClean="0"/>
              <a:t>05.01.2026</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13C0D9A1-066E-40DE-891B-118E7404363E}" type="slidenum">
              <a:rPr lang="lv-LV" smtClean="0"/>
              <a:t>‹#›</a:t>
            </a:fld>
            <a:endParaRPr lang="lv-LV"/>
          </a:p>
        </p:txBody>
      </p:sp>
    </p:spTree>
    <p:extLst>
      <p:ext uri="{BB962C8B-B14F-4D97-AF65-F5344CB8AC3E}">
        <p14:creationId xmlns:p14="http://schemas.microsoft.com/office/powerpoint/2010/main" val="1663917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Date Placeholder 2"/>
          <p:cNvSpPr>
            <a:spLocks noGrp="1"/>
          </p:cNvSpPr>
          <p:nvPr>
            <p:ph type="dt" sz="half" idx="10"/>
          </p:nvPr>
        </p:nvSpPr>
        <p:spPr/>
        <p:txBody>
          <a:bodyPr/>
          <a:lstStyle/>
          <a:p>
            <a:fld id="{081D00FD-4C3D-4D99-99DF-15045D9AB4FD}" type="datetimeFigureOut">
              <a:rPr lang="lv-LV" smtClean="0"/>
              <a:t>05.01.2026</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13C0D9A1-066E-40DE-891B-118E7404363E}" type="slidenum">
              <a:rPr lang="lv-LV" smtClean="0"/>
              <a:t>‹#›</a:t>
            </a:fld>
            <a:endParaRPr lang="lv-LV"/>
          </a:p>
        </p:txBody>
      </p:sp>
    </p:spTree>
    <p:extLst>
      <p:ext uri="{BB962C8B-B14F-4D97-AF65-F5344CB8AC3E}">
        <p14:creationId xmlns:p14="http://schemas.microsoft.com/office/powerpoint/2010/main" val="3326273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D00FD-4C3D-4D99-99DF-15045D9AB4FD}" type="datetimeFigureOut">
              <a:rPr lang="lv-LV" smtClean="0"/>
              <a:t>05.01.2026</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13C0D9A1-066E-40DE-891B-118E7404363E}" type="slidenum">
              <a:rPr lang="lv-LV" smtClean="0"/>
              <a:t>‹#›</a:t>
            </a:fld>
            <a:endParaRPr lang="lv-LV"/>
          </a:p>
        </p:txBody>
      </p:sp>
    </p:spTree>
    <p:extLst>
      <p:ext uri="{BB962C8B-B14F-4D97-AF65-F5344CB8AC3E}">
        <p14:creationId xmlns:p14="http://schemas.microsoft.com/office/powerpoint/2010/main" val="182461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lv-LV"/>
              <a:t>Rediģēt šablona virsraksta stilu</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Noklikšķiniet, lai rediģētu šablona teksta stilus</a:t>
            </a:r>
          </a:p>
        </p:txBody>
      </p:sp>
      <p:sp>
        <p:nvSpPr>
          <p:cNvPr id="5" name="Date Placeholder 4"/>
          <p:cNvSpPr>
            <a:spLocks noGrp="1"/>
          </p:cNvSpPr>
          <p:nvPr>
            <p:ph type="dt" sz="half" idx="10"/>
          </p:nvPr>
        </p:nvSpPr>
        <p:spPr/>
        <p:txBody>
          <a:bodyPr/>
          <a:lstStyle/>
          <a:p>
            <a:fld id="{081D00FD-4C3D-4D99-99DF-15045D9AB4FD}" type="datetimeFigureOut">
              <a:rPr lang="lv-LV" smtClean="0"/>
              <a:t>05.01.2026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13C0D9A1-066E-40DE-891B-118E7404363E}" type="slidenum">
              <a:rPr lang="lv-LV" smtClean="0"/>
              <a:t>‹#›</a:t>
            </a:fld>
            <a:endParaRPr lang="lv-LV"/>
          </a:p>
        </p:txBody>
      </p:sp>
    </p:spTree>
    <p:extLst>
      <p:ext uri="{BB962C8B-B14F-4D97-AF65-F5344CB8AC3E}">
        <p14:creationId xmlns:p14="http://schemas.microsoft.com/office/powerpoint/2010/main" val="2659822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lv-LV"/>
              <a:t>Rediģēt šablona virsraksta stilu</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v-LV"/>
              <a:t>Noklikšķiniet uz ikonas, lai pievienotu attēlu</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Noklikšķiniet, lai rediģētu šablona teksta stilus</a:t>
            </a:r>
          </a:p>
        </p:txBody>
      </p:sp>
      <p:sp>
        <p:nvSpPr>
          <p:cNvPr id="5" name="Date Placeholder 4"/>
          <p:cNvSpPr>
            <a:spLocks noGrp="1"/>
          </p:cNvSpPr>
          <p:nvPr>
            <p:ph type="dt" sz="half" idx="10"/>
          </p:nvPr>
        </p:nvSpPr>
        <p:spPr/>
        <p:txBody>
          <a:bodyPr/>
          <a:lstStyle/>
          <a:p>
            <a:fld id="{081D00FD-4C3D-4D99-99DF-15045D9AB4FD}" type="datetimeFigureOut">
              <a:rPr lang="lv-LV" smtClean="0"/>
              <a:t>05.01.2026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13C0D9A1-066E-40DE-891B-118E7404363E}" type="slidenum">
              <a:rPr lang="lv-LV" smtClean="0"/>
              <a:t>‹#›</a:t>
            </a:fld>
            <a:endParaRPr lang="lv-LV"/>
          </a:p>
        </p:txBody>
      </p:sp>
    </p:spTree>
    <p:extLst>
      <p:ext uri="{BB962C8B-B14F-4D97-AF65-F5344CB8AC3E}">
        <p14:creationId xmlns:p14="http://schemas.microsoft.com/office/powerpoint/2010/main" val="3420474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lv-LV"/>
              <a:t>Rediģēt šablona virsraksta stilu</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081D00FD-4C3D-4D99-99DF-15045D9AB4FD}" type="datetimeFigureOut">
              <a:rPr lang="lv-LV" smtClean="0"/>
              <a:t>05.01.2026</a:t>
            </a:fld>
            <a:endParaRPr lang="lv-LV"/>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lv-LV"/>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13C0D9A1-066E-40DE-891B-118E7404363E}" type="slidenum">
              <a:rPr lang="lv-LV" smtClean="0"/>
              <a:t>‹#›</a:t>
            </a:fld>
            <a:endParaRPr lang="lv-LV"/>
          </a:p>
        </p:txBody>
      </p:sp>
    </p:spTree>
    <p:extLst>
      <p:ext uri="{BB962C8B-B14F-4D97-AF65-F5344CB8AC3E}">
        <p14:creationId xmlns:p14="http://schemas.microsoft.com/office/powerpoint/2010/main" val="1127784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AgjmrZjcInk" TargetMode="External"/><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hyperlink" Target="https://www.youtube.com/watch?v=OvV2j06kQ9o"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outube.com/watch?v=1NLeveVpAsI"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FxKTevE3HLU"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09888B6-6CF2-471D-9732-AA5435B43BF3}"/>
              </a:ext>
            </a:extLst>
          </p:cNvPr>
          <p:cNvSpPr>
            <a:spLocks noGrp="1"/>
          </p:cNvSpPr>
          <p:nvPr>
            <p:ph type="ctrTitle"/>
          </p:nvPr>
        </p:nvSpPr>
        <p:spPr/>
        <p:txBody>
          <a:bodyPr/>
          <a:lstStyle/>
          <a:p>
            <a:r>
              <a:rPr lang="lv-LV" dirty="0"/>
              <a:t>Bioloģiskais piesārņojums</a:t>
            </a:r>
          </a:p>
        </p:txBody>
      </p:sp>
      <p:sp>
        <p:nvSpPr>
          <p:cNvPr id="3" name="Apakšvirsraksts 2">
            <a:extLst>
              <a:ext uri="{FF2B5EF4-FFF2-40B4-BE49-F238E27FC236}">
                <a16:creationId xmlns:a16="http://schemas.microsoft.com/office/drawing/2014/main" id="{F7AD67DC-7D15-4634-9243-191B60BE5429}"/>
              </a:ext>
            </a:extLst>
          </p:cNvPr>
          <p:cNvSpPr>
            <a:spLocks noGrp="1"/>
          </p:cNvSpPr>
          <p:nvPr>
            <p:ph type="subTitle" idx="1"/>
          </p:nvPr>
        </p:nvSpPr>
        <p:spPr/>
        <p:txBody>
          <a:bodyPr>
            <a:normAutofit fontScale="92500" lnSpcReduction="20000"/>
          </a:bodyPr>
          <a:lstStyle/>
          <a:p>
            <a:r>
              <a:rPr lang="lv-LV" sz="4800" b="1" kern="1800" dirty="0">
                <a:effectLst/>
                <a:latin typeface="Times New Roman" panose="02020603050405020304" pitchFamily="18" charset="0"/>
                <a:ea typeface="Times New Roman" panose="02020603050405020304" pitchFamily="18" charset="0"/>
                <a:cs typeface="Times New Roman" panose="02020603050405020304" pitchFamily="18" charset="0"/>
              </a:rPr>
              <a:t>Latvijā un Eiropā</a:t>
            </a:r>
          </a:p>
          <a:p>
            <a:r>
              <a:rPr lang="lv-LV" sz="2000" b="1" kern="1800" dirty="0">
                <a:latin typeface="Times New Roman" panose="02020603050405020304" pitchFamily="18" charset="0"/>
                <a:ea typeface="Calibri" panose="020F0502020204030204" pitchFamily="34" charset="0"/>
                <a:cs typeface="Times New Roman" panose="02020603050405020304" pitchFamily="18" charset="0"/>
              </a:rPr>
              <a:t>Pedagogs: </a:t>
            </a:r>
            <a:r>
              <a:rPr lang="lv-LV" sz="2000" b="1" kern="1800" dirty="0" err="1">
                <a:latin typeface="Times New Roman" panose="02020603050405020304" pitchFamily="18" charset="0"/>
                <a:ea typeface="Calibri" panose="020F0502020204030204" pitchFamily="34" charset="0"/>
                <a:cs typeface="Times New Roman" panose="02020603050405020304" pitchFamily="18" charset="0"/>
              </a:rPr>
              <a:t>I.Kalnarāja</a:t>
            </a:r>
            <a:r>
              <a:rPr lang="lv-LV" sz="2000" b="1" kern="1800" dirty="0">
                <a:latin typeface="Times New Roman" panose="02020603050405020304" pitchFamily="18" charset="0"/>
                <a:ea typeface="Calibri" panose="020F0502020204030204" pitchFamily="34" charset="0"/>
                <a:cs typeface="Times New Roman" panose="02020603050405020304" pitchFamily="18" charset="0"/>
              </a:rPr>
              <a:t> Ozola </a:t>
            </a:r>
          </a:p>
          <a:p>
            <a:r>
              <a:rPr lang="lv-LV" sz="2000" b="1" kern="1800">
                <a:effectLst/>
                <a:latin typeface="Times New Roman" panose="02020603050405020304" pitchFamily="18" charset="0"/>
                <a:ea typeface="Calibri" panose="020F0502020204030204" pitchFamily="34" charset="0"/>
                <a:cs typeface="Times New Roman" panose="02020603050405020304" pitchFamily="18" charset="0"/>
              </a:rPr>
              <a:t>KLT 2025</a:t>
            </a: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lv-LV" dirty="0"/>
          </a:p>
        </p:txBody>
      </p:sp>
    </p:spTree>
    <p:extLst>
      <p:ext uri="{BB962C8B-B14F-4D97-AF65-F5344CB8AC3E}">
        <p14:creationId xmlns:p14="http://schemas.microsoft.com/office/powerpoint/2010/main" val="2763802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a:extLst>
              <a:ext uri="{FF2B5EF4-FFF2-40B4-BE49-F238E27FC236}">
                <a16:creationId xmlns:a16="http://schemas.microsoft.com/office/drawing/2014/main" id="{B0323D79-812A-4C10-8B6A-C6CF65462985}"/>
              </a:ext>
            </a:extLst>
          </p:cNvPr>
          <p:cNvPicPr>
            <a:picLocks noChangeAspect="1"/>
          </p:cNvPicPr>
          <p:nvPr/>
        </p:nvPicPr>
        <p:blipFill>
          <a:blip r:embed="rId2"/>
          <a:stretch>
            <a:fillRect/>
          </a:stretch>
        </p:blipFill>
        <p:spPr>
          <a:xfrm>
            <a:off x="7414952" y="238474"/>
            <a:ext cx="4777047" cy="2955103"/>
          </a:xfrm>
          <a:prstGeom prst="rect">
            <a:avLst/>
          </a:prstGeom>
        </p:spPr>
      </p:pic>
      <p:sp>
        <p:nvSpPr>
          <p:cNvPr id="3" name="TextBox 2">
            <a:extLst>
              <a:ext uri="{FF2B5EF4-FFF2-40B4-BE49-F238E27FC236}">
                <a16:creationId xmlns:a16="http://schemas.microsoft.com/office/drawing/2014/main" id="{762B0B26-40F0-4059-8A62-AB0E4DCC8408}"/>
              </a:ext>
            </a:extLst>
          </p:cNvPr>
          <p:cNvSpPr txBox="1"/>
          <p:nvPr/>
        </p:nvSpPr>
        <p:spPr>
          <a:xfrm>
            <a:off x="249382" y="415636"/>
            <a:ext cx="2456122" cy="369332"/>
          </a:xfrm>
          <a:prstGeom prst="rect">
            <a:avLst/>
          </a:prstGeom>
          <a:noFill/>
        </p:spPr>
        <p:txBody>
          <a:bodyPr wrap="none" rtlCol="0">
            <a:spAutoFit/>
          </a:bodyPr>
          <a:lstStyle/>
          <a:p>
            <a:pPr marL="285750" indent="-285750">
              <a:buFont typeface="Arial" panose="020B0604020202020204" pitchFamily="34" charset="0"/>
              <a:buChar char="•"/>
            </a:pPr>
            <a:r>
              <a:rPr lang="lv-LV" dirty="0"/>
              <a:t>Spānijas kailgliemeži</a:t>
            </a:r>
          </a:p>
        </p:txBody>
      </p:sp>
      <p:sp>
        <p:nvSpPr>
          <p:cNvPr id="5" name="TextBox 4">
            <a:extLst>
              <a:ext uri="{FF2B5EF4-FFF2-40B4-BE49-F238E27FC236}">
                <a16:creationId xmlns:a16="http://schemas.microsoft.com/office/drawing/2014/main" id="{A87C55E9-9EE0-4E3D-9F5F-1C9719EA5EE5}"/>
              </a:ext>
            </a:extLst>
          </p:cNvPr>
          <p:cNvSpPr txBox="1"/>
          <p:nvPr/>
        </p:nvSpPr>
        <p:spPr>
          <a:xfrm>
            <a:off x="191193" y="2618188"/>
            <a:ext cx="11853949" cy="3693319"/>
          </a:xfrm>
          <a:prstGeom prst="rect">
            <a:avLst/>
          </a:prstGeom>
          <a:noFill/>
        </p:spPr>
        <p:txBody>
          <a:bodyPr wrap="square">
            <a:spAutoFit/>
          </a:bodyPr>
          <a:lstStyle/>
          <a:p>
            <a:pPr marL="285750" indent="-285750">
              <a:buFont typeface="Wingdings" panose="05000000000000000000" pitchFamily="2" charset="2"/>
              <a:buChar char="§"/>
            </a:pPr>
            <a:r>
              <a:rPr lang="lv-LV" i="0" dirty="0">
                <a:solidFill>
                  <a:srgbClr val="000000"/>
                </a:solidFill>
                <a:effectLst/>
                <a:latin typeface="Arial" panose="020B0604020202020204" pitchFamily="34" charset="0"/>
                <a:cs typeface="Arial" panose="020B0604020202020204" pitchFamily="34" charset="0"/>
              </a:rPr>
              <a:t>Sarkanausu bruņurupucis Latvijā ir ievests kā </a:t>
            </a:r>
            <a:r>
              <a:rPr lang="lv-LV" i="0" dirty="0" err="1">
                <a:solidFill>
                  <a:srgbClr val="000000"/>
                </a:solidFill>
                <a:effectLst/>
                <a:latin typeface="Arial" panose="020B0604020202020204" pitchFamily="34" charset="0"/>
                <a:cs typeface="Arial" panose="020B0604020202020204" pitchFamily="34" charset="0"/>
              </a:rPr>
              <a:t>mīļdzīvnieks</a:t>
            </a:r>
            <a:r>
              <a:rPr lang="lv-LV" dirty="0">
                <a:solidFill>
                  <a:srgbClr val="000000"/>
                </a:solidFill>
                <a:latin typeface="Arial" panose="020B0604020202020204" pitchFamily="34" charset="0"/>
                <a:cs typeface="Arial" panose="020B0604020202020204" pitchFamily="34" charset="0"/>
              </a:rPr>
              <a:t>. </a:t>
            </a:r>
          </a:p>
          <a:p>
            <a:r>
              <a:rPr lang="lv-LV" i="0" dirty="0">
                <a:solidFill>
                  <a:srgbClr val="000000"/>
                </a:solidFill>
                <a:effectLst/>
                <a:latin typeface="Arial" panose="020B0604020202020204" pitchFamily="34" charset="0"/>
                <a:cs typeface="Arial" panose="020B0604020202020204" pitchFamily="34" charset="0"/>
              </a:rPr>
              <a:t>Tā dzimtene ir Ziemeļamerika, no kurienes lielā apjomā tas </a:t>
            </a:r>
          </a:p>
          <a:p>
            <a:r>
              <a:rPr lang="lv-LV" i="0" dirty="0">
                <a:solidFill>
                  <a:srgbClr val="000000"/>
                </a:solidFill>
                <a:effectLst/>
                <a:latin typeface="Arial" panose="020B0604020202020204" pitchFamily="34" charset="0"/>
                <a:cs typeface="Arial" panose="020B0604020202020204" pitchFamily="34" charset="0"/>
              </a:rPr>
              <a:t>eksportēts tirdzniecībai pasaules zooveikalos un lietošanai pārtikā </a:t>
            </a:r>
            <a:r>
              <a:rPr lang="lv-LV" i="0" dirty="0" err="1">
                <a:solidFill>
                  <a:srgbClr val="000000"/>
                </a:solidFill>
                <a:effectLst/>
                <a:latin typeface="Arial" panose="020B0604020202020204" pitchFamily="34" charset="0"/>
                <a:cs typeface="Arial" panose="020B0604020202020204" pitchFamily="34" charset="0"/>
              </a:rPr>
              <a:t>Austrumāzijā</a:t>
            </a:r>
            <a:r>
              <a:rPr lang="lv-LV" i="0" dirty="0">
                <a:solidFill>
                  <a:srgbClr val="000000"/>
                </a:solidFill>
                <a:effectLst/>
                <a:latin typeface="Arial" panose="020B0604020202020204" pitchFamily="34" charset="0"/>
                <a:cs typeface="Arial" panose="020B0604020202020204" pitchFamily="34" charset="0"/>
              </a:rPr>
              <a:t>. Popularitāti mājdzīvnieku tirgū šī suga ieguva to zemās cenas, mazuļu nelielā izmēra, kā arī skaistā, gaiši zaļi rakstainā bruņu krāsojuma dēļ. Taču bruņurupuču īpašniekiem ir jārēķinās, ka skaistais bruņu krāsojums izzūd, bruņurupucim pieaugot, un ka tie dzīvo līdz pat 50 gadiem. Diemžēl tieši tādēļ nereti cilvēki mēdz no šiem dzīvniekiem atbrīvoties, tos palaižot savvaļā. Latvijā dabā pieaudzis bruņurupucis var labi iedzīvoties, taču pagaidām klimatisko apstākļu dēļ tā olas nespēj sekmīgi attīstīties. Tie ir visēdāji un pārtiek gan no augu materiāla - piekrastes un ūdensaugu lapām, sēklām, stiebriem un aļģēm, gan no bezmugurkaulniekiem - gliemjiem, spāru kāpuriem, blaktīm, vēžiem.  Konkurējot par barību un dzīves telpu, sarkanausu bruņurupucis apdraud mūsu vietējo aizsargājamo purva bruņurupuci. Tāpat sarkanausu bruņurupuči ir nozīmīgi parazītu un slimību pārnēsātāji. Kopā ar šo bruņurupuci Eiropas faunā ir nonākušas četras parazītu sugas, kuras inficē vietējo purva bruņurupuci. Sarkanausu bruņurupucis ir arī vietējo parazītu (</a:t>
            </a:r>
            <a:r>
              <a:rPr lang="lv-LV" i="0" dirty="0" err="1">
                <a:solidFill>
                  <a:srgbClr val="000000"/>
                </a:solidFill>
                <a:effectLst/>
                <a:latin typeface="Arial" panose="020B0604020202020204" pitchFamily="34" charset="0"/>
                <a:cs typeface="Arial" panose="020B0604020202020204" pitchFamily="34" charset="0"/>
              </a:rPr>
              <a:t>nematožu</a:t>
            </a:r>
            <a:r>
              <a:rPr lang="lv-LV" i="0" dirty="0">
                <a:solidFill>
                  <a:srgbClr val="000000"/>
                </a:solidFill>
                <a:effectLst/>
                <a:latin typeface="Arial" panose="020B0604020202020204" pitchFamily="34" charset="0"/>
                <a:cs typeface="Arial" panose="020B0604020202020204" pitchFamily="34" charset="0"/>
              </a:rPr>
              <a:t> jeb veltenisko tārpu) sugu, kā arī salmonelozes pārnēsātājs.</a:t>
            </a:r>
            <a:endParaRPr lang="lv-LV"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9991498-90CC-494A-8E88-BD3C41164161}"/>
              </a:ext>
            </a:extLst>
          </p:cNvPr>
          <p:cNvSpPr txBox="1"/>
          <p:nvPr/>
        </p:nvSpPr>
        <p:spPr>
          <a:xfrm>
            <a:off x="191193" y="1239913"/>
            <a:ext cx="7065818" cy="923330"/>
          </a:xfrm>
          <a:prstGeom prst="rect">
            <a:avLst/>
          </a:prstGeom>
          <a:noFill/>
        </p:spPr>
        <p:txBody>
          <a:bodyPr wrap="square">
            <a:spAutoFit/>
          </a:bodyPr>
          <a:lstStyle/>
          <a:p>
            <a:pPr marL="285750" indent="-285750">
              <a:buFont typeface="Arial" panose="020B0604020202020204" pitchFamily="34" charset="0"/>
              <a:buChar char="•"/>
            </a:pPr>
            <a:r>
              <a:rPr lang="lv-LV" b="0" i="0" dirty="0">
                <a:solidFill>
                  <a:srgbClr val="1A1A1A"/>
                </a:solidFill>
                <a:effectLst/>
                <a:latin typeface="IBM Plex Sans" panose="020B0503050203000203" pitchFamily="34" charset="0"/>
              </a:rPr>
              <a:t>Ķīnas </a:t>
            </a:r>
            <a:r>
              <a:rPr lang="lv-LV" b="0" i="0" dirty="0" err="1">
                <a:solidFill>
                  <a:srgbClr val="1A1A1A"/>
                </a:solidFill>
                <a:effectLst/>
                <a:latin typeface="IBM Plex Sans" panose="020B0503050203000203" pitchFamily="34" charset="0"/>
              </a:rPr>
              <a:t>cimdiņkrabis</a:t>
            </a:r>
            <a:r>
              <a:rPr lang="lv-LV" b="0" i="0" dirty="0">
                <a:solidFill>
                  <a:srgbClr val="1A1A1A"/>
                </a:solidFill>
                <a:effectLst/>
                <a:latin typeface="IBM Plex Sans" panose="020B0503050203000203" pitchFamily="34" charset="0"/>
              </a:rPr>
              <a:t> </a:t>
            </a:r>
            <a:r>
              <a:rPr lang="lv-LV" dirty="0"/>
              <a:t>https://www.youtube.com/watch?v=YOo14goqy7k</a:t>
            </a:r>
          </a:p>
          <a:p>
            <a:endParaRPr lang="lv-LV" dirty="0"/>
          </a:p>
        </p:txBody>
      </p:sp>
    </p:spTree>
    <p:extLst>
      <p:ext uri="{BB962C8B-B14F-4D97-AF65-F5344CB8AC3E}">
        <p14:creationId xmlns:p14="http://schemas.microsoft.com/office/powerpoint/2010/main" val="703428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a:extLst>
              <a:ext uri="{FF2B5EF4-FFF2-40B4-BE49-F238E27FC236}">
                <a16:creationId xmlns:a16="http://schemas.microsoft.com/office/drawing/2014/main" id="{A7065731-CF72-4E64-A99C-7D8574155D7F}"/>
              </a:ext>
            </a:extLst>
          </p:cNvPr>
          <p:cNvPicPr>
            <a:picLocks noChangeAspect="1"/>
          </p:cNvPicPr>
          <p:nvPr/>
        </p:nvPicPr>
        <p:blipFill>
          <a:blip r:embed="rId2"/>
          <a:stretch>
            <a:fillRect/>
          </a:stretch>
        </p:blipFill>
        <p:spPr>
          <a:xfrm>
            <a:off x="2610197" y="199505"/>
            <a:ext cx="7039470" cy="6397315"/>
          </a:xfrm>
          <a:prstGeom prst="rect">
            <a:avLst/>
          </a:prstGeom>
        </p:spPr>
      </p:pic>
    </p:spTree>
    <p:extLst>
      <p:ext uri="{BB962C8B-B14F-4D97-AF65-F5344CB8AC3E}">
        <p14:creationId xmlns:p14="http://schemas.microsoft.com/office/powerpoint/2010/main" val="3016476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ttēls 3">
            <a:extLst>
              <a:ext uri="{FF2B5EF4-FFF2-40B4-BE49-F238E27FC236}">
                <a16:creationId xmlns:a16="http://schemas.microsoft.com/office/drawing/2014/main" id="{FE309AF4-2E55-46C7-A8E9-90DA7946F298}"/>
              </a:ext>
            </a:extLst>
          </p:cNvPr>
          <p:cNvPicPr>
            <a:picLocks noChangeAspect="1"/>
          </p:cNvPicPr>
          <p:nvPr/>
        </p:nvPicPr>
        <p:blipFill>
          <a:blip r:embed="rId2"/>
          <a:stretch>
            <a:fillRect/>
          </a:stretch>
        </p:blipFill>
        <p:spPr>
          <a:xfrm>
            <a:off x="7222721" y="197167"/>
            <a:ext cx="4762500" cy="3171825"/>
          </a:xfrm>
          <a:prstGeom prst="rect">
            <a:avLst/>
          </a:prstGeom>
        </p:spPr>
      </p:pic>
      <p:sp>
        <p:nvSpPr>
          <p:cNvPr id="7" name="TextBox 6">
            <a:extLst>
              <a:ext uri="{FF2B5EF4-FFF2-40B4-BE49-F238E27FC236}">
                <a16:creationId xmlns:a16="http://schemas.microsoft.com/office/drawing/2014/main" id="{719BC25F-4E05-4951-907E-DEA4140E573E}"/>
              </a:ext>
            </a:extLst>
          </p:cNvPr>
          <p:cNvSpPr txBox="1"/>
          <p:nvPr/>
        </p:nvSpPr>
        <p:spPr>
          <a:xfrm>
            <a:off x="274320" y="581891"/>
            <a:ext cx="5988935" cy="369332"/>
          </a:xfrm>
          <a:prstGeom prst="rect">
            <a:avLst/>
          </a:prstGeom>
          <a:noFill/>
        </p:spPr>
        <p:txBody>
          <a:bodyPr wrap="square" rtlCol="0">
            <a:spAutoFit/>
          </a:bodyPr>
          <a:lstStyle/>
          <a:p>
            <a:pPr marL="285750" indent="-285750">
              <a:buFont typeface="Arial" panose="020B0604020202020204" pitchFamily="34" charset="0"/>
              <a:buChar char="•"/>
            </a:pPr>
            <a:r>
              <a:rPr lang="lv-LV" dirty="0"/>
              <a:t>Daudzveidīgā mārīte – vēl nav īpaši bieži sastopama </a:t>
            </a:r>
          </a:p>
        </p:txBody>
      </p:sp>
      <p:sp>
        <p:nvSpPr>
          <p:cNvPr id="9" name="TextBox 8">
            <a:extLst>
              <a:ext uri="{FF2B5EF4-FFF2-40B4-BE49-F238E27FC236}">
                <a16:creationId xmlns:a16="http://schemas.microsoft.com/office/drawing/2014/main" id="{D8714710-C0EB-47AD-913D-07E3088167C3}"/>
              </a:ext>
            </a:extLst>
          </p:cNvPr>
          <p:cNvSpPr txBox="1"/>
          <p:nvPr/>
        </p:nvSpPr>
        <p:spPr>
          <a:xfrm>
            <a:off x="357447" y="4275112"/>
            <a:ext cx="8580812" cy="369332"/>
          </a:xfrm>
          <a:prstGeom prst="rect">
            <a:avLst/>
          </a:prstGeom>
          <a:noFill/>
        </p:spPr>
        <p:txBody>
          <a:bodyPr wrap="square">
            <a:spAutoFit/>
          </a:bodyPr>
          <a:lstStyle/>
          <a:p>
            <a:pPr marL="285750" indent="-285750">
              <a:buFont typeface="Arial" panose="020B0604020202020204" pitchFamily="34" charset="0"/>
              <a:buChar char="•"/>
            </a:pPr>
            <a:r>
              <a:rPr lang="lv-LV" dirty="0" err="1">
                <a:solidFill>
                  <a:srgbClr val="1A1A1A"/>
                </a:solidFill>
                <a:latin typeface="IBM Plex Sans" panose="020B0503050203000203" pitchFamily="34" charset="0"/>
              </a:rPr>
              <a:t>Ontadra</a:t>
            </a:r>
            <a:r>
              <a:rPr lang="lv-LV" dirty="0">
                <a:solidFill>
                  <a:srgbClr val="1A1A1A"/>
                </a:solidFill>
                <a:latin typeface="IBM Plex Sans" panose="020B0503050203000203" pitchFamily="34" charset="0"/>
              </a:rPr>
              <a:t> jeb ūdensžurka</a:t>
            </a:r>
            <a:endParaRPr lang="lv-LV" dirty="0"/>
          </a:p>
        </p:txBody>
      </p:sp>
      <p:pic>
        <p:nvPicPr>
          <p:cNvPr id="10" name="Attēls 9">
            <a:extLst>
              <a:ext uri="{FF2B5EF4-FFF2-40B4-BE49-F238E27FC236}">
                <a16:creationId xmlns:a16="http://schemas.microsoft.com/office/drawing/2014/main" id="{999ADCC8-7A98-41E1-AF40-D54A4E999494}"/>
              </a:ext>
            </a:extLst>
          </p:cNvPr>
          <p:cNvPicPr>
            <a:picLocks noChangeAspect="1"/>
          </p:cNvPicPr>
          <p:nvPr/>
        </p:nvPicPr>
        <p:blipFill>
          <a:blip r:embed="rId3"/>
          <a:stretch>
            <a:fillRect/>
          </a:stretch>
        </p:blipFill>
        <p:spPr>
          <a:xfrm>
            <a:off x="6120898" y="3368991"/>
            <a:ext cx="5864324" cy="3291841"/>
          </a:xfrm>
          <a:prstGeom prst="rect">
            <a:avLst/>
          </a:prstGeom>
        </p:spPr>
      </p:pic>
    </p:spTree>
    <p:extLst>
      <p:ext uri="{BB962C8B-B14F-4D97-AF65-F5344CB8AC3E}">
        <p14:creationId xmlns:p14="http://schemas.microsoft.com/office/powerpoint/2010/main" val="630031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8D7AB2-452C-4B65-9745-4981696BFD4E}"/>
              </a:ext>
            </a:extLst>
          </p:cNvPr>
          <p:cNvSpPr txBox="1"/>
          <p:nvPr/>
        </p:nvSpPr>
        <p:spPr>
          <a:xfrm>
            <a:off x="239686" y="5306422"/>
            <a:ext cx="6097384" cy="369332"/>
          </a:xfrm>
          <a:prstGeom prst="rect">
            <a:avLst/>
          </a:prstGeom>
          <a:noFill/>
        </p:spPr>
        <p:txBody>
          <a:bodyPr wrap="square">
            <a:spAutoFit/>
          </a:bodyPr>
          <a:lstStyle/>
          <a:p>
            <a:pPr marL="285750" indent="-285750">
              <a:buFont typeface="Arial" panose="020B0604020202020204" pitchFamily="34" charset="0"/>
              <a:buChar char="•"/>
            </a:pPr>
            <a:r>
              <a:rPr lang="lv-LV" dirty="0" err="1">
                <a:solidFill>
                  <a:srgbClr val="1A1A1A"/>
                </a:solidFill>
                <a:latin typeface="IBM Plex Sans" panose="020B0503050203000203" pitchFamily="34" charset="0"/>
              </a:rPr>
              <a:t>R</a:t>
            </a:r>
            <a:r>
              <a:rPr lang="lv-LV" b="0" i="0" dirty="0" err="1">
                <a:solidFill>
                  <a:srgbClr val="1A1A1A"/>
                </a:solidFill>
                <a:effectLst/>
                <a:latin typeface="IBM Plex Sans" panose="020B0503050203000203" pitchFamily="34" charset="0"/>
              </a:rPr>
              <a:t>otans</a:t>
            </a:r>
            <a:endParaRPr lang="lv-LV" dirty="0"/>
          </a:p>
        </p:txBody>
      </p:sp>
      <p:sp>
        <p:nvSpPr>
          <p:cNvPr id="5" name="TextBox 4">
            <a:extLst>
              <a:ext uri="{FF2B5EF4-FFF2-40B4-BE49-F238E27FC236}">
                <a16:creationId xmlns:a16="http://schemas.microsoft.com/office/drawing/2014/main" id="{9CAB04E1-38B3-4C36-B96E-BB4A0AACEDDA}"/>
              </a:ext>
            </a:extLst>
          </p:cNvPr>
          <p:cNvSpPr txBox="1"/>
          <p:nvPr/>
        </p:nvSpPr>
        <p:spPr>
          <a:xfrm>
            <a:off x="629690" y="551010"/>
            <a:ext cx="6097384" cy="369332"/>
          </a:xfrm>
          <a:prstGeom prst="rect">
            <a:avLst/>
          </a:prstGeom>
          <a:noFill/>
        </p:spPr>
        <p:txBody>
          <a:bodyPr wrap="square">
            <a:spAutoFit/>
          </a:bodyPr>
          <a:lstStyle/>
          <a:p>
            <a:pPr marL="285750" indent="-285750">
              <a:buFont typeface="Arial" panose="020B0604020202020204" pitchFamily="34" charset="0"/>
              <a:buChar char="•"/>
            </a:pPr>
            <a:r>
              <a:rPr lang="lv-LV" dirty="0">
                <a:solidFill>
                  <a:srgbClr val="1A1A1A"/>
                </a:solidFill>
                <a:latin typeface="IBM Plex Sans" panose="020B0503050203000203" pitchFamily="34" charset="0"/>
              </a:rPr>
              <a:t>M</a:t>
            </a:r>
            <a:r>
              <a:rPr lang="lv-LV" b="0" i="0" dirty="0">
                <a:solidFill>
                  <a:srgbClr val="1A1A1A"/>
                </a:solidFill>
                <a:effectLst/>
                <a:latin typeface="IBM Plex Sans" panose="020B0503050203000203" pitchFamily="34" charset="0"/>
              </a:rPr>
              <a:t>ilzu kailgliemezis</a:t>
            </a:r>
            <a:endParaRPr lang="lv-LV" dirty="0"/>
          </a:p>
        </p:txBody>
      </p:sp>
      <p:pic>
        <p:nvPicPr>
          <p:cNvPr id="6" name="Attēls 5">
            <a:extLst>
              <a:ext uri="{FF2B5EF4-FFF2-40B4-BE49-F238E27FC236}">
                <a16:creationId xmlns:a16="http://schemas.microsoft.com/office/drawing/2014/main" id="{5D2291E2-7341-4156-ABBA-D5BAF242E325}"/>
              </a:ext>
            </a:extLst>
          </p:cNvPr>
          <p:cNvPicPr>
            <a:picLocks noChangeAspect="1"/>
          </p:cNvPicPr>
          <p:nvPr/>
        </p:nvPicPr>
        <p:blipFill>
          <a:blip r:embed="rId2"/>
          <a:stretch>
            <a:fillRect/>
          </a:stretch>
        </p:blipFill>
        <p:spPr>
          <a:xfrm>
            <a:off x="8498378" y="0"/>
            <a:ext cx="3693622" cy="4073848"/>
          </a:xfrm>
          <a:prstGeom prst="rect">
            <a:avLst/>
          </a:prstGeom>
        </p:spPr>
      </p:pic>
      <p:pic>
        <p:nvPicPr>
          <p:cNvPr id="7" name="Attēls 6">
            <a:extLst>
              <a:ext uri="{FF2B5EF4-FFF2-40B4-BE49-F238E27FC236}">
                <a16:creationId xmlns:a16="http://schemas.microsoft.com/office/drawing/2014/main" id="{4B5D6F55-F485-48F8-B001-6D30DA0F0BB6}"/>
              </a:ext>
            </a:extLst>
          </p:cNvPr>
          <p:cNvPicPr>
            <a:picLocks noChangeAspect="1"/>
          </p:cNvPicPr>
          <p:nvPr/>
        </p:nvPicPr>
        <p:blipFill>
          <a:blip r:embed="rId3"/>
          <a:stretch>
            <a:fillRect/>
          </a:stretch>
        </p:blipFill>
        <p:spPr>
          <a:xfrm>
            <a:off x="1421476" y="3780305"/>
            <a:ext cx="3867152" cy="2857500"/>
          </a:xfrm>
          <a:prstGeom prst="rect">
            <a:avLst/>
          </a:prstGeom>
        </p:spPr>
      </p:pic>
      <p:sp>
        <p:nvSpPr>
          <p:cNvPr id="9" name="TextBox 8">
            <a:extLst>
              <a:ext uri="{FF2B5EF4-FFF2-40B4-BE49-F238E27FC236}">
                <a16:creationId xmlns:a16="http://schemas.microsoft.com/office/drawing/2014/main" id="{D4A2DC62-3518-470C-8F99-928C6A9571A5}"/>
              </a:ext>
            </a:extLst>
          </p:cNvPr>
          <p:cNvSpPr txBox="1"/>
          <p:nvPr/>
        </p:nvSpPr>
        <p:spPr>
          <a:xfrm>
            <a:off x="465514" y="3143704"/>
            <a:ext cx="7608222" cy="369332"/>
          </a:xfrm>
          <a:prstGeom prst="rect">
            <a:avLst/>
          </a:prstGeom>
          <a:noFill/>
        </p:spPr>
        <p:txBody>
          <a:bodyPr wrap="square">
            <a:spAutoFit/>
          </a:bodyPr>
          <a:lstStyle/>
          <a:p>
            <a:pPr marL="285750" indent="-285750">
              <a:buFont typeface="Arial" panose="020B0604020202020204" pitchFamily="34" charset="0"/>
              <a:buChar char="•"/>
            </a:pPr>
            <a:r>
              <a:rPr lang="lv-LV" b="0" i="0" dirty="0">
                <a:solidFill>
                  <a:srgbClr val="1A1A1A"/>
                </a:solidFill>
                <a:effectLst/>
                <a:latin typeface="IBM Plex Sans" panose="020B0503050203000203" pitchFamily="34" charset="0"/>
              </a:rPr>
              <a:t>Apaļvaigu </a:t>
            </a:r>
            <a:r>
              <a:rPr lang="lv-LV" b="0" i="0" dirty="0" err="1">
                <a:solidFill>
                  <a:srgbClr val="1A1A1A"/>
                </a:solidFill>
                <a:effectLst/>
                <a:latin typeface="IBM Plex Sans" panose="020B0503050203000203" pitchFamily="34" charset="0"/>
              </a:rPr>
              <a:t>jūrasgrundulis</a:t>
            </a:r>
            <a:r>
              <a:rPr lang="lv-LV" b="0" i="0" dirty="0">
                <a:solidFill>
                  <a:srgbClr val="1A1A1A"/>
                </a:solidFill>
                <a:effectLst/>
                <a:latin typeface="IBM Plex Sans" panose="020B0503050203000203" pitchFamily="34" charset="0"/>
              </a:rPr>
              <a:t>.</a:t>
            </a:r>
            <a:endParaRPr lang="lv-LV" dirty="0"/>
          </a:p>
        </p:txBody>
      </p:sp>
      <p:pic>
        <p:nvPicPr>
          <p:cNvPr id="12" name="Attēls 11">
            <a:extLst>
              <a:ext uri="{FF2B5EF4-FFF2-40B4-BE49-F238E27FC236}">
                <a16:creationId xmlns:a16="http://schemas.microsoft.com/office/drawing/2014/main" id="{C99B8D28-8A6A-4B39-9484-DFA566CCD229}"/>
              </a:ext>
            </a:extLst>
          </p:cNvPr>
          <p:cNvPicPr>
            <a:picLocks noChangeAspect="1"/>
          </p:cNvPicPr>
          <p:nvPr/>
        </p:nvPicPr>
        <p:blipFill>
          <a:blip r:embed="rId4"/>
          <a:stretch>
            <a:fillRect/>
          </a:stretch>
        </p:blipFill>
        <p:spPr>
          <a:xfrm>
            <a:off x="3864033" y="1783466"/>
            <a:ext cx="4634345" cy="2780607"/>
          </a:xfrm>
          <a:prstGeom prst="rect">
            <a:avLst/>
          </a:prstGeom>
        </p:spPr>
      </p:pic>
    </p:spTree>
    <p:extLst>
      <p:ext uri="{BB962C8B-B14F-4D97-AF65-F5344CB8AC3E}">
        <p14:creationId xmlns:p14="http://schemas.microsoft.com/office/powerpoint/2010/main" val="3901561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072E91-8373-4F27-B787-3D24D5BE0696}"/>
              </a:ext>
            </a:extLst>
          </p:cNvPr>
          <p:cNvSpPr txBox="1"/>
          <p:nvPr/>
        </p:nvSpPr>
        <p:spPr>
          <a:xfrm>
            <a:off x="266007" y="4989558"/>
            <a:ext cx="6097384" cy="369332"/>
          </a:xfrm>
          <a:prstGeom prst="rect">
            <a:avLst/>
          </a:prstGeom>
          <a:noFill/>
        </p:spPr>
        <p:txBody>
          <a:bodyPr wrap="square">
            <a:spAutoFit/>
          </a:bodyPr>
          <a:lstStyle/>
          <a:p>
            <a:pPr marL="285750" indent="-285750">
              <a:buFont typeface="Arial" panose="020B0604020202020204" pitchFamily="34" charset="0"/>
              <a:buChar char="•"/>
            </a:pPr>
            <a:r>
              <a:rPr lang="lv-LV" b="0" i="0" dirty="0">
                <a:solidFill>
                  <a:srgbClr val="1A1A1A"/>
                </a:solidFill>
                <a:effectLst/>
                <a:latin typeface="IBM Plex Sans" panose="020B0503050203000203" pitchFamily="34" charset="0"/>
              </a:rPr>
              <a:t> </a:t>
            </a:r>
            <a:r>
              <a:rPr lang="lv-LV" dirty="0" err="1">
                <a:solidFill>
                  <a:srgbClr val="1A1A1A"/>
                </a:solidFill>
                <a:latin typeface="IBM Plex Sans" panose="020B0503050203000203" pitchFamily="34" charset="0"/>
              </a:rPr>
              <a:t>M</a:t>
            </a:r>
            <a:r>
              <a:rPr lang="lv-LV" b="0" i="0" dirty="0" err="1">
                <a:solidFill>
                  <a:srgbClr val="1A1A1A"/>
                </a:solidFill>
                <a:effectLst/>
                <a:latin typeface="IBM Plex Sans" panose="020B0503050203000203" pitchFamily="34" charset="0"/>
              </a:rPr>
              <a:t>elngalvas</a:t>
            </a:r>
            <a:r>
              <a:rPr lang="lv-LV" b="0" i="0" dirty="0">
                <a:solidFill>
                  <a:srgbClr val="1A1A1A"/>
                </a:solidFill>
                <a:effectLst/>
                <a:latin typeface="IBM Plex Sans" panose="020B0503050203000203" pitchFamily="34" charset="0"/>
              </a:rPr>
              <a:t> </a:t>
            </a:r>
            <a:r>
              <a:rPr lang="lv-LV" b="0" i="0" dirty="0" err="1">
                <a:solidFill>
                  <a:srgbClr val="1A1A1A"/>
                </a:solidFill>
                <a:effectLst/>
                <a:latin typeface="IBM Plex Sans" panose="020B0503050203000203" pitchFamily="34" charset="0"/>
              </a:rPr>
              <a:t>mīkstgliemezis</a:t>
            </a:r>
            <a:r>
              <a:rPr lang="lv-LV" dirty="0">
                <a:solidFill>
                  <a:srgbClr val="1A1A1A"/>
                </a:solidFill>
                <a:latin typeface="IBM Plex Sans" panose="020B0503050203000203" pitchFamily="34" charset="0"/>
              </a:rPr>
              <a:t>- </a:t>
            </a:r>
            <a:endParaRPr lang="lv-LV" dirty="0"/>
          </a:p>
        </p:txBody>
      </p:sp>
      <p:sp>
        <p:nvSpPr>
          <p:cNvPr id="5" name="TextBox 4">
            <a:extLst>
              <a:ext uri="{FF2B5EF4-FFF2-40B4-BE49-F238E27FC236}">
                <a16:creationId xmlns:a16="http://schemas.microsoft.com/office/drawing/2014/main" id="{74D6CE89-87BD-4DF9-9A3E-42F7FB1FAFA3}"/>
              </a:ext>
            </a:extLst>
          </p:cNvPr>
          <p:cNvSpPr txBox="1"/>
          <p:nvPr/>
        </p:nvSpPr>
        <p:spPr>
          <a:xfrm>
            <a:off x="322813" y="742408"/>
            <a:ext cx="6097384" cy="369332"/>
          </a:xfrm>
          <a:prstGeom prst="rect">
            <a:avLst/>
          </a:prstGeom>
          <a:noFill/>
        </p:spPr>
        <p:txBody>
          <a:bodyPr wrap="square">
            <a:spAutoFit/>
          </a:bodyPr>
          <a:lstStyle/>
          <a:p>
            <a:pPr marL="285750" indent="-285750">
              <a:buFont typeface="Arial" panose="020B0604020202020204" pitchFamily="34" charset="0"/>
              <a:buChar char="•"/>
            </a:pPr>
            <a:r>
              <a:rPr lang="lv-LV" dirty="0">
                <a:solidFill>
                  <a:srgbClr val="1A1A1A"/>
                </a:solidFill>
                <a:latin typeface="IBM Plex Sans" panose="020B0503050203000203" pitchFamily="34" charset="0"/>
              </a:rPr>
              <a:t>D</a:t>
            </a:r>
            <a:r>
              <a:rPr lang="lv-LV" b="0" i="0" dirty="0">
                <a:solidFill>
                  <a:srgbClr val="1A1A1A"/>
                </a:solidFill>
                <a:effectLst/>
                <a:latin typeface="IBM Plex Sans" panose="020B0503050203000203" pitchFamily="34" charset="0"/>
              </a:rPr>
              <a:t>ubļu krabis</a:t>
            </a:r>
            <a:r>
              <a:rPr lang="lv-LV" dirty="0">
                <a:solidFill>
                  <a:srgbClr val="1A1A1A"/>
                </a:solidFill>
                <a:latin typeface="IBM Plex Sans" panose="020B0503050203000203" pitchFamily="34" charset="0"/>
              </a:rPr>
              <a:t>- </a:t>
            </a:r>
            <a:endParaRPr lang="lv-LV" dirty="0"/>
          </a:p>
        </p:txBody>
      </p:sp>
      <p:pic>
        <p:nvPicPr>
          <p:cNvPr id="6" name="Attēls 5">
            <a:extLst>
              <a:ext uri="{FF2B5EF4-FFF2-40B4-BE49-F238E27FC236}">
                <a16:creationId xmlns:a16="http://schemas.microsoft.com/office/drawing/2014/main" id="{F754B31C-D158-41B3-A541-58B8A0325270}"/>
              </a:ext>
            </a:extLst>
          </p:cNvPr>
          <p:cNvPicPr>
            <a:picLocks noChangeAspect="1"/>
          </p:cNvPicPr>
          <p:nvPr/>
        </p:nvPicPr>
        <p:blipFill>
          <a:blip r:embed="rId2"/>
          <a:stretch>
            <a:fillRect/>
          </a:stretch>
        </p:blipFill>
        <p:spPr>
          <a:xfrm>
            <a:off x="5191472" y="463694"/>
            <a:ext cx="2457450" cy="1857375"/>
          </a:xfrm>
          <a:prstGeom prst="rect">
            <a:avLst/>
          </a:prstGeom>
        </p:spPr>
      </p:pic>
      <p:sp>
        <p:nvSpPr>
          <p:cNvPr id="8" name="TextBox 7">
            <a:extLst>
              <a:ext uri="{FF2B5EF4-FFF2-40B4-BE49-F238E27FC236}">
                <a16:creationId xmlns:a16="http://schemas.microsoft.com/office/drawing/2014/main" id="{BE782597-385E-4570-8244-8CA92C2130F0}"/>
              </a:ext>
            </a:extLst>
          </p:cNvPr>
          <p:cNvSpPr txBox="1"/>
          <p:nvPr/>
        </p:nvSpPr>
        <p:spPr>
          <a:xfrm>
            <a:off x="322813" y="2576744"/>
            <a:ext cx="6097384" cy="369332"/>
          </a:xfrm>
          <a:prstGeom prst="rect">
            <a:avLst/>
          </a:prstGeom>
          <a:noFill/>
        </p:spPr>
        <p:txBody>
          <a:bodyPr wrap="square">
            <a:spAutoFit/>
          </a:bodyPr>
          <a:lstStyle/>
          <a:p>
            <a:pPr marL="285750" indent="-285750">
              <a:buFont typeface="Arial" panose="020B0604020202020204" pitchFamily="34" charset="0"/>
              <a:buChar char="•"/>
            </a:pPr>
            <a:r>
              <a:rPr lang="lv-LV" b="0" i="0" dirty="0">
                <a:solidFill>
                  <a:srgbClr val="1A1A1A"/>
                </a:solidFill>
                <a:effectLst/>
                <a:latin typeface="IBM Plex Sans" panose="020B0503050203000203" pitchFamily="34" charset="0"/>
              </a:rPr>
              <a:t>Signālvēzis- </a:t>
            </a:r>
            <a:endParaRPr lang="lv-LV" dirty="0"/>
          </a:p>
        </p:txBody>
      </p:sp>
      <p:sp>
        <p:nvSpPr>
          <p:cNvPr id="10" name="TextBox 9">
            <a:extLst>
              <a:ext uri="{FF2B5EF4-FFF2-40B4-BE49-F238E27FC236}">
                <a16:creationId xmlns:a16="http://schemas.microsoft.com/office/drawing/2014/main" id="{B87EAC86-CC25-43F5-8ECC-B14488A91E06}"/>
              </a:ext>
            </a:extLst>
          </p:cNvPr>
          <p:cNvSpPr txBox="1"/>
          <p:nvPr/>
        </p:nvSpPr>
        <p:spPr>
          <a:xfrm>
            <a:off x="1936866" y="2601821"/>
            <a:ext cx="6120244" cy="646331"/>
          </a:xfrm>
          <a:prstGeom prst="rect">
            <a:avLst/>
          </a:prstGeom>
          <a:noFill/>
        </p:spPr>
        <p:txBody>
          <a:bodyPr wrap="square">
            <a:spAutoFit/>
          </a:bodyPr>
          <a:lstStyle/>
          <a:p>
            <a:r>
              <a:rPr lang="lv-LV" dirty="0">
                <a:hlinkClick r:id="rId3"/>
              </a:rPr>
              <a:t>https://www.youtube.com/watch?v=AgjmrZjcInk</a:t>
            </a:r>
            <a:endParaRPr lang="lv-LV" dirty="0"/>
          </a:p>
          <a:p>
            <a:endParaRPr lang="lv-LV" dirty="0"/>
          </a:p>
        </p:txBody>
      </p:sp>
      <p:sp>
        <p:nvSpPr>
          <p:cNvPr id="12" name="TextBox 11">
            <a:extLst>
              <a:ext uri="{FF2B5EF4-FFF2-40B4-BE49-F238E27FC236}">
                <a16:creationId xmlns:a16="http://schemas.microsoft.com/office/drawing/2014/main" id="{92B2E22A-1506-4D33-9BBF-DBF3C2FD534B}"/>
              </a:ext>
            </a:extLst>
          </p:cNvPr>
          <p:cNvSpPr txBox="1"/>
          <p:nvPr/>
        </p:nvSpPr>
        <p:spPr>
          <a:xfrm>
            <a:off x="2394066" y="3162505"/>
            <a:ext cx="6095306" cy="646331"/>
          </a:xfrm>
          <a:prstGeom prst="rect">
            <a:avLst/>
          </a:prstGeom>
          <a:noFill/>
        </p:spPr>
        <p:txBody>
          <a:bodyPr wrap="square">
            <a:spAutoFit/>
          </a:bodyPr>
          <a:lstStyle/>
          <a:p>
            <a:r>
              <a:rPr lang="lv-LV" dirty="0">
                <a:hlinkClick r:id="rId4"/>
              </a:rPr>
              <a:t>https://www.youtube.com/watch?v=OvV2j06kQ9o</a:t>
            </a:r>
            <a:endParaRPr lang="lv-LV" dirty="0"/>
          </a:p>
          <a:p>
            <a:endParaRPr lang="lv-LV" dirty="0"/>
          </a:p>
        </p:txBody>
      </p:sp>
      <p:sp>
        <p:nvSpPr>
          <p:cNvPr id="14" name="TextBox 13">
            <a:extLst>
              <a:ext uri="{FF2B5EF4-FFF2-40B4-BE49-F238E27FC236}">
                <a16:creationId xmlns:a16="http://schemas.microsoft.com/office/drawing/2014/main" id="{60FC9792-76B7-489C-8959-318248C5C9BF}"/>
              </a:ext>
            </a:extLst>
          </p:cNvPr>
          <p:cNvSpPr txBox="1"/>
          <p:nvPr/>
        </p:nvSpPr>
        <p:spPr>
          <a:xfrm>
            <a:off x="241069" y="3161165"/>
            <a:ext cx="6336375" cy="369332"/>
          </a:xfrm>
          <a:prstGeom prst="rect">
            <a:avLst/>
          </a:prstGeom>
          <a:noFill/>
        </p:spPr>
        <p:txBody>
          <a:bodyPr wrap="square">
            <a:spAutoFit/>
          </a:bodyPr>
          <a:lstStyle/>
          <a:p>
            <a:pPr marL="285750" indent="-285750">
              <a:buFont typeface="Arial" panose="020B0604020202020204" pitchFamily="34" charset="0"/>
              <a:buChar char="•"/>
            </a:pPr>
            <a:r>
              <a:rPr lang="lv-LV" dirty="0">
                <a:solidFill>
                  <a:srgbClr val="1A1A1A"/>
                </a:solidFill>
                <a:latin typeface="IBM Plex Sans" panose="020B0503050203000203" pitchFamily="34" charset="0"/>
              </a:rPr>
              <a:t>D</a:t>
            </a:r>
            <a:r>
              <a:rPr lang="lv-LV" b="0" i="0" dirty="0">
                <a:solidFill>
                  <a:srgbClr val="1A1A1A"/>
                </a:solidFill>
                <a:effectLst/>
                <a:latin typeface="IBM Plex Sans" panose="020B0503050203000203" pitchFamily="34" charset="0"/>
              </a:rPr>
              <a:t>zeloņvaigu vēzis-  </a:t>
            </a:r>
            <a:endParaRPr lang="lv-LV" dirty="0"/>
          </a:p>
        </p:txBody>
      </p:sp>
      <p:pic>
        <p:nvPicPr>
          <p:cNvPr id="15" name="Attēls 14">
            <a:extLst>
              <a:ext uri="{FF2B5EF4-FFF2-40B4-BE49-F238E27FC236}">
                <a16:creationId xmlns:a16="http://schemas.microsoft.com/office/drawing/2014/main" id="{6EDC1AB6-1501-4477-9497-E1A253E3D154}"/>
              </a:ext>
            </a:extLst>
          </p:cNvPr>
          <p:cNvPicPr>
            <a:picLocks noChangeAspect="1"/>
          </p:cNvPicPr>
          <p:nvPr/>
        </p:nvPicPr>
        <p:blipFill>
          <a:blip r:embed="rId5"/>
          <a:stretch>
            <a:fillRect/>
          </a:stretch>
        </p:blipFill>
        <p:spPr>
          <a:xfrm>
            <a:off x="7416684" y="2888153"/>
            <a:ext cx="4762500" cy="3914775"/>
          </a:xfrm>
          <a:prstGeom prst="rect">
            <a:avLst/>
          </a:prstGeom>
        </p:spPr>
      </p:pic>
    </p:spTree>
    <p:extLst>
      <p:ext uri="{BB962C8B-B14F-4D97-AF65-F5344CB8AC3E}">
        <p14:creationId xmlns:p14="http://schemas.microsoft.com/office/powerpoint/2010/main" val="1425767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9262FA-59D7-4606-93EE-2472011B546B}"/>
              </a:ext>
            </a:extLst>
          </p:cNvPr>
          <p:cNvSpPr txBox="1"/>
          <p:nvPr/>
        </p:nvSpPr>
        <p:spPr>
          <a:xfrm>
            <a:off x="305493" y="299088"/>
            <a:ext cx="10334798" cy="2062103"/>
          </a:xfrm>
          <a:prstGeom prst="rect">
            <a:avLst/>
          </a:prstGeom>
          <a:noFill/>
        </p:spPr>
        <p:txBody>
          <a:bodyPr wrap="square">
            <a:spAutoFit/>
          </a:bodyPr>
          <a:lstStyle/>
          <a:p>
            <a:r>
              <a:rPr lang="lv-LV" sz="2000" b="1" dirty="0">
                <a:latin typeface="Arial" panose="020B0604020202020204" pitchFamily="34" charset="0"/>
                <a:cs typeface="Arial" panose="020B0604020202020204" pitchFamily="34" charset="0"/>
              </a:rPr>
              <a:t>Patogēni</a:t>
            </a:r>
          </a:p>
          <a:p>
            <a:r>
              <a:rPr lang="lv-LV" dirty="0"/>
              <a:t>•	Holandiskā gobu slimība – ietekmē mežus un pilsētu apstādījumus - </a:t>
            </a:r>
            <a:r>
              <a:rPr lang="lv-LV" dirty="0">
                <a:hlinkClick r:id="rId2"/>
              </a:rPr>
              <a:t>https://www.youtube.com/watch?v=1NLeveVpAsI</a:t>
            </a:r>
            <a:endParaRPr lang="lv-LV" dirty="0"/>
          </a:p>
          <a:p>
            <a:endParaRPr lang="lv-LV" dirty="0"/>
          </a:p>
          <a:p>
            <a:endParaRPr lang="lv-LV" dirty="0"/>
          </a:p>
          <a:p>
            <a:endParaRPr lang="lv-LV" dirty="0"/>
          </a:p>
          <a:p>
            <a:r>
              <a:rPr lang="lv-LV" dirty="0"/>
              <a:t>•	Skujkoku sakņu trupe (</a:t>
            </a:r>
            <a:r>
              <a:rPr lang="lv-LV" dirty="0" err="1"/>
              <a:t>Heterobasidion</a:t>
            </a:r>
            <a:r>
              <a:rPr lang="lv-LV" dirty="0"/>
              <a:t> </a:t>
            </a:r>
            <a:r>
              <a:rPr lang="lv-LV" dirty="0" err="1"/>
              <a:t>annosum</a:t>
            </a:r>
            <a:r>
              <a:rPr lang="lv-LV" dirty="0"/>
              <a:t>) – postīgi ietekmē mežaudzēs.</a:t>
            </a:r>
          </a:p>
        </p:txBody>
      </p:sp>
      <p:pic>
        <p:nvPicPr>
          <p:cNvPr id="2" name="Attēls 1">
            <a:extLst>
              <a:ext uri="{FF2B5EF4-FFF2-40B4-BE49-F238E27FC236}">
                <a16:creationId xmlns:a16="http://schemas.microsoft.com/office/drawing/2014/main" id="{A850318D-F685-4267-AD5E-31E45CF51E6E}"/>
              </a:ext>
            </a:extLst>
          </p:cNvPr>
          <p:cNvPicPr>
            <a:picLocks noChangeAspect="1"/>
          </p:cNvPicPr>
          <p:nvPr/>
        </p:nvPicPr>
        <p:blipFill>
          <a:blip r:embed="rId3"/>
          <a:stretch>
            <a:fillRect/>
          </a:stretch>
        </p:blipFill>
        <p:spPr>
          <a:xfrm>
            <a:off x="9102002" y="1748617"/>
            <a:ext cx="2466975" cy="1847850"/>
          </a:xfrm>
          <a:prstGeom prst="rect">
            <a:avLst/>
          </a:prstGeom>
        </p:spPr>
      </p:pic>
    </p:spTree>
    <p:extLst>
      <p:ext uri="{BB962C8B-B14F-4D97-AF65-F5344CB8AC3E}">
        <p14:creationId xmlns:p14="http://schemas.microsoft.com/office/powerpoint/2010/main" val="451102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EC619-CED4-4146-BDC1-61DCD5A45196}"/>
              </a:ext>
            </a:extLst>
          </p:cNvPr>
          <p:cNvSpPr txBox="1"/>
          <p:nvPr/>
        </p:nvSpPr>
        <p:spPr>
          <a:xfrm>
            <a:off x="274320" y="261582"/>
            <a:ext cx="11917680" cy="4616648"/>
          </a:xfrm>
          <a:prstGeom prst="rect">
            <a:avLst/>
          </a:prstGeom>
          <a:noFill/>
        </p:spPr>
        <p:txBody>
          <a:bodyPr wrap="square">
            <a:spAutoFit/>
          </a:bodyPr>
          <a:lstStyle/>
          <a:p>
            <a:r>
              <a:rPr lang="lv-LV" sz="2400" b="1" dirty="0">
                <a:latin typeface="Arial" panose="020B0604020202020204" pitchFamily="34" charset="0"/>
                <a:cs typeface="Arial" panose="020B0604020202020204" pitchFamily="34" charset="0"/>
              </a:rPr>
              <a:t>Bioloģiskais piesārņojums Eiropā</a:t>
            </a:r>
          </a:p>
          <a:p>
            <a:r>
              <a:rPr lang="lv-LV" dirty="0"/>
              <a:t>1. Eiropas nozīmīgākās </a:t>
            </a:r>
            <a:r>
              <a:rPr lang="lv-LV" dirty="0" err="1"/>
              <a:t>invazīvās</a:t>
            </a:r>
            <a:r>
              <a:rPr lang="lv-LV" dirty="0"/>
              <a:t> sugas</a:t>
            </a:r>
          </a:p>
          <a:p>
            <a:r>
              <a:rPr lang="lv-LV" dirty="0"/>
              <a:t>•	Japānas un Sahalīnas </a:t>
            </a:r>
            <a:r>
              <a:rPr lang="lv-LV" dirty="0" err="1"/>
              <a:t>latvānis</a:t>
            </a:r>
            <a:r>
              <a:rPr lang="lv-LV" dirty="0"/>
              <a:t> (</a:t>
            </a:r>
            <a:r>
              <a:rPr lang="lv-LV" dirty="0" err="1"/>
              <a:t>knotweed</a:t>
            </a:r>
            <a:r>
              <a:rPr lang="lv-LV" dirty="0"/>
              <a:t> / </a:t>
            </a:r>
            <a:r>
              <a:rPr lang="lv-LV" dirty="0" err="1"/>
              <a:t>Fallopia</a:t>
            </a:r>
            <a:r>
              <a:rPr lang="lv-LV" dirty="0"/>
              <a:t> </a:t>
            </a:r>
            <a:r>
              <a:rPr lang="lv-LV" dirty="0" err="1"/>
              <a:t>spp</a:t>
            </a:r>
            <a:r>
              <a:rPr lang="lv-LV" dirty="0"/>
              <a:t>.)</a:t>
            </a:r>
          </a:p>
          <a:p>
            <a:r>
              <a:rPr lang="lv-LV" dirty="0"/>
              <a:t>Plaši izplatīts visā Eiropā. Izposta ūdensteču krastus, bojā infrastruktūru.</a:t>
            </a:r>
          </a:p>
          <a:p>
            <a:r>
              <a:rPr lang="lv-LV" dirty="0"/>
              <a:t>•	Ūdens hiacinte</a:t>
            </a:r>
          </a:p>
          <a:p>
            <a:r>
              <a:rPr lang="lv-LV" dirty="0"/>
              <a:t>Aizaug ūdenstilpes dienvidu reģionos.</a:t>
            </a:r>
          </a:p>
          <a:p>
            <a:r>
              <a:rPr lang="lv-LV" dirty="0"/>
              <a:t>•	Spāru vēzis (signālvēzis)</a:t>
            </a:r>
          </a:p>
          <a:p>
            <a:r>
              <a:rPr lang="lv-LV" dirty="0"/>
              <a:t>Izplata vēžu mēri, kas iznīcina vietējās vēžu sugas.</a:t>
            </a:r>
          </a:p>
          <a:p>
            <a:r>
              <a:rPr lang="lv-LV" dirty="0"/>
              <a:t>•	</a:t>
            </a:r>
            <a:r>
              <a:rPr lang="lv-LV" dirty="0" err="1"/>
              <a:t>Tīģerodi</a:t>
            </a:r>
            <a:r>
              <a:rPr lang="lv-LV" dirty="0"/>
              <a:t> (</a:t>
            </a:r>
            <a:r>
              <a:rPr lang="lv-LV" dirty="0" err="1"/>
              <a:t>Aedes</a:t>
            </a:r>
            <a:r>
              <a:rPr lang="lv-LV" dirty="0"/>
              <a:t> </a:t>
            </a:r>
            <a:r>
              <a:rPr lang="lv-LV" dirty="0" err="1"/>
              <a:t>albopictus</a:t>
            </a:r>
            <a:r>
              <a:rPr lang="lv-LV" dirty="0"/>
              <a:t>)</a:t>
            </a:r>
          </a:p>
          <a:p>
            <a:r>
              <a:rPr lang="lv-LV" dirty="0"/>
              <a:t>Dienvideiropā izplata tropu vīrusus (piem., </a:t>
            </a:r>
            <a:r>
              <a:rPr lang="lv-LV" dirty="0" err="1"/>
              <a:t>Zikas</a:t>
            </a:r>
            <a:r>
              <a:rPr lang="lv-LV" dirty="0"/>
              <a:t> vīrusu).</a:t>
            </a:r>
          </a:p>
          <a:p>
            <a:r>
              <a:rPr lang="lv-LV" dirty="0"/>
              <a:t>•	Spānijas kailgliemezis (</a:t>
            </a:r>
            <a:r>
              <a:rPr lang="lv-LV" dirty="0" err="1"/>
              <a:t>Arion</a:t>
            </a:r>
            <a:r>
              <a:rPr lang="lv-LV" dirty="0"/>
              <a:t> </a:t>
            </a:r>
            <a:r>
              <a:rPr lang="lv-LV" dirty="0" err="1"/>
              <a:t>vulgaris</a:t>
            </a:r>
            <a:r>
              <a:rPr lang="lv-LV" dirty="0"/>
              <a:t>)</a:t>
            </a:r>
          </a:p>
          <a:p>
            <a:r>
              <a:rPr lang="lv-LV" dirty="0"/>
              <a:t>Strauji izplatās dārzos un lauksaimniecībā, apdraud augus.</a:t>
            </a:r>
          </a:p>
          <a:p>
            <a:r>
              <a:rPr lang="lv-LV" dirty="0"/>
              <a:t>•	Jenotsuns un Amerikas ūdeles – sastopamas daudzviet Eiropā.</a:t>
            </a:r>
          </a:p>
          <a:p>
            <a:r>
              <a:rPr lang="lv-LV" dirty="0"/>
              <a:t>Mikroorganismi un slimības</a:t>
            </a:r>
          </a:p>
          <a:p>
            <a:r>
              <a:rPr lang="lv-LV" dirty="0"/>
              <a:t>•	Putnu gripa (H5N1) – migrējošie putni izplata no reģiona uz reģionu.</a:t>
            </a:r>
          </a:p>
          <a:p>
            <a:r>
              <a:rPr lang="lv-LV" dirty="0"/>
              <a:t>•	</a:t>
            </a:r>
            <a:r>
              <a:rPr lang="lv-LV" dirty="0" err="1"/>
              <a:t>Skabāržu</a:t>
            </a:r>
            <a:r>
              <a:rPr lang="lv-LV" dirty="0"/>
              <a:t> un ozolu slimības – izplatās starpkontinentālajā tirdzniecībā.</a:t>
            </a:r>
          </a:p>
        </p:txBody>
      </p:sp>
    </p:spTree>
    <p:extLst>
      <p:ext uri="{BB962C8B-B14F-4D97-AF65-F5344CB8AC3E}">
        <p14:creationId xmlns:p14="http://schemas.microsoft.com/office/powerpoint/2010/main" val="2293101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56A68E-09D6-4FC7-8C32-0E2ACD0D0206}"/>
              </a:ext>
            </a:extLst>
          </p:cNvPr>
          <p:cNvSpPr txBox="1"/>
          <p:nvPr/>
        </p:nvSpPr>
        <p:spPr>
          <a:xfrm>
            <a:off x="266007" y="501548"/>
            <a:ext cx="11172305" cy="3590150"/>
          </a:xfrm>
          <a:prstGeom prst="rect">
            <a:avLst/>
          </a:prstGeom>
          <a:noFill/>
        </p:spPr>
        <p:txBody>
          <a:bodyPr wrap="square">
            <a:spAutoFit/>
          </a:bodyPr>
          <a:lstStyle/>
          <a:p>
            <a:r>
              <a:rPr lang="lv-LV" sz="2400" b="1" dirty="0">
                <a:latin typeface="Arial" panose="020B0604020202020204" pitchFamily="34" charset="0"/>
                <a:cs typeface="Arial" panose="020B0604020202020204" pitchFamily="34" charset="0"/>
              </a:rPr>
              <a:t>Kā bioloģiskais piesārņojums nonāk vidē?</a:t>
            </a:r>
          </a:p>
          <a:p>
            <a:pPr>
              <a:lnSpc>
                <a:spcPct val="150000"/>
              </a:lnSpc>
            </a:pPr>
            <a:endParaRPr lang="lv-LV" dirty="0"/>
          </a:p>
          <a:p>
            <a:pPr marL="285750" indent="-285750">
              <a:lnSpc>
                <a:spcPct val="150000"/>
              </a:lnSpc>
              <a:buFont typeface="Arial" panose="020B0604020202020204" pitchFamily="34" charset="0"/>
              <a:buChar char="•"/>
            </a:pPr>
            <a:r>
              <a:rPr lang="lv-LV" sz="2000" dirty="0">
                <a:latin typeface="Arial" panose="020B0604020202020204" pitchFamily="34" charset="0"/>
                <a:cs typeface="Arial" panose="020B0604020202020204" pitchFamily="34" charset="0"/>
              </a:rPr>
              <a:t>Cilvēku pārvietošanās, tirdzniecība	</a:t>
            </a:r>
          </a:p>
          <a:p>
            <a:pPr marL="285750" indent="-285750">
              <a:lnSpc>
                <a:spcPct val="150000"/>
              </a:lnSpc>
              <a:buFont typeface="Arial" panose="020B0604020202020204" pitchFamily="34" charset="0"/>
              <a:buChar char="•"/>
            </a:pPr>
            <a:r>
              <a:rPr lang="lv-LV" sz="2000" dirty="0">
                <a:latin typeface="Arial" panose="020B0604020202020204" pitchFamily="34" charset="0"/>
                <a:cs typeface="Arial" panose="020B0604020202020204" pitchFamily="34" charset="0"/>
              </a:rPr>
              <a:t>Sugu nejauša ievazāšana ar precēm, transportu</a:t>
            </a:r>
          </a:p>
          <a:p>
            <a:pPr marL="285750" indent="-285750">
              <a:lnSpc>
                <a:spcPct val="150000"/>
              </a:lnSpc>
              <a:buFont typeface="Arial" panose="020B0604020202020204" pitchFamily="34" charset="0"/>
              <a:buChar char="•"/>
            </a:pPr>
            <a:r>
              <a:rPr lang="lv-LV" sz="2000" dirty="0">
                <a:latin typeface="Arial" panose="020B0604020202020204" pitchFamily="34" charset="0"/>
                <a:cs typeface="Arial" panose="020B0604020202020204" pitchFamily="34" charset="0"/>
              </a:rPr>
              <a:t>Apzināta ieviešana- 	dekoratīvie augi, medību dzīvnieki</a:t>
            </a:r>
          </a:p>
          <a:p>
            <a:pPr marL="285750" indent="-285750">
              <a:lnSpc>
                <a:spcPct val="150000"/>
              </a:lnSpc>
              <a:buFont typeface="Arial" panose="020B0604020202020204" pitchFamily="34" charset="0"/>
              <a:buChar char="•"/>
            </a:pPr>
            <a:r>
              <a:rPr lang="lv-LV" sz="2000" dirty="0">
                <a:latin typeface="Arial" panose="020B0604020202020204" pitchFamily="34" charset="0"/>
                <a:cs typeface="Arial" panose="020B0604020202020204" pitchFamily="34" charset="0"/>
              </a:rPr>
              <a:t>Klimata pārmaiņas - 	atļauj tropu sugām izdzīvot ziemeļu reģionos</a:t>
            </a:r>
          </a:p>
          <a:p>
            <a:pPr marL="285750" indent="-285750">
              <a:lnSpc>
                <a:spcPct val="150000"/>
              </a:lnSpc>
              <a:buFont typeface="Arial" panose="020B0604020202020204" pitchFamily="34" charset="0"/>
              <a:buChar char="•"/>
            </a:pPr>
            <a:r>
              <a:rPr lang="lv-LV" sz="2000" dirty="0">
                <a:latin typeface="Arial" panose="020B0604020202020204" pitchFamily="34" charset="0"/>
                <a:cs typeface="Arial" panose="020B0604020202020204" pitchFamily="34" charset="0"/>
              </a:rPr>
              <a:t>Kuģu balasta ūdeņi	 - izplata jūras organismu sugas</a:t>
            </a:r>
          </a:p>
          <a:p>
            <a:pPr marL="285750" indent="-285750">
              <a:lnSpc>
                <a:spcPct val="150000"/>
              </a:lnSpc>
              <a:buFont typeface="Arial" panose="020B0604020202020204" pitchFamily="34" charset="0"/>
              <a:buChar char="•"/>
            </a:pPr>
            <a:r>
              <a:rPr lang="lv-LV" sz="2000" dirty="0">
                <a:latin typeface="Arial" panose="020B0604020202020204" pitchFamily="34" charset="0"/>
                <a:cs typeface="Arial" panose="020B0604020202020204" pitchFamily="34" charset="0"/>
              </a:rPr>
              <a:t>Neatbilstoša atkritumu un dzīvnieku izmešana - 	akvāriji, dekoratīvie augi, sveši dzīvnieki</a:t>
            </a:r>
          </a:p>
        </p:txBody>
      </p:sp>
    </p:spTree>
    <p:extLst>
      <p:ext uri="{BB962C8B-B14F-4D97-AF65-F5344CB8AC3E}">
        <p14:creationId xmlns:p14="http://schemas.microsoft.com/office/powerpoint/2010/main" val="2194900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9F1588-B1FB-49E9-B4E2-2FAE6EC36726}"/>
              </a:ext>
            </a:extLst>
          </p:cNvPr>
          <p:cNvSpPr txBox="1"/>
          <p:nvPr/>
        </p:nvSpPr>
        <p:spPr>
          <a:xfrm>
            <a:off x="232756" y="211983"/>
            <a:ext cx="11563004" cy="4955203"/>
          </a:xfrm>
          <a:prstGeom prst="rect">
            <a:avLst/>
          </a:prstGeom>
          <a:noFill/>
        </p:spPr>
        <p:txBody>
          <a:bodyPr wrap="square">
            <a:spAutoFit/>
          </a:bodyPr>
          <a:lstStyle/>
          <a:p>
            <a:r>
              <a:rPr lang="lv-LV" sz="2400" b="1" dirty="0">
                <a:latin typeface="Arial" panose="020B0604020202020204" pitchFamily="34" charset="0"/>
                <a:cs typeface="Arial" panose="020B0604020202020204" pitchFamily="34" charset="0"/>
              </a:rPr>
              <a:t>Sekas dabai un cilvēkiem</a:t>
            </a:r>
          </a:p>
          <a:p>
            <a:r>
              <a:rPr lang="lv-LV" sz="2000" dirty="0">
                <a:latin typeface="Arial" panose="020B0604020202020204" pitchFamily="34" charset="0"/>
                <a:cs typeface="Arial" panose="020B0604020202020204" pitchFamily="34" charset="0"/>
              </a:rPr>
              <a:t>Ekoloģiskās sekas</a:t>
            </a:r>
          </a:p>
          <a:p>
            <a:r>
              <a:rPr lang="lv-LV" dirty="0"/>
              <a:t>•	Vietējo sugu izzušana vai populāciju samazināšanās.</a:t>
            </a:r>
          </a:p>
          <a:p>
            <a:r>
              <a:rPr lang="lv-LV" dirty="0"/>
              <a:t>•	Dabas biotopu pārveidošanās.</a:t>
            </a:r>
          </a:p>
          <a:p>
            <a:r>
              <a:rPr lang="lv-LV" dirty="0"/>
              <a:t>•	Pārtikas ķēžu izmaiņas.</a:t>
            </a:r>
          </a:p>
          <a:p>
            <a:r>
              <a:rPr lang="lv-LV" dirty="0"/>
              <a:t>•	Slimību izplatība.</a:t>
            </a:r>
          </a:p>
          <a:p>
            <a:r>
              <a:rPr lang="lv-LV" sz="2000" dirty="0">
                <a:latin typeface="Arial" panose="020B0604020202020204" pitchFamily="34" charset="0"/>
                <a:cs typeface="Arial" panose="020B0604020202020204" pitchFamily="34" charset="0"/>
              </a:rPr>
              <a:t>Ekonomiskās sekas</a:t>
            </a:r>
          </a:p>
          <a:p>
            <a:r>
              <a:rPr lang="lv-LV" dirty="0"/>
              <a:t>•	Izmaksas:</a:t>
            </a:r>
          </a:p>
          <a:p>
            <a:r>
              <a:rPr lang="lv-LV" dirty="0"/>
              <a:t>Vides sakopšanai</a:t>
            </a:r>
          </a:p>
          <a:p>
            <a:r>
              <a:rPr lang="lv-LV" dirty="0"/>
              <a:t>Mežizstrādei</a:t>
            </a:r>
          </a:p>
          <a:p>
            <a:r>
              <a:rPr lang="lv-LV" dirty="0"/>
              <a:t>Lauksaimniecības ražas zudumiem</a:t>
            </a:r>
          </a:p>
          <a:p>
            <a:r>
              <a:rPr lang="lv-LV" dirty="0"/>
              <a:t>Infrastruktūras bojājumiem (</a:t>
            </a:r>
            <a:r>
              <a:rPr lang="lv-LV" dirty="0" err="1"/>
              <a:t>knotweed</a:t>
            </a:r>
            <a:r>
              <a:rPr lang="lv-LV" dirty="0"/>
              <a:t> suga!)</a:t>
            </a:r>
          </a:p>
          <a:p>
            <a:r>
              <a:rPr lang="lv-LV" sz="2000" dirty="0">
                <a:latin typeface="Arial" panose="020B0604020202020204" pitchFamily="34" charset="0"/>
                <a:cs typeface="Arial" panose="020B0604020202020204" pitchFamily="34" charset="0"/>
              </a:rPr>
              <a:t>Veselības riski</a:t>
            </a:r>
          </a:p>
          <a:p>
            <a:r>
              <a:rPr lang="lv-LV" dirty="0"/>
              <a:t>•	Alerģijas (piem. ambrozija – Eiropas lielākais alergēns)</a:t>
            </a:r>
          </a:p>
          <a:p>
            <a:r>
              <a:rPr lang="lv-LV" dirty="0"/>
              <a:t>•	Kukaiņu pārnēsātas slimības</a:t>
            </a:r>
          </a:p>
          <a:p>
            <a:r>
              <a:rPr lang="lv-LV" dirty="0"/>
              <a:t>•	Ādas bojājumi (</a:t>
            </a:r>
            <a:r>
              <a:rPr lang="lv-LV" dirty="0" err="1"/>
              <a:t>latvānis</a:t>
            </a:r>
            <a:r>
              <a:rPr lang="lv-LV" dirty="0"/>
              <a:t>)</a:t>
            </a:r>
          </a:p>
          <a:p>
            <a:endParaRPr lang="lv-LV" dirty="0"/>
          </a:p>
        </p:txBody>
      </p:sp>
    </p:spTree>
    <p:extLst>
      <p:ext uri="{BB962C8B-B14F-4D97-AF65-F5344CB8AC3E}">
        <p14:creationId xmlns:p14="http://schemas.microsoft.com/office/powerpoint/2010/main" val="2120087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21A94F-FD79-4F66-BAEE-7E2880E58119}"/>
              </a:ext>
            </a:extLst>
          </p:cNvPr>
          <p:cNvSpPr txBox="1"/>
          <p:nvPr/>
        </p:nvSpPr>
        <p:spPr>
          <a:xfrm>
            <a:off x="282632" y="504917"/>
            <a:ext cx="11787447" cy="5386090"/>
          </a:xfrm>
          <a:prstGeom prst="rect">
            <a:avLst/>
          </a:prstGeom>
          <a:noFill/>
        </p:spPr>
        <p:txBody>
          <a:bodyPr wrap="square">
            <a:spAutoFit/>
          </a:bodyPr>
          <a:lstStyle/>
          <a:p>
            <a:r>
              <a:rPr lang="lv-LV" sz="2400" b="1" dirty="0">
                <a:latin typeface="Arial" panose="020B0604020202020204" pitchFamily="34" charset="0"/>
                <a:cs typeface="Arial" panose="020B0604020202020204" pitchFamily="34" charset="0"/>
              </a:rPr>
              <a:t>Kā samazināt bioloģisko piesārņojumu?</a:t>
            </a:r>
          </a:p>
          <a:p>
            <a:r>
              <a:rPr lang="lv-LV" sz="2000" dirty="0">
                <a:latin typeface="Arial" panose="020B0604020202020204" pitchFamily="34" charset="0"/>
                <a:cs typeface="Arial" panose="020B0604020202020204" pitchFamily="34" charset="0"/>
              </a:rPr>
              <a:t>Valsts un Eiropas līmeņa pasākumi</a:t>
            </a:r>
          </a:p>
          <a:p>
            <a:r>
              <a:rPr lang="lv-LV" sz="2000" dirty="0">
                <a:latin typeface="Arial" panose="020B0604020202020204" pitchFamily="34" charset="0"/>
                <a:cs typeface="Arial" panose="020B0604020202020204" pitchFamily="34" charset="0"/>
              </a:rPr>
              <a:t>•	</a:t>
            </a:r>
            <a:r>
              <a:rPr lang="lv-LV" sz="2000" dirty="0" err="1">
                <a:latin typeface="Arial" panose="020B0604020202020204" pitchFamily="34" charset="0"/>
                <a:cs typeface="Arial" panose="020B0604020202020204" pitchFamily="34" charset="0"/>
              </a:rPr>
              <a:t>Invazīvo</a:t>
            </a:r>
            <a:r>
              <a:rPr lang="lv-LV" sz="2000" dirty="0">
                <a:latin typeface="Arial" panose="020B0604020202020204" pitchFamily="34" charset="0"/>
                <a:cs typeface="Arial" panose="020B0604020202020204" pitchFamily="34" charset="0"/>
              </a:rPr>
              <a:t> sugu uzskaite un monitorings.</a:t>
            </a:r>
          </a:p>
          <a:p>
            <a:r>
              <a:rPr lang="lv-LV" sz="2000" dirty="0">
                <a:latin typeface="Arial" panose="020B0604020202020204" pitchFamily="34" charset="0"/>
                <a:cs typeface="Arial" panose="020B0604020202020204" pitchFamily="34" charset="0"/>
              </a:rPr>
              <a:t>•	Aizliegumi ievest un tirgot noteiktas sugas.</a:t>
            </a:r>
          </a:p>
          <a:p>
            <a:r>
              <a:rPr lang="lv-LV" sz="2000" dirty="0">
                <a:latin typeface="Arial" panose="020B0604020202020204" pitchFamily="34" charset="0"/>
                <a:cs typeface="Arial" panose="020B0604020202020204" pitchFamily="34" charset="0"/>
              </a:rPr>
              <a:t>•	Sabiedrības izglītošana.</a:t>
            </a:r>
          </a:p>
          <a:p>
            <a:r>
              <a:rPr lang="lv-LV" sz="2000" dirty="0">
                <a:latin typeface="Arial" panose="020B0604020202020204" pitchFamily="34" charset="0"/>
                <a:cs typeface="Arial" panose="020B0604020202020204" pitchFamily="34" charset="0"/>
              </a:rPr>
              <a:t>•	Bioloģiskā piesārņojuma ierobežošanas programmas (piem., </a:t>
            </a:r>
            <a:r>
              <a:rPr lang="lv-LV" sz="2000" dirty="0" err="1">
                <a:latin typeface="Arial" panose="020B0604020202020204" pitchFamily="34" charset="0"/>
                <a:cs typeface="Arial" panose="020B0604020202020204" pitchFamily="34" charset="0"/>
              </a:rPr>
              <a:t>latvāņu</a:t>
            </a:r>
            <a:r>
              <a:rPr lang="lv-LV" sz="2000" dirty="0">
                <a:latin typeface="Arial" panose="020B0604020202020204" pitchFamily="34" charset="0"/>
                <a:cs typeface="Arial" panose="020B0604020202020204" pitchFamily="34" charset="0"/>
              </a:rPr>
              <a:t> apkarošana Latvijā).</a:t>
            </a:r>
          </a:p>
          <a:p>
            <a:r>
              <a:rPr lang="lv-LV" sz="2000" dirty="0">
                <a:latin typeface="Arial" panose="020B0604020202020204" pitchFamily="34" charset="0"/>
                <a:cs typeface="Arial" panose="020B0604020202020204" pitchFamily="34" charset="0"/>
              </a:rPr>
              <a:t>•	ES Regula par </a:t>
            </a:r>
            <a:r>
              <a:rPr lang="lv-LV" sz="2000" dirty="0" err="1">
                <a:latin typeface="Arial" panose="020B0604020202020204" pitchFamily="34" charset="0"/>
                <a:cs typeface="Arial" panose="020B0604020202020204" pitchFamily="34" charset="0"/>
              </a:rPr>
              <a:t>invazīvajām</a:t>
            </a:r>
            <a:r>
              <a:rPr lang="lv-LV" sz="2000" dirty="0">
                <a:latin typeface="Arial" panose="020B0604020202020204" pitchFamily="34" charset="0"/>
                <a:cs typeface="Arial" panose="020B0604020202020204" pitchFamily="34" charset="0"/>
              </a:rPr>
              <a:t> sugām (Regula (ES) Nr. 1143/2014).</a:t>
            </a:r>
          </a:p>
          <a:p>
            <a:r>
              <a:rPr lang="lv-LV" sz="2000" dirty="0">
                <a:latin typeface="Arial" panose="020B0604020202020204" pitchFamily="34" charset="0"/>
                <a:cs typeface="Arial" panose="020B0604020202020204" pitchFamily="34" charset="0"/>
              </a:rPr>
              <a:t>Ko var darīt sabiedrība?</a:t>
            </a:r>
          </a:p>
          <a:p>
            <a:r>
              <a:rPr lang="lv-LV" sz="2000" dirty="0">
                <a:latin typeface="Arial" panose="020B0604020202020204" pitchFamily="34" charset="0"/>
                <a:cs typeface="Arial" panose="020B0604020202020204" pitchFamily="34" charset="0"/>
              </a:rPr>
              <a:t>•	Nepalaist dārzos nekontrolēti </a:t>
            </a:r>
            <a:r>
              <a:rPr lang="lv-LV" sz="2000" dirty="0" err="1">
                <a:latin typeface="Arial" panose="020B0604020202020204" pitchFamily="34" charset="0"/>
                <a:cs typeface="Arial" panose="020B0604020202020204" pitchFamily="34" charset="0"/>
              </a:rPr>
              <a:t>izplatīgus</a:t>
            </a:r>
            <a:r>
              <a:rPr lang="lv-LV" sz="2000" dirty="0">
                <a:latin typeface="Arial" panose="020B0604020202020204" pitchFamily="34" charset="0"/>
                <a:cs typeface="Arial" panose="020B0604020202020204" pitchFamily="34" charset="0"/>
              </a:rPr>
              <a:t> augus.</a:t>
            </a:r>
          </a:p>
          <a:p>
            <a:r>
              <a:rPr lang="lv-LV" sz="2000" dirty="0">
                <a:latin typeface="Arial" panose="020B0604020202020204" pitchFamily="34" charset="0"/>
                <a:cs typeface="Arial" panose="020B0604020202020204" pitchFamily="34" charset="0"/>
              </a:rPr>
              <a:t>•	Nepalaist brīvā dabā akvāriju dzīvniekus.</a:t>
            </a:r>
          </a:p>
          <a:p>
            <a:r>
              <a:rPr lang="lv-LV" sz="2000" dirty="0">
                <a:latin typeface="Arial" panose="020B0604020202020204" pitchFamily="34" charset="0"/>
                <a:cs typeface="Arial" panose="020B0604020202020204" pitchFamily="34" charset="0"/>
              </a:rPr>
              <a:t>•	Ziņot par </a:t>
            </a:r>
            <a:r>
              <a:rPr lang="lv-LV" sz="2000" dirty="0" err="1">
                <a:latin typeface="Arial" panose="020B0604020202020204" pitchFamily="34" charset="0"/>
                <a:cs typeface="Arial" panose="020B0604020202020204" pitchFamily="34" charset="0"/>
              </a:rPr>
              <a:t>invazīvo</a:t>
            </a:r>
            <a:r>
              <a:rPr lang="lv-LV" sz="2000" dirty="0">
                <a:latin typeface="Arial" panose="020B0604020202020204" pitchFamily="34" charset="0"/>
                <a:cs typeface="Arial" panose="020B0604020202020204" pitchFamily="34" charset="0"/>
              </a:rPr>
              <a:t> sugu perēkļiem.</a:t>
            </a:r>
          </a:p>
          <a:p>
            <a:r>
              <a:rPr lang="lv-LV" sz="2000" dirty="0">
                <a:latin typeface="Arial" panose="020B0604020202020204" pitchFamily="34" charset="0"/>
                <a:cs typeface="Arial" panose="020B0604020202020204" pitchFamily="34" charset="0"/>
              </a:rPr>
              <a:t>•	Piedalīties talkās un apkārtnes sakopšanā.</a:t>
            </a:r>
          </a:p>
          <a:p>
            <a:r>
              <a:rPr lang="lv-LV" sz="2000" dirty="0">
                <a:latin typeface="Arial" panose="020B0604020202020204" pitchFamily="34" charset="0"/>
                <a:cs typeface="Arial" panose="020B0604020202020204" pitchFamily="34" charset="0"/>
              </a:rPr>
              <a:t>________________________________________</a:t>
            </a:r>
          </a:p>
          <a:p>
            <a:r>
              <a:rPr lang="lv-LV" sz="2000" dirty="0">
                <a:latin typeface="Arial" panose="020B0604020202020204" pitchFamily="34" charset="0"/>
                <a:cs typeface="Arial" panose="020B0604020202020204" pitchFamily="34" charset="0"/>
              </a:rPr>
              <a:t>Kopsavilkums</a:t>
            </a:r>
          </a:p>
          <a:p>
            <a:r>
              <a:rPr lang="lv-LV" sz="2000" dirty="0">
                <a:latin typeface="Arial" panose="020B0604020202020204" pitchFamily="34" charset="0"/>
                <a:cs typeface="Arial" panose="020B0604020202020204" pitchFamily="34" charset="0"/>
              </a:rPr>
              <a:t>Bioloģiskais piesārņojums ir nopietna problēma Latvijā un Eiropā. To galvenokārt izraisa </a:t>
            </a:r>
            <a:r>
              <a:rPr lang="lv-LV" sz="2000" dirty="0" err="1">
                <a:latin typeface="Arial" panose="020B0604020202020204" pitchFamily="34" charset="0"/>
                <a:cs typeface="Arial" panose="020B0604020202020204" pitchFamily="34" charset="0"/>
              </a:rPr>
              <a:t>invazīvo</a:t>
            </a:r>
            <a:r>
              <a:rPr lang="lv-LV" sz="2000" dirty="0">
                <a:latin typeface="Arial" panose="020B0604020202020204" pitchFamily="34" charset="0"/>
                <a:cs typeface="Arial" panose="020B0604020202020204" pitchFamily="34" charset="0"/>
              </a:rPr>
              <a:t> sugu izplatība, kas apdraud bioloģisko daudzveidību, cilvēku veselību un ekonomiku. Ar sabiedrības iesaisti, uzraudzību un apzinātu rīcību iespējams mazināt šo ietekmi un aizsargāt dabas ekosistēmas.</a:t>
            </a:r>
          </a:p>
        </p:txBody>
      </p:sp>
    </p:spTree>
    <p:extLst>
      <p:ext uri="{BB962C8B-B14F-4D97-AF65-F5344CB8AC3E}">
        <p14:creationId xmlns:p14="http://schemas.microsoft.com/office/powerpoint/2010/main" val="1777835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6CC587-492D-443B-9BE1-C30E240CF621}"/>
              </a:ext>
            </a:extLst>
          </p:cNvPr>
          <p:cNvSpPr txBox="1"/>
          <p:nvPr/>
        </p:nvSpPr>
        <p:spPr>
          <a:xfrm>
            <a:off x="446809" y="2976638"/>
            <a:ext cx="6097384" cy="2002856"/>
          </a:xfrm>
          <a:prstGeom prst="rect">
            <a:avLst/>
          </a:prstGeom>
          <a:noFill/>
        </p:spPr>
        <p:txBody>
          <a:bodyPr wrap="square">
            <a:spAutoFit/>
          </a:bodyPr>
          <a:lstStyle/>
          <a:p>
            <a:pPr>
              <a:lnSpc>
                <a:spcPct val="107000"/>
              </a:lnSpc>
              <a:spcAft>
                <a:spcPts val="800"/>
              </a:spcAft>
            </a:pPr>
            <a:r>
              <a:rPr lang="lv-LV" sz="2000" b="1" dirty="0">
                <a:effectLst/>
                <a:latin typeface="Times New Roman" panose="02020603050405020304" pitchFamily="18" charset="0"/>
                <a:ea typeface="Times New Roman" panose="02020603050405020304" pitchFamily="18" charset="0"/>
                <a:cs typeface="Times New Roman" panose="02020603050405020304" pitchFamily="18" charset="0"/>
              </a:rPr>
              <a:t>Galvenie bioloģiskā piesārņojuma veidi</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lv-LV" sz="1800" b="1" dirty="0" err="1">
                <a:effectLst/>
                <a:latin typeface="Times New Roman" panose="02020603050405020304" pitchFamily="18" charset="0"/>
                <a:ea typeface="Times New Roman" panose="02020603050405020304" pitchFamily="18" charset="0"/>
                <a:cs typeface="Times New Roman" panose="02020603050405020304" pitchFamily="18" charset="0"/>
              </a:rPr>
              <a:t>Invazīvās</a:t>
            </a:r>
            <a:r>
              <a:rPr lang="lv-LV" sz="1800" b="1" dirty="0">
                <a:effectLst/>
                <a:latin typeface="Times New Roman" panose="02020603050405020304" pitchFamily="18" charset="0"/>
                <a:ea typeface="Times New Roman" panose="02020603050405020304" pitchFamily="18" charset="0"/>
                <a:cs typeface="Times New Roman" panose="02020603050405020304" pitchFamily="18" charset="0"/>
              </a:rPr>
              <a:t> augu sugas</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lv-LV" sz="1800" b="1" dirty="0" err="1">
                <a:effectLst/>
                <a:latin typeface="Times New Roman" panose="02020603050405020304" pitchFamily="18" charset="0"/>
                <a:ea typeface="Times New Roman" panose="02020603050405020304" pitchFamily="18" charset="0"/>
                <a:cs typeface="Times New Roman" panose="02020603050405020304" pitchFamily="18" charset="0"/>
              </a:rPr>
              <a:t>Invazīvās</a:t>
            </a:r>
            <a:r>
              <a:rPr lang="lv-LV" sz="1800" b="1" dirty="0">
                <a:effectLst/>
                <a:latin typeface="Times New Roman" panose="02020603050405020304" pitchFamily="18" charset="0"/>
                <a:ea typeface="Times New Roman" panose="02020603050405020304" pitchFamily="18" charset="0"/>
                <a:cs typeface="Times New Roman" panose="02020603050405020304" pitchFamily="18" charset="0"/>
              </a:rPr>
              <a:t> dzīvnieku sugas</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lv-LV" sz="1800" b="1" dirty="0">
                <a:effectLst/>
                <a:latin typeface="Times New Roman" panose="02020603050405020304" pitchFamily="18" charset="0"/>
                <a:ea typeface="Times New Roman" panose="02020603050405020304" pitchFamily="18" charset="0"/>
                <a:cs typeface="Times New Roman" panose="02020603050405020304" pitchFamily="18" charset="0"/>
              </a:rPr>
              <a:t>Patogēni (mikroorganismi, kas izraisa slimības)</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lv-LV" sz="1800" b="1" dirty="0">
                <a:effectLst/>
                <a:latin typeface="Times New Roman" panose="02020603050405020304" pitchFamily="18" charset="0"/>
                <a:ea typeface="Times New Roman" panose="02020603050405020304" pitchFamily="18" charset="0"/>
                <a:cs typeface="Times New Roman" panose="02020603050405020304" pitchFamily="18" charset="0"/>
              </a:rPr>
              <a:t>Parazīti, kas nonāk jaunās teritorijās</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BB804772-F36F-4AA7-B935-81CC0925A8D3}"/>
              </a:ext>
            </a:extLst>
          </p:cNvPr>
          <p:cNvSpPr txBox="1"/>
          <p:nvPr/>
        </p:nvSpPr>
        <p:spPr>
          <a:xfrm>
            <a:off x="548640" y="598346"/>
            <a:ext cx="11321935" cy="1881990"/>
          </a:xfrm>
          <a:prstGeom prst="rect">
            <a:avLst/>
          </a:prstGeom>
          <a:noFill/>
        </p:spPr>
        <p:txBody>
          <a:bodyPr wrap="square">
            <a:spAutoFit/>
          </a:bodyPr>
          <a:lstStyle/>
          <a:p>
            <a:pPr>
              <a:lnSpc>
                <a:spcPct val="150000"/>
              </a:lnSpc>
            </a:pPr>
            <a:r>
              <a:rPr lang="lv-LV" sz="2000" b="1" dirty="0">
                <a:latin typeface="Arial" panose="020B0604020202020204" pitchFamily="34" charset="0"/>
                <a:cs typeface="Arial" panose="020B0604020202020204" pitchFamily="34" charset="0"/>
              </a:rPr>
              <a:t>Bioloģiskais piesārņojums ir apkārtējās vides piesārņošana ar dzīviem organismiem vai to daļām, kas nelabvēlīgi ietekmē ekosistēmas un cilvēku veselību. Tas parasti rodas, kad svešzemju jeb </a:t>
            </a:r>
            <a:r>
              <a:rPr lang="lv-LV" sz="2000" b="1" dirty="0" err="1">
                <a:latin typeface="Arial" panose="020B0604020202020204" pitchFamily="34" charset="0"/>
                <a:cs typeface="Arial" panose="020B0604020202020204" pitchFamily="34" charset="0"/>
              </a:rPr>
              <a:t>invazīvās</a:t>
            </a:r>
            <a:r>
              <a:rPr lang="lv-LV" sz="2000" b="1" dirty="0">
                <a:latin typeface="Arial" panose="020B0604020202020204" pitchFamily="34" charset="0"/>
                <a:cs typeface="Arial" panose="020B0604020202020204" pitchFamily="34" charset="0"/>
              </a:rPr>
              <a:t> sugas nokļūst jaunā vidē, kur tām nav dabisko ienaidnieku, tāpēc tās strauji vairojas un izkonkurē vietējās sugas.</a:t>
            </a:r>
          </a:p>
        </p:txBody>
      </p:sp>
    </p:spTree>
    <p:extLst>
      <p:ext uri="{BB962C8B-B14F-4D97-AF65-F5344CB8AC3E}">
        <p14:creationId xmlns:p14="http://schemas.microsoft.com/office/powerpoint/2010/main" val="1582181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88A33E-7D0A-4A04-A48F-23CFDFE8710E}"/>
              </a:ext>
            </a:extLst>
          </p:cNvPr>
          <p:cNvSpPr txBox="1"/>
          <p:nvPr/>
        </p:nvSpPr>
        <p:spPr>
          <a:xfrm>
            <a:off x="266007" y="426400"/>
            <a:ext cx="6097384" cy="519886"/>
          </a:xfrm>
          <a:prstGeom prst="rect">
            <a:avLst/>
          </a:prstGeom>
          <a:noFill/>
        </p:spPr>
        <p:txBody>
          <a:bodyPr wrap="square">
            <a:spAutoFit/>
          </a:bodyPr>
          <a:lstStyle/>
          <a:p>
            <a:pPr>
              <a:lnSpc>
                <a:spcPct val="107000"/>
              </a:lnSpc>
              <a:spcAft>
                <a:spcPts val="800"/>
              </a:spcAft>
            </a:pPr>
            <a:r>
              <a:rPr lang="lv-LV" sz="2800" b="1" kern="1800" dirty="0">
                <a:effectLst/>
                <a:latin typeface="Arial" panose="020B0604020202020204" pitchFamily="34" charset="0"/>
                <a:ea typeface="Times New Roman" panose="02020603050405020304" pitchFamily="18" charset="0"/>
                <a:cs typeface="Arial" panose="020B0604020202020204" pitchFamily="34" charset="0"/>
              </a:rPr>
              <a:t>Bioloģiskais piesārņojums Latvijā</a:t>
            </a:r>
            <a:endParaRPr lang="lv-LV"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FA07CF63-E1AE-4364-8D21-CE7E8E59A8E6}"/>
              </a:ext>
            </a:extLst>
          </p:cNvPr>
          <p:cNvSpPr txBox="1"/>
          <p:nvPr/>
        </p:nvSpPr>
        <p:spPr>
          <a:xfrm>
            <a:off x="266007" y="946286"/>
            <a:ext cx="10930543" cy="1398716"/>
          </a:xfrm>
          <a:prstGeom prst="rect">
            <a:avLst/>
          </a:prstGeom>
          <a:noFill/>
        </p:spPr>
        <p:txBody>
          <a:bodyPr wrap="square">
            <a:spAutoFit/>
          </a:bodyPr>
          <a:lstStyle/>
          <a:p>
            <a:pPr>
              <a:lnSpc>
                <a:spcPct val="107000"/>
              </a:lnSpc>
              <a:spcAft>
                <a:spcPts val="800"/>
              </a:spcAft>
            </a:pPr>
            <a:r>
              <a:rPr lang="lv-LV" sz="2000" b="1" dirty="0">
                <a:effectLst/>
                <a:latin typeface="Times New Roman" panose="02020603050405020304" pitchFamily="18" charset="0"/>
                <a:ea typeface="Times New Roman" panose="02020603050405020304" pitchFamily="18" charset="0"/>
                <a:cs typeface="Times New Roman" panose="02020603050405020304" pitchFamily="18" charset="0"/>
              </a:rPr>
              <a:t>Latvijā izplatītākās </a:t>
            </a:r>
            <a:r>
              <a:rPr lang="lv-LV" sz="2000" b="1" dirty="0" err="1">
                <a:effectLst/>
                <a:latin typeface="Times New Roman" panose="02020603050405020304" pitchFamily="18" charset="0"/>
                <a:ea typeface="Times New Roman" panose="02020603050405020304" pitchFamily="18" charset="0"/>
                <a:cs typeface="Times New Roman" panose="02020603050405020304" pitchFamily="18" charset="0"/>
              </a:rPr>
              <a:t>invazīvās</a:t>
            </a:r>
            <a:r>
              <a:rPr lang="lv-LV" sz="2000" b="1" dirty="0">
                <a:effectLst/>
                <a:latin typeface="Times New Roman" panose="02020603050405020304" pitchFamily="18" charset="0"/>
                <a:ea typeface="Times New Roman" panose="02020603050405020304" pitchFamily="18" charset="0"/>
                <a:cs typeface="Times New Roman" panose="02020603050405020304" pitchFamily="18" charset="0"/>
              </a:rPr>
              <a:t> augu  sugas:</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lv-LV" sz="1800" b="1" dirty="0" err="1">
                <a:effectLst/>
                <a:latin typeface="Times New Roman" panose="02020603050405020304" pitchFamily="18" charset="0"/>
                <a:ea typeface="Times New Roman" panose="02020603050405020304" pitchFamily="18" charset="0"/>
                <a:cs typeface="Times New Roman" panose="02020603050405020304" pitchFamily="18" charset="0"/>
              </a:rPr>
              <a:t>Latvānis</a:t>
            </a:r>
            <a:r>
              <a:rPr lang="lv-LV" sz="1800" b="1" dirty="0">
                <a:effectLst/>
                <a:latin typeface="Times New Roman" panose="02020603050405020304" pitchFamily="18" charset="0"/>
                <a:ea typeface="Times New Roman" panose="02020603050405020304" pitchFamily="18" charset="0"/>
                <a:cs typeface="Times New Roman" panose="02020603050405020304" pitchFamily="18" charset="0"/>
              </a:rPr>
              <a:t> (Sosnovska </a:t>
            </a:r>
            <a:r>
              <a:rPr lang="lv-LV" sz="1800" b="1" dirty="0" err="1">
                <a:effectLst/>
                <a:latin typeface="Times New Roman" panose="02020603050405020304" pitchFamily="18" charset="0"/>
                <a:ea typeface="Times New Roman" panose="02020603050405020304" pitchFamily="18" charset="0"/>
                <a:cs typeface="Times New Roman" panose="02020603050405020304" pitchFamily="18" charset="0"/>
              </a:rPr>
              <a:t>latvānis</a:t>
            </a:r>
            <a:r>
              <a:rPr lang="lv-LV"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br>
              <a:rPr lang="lv-LV"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lv-LV" sz="1800" dirty="0">
                <a:effectLst/>
                <a:latin typeface="Times New Roman" panose="02020603050405020304" pitchFamily="18" charset="0"/>
                <a:ea typeface="Times New Roman" panose="02020603050405020304" pitchFamily="18" charset="0"/>
                <a:cs typeface="Times New Roman" panose="02020603050405020304" pitchFamily="18" charset="0"/>
              </a:rPr>
              <a:t>Bīstams gan dabai, gan cilvēku veselībai. Izspiež vietējos augus, veido necaurejamus biezokņus. Sula izraisa ādas apdegumus.</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Attēls 5">
            <a:extLst>
              <a:ext uri="{FF2B5EF4-FFF2-40B4-BE49-F238E27FC236}">
                <a16:creationId xmlns:a16="http://schemas.microsoft.com/office/drawing/2014/main" id="{B373EBE5-D6AA-41EE-989A-80AB67251E76}"/>
              </a:ext>
            </a:extLst>
          </p:cNvPr>
          <p:cNvPicPr>
            <a:picLocks noChangeAspect="1"/>
          </p:cNvPicPr>
          <p:nvPr/>
        </p:nvPicPr>
        <p:blipFill>
          <a:blip r:embed="rId2"/>
          <a:stretch>
            <a:fillRect/>
          </a:stretch>
        </p:blipFill>
        <p:spPr>
          <a:xfrm>
            <a:off x="1719955" y="3055734"/>
            <a:ext cx="5402357" cy="3802266"/>
          </a:xfrm>
          <a:prstGeom prst="rect">
            <a:avLst/>
          </a:prstGeom>
        </p:spPr>
      </p:pic>
      <p:pic>
        <p:nvPicPr>
          <p:cNvPr id="7" name="Attēls 6">
            <a:extLst>
              <a:ext uri="{FF2B5EF4-FFF2-40B4-BE49-F238E27FC236}">
                <a16:creationId xmlns:a16="http://schemas.microsoft.com/office/drawing/2014/main" id="{3A221003-A404-47E2-8B5D-35AE09305D3C}"/>
              </a:ext>
            </a:extLst>
          </p:cNvPr>
          <p:cNvPicPr>
            <a:picLocks noChangeAspect="1"/>
          </p:cNvPicPr>
          <p:nvPr/>
        </p:nvPicPr>
        <p:blipFill>
          <a:blip r:embed="rId3"/>
          <a:stretch>
            <a:fillRect/>
          </a:stretch>
        </p:blipFill>
        <p:spPr>
          <a:xfrm>
            <a:off x="7122312" y="3055734"/>
            <a:ext cx="5069688" cy="3802266"/>
          </a:xfrm>
          <a:prstGeom prst="rect">
            <a:avLst/>
          </a:prstGeom>
        </p:spPr>
      </p:pic>
    </p:spTree>
    <p:extLst>
      <p:ext uri="{BB962C8B-B14F-4D97-AF65-F5344CB8AC3E}">
        <p14:creationId xmlns:p14="http://schemas.microsoft.com/office/powerpoint/2010/main" val="955876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a:extLst>
              <a:ext uri="{FF2B5EF4-FFF2-40B4-BE49-F238E27FC236}">
                <a16:creationId xmlns:a16="http://schemas.microsoft.com/office/drawing/2014/main" id="{03FF967E-5896-41F0-B6CD-23BC340ADF63}"/>
              </a:ext>
            </a:extLst>
          </p:cNvPr>
          <p:cNvPicPr>
            <a:picLocks noChangeAspect="1"/>
          </p:cNvPicPr>
          <p:nvPr/>
        </p:nvPicPr>
        <p:blipFill>
          <a:blip r:embed="rId2"/>
          <a:stretch>
            <a:fillRect/>
          </a:stretch>
        </p:blipFill>
        <p:spPr>
          <a:xfrm>
            <a:off x="5597236" y="1911927"/>
            <a:ext cx="6594764" cy="4946073"/>
          </a:xfrm>
          <a:prstGeom prst="rect">
            <a:avLst/>
          </a:prstGeom>
        </p:spPr>
      </p:pic>
      <p:sp>
        <p:nvSpPr>
          <p:cNvPr id="4" name="TextBox 3">
            <a:extLst>
              <a:ext uri="{FF2B5EF4-FFF2-40B4-BE49-F238E27FC236}">
                <a16:creationId xmlns:a16="http://schemas.microsoft.com/office/drawing/2014/main" id="{622A8679-4A18-4C34-9BD6-A44C7C94CC31}"/>
              </a:ext>
            </a:extLst>
          </p:cNvPr>
          <p:cNvSpPr txBox="1"/>
          <p:nvPr/>
        </p:nvSpPr>
        <p:spPr>
          <a:xfrm>
            <a:off x="182881" y="245371"/>
            <a:ext cx="11679382" cy="5866350"/>
          </a:xfrm>
          <a:prstGeom prst="rect">
            <a:avLst/>
          </a:prstGeom>
          <a:noFill/>
        </p:spPr>
        <p:txBody>
          <a:bodyPr wrap="square">
            <a:spAutoFit/>
          </a:bodyPr>
          <a:lstStyle/>
          <a:p>
            <a:pPr>
              <a:lnSpc>
                <a:spcPct val="150000"/>
              </a:lnSpc>
            </a:pPr>
            <a:r>
              <a:rPr lang="lv-LV" dirty="0" err="1">
                <a:latin typeface="Arial" panose="020B0604020202020204" pitchFamily="34" charset="0"/>
                <a:cs typeface="Arial" panose="020B0604020202020204" pitchFamily="34" charset="0"/>
              </a:rPr>
              <a:t>Latvānis</a:t>
            </a:r>
            <a:r>
              <a:rPr lang="lv-LV" dirty="0">
                <a:latin typeface="Arial" panose="020B0604020202020204" pitchFamily="34" charset="0"/>
                <a:cs typeface="Arial" panose="020B0604020202020204" pitchFamily="34" charset="0"/>
              </a:rPr>
              <a:t> ir 2-4 m augsts daudzgadīgs </a:t>
            </a:r>
            <a:r>
              <a:rPr lang="lv-LV" dirty="0" err="1">
                <a:latin typeface="Arial" panose="020B0604020202020204" pitchFamily="34" charset="0"/>
                <a:cs typeface="Arial" panose="020B0604020202020204" pitchFamily="34" charset="0"/>
              </a:rPr>
              <a:t>monokarps</a:t>
            </a:r>
            <a:r>
              <a:rPr lang="lv-LV" dirty="0">
                <a:latin typeface="Arial" panose="020B0604020202020204" pitchFamily="34" charset="0"/>
                <a:cs typeface="Arial" panose="020B0604020202020204" pitchFamily="34" charset="0"/>
              </a:rPr>
              <a:t> augs ar lapas plātni, kas var būt pat līdz 1,5 m gara. </a:t>
            </a:r>
            <a:r>
              <a:rPr lang="lv-LV" u="sng" dirty="0" err="1">
                <a:latin typeface="Arial" panose="020B0604020202020204" pitchFamily="34" charset="0"/>
                <a:cs typeface="Arial" panose="020B0604020202020204" pitchFamily="34" charset="0"/>
              </a:rPr>
              <a:t>Monokarps</a:t>
            </a:r>
            <a:r>
              <a:rPr lang="lv-LV" u="sng" dirty="0">
                <a:latin typeface="Arial" panose="020B0604020202020204" pitchFamily="34" charset="0"/>
                <a:cs typeface="Arial" panose="020B0604020202020204" pitchFamily="34" charset="0"/>
              </a:rPr>
              <a:t> augs uzzied, nogatavina sēklas un aiziet bojā. T</a:t>
            </a:r>
            <a:r>
              <a:rPr lang="lv-LV" dirty="0">
                <a:latin typeface="Arial" panose="020B0604020202020204" pitchFamily="34" charset="0"/>
                <a:cs typeface="Arial" panose="020B0604020202020204" pitchFamily="34" charset="0"/>
              </a:rPr>
              <a:t>ātad, ja augs ir sācis ziedēt, nedrīkst tam ļaut nogatavināt un izsēt sēklas. Ja tas izziedējis, „domājot”, ka savu misiju ir veicis un savairojies, </a:t>
            </a:r>
            <a:r>
              <a:rPr lang="lv-LV" dirty="0" err="1">
                <a:latin typeface="Arial" panose="020B0604020202020204" pitchFamily="34" charset="0"/>
                <a:cs typeface="Arial" panose="020B0604020202020204" pitchFamily="34" charset="0"/>
              </a:rPr>
              <a:t>latvānis</a:t>
            </a:r>
            <a:r>
              <a:rPr lang="lv-LV" dirty="0">
                <a:latin typeface="Arial" panose="020B0604020202020204" pitchFamily="34" charset="0"/>
                <a:cs typeface="Arial" panose="020B0604020202020204" pitchFamily="34" charset="0"/>
              </a:rPr>
              <a:t> pats atmirst. Tādēļ pēc appļaušanas, lai neatļautu </a:t>
            </a:r>
            <a:r>
              <a:rPr lang="lv-LV" dirty="0" err="1">
                <a:latin typeface="Arial" panose="020B0604020202020204" pitchFamily="34" charset="0"/>
                <a:cs typeface="Arial" panose="020B0604020202020204" pitchFamily="34" charset="0"/>
              </a:rPr>
              <a:t>latvāņiem</a:t>
            </a:r>
            <a:r>
              <a:rPr lang="lv-LV" dirty="0">
                <a:latin typeface="Arial" panose="020B0604020202020204" pitchFamily="34" charset="0"/>
                <a:cs typeface="Arial" panose="020B0604020202020204" pitchFamily="34" charset="0"/>
              </a:rPr>
              <a:t> izplatīties tālāk, nepieciešams sadedzināt ziedkopas. Šāds radikāls pasākums nepieciešams </a:t>
            </a:r>
            <a:r>
              <a:rPr lang="lv-LV" dirty="0" err="1">
                <a:latin typeface="Arial" panose="020B0604020202020204" pitchFamily="34" charset="0"/>
                <a:cs typeface="Arial" panose="020B0604020202020204" pitchFamily="34" charset="0"/>
              </a:rPr>
              <a:t>latvāņa</a:t>
            </a:r>
            <a:r>
              <a:rPr lang="lv-LV" dirty="0">
                <a:latin typeface="Arial" panose="020B0604020202020204" pitchFamily="34" charset="0"/>
                <a:cs typeface="Arial" panose="020B0604020202020204" pitchFamily="34" charset="0"/>
              </a:rPr>
              <a:t> izteikto vairošanās spēju dēļ.</a:t>
            </a:r>
          </a:p>
          <a:p>
            <a:pPr>
              <a:lnSpc>
                <a:spcPct val="150000"/>
              </a:lnSpc>
            </a:pPr>
            <a:r>
              <a:rPr lang="lv-LV" dirty="0" err="1">
                <a:latin typeface="Arial" panose="020B0604020202020204" pitchFamily="34" charset="0"/>
                <a:cs typeface="Arial" panose="020B0604020202020204" pitchFamily="34" charset="0"/>
              </a:rPr>
              <a:t>Latvānis</a:t>
            </a:r>
            <a:r>
              <a:rPr lang="lv-LV" dirty="0">
                <a:latin typeface="Arial" panose="020B0604020202020204" pitchFamily="34" charset="0"/>
                <a:cs typeface="Arial" panose="020B0604020202020204" pitchFamily="34" charset="0"/>
              </a:rPr>
              <a:t> vairojas ar sēklām. Ziedi sakārtoti čemurā, kas var sasniegt līdz 50 cm diametrā. Šajā čemurā var būt līdz pat 100 tūkstošiem ziedu. Latvijā labos apstākļos </a:t>
            </a:r>
            <a:r>
              <a:rPr lang="lv-LV" dirty="0" err="1">
                <a:latin typeface="Arial" panose="020B0604020202020204" pitchFamily="34" charset="0"/>
                <a:cs typeface="Arial" panose="020B0604020202020204" pitchFamily="34" charset="0"/>
              </a:rPr>
              <a:t>latvānis</a:t>
            </a:r>
            <a:r>
              <a:rPr lang="lv-LV" dirty="0">
                <a:latin typeface="Arial" panose="020B0604020202020204" pitchFamily="34" charset="0"/>
                <a:cs typeface="Arial" panose="020B0604020202020204" pitchFamily="34" charset="0"/>
              </a:rPr>
              <a:t> var</a:t>
            </a:r>
          </a:p>
          <a:p>
            <a:pPr>
              <a:lnSpc>
                <a:spcPct val="150000"/>
              </a:lnSpc>
            </a:pPr>
            <a:r>
              <a:rPr lang="lv-LV" dirty="0">
                <a:latin typeface="Arial" panose="020B0604020202020204" pitchFamily="34" charset="0"/>
                <a:cs typeface="Arial" panose="020B0604020202020204" pitchFamily="34" charset="0"/>
              </a:rPr>
              <a:t> sākt ziedēt 60. – 75. dienā pēc veģetācijas atjaunošanās.</a:t>
            </a:r>
          </a:p>
          <a:p>
            <a:pPr>
              <a:lnSpc>
                <a:spcPct val="150000"/>
              </a:lnSpc>
            </a:pPr>
            <a:r>
              <a:rPr lang="lv-LV" dirty="0">
                <a:latin typeface="Arial" panose="020B0604020202020204" pitchFamily="34" charset="0"/>
                <a:cs typeface="Arial" panose="020B0604020202020204" pitchFamily="34" charset="0"/>
              </a:rPr>
              <a:t> Agrā ziedēšana (no jūnija līdz augustam, atkarībā no </a:t>
            </a:r>
          </a:p>
          <a:p>
            <a:pPr>
              <a:lnSpc>
                <a:spcPct val="150000"/>
              </a:lnSpc>
            </a:pPr>
            <a:r>
              <a:rPr lang="lv-LV" dirty="0">
                <a:latin typeface="Arial" panose="020B0604020202020204" pitchFamily="34" charset="0"/>
                <a:cs typeface="Arial" panose="020B0604020202020204" pitchFamily="34" charset="0"/>
              </a:rPr>
              <a:t>laika apstākļiem un augšanas zonas) nodrošina garu </a:t>
            </a:r>
          </a:p>
          <a:p>
            <a:pPr>
              <a:lnSpc>
                <a:spcPct val="150000"/>
              </a:lnSpc>
            </a:pPr>
            <a:r>
              <a:rPr lang="lv-LV" dirty="0">
                <a:latin typeface="Arial" panose="020B0604020202020204" pitchFamily="34" charset="0"/>
                <a:cs typeface="Arial" panose="020B0604020202020204" pitchFamily="34" charset="0"/>
              </a:rPr>
              <a:t>veģetācijas periodu un sekmīgu vairošanos. Sekmīgu </a:t>
            </a:r>
          </a:p>
          <a:p>
            <a:pPr>
              <a:lnSpc>
                <a:spcPct val="150000"/>
              </a:lnSpc>
            </a:pPr>
            <a:r>
              <a:rPr lang="lv-LV" dirty="0">
                <a:latin typeface="Arial" panose="020B0604020202020204" pitchFamily="34" charset="0"/>
                <a:cs typeface="Arial" panose="020B0604020202020204" pitchFamily="34" charset="0"/>
              </a:rPr>
              <a:t>vairošanos nodrošina arī tas, ka augs ir svešapputes,</a:t>
            </a:r>
          </a:p>
          <a:p>
            <a:pPr>
              <a:lnSpc>
                <a:spcPct val="150000"/>
              </a:lnSpc>
            </a:pPr>
            <a:r>
              <a:rPr lang="lv-LV" dirty="0">
                <a:latin typeface="Arial" panose="020B0604020202020204" pitchFamily="34" charset="0"/>
                <a:cs typeface="Arial" panose="020B0604020202020204" pitchFamily="34" charset="0"/>
              </a:rPr>
              <a:t> bet var notikt arī pašappute, kā arī lielais sēklu skaits – </a:t>
            </a:r>
          </a:p>
          <a:p>
            <a:pPr>
              <a:lnSpc>
                <a:spcPct val="150000"/>
              </a:lnSpc>
            </a:pPr>
            <a:r>
              <a:rPr lang="lv-LV" dirty="0">
                <a:latin typeface="Arial" panose="020B0604020202020204" pitchFamily="34" charset="0"/>
                <a:cs typeface="Arial" panose="020B0604020202020204" pitchFamily="34" charset="0"/>
              </a:rPr>
              <a:t>apmēram  20 tūkstošiem un vairāk. </a:t>
            </a:r>
          </a:p>
        </p:txBody>
      </p:sp>
    </p:spTree>
    <p:extLst>
      <p:ext uri="{BB962C8B-B14F-4D97-AF65-F5344CB8AC3E}">
        <p14:creationId xmlns:p14="http://schemas.microsoft.com/office/powerpoint/2010/main" val="1312967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2DD6C1-7C29-43BD-AA19-443923A6DA6A}"/>
              </a:ext>
            </a:extLst>
          </p:cNvPr>
          <p:cNvSpPr txBox="1"/>
          <p:nvPr/>
        </p:nvSpPr>
        <p:spPr>
          <a:xfrm>
            <a:off x="282633" y="557610"/>
            <a:ext cx="11438313" cy="6281848"/>
          </a:xfrm>
          <a:prstGeom prst="rect">
            <a:avLst/>
          </a:prstGeom>
          <a:noFill/>
        </p:spPr>
        <p:txBody>
          <a:bodyPr wrap="square">
            <a:spAutoFit/>
          </a:bodyPr>
          <a:lstStyle/>
          <a:p>
            <a:pPr>
              <a:lnSpc>
                <a:spcPct val="150000"/>
              </a:lnSpc>
            </a:pPr>
            <a:r>
              <a:rPr lang="lv-LV" dirty="0">
                <a:latin typeface="Arial" panose="020B0604020202020204" pitchFamily="34" charset="0"/>
                <a:cs typeface="Arial" panose="020B0604020202020204" pitchFamily="34" charset="0"/>
              </a:rPr>
              <a:t>Augs pēc noziedēšanas veido eliptiskas formas ~1 cm garas sēklas. Sēklas ienākas augusta beigās vai septembra sākumā (laika posms atkarīgs no klimatiskajiem apstākļiem). </a:t>
            </a:r>
            <a:r>
              <a:rPr lang="lv-LV" dirty="0" err="1">
                <a:latin typeface="Arial" panose="020B0604020202020204" pitchFamily="34" charset="0"/>
                <a:cs typeface="Arial" panose="020B0604020202020204" pitchFamily="34" charset="0"/>
              </a:rPr>
              <a:t>Latvāņa</a:t>
            </a:r>
            <a:r>
              <a:rPr lang="lv-LV" dirty="0">
                <a:latin typeface="Arial" panose="020B0604020202020204" pitchFamily="34" charset="0"/>
                <a:cs typeface="Arial" panose="020B0604020202020204" pitchFamily="34" charset="0"/>
              </a:rPr>
              <a:t> veiksmīgo invāziju nodrošina sēklu ilgā dīgtspējas saglabāšanās (3 – 6 gadus). Augsnē atrodamo sēklu skaits uz 1 m2 var būt līdz 12 000 sēklu. Visas dīgt spējīgās sēklas nedīgst, jo augi konkurē savā starpā, tiem nepieciešami resursi attīstībai (gaisma, ūdens). </a:t>
            </a:r>
            <a:r>
              <a:rPr lang="lv-LV" dirty="0" err="1">
                <a:latin typeface="Arial" panose="020B0604020202020204" pitchFamily="34" charset="0"/>
                <a:cs typeface="Arial" panose="020B0604020202020204" pitchFamily="34" charset="0"/>
              </a:rPr>
              <a:t>Latvāņi</a:t>
            </a:r>
            <a:r>
              <a:rPr lang="lv-LV" dirty="0">
                <a:latin typeface="Arial" panose="020B0604020202020204" pitchFamily="34" charset="0"/>
                <a:cs typeface="Arial" panose="020B0604020202020204" pitchFamily="34" charset="0"/>
              </a:rPr>
              <a:t> nerada arī ziedus, līdz nav sakrāts pietiekami daudz barības vielu un augam nav optimāli augšanas apstākļi. Rezultātā to dzīves ilgums var palielināties no 2 līdz pat 12 gadiem. Tik ilgi augs spēj dzīvot, jo stresa apstākļos uzkrāj rezerves barības vielas.</a:t>
            </a:r>
          </a:p>
          <a:p>
            <a:pPr>
              <a:lnSpc>
                <a:spcPct val="150000"/>
              </a:lnSpc>
            </a:pPr>
            <a:r>
              <a:rPr lang="lv-LV" dirty="0" err="1">
                <a:latin typeface="Arial" panose="020B0604020202020204" pitchFamily="34" charset="0"/>
                <a:cs typeface="Arial" panose="020B0604020202020204" pitchFamily="34" charset="0"/>
              </a:rPr>
              <a:t>Latvāņa</a:t>
            </a:r>
            <a:r>
              <a:rPr lang="lv-LV" dirty="0">
                <a:latin typeface="Arial" panose="020B0604020202020204" pitchFamily="34" charset="0"/>
                <a:cs typeface="Arial" panose="020B0604020202020204" pitchFamily="34" charset="0"/>
              </a:rPr>
              <a:t> stumbra diametrs var sasniegt apmēram 8 cm. Augam ir labi attīstīta </a:t>
            </a:r>
            <a:r>
              <a:rPr lang="lv-LV" dirty="0" err="1">
                <a:latin typeface="Arial" panose="020B0604020202020204" pitchFamily="34" charset="0"/>
                <a:cs typeface="Arial" panose="020B0604020202020204" pitchFamily="34" charset="0"/>
              </a:rPr>
              <a:t>vārpstveida</a:t>
            </a:r>
            <a:r>
              <a:rPr lang="lv-LV" dirty="0">
                <a:latin typeface="Arial" panose="020B0604020202020204" pitchFamily="34" charset="0"/>
                <a:cs typeface="Arial" panose="020B0604020202020204" pitchFamily="34" charset="0"/>
              </a:rPr>
              <a:t> sakņu sistēma, kas nodrošina veiksmīgu resursu izmantošanu un nodrošina pārsvaru konkurences apstākļos ar citiem augiem.</a:t>
            </a:r>
          </a:p>
          <a:p>
            <a:pPr>
              <a:lnSpc>
                <a:spcPct val="150000"/>
              </a:lnSpc>
            </a:pPr>
            <a:r>
              <a:rPr lang="lv-LV" dirty="0" err="1">
                <a:latin typeface="Arial" panose="020B0604020202020204" pitchFamily="34" charset="0"/>
                <a:cs typeface="Arial" panose="020B0604020202020204" pitchFamily="34" charset="0"/>
              </a:rPr>
              <a:t>Latvāņi</a:t>
            </a:r>
            <a:r>
              <a:rPr lang="lv-LV" dirty="0">
                <a:latin typeface="Arial" panose="020B0604020202020204" pitchFamily="34" charset="0"/>
                <a:cs typeface="Arial" panose="020B0604020202020204" pitchFamily="34" charset="0"/>
              </a:rPr>
              <a:t> ir salizturīgi, kā arī gaismas prasīgi, tie absorbē līdz 80% gaismas, sadīgst agri pavasarī pirms citu augu attīstības sākuma, arī šādi nodrošinot priekšrocības augu vidē. Augs ir ne tikai </a:t>
            </a:r>
            <a:r>
              <a:rPr lang="lv-LV" dirty="0" err="1">
                <a:latin typeface="Arial" panose="020B0604020202020204" pitchFamily="34" charset="0"/>
                <a:cs typeface="Arial" panose="020B0604020202020204" pitchFamily="34" charset="0"/>
              </a:rPr>
              <a:t>gaismprasīgs</a:t>
            </a:r>
            <a:r>
              <a:rPr lang="lv-LV" dirty="0">
                <a:latin typeface="Arial" panose="020B0604020202020204" pitchFamily="34" charset="0"/>
                <a:cs typeface="Arial" panose="020B0604020202020204" pitchFamily="34" charset="0"/>
              </a:rPr>
              <a:t> un līdz ar to konkurētspējīgs (izkonkurē citas sugas), bet arī salizturīgs, spēj izturēt bez sniega -25oC, bet zem sniega -45oC.</a:t>
            </a:r>
          </a:p>
          <a:p>
            <a:pPr>
              <a:lnSpc>
                <a:spcPct val="150000"/>
              </a:lnSpc>
            </a:pPr>
            <a:r>
              <a:rPr lang="lv-LV" dirty="0">
                <a:hlinkClick r:id="rId2"/>
              </a:rPr>
              <a:t>https://www.youtube.com/watch?v=FxKTevE3HLU</a:t>
            </a:r>
            <a:endParaRPr lang="lv-LV" dirty="0"/>
          </a:p>
          <a:p>
            <a:pPr>
              <a:lnSpc>
                <a:spcPct val="150000"/>
              </a:lnSpc>
            </a:pPr>
            <a:endParaRPr lang="lv-LV" dirty="0"/>
          </a:p>
        </p:txBody>
      </p:sp>
    </p:spTree>
    <p:extLst>
      <p:ext uri="{BB962C8B-B14F-4D97-AF65-F5344CB8AC3E}">
        <p14:creationId xmlns:p14="http://schemas.microsoft.com/office/powerpoint/2010/main" val="569188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a:extLst>
              <a:ext uri="{FF2B5EF4-FFF2-40B4-BE49-F238E27FC236}">
                <a16:creationId xmlns:a16="http://schemas.microsoft.com/office/drawing/2014/main" id="{5BC0BDBA-DF8E-49EE-8116-0554C787E0BB}"/>
              </a:ext>
            </a:extLst>
          </p:cNvPr>
          <p:cNvPicPr>
            <a:picLocks noChangeAspect="1"/>
          </p:cNvPicPr>
          <p:nvPr/>
        </p:nvPicPr>
        <p:blipFill>
          <a:blip r:embed="rId2"/>
          <a:stretch>
            <a:fillRect/>
          </a:stretch>
        </p:blipFill>
        <p:spPr>
          <a:xfrm>
            <a:off x="1936865" y="1"/>
            <a:ext cx="7896087" cy="6858000"/>
          </a:xfrm>
          <a:prstGeom prst="rect">
            <a:avLst/>
          </a:prstGeom>
        </p:spPr>
      </p:pic>
    </p:spTree>
    <p:extLst>
      <p:ext uri="{BB962C8B-B14F-4D97-AF65-F5344CB8AC3E}">
        <p14:creationId xmlns:p14="http://schemas.microsoft.com/office/powerpoint/2010/main" val="174216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492035-B0BA-42CF-8944-74548F236423}"/>
              </a:ext>
            </a:extLst>
          </p:cNvPr>
          <p:cNvSpPr txBox="1"/>
          <p:nvPr/>
        </p:nvSpPr>
        <p:spPr>
          <a:xfrm>
            <a:off x="365760" y="411672"/>
            <a:ext cx="8478982" cy="1435778"/>
          </a:xfrm>
          <a:prstGeom prst="rect">
            <a:avLst/>
          </a:prstGeom>
          <a:noFill/>
        </p:spPr>
        <p:txBody>
          <a:bodyPr wrap="square">
            <a:spAutoFit/>
          </a:bodyPr>
          <a:lstStyle/>
          <a:p>
            <a:pPr marL="285750" indent="-285750" algn="just">
              <a:lnSpc>
                <a:spcPct val="115000"/>
              </a:lnSpc>
              <a:spcAft>
                <a:spcPts val="1000"/>
              </a:spcAft>
              <a:buFont typeface="Arial" panose="020B0604020202020204" pitchFamily="34" charset="0"/>
              <a:buChar char="•"/>
            </a:pPr>
            <a:r>
              <a:rPr lang="lv-LV" sz="1800" b="1" dirty="0">
                <a:effectLst/>
                <a:latin typeface="Times New Roman" panose="02020603050405020304" pitchFamily="18" charset="0"/>
                <a:ea typeface="Times New Roman" panose="02020603050405020304" pitchFamily="18" charset="0"/>
                <a:cs typeface="Times New Roman" panose="02020603050405020304" pitchFamily="18" charset="0"/>
              </a:rPr>
              <a:t>Kanādas zeltene (</a:t>
            </a:r>
            <a:r>
              <a:rPr lang="lv-LV" sz="1800" b="1" i="1" dirty="0">
                <a:effectLst/>
                <a:latin typeface="Times New Roman" panose="02020603050405020304" pitchFamily="18" charset="0"/>
                <a:ea typeface="Times New Roman" panose="02020603050405020304" pitchFamily="18" charset="0"/>
                <a:cs typeface="Times New Roman" panose="02020603050405020304" pitchFamily="18" charset="0"/>
              </a:rPr>
              <a:t>SOLIDAGO CANADENSIS) </a:t>
            </a:r>
            <a:r>
              <a:rPr lang="lv-LV" sz="1800" b="1" dirty="0">
                <a:effectLst/>
                <a:latin typeface="Times New Roman" panose="02020603050405020304" pitchFamily="18" charset="0"/>
                <a:ea typeface="Times New Roman" panose="02020603050405020304" pitchFamily="18" charset="0"/>
                <a:cs typeface="Times New Roman" panose="02020603050405020304" pitchFamily="18" charset="0"/>
              </a:rPr>
              <a:t>- KANĀDAS ZELTSLOTIŅA</a:t>
            </a:r>
            <a:br>
              <a:rPr lang="lv-LV"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lv-LV" sz="1800" dirty="0">
                <a:effectLst/>
                <a:latin typeface="Times New Roman" panose="02020603050405020304" pitchFamily="18" charset="0"/>
                <a:ea typeface="Times New Roman" panose="02020603050405020304" pitchFamily="18" charset="0"/>
                <a:cs typeface="Times New Roman" panose="02020603050405020304" pitchFamily="18" charset="0"/>
              </a:rPr>
              <a:t>Ļoti strauji izplatās pļavās un ceļmalās, samazina bioloģisko daudzveidību.</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lv-LV" sz="1800" b="1" dirty="0">
                <a:effectLst/>
                <a:latin typeface="Times New Roman" panose="02020603050405020304" pitchFamily="18" charset="0"/>
                <a:ea typeface="Times New Roman" panose="02020603050405020304" pitchFamily="18" charset="0"/>
                <a:cs typeface="Times New Roman" panose="02020603050405020304" pitchFamily="18" charset="0"/>
              </a:rPr>
              <a:t>Vijolītes lupīna</a:t>
            </a:r>
            <a:br>
              <a:rPr lang="lv-LV"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lv-LV" sz="1800" dirty="0">
                <a:effectLst/>
                <a:latin typeface="Times New Roman" panose="02020603050405020304" pitchFamily="18" charset="0"/>
                <a:ea typeface="Times New Roman" panose="02020603050405020304" pitchFamily="18" charset="0"/>
                <a:cs typeface="Times New Roman" panose="02020603050405020304" pitchFamily="18" charset="0"/>
              </a:rPr>
              <a:t>Noderīga augsnei, bet pārlieku agresīva – izkonkurē vietējos pļavas augus.</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Attēls 3">
            <a:extLst>
              <a:ext uri="{FF2B5EF4-FFF2-40B4-BE49-F238E27FC236}">
                <a16:creationId xmlns:a16="http://schemas.microsoft.com/office/drawing/2014/main" id="{F13F24F9-E0DC-41C5-9062-05EBD22AE368}"/>
              </a:ext>
            </a:extLst>
          </p:cNvPr>
          <p:cNvPicPr>
            <a:picLocks noChangeAspect="1"/>
          </p:cNvPicPr>
          <p:nvPr/>
        </p:nvPicPr>
        <p:blipFill>
          <a:blip r:embed="rId2"/>
          <a:stretch>
            <a:fillRect/>
          </a:stretch>
        </p:blipFill>
        <p:spPr>
          <a:xfrm>
            <a:off x="7735438" y="1456476"/>
            <a:ext cx="4456562" cy="5401524"/>
          </a:xfrm>
          <a:prstGeom prst="rect">
            <a:avLst/>
          </a:prstGeom>
        </p:spPr>
      </p:pic>
      <p:pic>
        <p:nvPicPr>
          <p:cNvPr id="5" name="Attēls 4">
            <a:extLst>
              <a:ext uri="{FF2B5EF4-FFF2-40B4-BE49-F238E27FC236}">
                <a16:creationId xmlns:a16="http://schemas.microsoft.com/office/drawing/2014/main" id="{14E46EDF-4CCD-467F-B5C4-8F0C1443F124}"/>
              </a:ext>
            </a:extLst>
          </p:cNvPr>
          <p:cNvPicPr>
            <a:picLocks noChangeAspect="1"/>
          </p:cNvPicPr>
          <p:nvPr/>
        </p:nvPicPr>
        <p:blipFill>
          <a:blip r:embed="rId3"/>
          <a:stretch>
            <a:fillRect/>
          </a:stretch>
        </p:blipFill>
        <p:spPr>
          <a:xfrm>
            <a:off x="2659133" y="3050771"/>
            <a:ext cx="5076305" cy="3807229"/>
          </a:xfrm>
          <a:prstGeom prst="rect">
            <a:avLst/>
          </a:prstGeom>
        </p:spPr>
      </p:pic>
    </p:spTree>
    <p:extLst>
      <p:ext uri="{BB962C8B-B14F-4D97-AF65-F5344CB8AC3E}">
        <p14:creationId xmlns:p14="http://schemas.microsoft.com/office/powerpoint/2010/main" val="473870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A2979F-C210-4327-B7CC-B3D05C42E1F3}"/>
              </a:ext>
            </a:extLst>
          </p:cNvPr>
          <p:cNvSpPr txBox="1"/>
          <p:nvPr/>
        </p:nvSpPr>
        <p:spPr>
          <a:xfrm>
            <a:off x="382386" y="541771"/>
            <a:ext cx="7259088" cy="670440"/>
          </a:xfrm>
          <a:prstGeom prst="rect">
            <a:avLst/>
          </a:prstGeom>
          <a:no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lv-LV" sz="1800" b="1" dirty="0">
                <a:effectLst/>
                <a:latin typeface="Times New Roman" panose="02020603050405020304" pitchFamily="18" charset="0"/>
                <a:ea typeface="Times New Roman" panose="02020603050405020304" pitchFamily="18" charset="0"/>
                <a:cs typeface="Times New Roman" panose="02020603050405020304" pitchFamily="18" charset="0"/>
              </a:rPr>
              <a:t>Kļavu sugas (</a:t>
            </a:r>
            <a:r>
              <a:rPr lang="lv-LV" sz="1800" b="1" dirty="0" err="1">
                <a:effectLst/>
                <a:latin typeface="Times New Roman" panose="02020603050405020304" pitchFamily="18" charset="0"/>
                <a:ea typeface="Times New Roman" panose="02020603050405020304" pitchFamily="18" charset="0"/>
                <a:cs typeface="Times New Roman" panose="02020603050405020304" pitchFamily="18" charset="0"/>
              </a:rPr>
              <a:t>Īslandes</a:t>
            </a:r>
            <a:r>
              <a:rPr lang="lv-LV" sz="1800" b="1" dirty="0">
                <a:effectLst/>
                <a:latin typeface="Times New Roman" panose="02020603050405020304" pitchFamily="18" charset="0"/>
                <a:ea typeface="Times New Roman" panose="02020603050405020304" pitchFamily="18" charset="0"/>
                <a:cs typeface="Times New Roman" panose="02020603050405020304" pitchFamily="18" charset="0"/>
              </a:rPr>
              <a:t> kļava / </a:t>
            </a:r>
            <a:r>
              <a:rPr lang="lv-LV" sz="1800" b="1" dirty="0" err="1">
                <a:effectLst/>
                <a:latin typeface="Times New Roman" panose="02020603050405020304" pitchFamily="18" charset="0"/>
                <a:ea typeface="Times New Roman" panose="02020603050405020304" pitchFamily="18" charset="0"/>
                <a:cs typeface="Times New Roman" panose="02020603050405020304" pitchFamily="18" charset="0"/>
              </a:rPr>
              <a:t>ošlapu</a:t>
            </a:r>
            <a:r>
              <a:rPr lang="lv-LV" sz="1800" b="1" dirty="0">
                <a:effectLst/>
                <a:latin typeface="Times New Roman" panose="02020603050405020304" pitchFamily="18" charset="0"/>
                <a:ea typeface="Times New Roman" panose="02020603050405020304" pitchFamily="18" charset="0"/>
                <a:cs typeface="Times New Roman" panose="02020603050405020304" pitchFamily="18" charset="0"/>
              </a:rPr>
              <a:t> kļava)</a:t>
            </a:r>
            <a:br>
              <a:rPr lang="lv-LV"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lv-LV" sz="1800" dirty="0">
                <a:effectLst/>
                <a:latin typeface="Times New Roman" panose="02020603050405020304" pitchFamily="18" charset="0"/>
                <a:ea typeface="Times New Roman" panose="02020603050405020304" pitchFamily="18" charset="0"/>
                <a:cs typeface="Times New Roman" panose="02020603050405020304" pitchFamily="18" charset="0"/>
              </a:rPr>
              <a:t>Veido monokultūras mežos un parkos.</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Attēls 3">
            <a:extLst>
              <a:ext uri="{FF2B5EF4-FFF2-40B4-BE49-F238E27FC236}">
                <a16:creationId xmlns:a16="http://schemas.microsoft.com/office/drawing/2014/main" id="{EB31D183-FDB9-4C8E-A015-38361368393D}"/>
              </a:ext>
            </a:extLst>
          </p:cNvPr>
          <p:cNvPicPr>
            <a:picLocks noChangeAspect="1"/>
          </p:cNvPicPr>
          <p:nvPr/>
        </p:nvPicPr>
        <p:blipFill>
          <a:blip r:embed="rId2"/>
          <a:stretch>
            <a:fillRect/>
          </a:stretch>
        </p:blipFill>
        <p:spPr>
          <a:xfrm>
            <a:off x="4613564" y="2563553"/>
            <a:ext cx="7578436" cy="4294447"/>
          </a:xfrm>
          <a:prstGeom prst="rect">
            <a:avLst/>
          </a:prstGeom>
        </p:spPr>
      </p:pic>
    </p:spTree>
    <p:extLst>
      <p:ext uri="{BB962C8B-B14F-4D97-AF65-F5344CB8AC3E}">
        <p14:creationId xmlns:p14="http://schemas.microsoft.com/office/powerpoint/2010/main" val="2984027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D63FAD-80FB-4AEC-9ADB-F0425DB5C89D}"/>
              </a:ext>
            </a:extLst>
          </p:cNvPr>
          <p:cNvSpPr txBox="1"/>
          <p:nvPr/>
        </p:nvSpPr>
        <p:spPr>
          <a:xfrm>
            <a:off x="332509" y="354597"/>
            <a:ext cx="11521440" cy="6247864"/>
          </a:xfrm>
          <a:prstGeom prst="rect">
            <a:avLst/>
          </a:prstGeom>
          <a:noFill/>
        </p:spPr>
        <p:txBody>
          <a:bodyPr wrap="square">
            <a:spAutoFit/>
          </a:bodyPr>
          <a:lstStyle/>
          <a:p>
            <a:r>
              <a:rPr lang="lv-LV" sz="2000" dirty="0">
                <a:latin typeface="Arial" panose="020B0604020202020204" pitchFamily="34" charset="0"/>
                <a:cs typeface="Arial" panose="020B0604020202020204" pitchFamily="34" charset="0"/>
              </a:rPr>
              <a:t> </a:t>
            </a:r>
            <a:r>
              <a:rPr lang="lv-LV" sz="2000" b="1" dirty="0" err="1">
                <a:latin typeface="Arial" panose="020B0604020202020204" pitchFamily="34" charset="0"/>
                <a:cs typeface="Arial" panose="020B0604020202020204" pitchFamily="34" charset="0"/>
              </a:rPr>
              <a:t>Invazīvo</a:t>
            </a:r>
            <a:r>
              <a:rPr lang="lv-LV" sz="2000" b="1" dirty="0">
                <a:latin typeface="Arial" panose="020B0604020202020204" pitchFamily="34" charset="0"/>
                <a:cs typeface="Arial" panose="020B0604020202020204" pitchFamily="34" charset="0"/>
              </a:rPr>
              <a:t>  dzīvnieku sugas:</a:t>
            </a:r>
          </a:p>
          <a:p>
            <a:endParaRPr lang="lv-LV" sz="2000" dirty="0">
              <a:latin typeface="Arial" panose="020B0604020202020204" pitchFamily="34" charset="0"/>
              <a:cs typeface="Arial" panose="020B0604020202020204" pitchFamily="34" charset="0"/>
            </a:endParaRPr>
          </a:p>
          <a:p>
            <a:r>
              <a:rPr lang="lv-LV" dirty="0"/>
              <a:t>•Jūras krauklis (</a:t>
            </a:r>
            <a:r>
              <a:rPr lang="lv-LV" dirty="0" err="1"/>
              <a:t>kormorāns</a:t>
            </a:r>
            <a:r>
              <a:rPr lang="lv-LV" dirty="0"/>
              <a:t>) – rada postījumus zivju populācijās piekrastēs.</a:t>
            </a:r>
          </a:p>
          <a:p>
            <a:endParaRPr lang="lv-LV" dirty="0"/>
          </a:p>
          <a:p>
            <a:endParaRPr lang="lv-LV" dirty="0"/>
          </a:p>
          <a:p>
            <a:endParaRPr lang="lv-LV" dirty="0"/>
          </a:p>
          <a:p>
            <a:endParaRPr lang="lv-LV" dirty="0"/>
          </a:p>
          <a:p>
            <a:endParaRPr lang="lv-LV" dirty="0"/>
          </a:p>
          <a:p>
            <a:r>
              <a:rPr lang="lv-LV" dirty="0"/>
              <a:t>•Amerikas ūdeles – apdraud Eiropas ūdeļu izdzīvošanu.</a:t>
            </a:r>
          </a:p>
          <a:p>
            <a:endParaRPr lang="lv-LV" dirty="0"/>
          </a:p>
          <a:p>
            <a:endParaRPr lang="lv-LV" dirty="0"/>
          </a:p>
          <a:p>
            <a:endParaRPr lang="lv-LV" dirty="0"/>
          </a:p>
          <a:p>
            <a:endParaRPr lang="lv-LV" dirty="0"/>
          </a:p>
          <a:p>
            <a:endParaRPr lang="lv-LV" dirty="0"/>
          </a:p>
          <a:p>
            <a:r>
              <a:rPr lang="lv-LV" dirty="0"/>
              <a:t>•Jenotsuns – pārnēsā slimības, konkurē ar vietējiem dzīvniekiem.</a:t>
            </a:r>
          </a:p>
          <a:p>
            <a:endParaRPr lang="lv-LV" dirty="0"/>
          </a:p>
          <a:p>
            <a:endParaRPr lang="lv-LV" dirty="0"/>
          </a:p>
          <a:p>
            <a:endParaRPr lang="lv-LV" dirty="0"/>
          </a:p>
          <a:p>
            <a:endParaRPr lang="lv-LV" dirty="0"/>
          </a:p>
          <a:p>
            <a:endParaRPr lang="lv-LV" dirty="0"/>
          </a:p>
          <a:p>
            <a:endParaRPr lang="lv-LV" dirty="0"/>
          </a:p>
          <a:p>
            <a:r>
              <a:rPr lang="lv-LV" dirty="0"/>
              <a:t>•Sivēnzirnekļi un citi parazīti, kas ienākuši līdz ar starptautisko tirdzniecību.</a:t>
            </a:r>
          </a:p>
        </p:txBody>
      </p:sp>
      <p:pic>
        <p:nvPicPr>
          <p:cNvPr id="5" name="Attēls 4">
            <a:extLst>
              <a:ext uri="{FF2B5EF4-FFF2-40B4-BE49-F238E27FC236}">
                <a16:creationId xmlns:a16="http://schemas.microsoft.com/office/drawing/2014/main" id="{BCC94CCF-5D79-437E-A4E8-0E924A9F9122}"/>
              </a:ext>
            </a:extLst>
          </p:cNvPr>
          <p:cNvPicPr>
            <a:picLocks noChangeAspect="1"/>
          </p:cNvPicPr>
          <p:nvPr/>
        </p:nvPicPr>
        <p:blipFill>
          <a:blip r:embed="rId2"/>
          <a:stretch>
            <a:fillRect/>
          </a:stretch>
        </p:blipFill>
        <p:spPr>
          <a:xfrm>
            <a:off x="8259104" y="207817"/>
            <a:ext cx="3724655" cy="2588635"/>
          </a:xfrm>
          <a:prstGeom prst="rect">
            <a:avLst/>
          </a:prstGeom>
        </p:spPr>
      </p:pic>
      <p:pic>
        <p:nvPicPr>
          <p:cNvPr id="6" name="Attēls 5">
            <a:extLst>
              <a:ext uri="{FF2B5EF4-FFF2-40B4-BE49-F238E27FC236}">
                <a16:creationId xmlns:a16="http://schemas.microsoft.com/office/drawing/2014/main" id="{5EFF93CF-FD6A-4B3E-A1D5-95623546E757}"/>
              </a:ext>
            </a:extLst>
          </p:cNvPr>
          <p:cNvPicPr>
            <a:picLocks noChangeAspect="1"/>
          </p:cNvPicPr>
          <p:nvPr/>
        </p:nvPicPr>
        <p:blipFill>
          <a:blip r:embed="rId3"/>
          <a:stretch>
            <a:fillRect/>
          </a:stretch>
        </p:blipFill>
        <p:spPr>
          <a:xfrm>
            <a:off x="6018415" y="1993184"/>
            <a:ext cx="3462936" cy="2309778"/>
          </a:xfrm>
          <a:prstGeom prst="rect">
            <a:avLst/>
          </a:prstGeom>
        </p:spPr>
      </p:pic>
      <p:pic>
        <p:nvPicPr>
          <p:cNvPr id="7" name="Attēls 6">
            <a:extLst>
              <a:ext uri="{FF2B5EF4-FFF2-40B4-BE49-F238E27FC236}">
                <a16:creationId xmlns:a16="http://schemas.microsoft.com/office/drawing/2014/main" id="{9A3B87E8-244E-4691-BC2D-B57E8FBC3211}"/>
              </a:ext>
            </a:extLst>
          </p:cNvPr>
          <p:cNvPicPr>
            <a:picLocks noChangeAspect="1"/>
          </p:cNvPicPr>
          <p:nvPr/>
        </p:nvPicPr>
        <p:blipFill>
          <a:blip r:embed="rId4"/>
          <a:stretch>
            <a:fillRect/>
          </a:stretch>
        </p:blipFill>
        <p:spPr>
          <a:xfrm>
            <a:off x="7946967" y="3681241"/>
            <a:ext cx="4176225" cy="2603180"/>
          </a:xfrm>
          <a:prstGeom prst="rect">
            <a:avLst/>
          </a:prstGeom>
        </p:spPr>
      </p:pic>
    </p:spTree>
    <p:extLst>
      <p:ext uri="{BB962C8B-B14F-4D97-AF65-F5344CB8AC3E}">
        <p14:creationId xmlns:p14="http://schemas.microsoft.com/office/powerpoint/2010/main" val="2567468387"/>
      </p:ext>
    </p:extLst>
  </p:cSld>
  <p:clrMapOvr>
    <a:masterClrMapping/>
  </p:clrMapOvr>
</p:sld>
</file>

<file path=ppt/theme/theme1.xml><?xml version="1.0" encoding="utf-8"?>
<a:theme xmlns:a="http://schemas.openxmlformats.org/drawingml/2006/main" name="Bāze">
  <a:themeElements>
    <a:clrScheme name="Bāze">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āze">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āze">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TM03457444[[fn=Bāze]]</Template>
  <TotalTime>172</TotalTime>
  <Words>1373</Words>
  <Application>Microsoft Office PowerPoint</Application>
  <PresentationFormat>Platekrāna</PresentationFormat>
  <Paragraphs>128</Paragraphs>
  <Slides>19</Slides>
  <Notes>0</Notes>
  <HiddenSlides>0</HiddenSlides>
  <MMClips>0</MMClips>
  <ScaleCrop>false</ScaleCrop>
  <HeadingPairs>
    <vt:vector size="6" baseType="variant">
      <vt:variant>
        <vt:lpstr>Lietotie fonti</vt:lpstr>
      </vt:variant>
      <vt:variant>
        <vt:i4>7</vt:i4>
      </vt:variant>
      <vt:variant>
        <vt:lpstr>Dizains</vt:lpstr>
      </vt:variant>
      <vt:variant>
        <vt:i4>1</vt:i4>
      </vt:variant>
      <vt:variant>
        <vt:lpstr>Slaidu virsraksti</vt:lpstr>
      </vt:variant>
      <vt:variant>
        <vt:i4>19</vt:i4>
      </vt:variant>
    </vt:vector>
  </HeadingPairs>
  <TitlesOfParts>
    <vt:vector size="27" baseType="lpstr">
      <vt:lpstr>Arial</vt:lpstr>
      <vt:lpstr>Calibri</vt:lpstr>
      <vt:lpstr>Corbel</vt:lpstr>
      <vt:lpstr>IBM Plex Sans</vt:lpstr>
      <vt:lpstr>Symbol</vt:lpstr>
      <vt:lpstr>Times New Roman</vt:lpstr>
      <vt:lpstr>Wingdings</vt:lpstr>
      <vt:lpstr>Bāze</vt:lpstr>
      <vt:lpstr>Bioloģiskais piesārņojums</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Bioloģiskais piesārņojums</dc:title>
  <dc:creator>kalnaraaja@inbox.lv</dc:creator>
  <cp:lastModifiedBy>HP</cp:lastModifiedBy>
  <cp:revision>20</cp:revision>
  <dcterms:created xsi:type="dcterms:W3CDTF">2025-12-22T16:39:28Z</dcterms:created>
  <dcterms:modified xsi:type="dcterms:W3CDTF">2026-01-05T06:59:13Z</dcterms:modified>
</cp:coreProperties>
</file>