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9"/>
  </p:notesMasterIdLst>
  <p:sldIdLst>
    <p:sldId id="280" r:id="rId5"/>
    <p:sldId id="302" r:id="rId6"/>
    <p:sldId id="304" r:id="rId7"/>
    <p:sldId id="305" r:id="rId8"/>
    <p:sldId id="306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6" r:id="rId23"/>
    <p:sldId id="295" r:id="rId24"/>
    <p:sldId id="297" r:id="rId25"/>
    <p:sldId id="301" r:id="rId26"/>
    <p:sldId id="300" r:id="rId27"/>
    <p:sldId id="29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5987-200D-41EF-8D0B-5927573E58A0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CC1C-3946-4816-A508-8178DB169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BCC1C-3946-4816-A508-8178DB169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6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6460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943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5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786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226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8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5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5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2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stpocket.com/lv/learn/zalkti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77779-gada-parskatu-un-konsolideto-gada-parskatu-likums" TargetMode="External"/><Relationship Id="rId2" Type="http://schemas.openxmlformats.org/officeDocument/2006/relationships/hyperlink" Target="https://www.lraga.lv/wp-content/uploads/2022/01/Bilance_nov_2021_A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zalktis.lv/Avansanorekini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2484410"/>
            <a:ext cx="11338559" cy="16096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izsniegšanas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norēķināšanās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kārtība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Autofit/>
          </a:bodyPr>
          <a:lstStyle/>
          <a:p>
            <a:pPr algn="l"/>
            <a:r>
              <a:rPr lang="lv-LV" b="1" dirty="0">
                <a:solidFill>
                  <a:schemeClr val="bg1"/>
                </a:solidFill>
              </a:rPr>
              <a:t>Autore: </a:t>
            </a:r>
          </a:p>
          <a:p>
            <a:pPr algn="l"/>
            <a:r>
              <a:rPr lang="lv-LV" b="1" dirty="0">
                <a:solidFill>
                  <a:schemeClr val="bg1"/>
                </a:solidFill>
              </a:rPr>
              <a:t>Skolotāja Gita Dukāte</a:t>
            </a:r>
          </a:p>
          <a:p>
            <a:pPr algn="l"/>
            <a:r>
              <a:rPr lang="lv-LV" b="1" dirty="0">
                <a:solidFill>
                  <a:schemeClr val="bg1"/>
                </a:solidFill>
              </a:rPr>
              <a:t>Kandava, 2025./26.māc.g.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04F45-8987-5A63-BCD3-E135A9B336BF}"/>
              </a:ext>
            </a:extLst>
          </p:cNvPr>
          <p:cNvSpPr txBox="1"/>
          <p:nvPr/>
        </p:nvSpPr>
        <p:spPr>
          <a:xfrm>
            <a:off x="3105781" y="1166948"/>
            <a:ext cx="8258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Kandavas Lauksaimniecības tehnikums</a:t>
            </a:r>
          </a:p>
          <a:p>
            <a:r>
              <a:rPr lang="lv-LV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MODUĻA "Naudas līdzekļu uzskaite</a:t>
            </a: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endParaRPr lang="lv-LV" sz="32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lv-LV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Profesionālā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kvalifikācija</a:t>
            </a:r>
            <a:r>
              <a:rPr lang="en-US" sz="2000" b="1" dirty="0">
                <a:solidFill>
                  <a:schemeClr val="bg1"/>
                </a:solidFill>
              </a:rPr>
              <a:t> "</a:t>
            </a:r>
            <a:r>
              <a:rPr lang="en-US" sz="2000" b="1" dirty="0" err="1">
                <a:solidFill>
                  <a:schemeClr val="bg1"/>
                </a:solidFill>
              </a:rPr>
              <a:t>Grāmatvedis</a:t>
            </a:r>
            <a:r>
              <a:rPr lang="en-US" sz="2000" b="1" dirty="0">
                <a:solidFill>
                  <a:schemeClr val="bg1"/>
                </a:solidFill>
              </a:rPr>
              <a:t>" (4. LKI) </a:t>
            </a:r>
          </a:p>
        </p:txBody>
      </p:sp>
      <p:pic>
        <p:nvPicPr>
          <p:cNvPr id="4" name="Attēls 4">
            <a:extLst>
              <a:ext uri="{FF2B5EF4-FFF2-40B4-BE49-F238E27FC236}">
                <a16:creationId xmlns:a16="http://schemas.microsoft.com/office/drawing/2014/main" id="{625BB8D5-374D-0F11-084B-72C1AE72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77" y="207185"/>
            <a:ext cx="2586471" cy="26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4CF6-323C-EACE-8491-23A61ECD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attaisnojuma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BBA0-D144-68E7-19FA-4376A66E1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Derīgs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rekvizīti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izņemot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parakstu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papildus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kvīts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rekvizītiem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pielīdzināms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rēķinam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automātiskais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saņēmēja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 summa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mazāka nekā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EUR,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komandējuma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ārvalstīs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biļetes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8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F2F02E03-42E4-D464-F49E-4D8CE62A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8" y="315313"/>
            <a:ext cx="7376160" cy="60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4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FB6B-2671-6F74-782D-19EF4A4D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Avansa norēķini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Grāmatvedības programmā Zalktis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C085-6D12-B481-9AC5-97EEC1AFB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Avansa norēķinu pārskati – tas ir uzņēmuma instruments, lai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uzskaitītu darbinieka saņemto naudu un pierādītu, kā tā izlietota uzņēmuma vajadzībām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Vienkārši sakot – uzņēmums uztic darbiniekam naudu, lai tas nopirktu to, kas ikdienā nepieciešams darbam, bet pretī gaida pārskatu un čekus, lai grāmatvedībā viss būtu tīrs un caurspīdīgs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2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2C96-FB61-9752-4B5F-69D7E922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Kāpēc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vajadzīgi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avansa norēķini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9391-6A2A-7AE0-6F77-61159429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uzņēmums varētu: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kontrolēt izsniegto skaidro/bezskaidro naudu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iegūt uzskaiti par izdevumiem, ko darbinieks veic uzņēmuma vārdā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pareizi iegrāmatot šos izdevumus atbilstoši izdevumu kontiem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nodrošināt, ka izdevumi ir pamatoti ar čekiem, kvītīm vai citiem dokumentiem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sekot līdzi, vai darbinieks nav parādā uzņēmumam vai uzņēmums – darbiniekam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 lieti noder avansa norēķinu pārskats – tas ir kā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atskaites grāmatiņa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 darbinieks ieliek visus čekus un uzņēmums pēc tam var iegrāmatot izdevumus.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DC3D-9003-F3DA-6ADB-12FC58EB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grāmatvedībā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svarīgākais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E120C2-66F3-C293-9738-FFC0268FD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5132" y="1239916"/>
            <a:ext cx="940472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Katram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darbiniekam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norēķinu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23801 A. Bērziņš, 23802 I. Ozols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u.tml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Darbinieks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saņem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iegrāmato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naudas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D23801 K2611 –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izmaksāts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skaidrā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naudā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D23801 K2623 –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pārskaitīts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Darbinieks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izlieto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naudu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čeks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izdevums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grāmatots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attiecīgo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izdevumu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Notārs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D7721 K23801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Vilciena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biļete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D7791 K23801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iegādātas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noliktavai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izmanto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noliktavas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pavadzīmi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tiešu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izdevuma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Preces: D21101 K23801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PVN: D57213 K23801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7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F9E5-BDED-FE06-4F00-F8D53659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Caur Zalktis izvēlni: Žurnāls-virsgrāmata=&gt; Avansa norēķini var atvērt avansa norēķinu pārskatu sarakstu: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9B7C-5AF8-485C-A1D8-855A1868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D928C-1B61-378F-91AC-A29072AE7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72" y="1496196"/>
            <a:ext cx="8420200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9846-37D1-91F9-32B4-8507334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pogas "Jauns" palīdzību var atvērt jaunu avansa norēķinu un to sagatavot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7907-3ABC-E5CB-5D35-1D27CE9BE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F8F8E-FB79-F0D7-A8C6-34987C867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54" y="1570743"/>
            <a:ext cx="8875426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CBE6E-CDAD-4679-6624-15393DB13CCB}"/>
              </a:ext>
            </a:extLst>
          </p:cNvPr>
          <p:cNvSpPr txBox="1"/>
          <p:nvPr/>
        </p:nvSpPr>
        <p:spPr>
          <a:xfrm>
            <a:off x="853440" y="853441"/>
            <a:ext cx="10668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lv-LV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Tagad var labot pamatinformāciju - pārskata numuru, laika periodu, avansa norēķina personu un kontu.</a:t>
            </a:r>
          </a:p>
          <a:p>
            <a:pPr algn="l">
              <a:buNone/>
            </a:pP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Kreisā tabula parāda visus ievadītos dokumentus, piemēram čekus, kvītis, biļetes ar sekojošu pamatinformāciju: datums, klients, dokumenta nosaukums, numurs. 	Atbilstoši katram kreisās tabulas ierakstam tiek parādīti labās tabulas kontējumi, summas un piezīmes.</a:t>
            </a:r>
          </a:p>
          <a:p>
            <a:pPr algn="l">
              <a:buNone/>
            </a:pP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Vispirms jāievada 1 dokumentu kreisajā tabulā un tad pēc tam labajā tabulā kontējumus un summas. Tikai pēc tam var ievadīt nākošo dokumentu.</a:t>
            </a:r>
          </a:p>
          <a:p>
            <a:pPr algn="l"/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Ja nodzēsīsiet avans norēķinu pārskatu, tad tas tiks nodzēsts, bet tajā esošie ieraksti - iegrāmatojumi netiek nostornēti. Tos varēs apskatīt hronoloģiskajā žurnālā.</a:t>
            </a:r>
          </a:p>
        </p:txBody>
      </p:sp>
    </p:spTree>
    <p:extLst>
      <p:ext uri="{BB962C8B-B14F-4D97-AF65-F5344CB8AC3E}">
        <p14:creationId xmlns:p14="http://schemas.microsoft.com/office/powerpoint/2010/main" val="256186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68D8-F998-E32A-2E99-BFA0E570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34" y="156754"/>
            <a:ext cx="9299221" cy="1153112"/>
          </a:xfrm>
        </p:spPr>
        <p:txBody>
          <a:bodyPr/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apakšā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redzamo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Uzstādījumi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ievadīt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pamatdatus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ērtākai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ievadei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0F05-70A9-6802-0DD4-90E70A16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43EFA-D4B8-01DD-8D29-277BD8BCB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1460862"/>
            <a:ext cx="10006148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8E0F5A-EF44-0E84-AEB1-6E95AD6ABCDC}"/>
              </a:ext>
            </a:extLst>
          </p:cNvPr>
          <p:cNvSpPr txBox="1"/>
          <p:nvPr/>
        </p:nvSpPr>
        <p:spPr>
          <a:xfrm>
            <a:off x="513805" y="1201783"/>
            <a:ext cx="10406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Šajā pamatdatu logā ievadiet biežāk lietotus kontus CostPocket ērtākai čeku ievadei.</a:t>
            </a:r>
            <a:b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CostPocket mobilā aplikācija var jums palīdzēt veikt ātrāku čeku ievadi. Apaksts par tās izmantošanu: </a:t>
            </a:r>
            <a:r>
              <a:rPr lang="lv-LV" sz="2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https://costpocket.com/lv/learn/zalktis</a:t>
            </a:r>
            <a:endParaRPr lang="lv-LV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lv-LV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 saņemsiet datu failu no CostPocket, tad Zalktī var ieimportēt uz avansa norēķinu šāda veidā. Nospiediet pogu "CostPocket" uz avansa norēķina pogas, tad parādīsies tas logs:</a:t>
            </a:r>
          </a:p>
        </p:txBody>
      </p:sp>
    </p:spTree>
    <p:extLst>
      <p:ext uri="{BB962C8B-B14F-4D97-AF65-F5344CB8AC3E}">
        <p14:creationId xmlns:p14="http://schemas.microsoft.com/office/powerpoint/2010/main" val="115393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99C2-4395-0484-A5C2-6C76E3CE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Anotācija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1D78-A17C-529C-6483-0EEAED87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Metodiskais materiāls ir paredzēts, lai se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kmēt izglītojamā spējas sagatavot, apstrādāt un reģistrēt skaidras naudas un bezskaidras naudas darījumus avansa norēķinos.	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Darbs izstrādāts, kā daļa no moduļa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"Naudas līdzekļu uzskaite"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Kopējais paredzamais stundu skaits šī temata apguvei ir 8 lekcijas (160 min). Prezentācija paredzēta 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ptimālā līmeņa teorētisko zināšanu un prasmj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nostiprināšanai.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2E43-CC66-1A3A-2B3E-C6F1E645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E927-FC36-DDD8-5688-7D0AEA8C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15C2D-987C-6855-3D67-6700C850E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1" y="609602"/>
            <a:ext cx="10222089" cy="60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FB9881-28E3-9F5E-E77F-7A7398D639ED}"/>
              </a:ext>
            </a:extLst>
          </p:cNvPr>
          <p:cNvSpPr txBox="1"/>
          <p:nvPr/>
        </p:nvSpPr>
        <p:spPr>
          <a:xfrm>
            <a:off x="653143" y="1254035"/>
            <a:ext cx="113733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lv-LV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Ja partneru nosaukumi nav ievadīti, atzīmēti ar dzeltenu laukumu, tad ievadiet. Grāmatojot tos ierakstus, saglabāsiet arī jaunus klientu automātiski uz klientu sarakstu.</a:t>
            </a:r>
          </a:p>
          <a:p>
            <a:pPr algn="l">
              <a:buNone/>
            </a:pPr>
            <a:r>
              <a:rPr lang="lv-LV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Piemērā datums ir nokrāsots sarkanā krāsā. Tas atgādina, ka tie datumi neietilpst avansa norēķina norādītajā laika periodā.</a:t>
            </a:r>
          </a:p>
        </p:txBody>
      </p:sp>
    </p:spTree>
    <p:extLst>
      <p:ext uri="{BB962C8B-B14F-4D97-AF65-F5344CB8AC3E}">
        <p14:creationId xmlns:p14="http://schemas.microsoft.com/office/powerpoint/2010/main" val="186527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5814-9FC8-1F31-6084-7446A241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Jautājumi paškuntrolei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8BF4B0-461E-C9A5-CAA8-725B2B3DB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3312" y="2257832"/>
            <a:ext cx="101136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 ir norēķinu persona un ar ko tā atšķiras no parasta darbinieka?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Kādos gadījumos uzņēmums izsniedz avansu norēķinu personai?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Kādi dokumenti norēķinu personai jāiesniedz, attaisnojot izdevumus?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Kāds ir avansa norēķina iesniegšanas mērķis?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 tiek uzskaitīta avansa izsniegšana grāmatvedībā (kontu korespondence)?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 rīkojas, ja norēķinu persona iztērējusi mazāk nekā saņemto avansu?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 rīkojas, ja norēķinu persona iztērējusi vairāk nekā saņemto avansu?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Kāpēc norēķinu personas nedrīkst ilgstoši palikt parādā uzņēmumam?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Kādas ir biežāk sastopamās kļūdas norēķinu personu uzskaitē?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Kādi iekšējās kontroles pasākumi nodrošina korektu norēķinu personu uzskaiti?</a:t>
            </a:r>
          </a:p>
        </p:txBody>
      </p:sp>
    </p:spTree>
    <p:extLst>
      <p:ext uri="{BB962C8B-B14F-4D97-AF65-F5344CB8AC3E}">
        <p14:creationId xmlns:p14="http://schemas.microsoft.com/office/powerpoint/2010/main" val="244782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F0E6-E985-BB56-5EE9-864C4669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Izmantotie avoti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4F1A-E933-0B3F-FF5C-8D83209A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Norēķinu personas darījumu kārtošana un uzskaite</a:t>
            </a:r>
            <a:endParaRPr lang="lv-LV" sz="1800" b="1" dirty="0">
              <a:solidFill>
                <a:srgbClr val="58C1BA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Latvijas Republikas ārpakalpojuma grāmatvežu asociācija</a:t>
            </a:r>
          </a:p>
          <a:p>
            <a:pPr>
              <a:buNone/>
            </a:pPr>
            <a:r>
              <a:rPr lang="lv-LV" sz="1800" i="1" dirty="0">
                <a:solidFill>
                  <a:srgbClr val="58C1B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https://www.lraga.lv › Bilance_nov_2021_AD</a:t>
            </a:r>
            <a:endParaRPr lang="lv-LV" sz="1800" dirty="0">
              <a:solidFill>
                <a:srgbClr val="58C1BA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n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Gada pārskatu un 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konsolidēto gada pārskata likums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https://likumi.lv/ta/id/277779-gada-parskatu-un-konsolideto-gada-parskatu-likums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Grāmatvedības programmas Zalktis rokasgrāmata </a:t>
            </a:r>
          </a:p>
          <a:p>
            <a:pPr marL="0" indent="0"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https://help.zalktis.lv/Avansanorekini.html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2052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5CB-80FB-1158-5ED8-E9E938A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1933302"/>
            <a:ext cx="10345783" cy="2299063"/>
          </a:xfrm>
        </p:spPr>
        <p:txBody>
          <a:bodyPr/>
          <a:lstStyle/>
          <a:p>
            <a:pPr algn="ctr"/>
            <a:r>
              <a:rPr lang="lv-LV" dirty="0"/>
              <a:t>Paldies par uzmanību!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1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9734-9D86-9E9E-04BC-09A90AA4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Temata apguves mērķi un uzdevumi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DE93-3692-A81C-8161-B1950146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Veidot izpratni par avansu norēķinā uzrādāmo dokumentu veidiem un obligātajiem rekvizītiem, skaidras un  bezskaidras naudas darījumos.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Sistematizēt zināšanas grāmatvedības uzsakitē,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izlietojum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noformēšan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Pētīt avansa norēķina kontroles nozīmīgumu, skaidras un bezskaidras naudas darījumos. 	</a:t>
            </a:r>
          </a:p>
          <a:p>
            <a:endParaRPr lang="lv-LV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CAA-CF5C-F8AB-43F8-25260573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Sasniedzamie rezultāti</a:t>
            </a:r>
            <a:br>
              <a:rPr lang="lv-LV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B4B0-C234-AA7D-05EF-F78617CDF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56871" cy="41954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Izprot naudas izdevumu apliecinošo dokumentu atskaiti un avansa norēķinu.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Secina,  kontroles nozīmīgumu, skaidras un bezskaidras naudas darījumos. 	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Spēj patstāvīgi veikt grāmatojumus, un datu ievadi grāmatvedības programmā.</a:t>
            </a: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3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D7F5-10CC-5671-DD6C-56785AF3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Avansa norēķins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4E7A-8392-42C8-3AD4-E299F0CE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Grāmatvedības dokuments un uzskaites process, ar kura palīdzību tiek atspoguļota un kontrolēta darbiniekam uzņēmuma vajadzībām izsniegtā avansa izlietojums un savstarpējie norēķini starp uzņēmumu un darbinieku.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5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86F1-F10B-62E1-0DA6-A096F004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izsniegšana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6FFD-18F5-7783-EE8A-9D4498D4A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drīkst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izsniegt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skaidrā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naudā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pārskaitījumu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grāmatojot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norēķinu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v-LV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Saņemt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var:</a:t>
            </a:r>
          </a:p>
          <a:p>
            <a:pPr lvl="0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darbinieks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valdes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loceklis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dalībnieks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cita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persona, ja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apstiprināta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norēķinu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rakstisks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pieprasījums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vadītāja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atļauja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Pieprasījumā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noteikti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jābūt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mērķim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Naudu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drīkst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izlietot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tikai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piešķirta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27DE-A23B-F544-E78D-F74A2465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Avansa</a:t>
            </a:r>
            <a:r>
              <a:rPr lang="en-US" b="1" dirty="0"/>
              <a:t> </a:t>
            </a:r>
            <a:r>
              <a:rPr lang="en-US" b="1" dirty="0" err="1"/>
              <a:t>norēķins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47DE-6EC4-DD4D-F627-01985F268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Saņēmējs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sagatavo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atskaiti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attaisnojuma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pievienojot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čekus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kvītis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atskaitei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jābūt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hronoloģiskai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numurē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secīgi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Grāmatojums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BF76E9-B35F-29A2-C611-A8141B3CE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49754"/>
              </p:ext>
            </p:extLst>
          </p:nvPr>
        </p:nvGraphicFramePr>
        <p:xfrm>
          <a:off x="645739" y="3719130"/>
          <a:ext cx="9404724" cy="264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908">
                  <a:extLst>
                    <a:ext uri="{9D8B030D-6E8A-4147-A177-3AD203B41FA5}">
                      <a16:colId xmlns:a16="http://schemas.microsoft.com/office/drawing/2014/main" val="272965532"/>
                    </a:ext>
                  </a:extLst>
                </a:gridCol>
                <a:gridCol w="3134908">
                  <a:extLst>
                    <a:ext uri="{9D8B030D-6E8A-4147-A177-3AD203B41FA5}">
                      <a16:colId xmlns:a16="http://schemas.microsoft.com/office/drawing/2014/main" val="319480107"/>
                    </a:ext>
                  </a:extLst>
                </a:gridCol>
                <a:gridCol w="3134908">
                  <a:extLst>
                    <a:ext uri="{9D8B030D-6E8A-4147-A177-3AD203B41FA5}">
                      <a16:colId xmlns:a16="http://schemas.microsoft.com/office/drawing/2014/main" val="627319060"/>
                    </a:ext>
                  </a:extLst>
                </a:gridCol>
              </a:tblGrid>
              <a:tr h="567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Darījums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Debets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Kredīts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1424790"/>
                  </a:ext>
                </a:extLst>
              </a:tr>
              <a:tr h="568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Avanss izsniegts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2380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Norēķini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norēķinu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2610/2620 Nauda (kase/banka)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4397394"/>
                  </a:ext>
                </a:extLst>
              </a:tr>
              <a:tr h="1118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Avanss izlietots, atskaite iesniegta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7.. / 1.. / 21..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ilgtermiņa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krājumi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2380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Norēķini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norēķinu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9973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3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A059-15B7-4405-8378-E7A3C923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Termiņš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atgriešanai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7EE4-184A-FC53-3B70-83BFF418C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Neizlietotā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atlikums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jāatgriež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noteiktā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termiņā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Likums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norēķins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netiek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laikā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pielīdzina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algotā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ienākumam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apliek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ja: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atlikums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minimālā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mēnešalga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norēķina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noteiktajā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termiņā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Tātad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aizmirsi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alga,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nodokļi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jāmaksā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grāmatveži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liktenis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kontrolēt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9808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FE51-BB15-FA95-DBDC-5688770E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jāizskatās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norēķinam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E5AA-5CBB-4F62-4576-B193CBF0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attaisnojuma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jābūt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numuram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datumam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uzņēmuma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rekvizītiem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norēķinu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piegādātāja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/info par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izdevumu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/bez PVN,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kopsumma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vārdos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kontējumiem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parakstiem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norēķinu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grāmatvedis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vadītājs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nav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parakstu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rekvizītu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vēl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gals, bet var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nākties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pieprasīt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papildus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6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1240</Words>
  <Application>Microsoft Office PowerPoint</Application>
  <PresentationFormat>Platekrāna</PresentationFormat>
  <Paragraphs>125</Paragraphs>
  <Slides>24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Avansu izsniegšanas un norēķināšanās kārtība</vt:lpstr>
      <vt:lpstr>Anotācija</vt:lpstr>
      <vt:lpstr>Temata apguves mērķi un uzdevumi </vt:lpstr>
      <vt:lpstr>Sasniedzamie rezultāti </vt:lpstr>
      <vt:lpstr>Avansa norēķins</vt:lpstr>
      <vt:lpstr>Avansa izsniegšana</vt:lpstr>
      <vt:lpstr>Avansa norēķins </vt:lpstr>
      <vt:lpstr>Termiņš avansa atgriešanai </vt:lpstr>
      <vt:lpstr>Kā jāizskatās avansa norēķinam</vt:lpstr>
      <vt:lpstr>Kad čeks der, kā attaisnojuma dokuments</vt:lpstr>
      <vt:lpstr>PowerPoint prezentācija</vt:lpstr>
      <vt:lpstr>Avansa norēķini Grāmatvedības programmā Zalktis</vt:lpstr>
      <vt:lpstr>Kāpēc ir vajadzīgi avansa norēķini</vt:lpstr>
      <vt:lpstr>Kas grāmatvedībā svarīgākais?</vt:lpstr>
      <vt:lpstr>Caur Zalktis izvēlni: Žurnāls-virsgrāmata=&gt; Avansa norēķini var atvērt avansa norēķinu pārskatu sarakstu:</vt:lpstr>
      <vt:lpstr>Ar pogas "Jauns" palīdzību var atvērt jaunu avansa norēķinu un to sagatavot.</vt:lpstr>
      <vt:lpstr>PowerPoint prezentācija</vt:lpstr>
      <vt:lpstr>Caur apakšā redzamo pogu "Uzstādījumi" varat ievadīt nepieciešamos pamatdatus ērtākai datu ievadei:</vt:lpstr>
      <vt:lpstr>PowerPoint prezentācija</vt:lpstr>
      <vt:lpstr>PowerPoint prezentācija</vt:lpstr>
      <vt:lpstr>PowerPoint prezentācija</vt:lpstr>
      <vt:lpstr>Jautājumi paškuntrolei</vt:lpstr>
      <vt:lpstr>Izmantotie avoti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Gita Dukāte</dc:creator>
  <cp:lastModifiedBy>HP</cp:lastModifiedBy>
  <cp:revision>8</cp:revision>
  <dcterms:created xsi:type="dcterms:W3CDTF">2025-11-26T15:20:54Z</dcterms:created>
  <dcterms:modified xsi:type="dcterms:W3CDTF">2026-01-05T06:56:33Z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