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1" r:id="rId5"/>
    <p:sldId id="328" r:id="rId6"/>
    <p:sldId id="282" r:id="rId7"/>
    <p:sldId id="283" r:id="rId8"/>
    <p:sldId id="324" r:id="rId9"/>
    <p:sldId id="315" r:id="rId10"/>
    <p:sldId id="272" r:id="rId11"/>
    <p:sldId id="273" r:id="rId12"/>
    <p:sldId id="274" r:id="rId13"/>
    <p:sldId id="275" r:id="rId14"/>
    <p:sldId id="329"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0A1AB-7010-4A2D-822A-F92B5BE6DD01}" v="5" dt="2025-01-06T07:55:29.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6067890-A476-3D5A-B677-E861C6F79054}"/>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81A22342-3C8C-C4B1-7166-102754EC6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44EE7638-18BF-9236-624E-621BA39EB29C}"/>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5" name="Kājenes vietturis 4">
            <a:extLst>
              <a:ext uri="{FF2B5EF4-FFF2-40B4-BE49-F238E27FC236}">
                <a16:creationId xmlns:a16="http://schemas.microsoft.com/office/drawing/2014/main" id="{58ED9023-7E7B-03AF-4C8F-A31CA35586DA}"/>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944ABD1-736F-BC4B-E05A-FBC91BAE1822}"/>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197038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6C71AB-6086-D7BB-1693-9BD90A12CEF6}"/>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7061E035-5A01-FF16-2A99-41F9F7E5F39D}"/>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488F0B7-97BA-7A05-4CC3-9E8370750108}"/>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5" name="Kājenes vietturis 4">
            <a:extLst>
              <a:ext uri="{FF2B5EF4-FFF2-40B4-BE49-F238E27FC236}">
                <a16:creationId xmlns:a16="http://schemas.microsoft.com/office/drawing/2014/main" id="{682E39F4-C86C-AB58-E5C0-0A637E7B587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4540236-0958-F204-F407-86C952DED29B}"/>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26221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5493F111-99ED-F9A7-2777-0B0F059D52CB}"/>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45B8FAE7-5848-8320-3D31-28EC094BA431}"/>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FE0FC69-FF9C-E776-BE5C-F94F9D2702CA}"/>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5" name="Kājenes vietturis 4">
            <a:extLst>
              <a:ext uri="{FF2B5EF4-FFF2-40B4-BE49-F238E27FC236}">
                <a16:creationId xmlns:a16="http://schemas.microsoft.com/office/drawing/2014/main" id="{20B03C22-6533-F79D-9844-820EA4A127F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16DED4A-9279-EBA9-2538-952E41B6223D}"/>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40765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4465721-B196-6CD0-0B11-1A06BFA4EC5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F2B9896A-C7BF-9A4F-635D-64818FD8875A}"/>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FF63A0F-6F91-F158-2CB8-A9022E85E71E}"/>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5" name="Kājenes vietturis 4">
            <a:extLst>
              <a:ext uri="{FF2B5EF4-FFF2-40B4-BE49-F238E27FC236}">
                <a16:creationId xmlns:a16="http://schemas.microsoft.com/office/drawing/2014/main" id="{1517FB9F-0FD2-67D0-1750-368BB4A5796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24ECBAA-FB40-9319-CBD7-F04D2B1E2C01}"/>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354290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723E44-7D99-C2EF-A248-2F3889B78718}"/>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884C4765-99B9-9F42-605E-080763AC0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D12D8344-F877-EC80-5D01-1D8526E8FB97}"/>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5" name="Kājenes vietturis 4">
            <a:extLst>
              <a:ext uri="{FF2B5EF4-FFF2-40B4-BE49-F238E27FC236}">
                <a16:creationId xmlns:a16="http://schemas.microsoft.com/office/drawing/2014/main" id="{A8CD193D-3E21-560E-D484-3C434A428AB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A2AE502-22E4-DC1A-09A5-F8D86D6B4BA5}"/>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425787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3BE4AD-0873-34DB-EE36-7BDB2486BAD2}"/>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C544F7A9-A15C-59E2-6495-216F52416D1F}"/>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22ECCB2D-D69D-7031-F2C6-27F57FF8E3E1}"/>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EF6CDF77-C7BB-0E66-CFEA-207569564F79}"/>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6" name="Kājenes vietturis 5">
            <a:extLst>
              <a:ext uri="{FF2B5EF4-FFF2-40B4-BE49-F238E27FC236}">
                <a16:creationId xmlns:a16="http://schemas.microsoft.com/office/drawing/2014/main" id="{5C4020DB-4026-064B-1693-66DAD1FA437D}"/>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7E8F924A-A8FE-FF9E-95A1-96BF4108EE95}"/>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368817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AB479CB-666D-CE65-DFBC-D7622A69033C}"/>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35929DC9-5905-2C59-82F6-72C4D1CE7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3248C6A2-7829-73A7-521A-05FFCAE42EE1}"/>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59CE1779-BB9F-849E-526D-213712F59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3D5E7350-50A5-F926-E1F7-8D17AF9B28F0}"/>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AED2B05A-5806-84FE-82D9-62F339B563D3}"/>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8" name="Kājenes vietturis 7">
            <a:extLst>
              <a:ext uri="{FF2B5EF4-FFF2-40B4-BE49-F238E27FC236}">
                <a16:creationId xmlns:a16="http://schemas.microsoft.com/office/drawing/2014/main" id="{29AB68F5-9819-6428-CBFD-9121B2C2ABD2}"/>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CABE3098-433A-E45A-7AF6-CBD8D938591D}"/>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261636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3F7C636-D85D-AE1B-77E6-4356DB090939}"/>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8363DE0D-24BF-ECDC-7513-F53CCBDAD9CE}"/>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4" name="Kājenes vietturis 3">
            <a:extLst>
              <a:ext uri="{FF2B5EF4-FFF2-40B4-BE49-F238E27FC236}">
                <a16:creationId xmlns:a16="http://schemas.microsoft.com/office/drawing/2014/main" id="{01A64006-C2FC-9769-32AA-7276C9B52D27}"/>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9337653F-84C9-6815-DDE3-F4D41919FF7F}"/>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84569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4BC96DB4-856B-20E3-4104-9EB6E877F5F0}"/>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3" name="Kājenes vietturis 2">
            <a:extLst>
              <a:ext uri="{FF2B5EF4-FFF2-40B4-BE49-F238E27FC236}">
                <a16:creationId xmlns:a16="http://schemas.microsoft.com/office/drawing/2014/main" id="{0AF3F89C-F457-FCD0-A4B3-6117FFAAFBFC}"/>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FF7D7F26-D39A-BA4D-5371-F2983FD4EF42}"/>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302858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99CDD6-348B-1AA3-4C01-6BBAB5E291E1}"/>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9BA13CA9-5AB4-A3ED-08DF-97ACCE4FBB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FCAA794F-8F94-A835-1F15-D14504280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264E560F-EA62-38DD-51DC-E1BB978FBF93}"/>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6" name="Kājenes vietturis 5">
            <a:extLst>
              <a:ext uri="{FF2B5EF4-FFF2-40B4-BE49-F238E27FC236}">
                <a16:creationId xmlns:a16="http://schemas.microsoft.com/office/drawing/2014/main" id="{075D70A5-5601-1D81-E905-8FD61A6E15D9}"/>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5E95D2C-BA03-93C9-2ADA-4FEA03376711}"/>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185155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48FFC5-44EC-010A-D0EC-D92A03BC5E5C}"/>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EE6F1E6A-45BA-C2BC-AEA1-9D23696CE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BBD1AB64-BBE6-EBFB-F598-87E8C8208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A39DADF-E03E-19B5-0031-653F897646E8}"/>
              </a:ext>
            </a:extLst>
          </p:cNvPr>
          <p:cNvSpPr>
            <a:spLocks noGrp="1"/>
          </p:cNvSpPr>
          <p:nvPr>
            <p:ph type="dt" sz="half" idx="10"/>
          </p:nvPr>
        </p:nvSpPr>
        <p:spPr/>
        <p:txBody>
          <a:bodyPr/>
          <a:lstStyle/>
          <a:p>
            <a:fld id="{D29BAAAF-5AEE-46FB-B939-049B79A3E318}" type="datetimeFigureOut">
              <a:rPr lang="lv-LV" smtClean="0"/>
              <a:t>05.01.2026</a:t>
            </a:fld>
            <a:endParaRPr lang="lv-LV"/>
          </a:p>
        </p:txBody>
      </p:sp>
      <p:sp>
        <p:nvSpPr>
          <p:cNvPr id="6" name="Kājenes vietturis 5">
            <a:extLst>
              <a:ext uri="{FF2B5EF4-FFF2-40B4-BE49-F238E27FC236}">
                <a16:creationId xmlns:a16="http://schemas.microsoft.com/office/drawing/2014/main" id="{8A29AE8B-9EBA-4B5E-D5FA-BA017BCF416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5185D06E-ACDD-4C48-48DA-BAC344FDDE93}"/>
              </a:ext>
            </a:extLst>
          </p:cNvPr>
          <p:cNvSpPr>
            <a:spLocks noGrp="1"/>
          </p:cNvSpPr>
          <p:nvPr>
            <p:ph type="sldNum" sz="quarter" idx="12"/>
          </p:nvPr>
        </p:nvSpPr>
        <p:spPr/>
        <p:txBody>
          <a:bodyPr/>
          <a:lstStyle/>
          <a:p>
            <a:fld id="{297886B8-9007-4CE9-ACE5-64710A6D132B}" type="slidenum">
              <a:rPr lang="lv-LV" smtClean="0"/>
              <a:t>‹#›</a:t>
            </a:fld>
            <a:endParaRPr lang="lv-LV"/>
          </a:p>
        </p:txBody>
      </p:sp>
    </p:spTree>
    <p:extLst>
      <p:ext uri="{BB962C8B-B14F-4D97-AF65-F5344CB8AC3E}">
        <p14:creationId xmlns:p14="http://schemas.microsoft.com/office/powerpoint/2010/main" val="213560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F37D3D0B-A96B-4E2D-06D6-274E1084F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E29FC7E9-CA5D-D30C-6911-436B0F689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74D02B3E-D795-757C-8696-A297EC397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9BAAAF-5AEE-46FB-B939-049B79A3E318}" type="datetimeFigureOut">
              <a:rPr lang="lv-LV" smtClean="0"/>
              <a:t>05.01.2026</a:t>
            </a:fld>
            <a:endParaRPr lang="lv-LV"/>
          </a:p>
        </p:txBody>
      </p:sp>
      <p:sp>
        <p:nvSpPr>
          <p:cNvPr id="5" name="Kājenes vietturis 4">
            <a:extLst>
              <a:ext uri="{FF2B5EF4-FFF2-40B4-BE49-F238E27FC236}">
                <a16:creationId xmlns:a16="http://schemas.microsoft.com/office/drawing/2014/main" id="{F1DDFF5A-4E09-12C0-8127-3610007C9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aida numura vietturis 5">
            <a:extLst>
              <a:ext uri="{FF2B5EF4-FFF2-40B4-BE49-F238E27FC236}">
                <a16:creationId xmlns:a16="http://schemas.microsoft.com/office/drawing/2014/main" id="{A07030AA-1A6B-B795-16AD-2E9A23B84F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7886B8-9007-4CE9-ACE5-64710A6D132B}" type="slidenum">
              <a:rPr lang="lv-LV" smtClean="0"/>
              <a:t>‹#›</a:t>
            </a:fld>
            <a:endParaRPr lang="lv-LV"/>
          </a:p>
        </p:txBody>
      </p:sp>
    </p:spTree>
    <p:extLst>
      <p:ext uri="{BB962C8B-B14F-4D97-AF65-F5344CB8AC3E}">
        <p14:creationId xmlns:p14="http://schemas.microsoft.com/office/powerpoint/2010/main" val="213034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2252E06-6F9A-01C4-0B00-59F1CCF45481}"/>
              </a:ext>
            </a:extLst>
          </p:cNvPr>
          <p:cNvSpPr>
            <a:spLocks noGrp="1"/>
          </p:cNvSpPr>
          <p:nvPr>
            <p:ph type="ctrTitle"/>
          </p:nvPr>
        </p:nvSpPr>
        <p:spPr>
          <a:xfrm>
            <a:off x="838200" y="451381"/>
            <a:ext cx="10512552" cy="4066540"/>
          </a:xfrm>
        </p:spPr>
        <p:txBody>
          <a:bodyPr anchor="b">
            <a:normAutofit/>
          </a:bodyPr>
          <a:lstStyle/>
          <a:p>
            <a:pPr algn="l"/>
            <a:r>
              <a:rPr lang="lv-LV" sz="6600"/>
              <a:t>Zeme, augsne, augi bioloģiskajā lauksaimniecībā</a:t>
            </a:r>
          </a:p>
        </p:txBody>
      </p:sp>
      <p:sp>
        <p:nvSpPr>
          <p:cNvPr id="3" name="Apakšvirsraksts 2">
            <a:extLst>
              <a:ext uri="{FF2B5EF4-FFF2-40B4-BE49-F238E27FC236}">
                <a16:creationId xmlns:a16="http://schemas.microsoft.com/office/drawing/2014/main" id="{B6D93459-3F90-B626-9383-BBDEE3CC70C1}"/>
              </a:ext>
            </a:extLst>
          </p:cNvPr>
          <p:cNvSpPr>
            <a:spLocks noGrp="1"/>
          </p:cNvSpPr>
          <p:nvPr>
            <p:ph type="subTitle" idx="1"/>
          </p:nvPr>
        </p:nvSpPr>
        <p:spPr>
          <a:xfrm>
            <a:off x="838199" y="4983276"/>
            <a:ext cx="10512552" cy="1126680"/>
          </a:xfrm>
        </p:spPr>
        <p:txBody>
          <a:bodyPr>
            <a:normAutofit/>
          </a:bodyPr>
          <a:lstStyle/>
          <a:p>
            <a:pPr algn="l"/>
            <a:r>
              <a:rPr lang="lv-LV" sz="1700"/>
              <a:t>Ā. Rudlapa</a:t>
            </a:r>
          </a:p>
          <a:p>
            <a:pPr algn="l"/>
            <a:r>
              <a:rPr lang="lv-LV" sz="1700"/>
              <a:t>2025.6.01.</a:t>
            </a:r>
          </a:p>
          <a:p>
            <a:pPr algn="l"/>
            <a:r>
              <a:rPr lang="lv-LV" sz="1700"/>
              <a:t>Kandavas LT</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61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00" name="Rectangle 5939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Title 1">
            <a:extLst>
              <a:ext uri="{FF2B5EF4-FFF2-40B4-BE49-F238E27FC236}">
                <a16:creationId xmlns:a16="http://schemas.microsoft.com/office/drawing/2014/main" id="{DBC5E63B-4569-4B2C-9582-165E8210EC1A}"/>
              </a:ext>
            </a:extLst>
          </p:cNvPr>
          <p:cNvSpPr>
            <a:spLocks noGrp="1"/>
          </p:cNvSpPr>
          <p:nvPr>
            <p:ph type="title"/>
          </p:nvPr>
        </p:nvSpPr>
        <p:spPr>
          <a:xfrm>
            <a:off x="630936" y="639520"/>
            <a:ext cx="3429000" cy="1719072"/>
          </a:xfrm>
        </p:spPr>
        <p:txBody>
          <a:bodyPr vert="horz" lIns="91440" tIns="45720" rIns="91440" bIns="45720" rtlCol="0" anchor="b">
            <a:noAutofit/>
          </a:bodyPr>
          <a:lstStyle/>
          <a:p>
            <a:r>
              <a:rPr lang="en-US" altLang="lv-LV" sz="3200" kern="1200" dirty="0" err="1">
                <a:solidFill>
                  <a:schemeClr val="tx1"/>
                </a:solidFill>
                <a:latin typeface="+mj-lt"/>
                <a:ea typeface="+mj-ea"/>
                <a:cs typeface="+mj-cs"/>
              </a:rPr>
              <a:t>Dzīv</a:t>
            </a:r>
            <a:r>
              <a:rPr lang="lv-LV" altLang="lv-LV" sz="3200" kern="1200" dirty="0">
                <a:solidFill>
                  <a:schemeClr val="tx1"/>
                </a:solidFill>
                <a:latin typeface="+mj-lt"/>
                <a:ea typeface="+mj-ea"/>
                <a:cs typeface="+mj-cs"/>
              </a:rPr>
              <a:t>a un vesela</a:t>
            </a:r>
            <a:r>
              <a:rPr lang="en-US" altLang="lv-LV" sz="3200" kern="1200" dirty="0">
                <a:solidFill>
                  <a:schemeClr val="tx1"/>
                </a:solidFill>
                <a:latin typeface="+mj-lt"/>
                <a:ea typeface="+mj-ea"/>
                <a:cs typeface="+mj-cs"/>
              </a:rPr>
              <a:t> </a:t>
            </a:r>
            <a:r>
              <a:rPr lang="en-US" altLang="lv-LV" sz="3200" kern="1200" dirty="0" err="1">
                <a:solidFill>
                  <a:schemeClr val="tx1"/>
                </a:solidFill>
                <a:latin typeface="+mj-lt"/>
                <a:ea typeface="+mj-ea"/>
                <a:cs typeface="+mj-cs"/>
              </a:rPr>
              <a:t>augsne</a:t>
            </a:r>
            <a:r>
              <a:rPr lang="lv-LV" altLang="lv-LV" sz="3200" kern="1200" dirty="0">
                <a:solidFill>
                  <a:schemeClr val="tx1"/>
                </a:solidFill>
                <a:latin typeface="+mj-lt"/>
                <a:ea typeface="+mj-ea"/>
                <a:cs typeface="+mj-cs"/>
              </a:rPr>
              <a:t>-bioloģiskās saimniekošanas pamatprasība</a:t>
            </a:r>
            <a:endParaRPr lang="en-US" altLang="lv-LV" sz="3200" kern="1200" dirty="0">
              <a:solidFill>
                <a:schemeClr val="tx1"/>
              </a:solidFill>
              <a:latin typeface="+mj-lt"/>
              <a:ea typeface="+mj-ea"/>
              <a:cs typeface="+mj-cs"/>
            </a:endParaRPr>
          </a:p>
        </p:txBody>
      </p:sp>
      <p:sp>
        <p:nvSpPr>
          <p:cNvPr id="5940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5" name="Content Placeholder 2">
            <a:extLst>
              <a:ext uri="{FF2B5EF4-FFF2-40B4-BE49-F238E27FC236}">
                <a16:creationId xmlns:a16="http://schemas.microsoft.com/office/drawing/2014/main" id="{7466D1A5-310C-DFBE-FF51-83BF42A9F1DC}"/>
              </a:ext>
            </a:extLst>
          </p:cNvPr>
          <p:cNvSpPr>
            <a:spLocks noGrp="1"/>
          </p:cNvSpPr>
          <p:nvPr>
            <p:ph sz="half" idx="1"/>
          </p:nvPr>
        </p:nvSpPr>
        <p:spPr>
          <a:xfrm>
            <a:off x="630936" y="2807208"/>
            <a:ext cx="4703064" cy="3410712"/>
          </a:xfrm>
        </p:spPr>
        <p:txBody>
          <a:bodyPr vert="horz" lIns="91440" tIns="45720" rIns="91440" bIns="45720" rtlCol="0" anchor="t">
            <a:normAutofit/>
          </a:bodyPr>
          <a:lstStyle/>
          <a:p>
            <a:r>
              <a:rPr lang="en-US" altLang="lv-LV" dirty="0" err="1"/>
              <a:t>Veselā</a:t>
            </a:r>
            <a:r>
              <a:rPr lang="en-US" altLang="lv-LV" dirty="0"/>
              <a:t> </a:t>
            </a:r>
            <a:r>
              <a:rPr lang="en-US" altLang="lv-LV" dirty="0" err="1"/>
              <a:t>augsnē</a:t>
            </a:r>
            <a:r>
              <a:rPr lang="en-US" altLang="lv-LV" dirty="0"/>
              <a:t> </a:t>
            </a:r>
            <a:r>
              <a:rPr lang="en-US" altLang="lv-LV" dirty="0" err="1"/>
              <a:t>ir</a:t>
            </a:r>
            <a:r>
              <a:rPr lang="en-US" altLang="lv-LV" dirty="0"/>
              <a:t> </a:t>
            </a:r>
            <a:r>
              <a:rPr lang="en-US" altLang="lv-LV" dirty="0" err="1"/>
              <a:t>pietiekami</a:t>
            </a:r>
            <a:r>
              <a:rPr lang="en-US" altLang="lv-LV" dirty="0"/>
              <a:t> </a:t>
            </a:r>
            <a:r>
              <a:rPr lang="en-US" altLang="lv-LV" dirty="0" err="1"/>
              <a:t>daudz</a:t>
            </a:r>
            <a:r>
              <a:rPr lang="en-US" altLang="lv-LV" dirty="0"/>
              <a:t>  </a:t>
            </a:r>
            <a:r>
              <a:rPr lang="lv-LV" altLang="lv-LV" dirty="0"/>
              <a:t> dzīvo organismu, kuri</a:t>
            </a:r>
            <a:r>
              <a:rPr lang="en-US" altLang="lv-LV" dirty="0"/>
              <a:t> </a:t>
            </a:r>
            <a:r>
              <a:rPr lang="lv-LV" altLang="lv-LV" dirty="0"/>
              <a:t>spēj</a:t>
            </a:r>
            <a:r>
              <a:rPr lang="en-US" altLang="lv-LV" dirty="0"/>
              <a:t>  </a:t>
            </a:r>
            <a:r>
              <a:rPr lang="en-US" altLang="lv-LV" dirty="0" err="1"/>
              <a:t>ikgadējā</a:t>
            </a:r>
            <a:r>
              <a:rPr lang="lv-LV" altLang="lv-LV" dirty="0"/>
              <a:t>s</a:t>
            </a:r>
            <a:r>
              <a:rPr lang="en-US" altLang="lv-LV" dirty="0"/>
              <a:t> </a:t>
            </a:r>
            <a:r>
              <a:rPr lang="en-US" altLang="lv-LV" dirty="0" err="1"/>
              <a:t>mēslojuma</a:t>
            </a:r>
            <a:r>
              <a:rPr lang="en-US" altLang="lv-LV" dirty="0"/>
              <a:t> dev</a:t>
            </a:r>
            <a:r>
              <a:rPr lang="lv-LV" altLang="lv-LV" dirty="0" err="1"/>
              <a:t>as</a:t>
            </a:r>
            <a:r>
              <a:rPr lang="en-US" altLang="lv-LV" dirty="0"/>
              <a:t> </a:t>
            </a:r>
            <a:r>
              <a:rPr lang="lv-LV" altLang="lv-LV" dirty="0"/>
              <a:t>un augu atliekas pārveidot</a:t>
            </a:r>
            <a:r>
              <a:rPr lang="en-US" altLang="lv-LV" dirty="0"/>
              <a:t> par </a:t>
            </a:r>
            <a:r>
              <a:rPr lang="en-US" altLang="lv-LV" dirty="0" err="1"/>
              <a:t>jaunu</a:t>
            </a:r>
            <a:r>
              <a:rPr lang="en-US" altLang="lv-LV" dirty="0"/>
              <a:t> humus</a:t>
            </a:r>
            <a:r>
              <a:rPr lang="lv-LV" altLang="lv-LV" dirty="0"/>
              <a:t>u, tā nodrošinot augu vajadzību pēc barības vielām</a:t>
            </a:r>
            <a:endParaRPr lang="en-US" altLang="lv-LV" dirty="0"/>
          </a:p>
        </p:txBody>
      </p:sp>
      <p:pic>
        <p:nvPicPr>
          <p:cNvPr id="8" name="Satura vietturis 7" descr="Attēls, kurā ir ārpus telpām, tārps, augs, bezmugurkaulnieks&#10;&#10;Mākslīgā intelekta ģenerēts saturs var būt nepareizs.">
            <a:extLst>
              <a:ext uri="{FF2B5EF4-FFF2-40B4-BE49-F238E27FC236}">
                <a16:creationId xmlns:a16="http://schemas.microsoft.com/office/drawing/2014/main" id="{C68D2066-BF04-A166-5E1B-21FD88C750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CE75B51-625E-E725-1D33-E7F3B768DDCD}"/>
              </a:ext>
            </a:extLst>
          </p:cNvPr>
          <p:cNvSpPr>
            <a:spLocks noGrp="1"/>
          </p:cNvSpPr>
          <p:nvPr>
            <p:ph type="title"/>
          </p:nvPr>
        </p:nvSpPr>
        <p:spPr>
          <a:xfrm>
            <a:off x="1981200" y="274639"/>
            <a:ext cx="8229600" cy="796925"/>
          </a:xfrm>
        </p:spPr>
        <p:txBody>
          <a:bodyPr/>
          <a:lstStyle/>
          <a:p>
            <a:pPr eaLnBrk="1" hangingPunct="1"/>
            <a:r>
              <a:rPr lang="lv-LV" altLang="lv-LV" dirty="0"/>
              <a:t>Kas nodrošina augsnē dzīvību?</a:t>
            </a:r>
            <a:endParaRPr lang="en-ID" altLang="lv-LV" dirty="0"/>
          </a:p>
        </p:txBody>
      </p:sp>
      <p:sp>
        <p:nvSpPr>
          <p:cNvPr id="60419" name="Content Placeholder 2">
            <a:extLst>
              <a:ext uri="{FF2B5EF4-FFF2-40B4-BE49-F238E27FC236}">
                <a16:creationId xmlns:a16="http://schemas.microsoft.com/office/drawing/2014/main" id="{982F39CC-20C9-63EF-A568-5825EF59A323}"/>
              </a:ext>
            </a:extLst>
          </p:cNvPr>
          <p:cNvSpPr>
            <a:spLocks noGrp="1"/>
          </p:cNvSpPr>
          <p:nvPr>
            <p:ph idx="1"/>
          </p:nvPr>
        </p:nvSpPr>
        <p:spPr>
          <a:xfrm>
            <a:off x="1210235" y="1285875"/>
            <a:ext cx="9000565" cy="4840288"/>
          </a:xfrm>
        </p:spPr>
        <p:txBody>
          <a:bodyPr/>
          <a:lstStyle/>
          <a:p>
            <a:r>
              <a:rPr lang="lv-LV" altLang="lv-LV" dirty="0"/>
              <a:t>Augsni dzīvu padara galvenokārt augsnes mikroorganismi- sīkbūtnes, kuras dzīvo starp augsnes daļiņām, pārveido atmirušās augu daļas par humusu. Mikrobu daudzveidība ir labākā aizsardzība pret augu slimību izraisītājiem. Vislielākais mikroorganismu daudzums ir aramkārtā, augsnes  virsējā slānī (līdz 16 cm )</a:t>
            </a:r>
          </a:p>
          <a:p>
            <a:pPr eaLnBrk="1" hangingPunct="1"/>
            <a:r>
              <a:rPr lang="lv-LV" altLang="lv-LV" b="1" dirty="0"/>
              <a:t>1 gramā  </a:t>
            </a:r>
            <a:r>
              <a:rPr lang="lv-LV" altLang="lv-LV" dirty="0"/>
              <a:t>veselīgas augsnes konstatēts  aptuveni</a:t>
            </a:r>
          </a:p>
          <a:p>
            <a:pPr marL="0" indent="0" eaLnBrk="1" hangingPunct="1">
              <a:buNone/>
            </a:pPr>
            <a:r>
              <a:rPr lang="lv-LV" altLang="lv-LV" dirty="0"/>
              <a:t> 600 milj. baktēriju</a:t>
            </a:r>
          </a:p>
          <a:p>
            <a:pPr marL="0" indent="0" eaLnBrk="1" hangingPunct="1">
              <a:buNone/>
            </a:pPr>
            <a:r>
              <a:rPr lang="lv-LV" altLang="lv-LV" dirty="0"/>
              <a:t>400 tūkstoši dažādu sēņu</a:t>
            </a:r>
          </a:p>
          <a:p>
            <a:pPr marL="0" indent="0" eaLnBrk="1" hangingPunct="1">
              <a:buNone/>
            </a:pPr>
            <a:r>
              <a:rPr lang="lv-LV" altLang="lv-LV" dirty="0"/>
              <a:t>100 tūkstoši  aļģu</a:t>
            </a:r>
          </a:p>
          <a:p>
            <a:pPr eaLnBrk="1" hangingPunct="1"/>
            <a:endParaRPr lang="en-ID" altLang="lv-LV"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8E908B8-02F6-734A-6A59-A4ED919F8A42}"/>
              </a:ext>
            </a:extLst>
          </p:cNvPr>
          <p:cNvSpPr>
            <a:spLocks noGrp="1"/>
          </p:cNvSpPr>
          <p:nvPr>
            <p:ph type="title"/>
          </p:nvPr>
        </p:nvSpPr>
        <p:spPr/>
        <p:txBody>
          <a:bodyPr/>
          <a:lstStyle/>
          <a:p>
            <a:pPr eaLnBrk="1" hangingPunct="1"/>
            <a:r>
              <a:rPr lang="lv-LV" altLang="lv-LV" dirty="0"/>
              <a:t>Bez tam dzīvā augsne ir arī citi organismi</a:t>
            </a:r>
            <a:endParaRPr lang="en-ID" altLang="lv-LV" dirty="0"/>
          </a:p>
        </p:txBody>
      </p:sp>
      <p:sp>
        <p:nvSpPr>
          <p:cNvPr id="3" name="Content Placeholder 2">
            <a:extLst>
              <a:ext uri="{FF2B5EF4-FFF2-40B4-BE49-F238E27FC236}">
                <a16:creationId xmlns:a16="http://schemas.microsoft.com/office/drawing/2014/main" id="{10377D99-9A2B-7FA9-79F5-B4C331CFE68A}"/>
              </a:ext>
            </a:extLst>
          </p:cNvPr>
          <p:cNvSpPr>
            <a:spLocks noGrp="1"/>
          </p:cNvSpPr>
          <p:nvPr>
            <p:ph idx="1"/>
          </p:nvPr>
        </p:nvSpPr>
        <p:spPr>
          <a:xfrm>
            <a:off x="838200" y="1465729"/>
            <a:ext cx="10515600" cy="4711234"/>
          </a:xfrm>
        </p:spPr>
        <p:txBody>
          <a:bodyPr rtlCol="0">
            <a:normAutofit fontScale="92500" lnSpcReduction="20000"/>
          </a:bodyPr>
          <a:lstStyle/>
          <a:p>
            <a:pPr>
              <a:defRPr/>
            </a:pPr>
            <a:r>
              <a:rPr lang="lv-LV" dirty="0"/>
              <a:t>1m</a:t>
            </a:r>
            <a:r>
              <a:rPr lang="lv-LV" baseline="30000" dirty="0"/>
              <a:t>2</a:t>
            </a:r>
            <a:r>
              <a:rPr lang="lv-LV" dirty="0"/>
              <a:t> augsnes aramkārtas atrodas ,-  1 ha augsnes aramkārtā to masa ir</a:t>
            </a:r>
          </a:p>
          <a:p>
            <a:pPr>
              <a:defRPr/>
            </a:pPr>
            <a:r>
              <a:rPr lang="lv-LV" dirty="0"/>
              <a:t>protozoji  1,5 miljardi    t.i.  	                             370 kg/ha</a:t>
            </a:r>
          </a:p>
          <a:p>
            <a:pPr>
              <a:defRPr/>
            </a:pPr>
            <a:r>
              <a:rPr lang="lv-LV" dirty="0"/>
              <a:t>Nematodes  50 tūkstoši         	                                50kg/ha</a:t>
            </a:r>
          </a:p>
          <a:p>
            <a:pPr>
              <a:defRPr/>
            </a:pPr>
            <a:r>
              <a:rPr lang="lv-LV" dirty="0"/>
              <a:t>Collembolas  200		    	                                  6 kg/ha</a:t>
            </a:r>
          </a:p>
          <a:p>
            <a:pPr>
              <a:defRPr/>
            </a:pPr>
            <a:r>
              <a:rPr lang="lv-LV" dirty="0"/>
              <a:t>Ērces             150                  	                                               4 kg/ha</a:t>
            </a:r>
          </a:p>
          <a:p>
            <a:pPr>
              <a:defRPr/>
            </a:pPr>
            <a:r>
              <a:rPr lang="lv-LV" dirty="0"/>
              <a:t>Simtkāji         14                    	                                             50 kg/ha</a:t>
            </a:r>
          </a:p>
          <a:p>
            <a:pPr>
              <a:defRPr/>
            </a:pPr>
            <a:r>
              <a:rPr lang="lv-LV" dirty="0"/>
              <a:t> Vaboles         6                  	                                       17 kg/ha</a:t>
            </a:r>
          </a:p>
          <a:p>
            <a:pPr>
              <a:defRPr/>
            </a:pPr>
            <a:r>
              <a:rPr lang="lv-LV" dirty="0"/>
              <a:t>Gliemeži      5                                                                	40 kg/ha</a:t>
            </a:r>
          </a:p>
          <a:p>
            <a:pPr>
              <a:defRPr/>
            </a:pPr>
            <a:r>
              <a:rPr lang="lv-LV" dirty="0"/>
              <a:t>Sliekas         2                       	                                         4 tonnas/ha</a:t>
            </a:r>
          </a:p>
          <a:p>
            <a:pPr marL="0" indent="0">
              <a:buNone/>
              <a:defRPr/>
            </a:pPr>
            <a:r>
              <a:rPr lang="lv-LV" b="1" u="sng" dirty="0"/>
              <a:t>Dzīvā augsne dažādi mikro un </a:t>
            </a:r>
            <a:r>
              <a:rPr lang="lv-LV" b="1" u="sng" dirty="0" err="1"/>
              <a:t>makroorganismi</a:t>
            </a:r>
            <a:r>
              <a:rPr lang="lv-LV" b="1" u="sng" dirty="0"/>
              <a:t> aramkārtā ir aptuveni 3-5t, kas atbilst aptuveni 5 līdz 6 govju svaram.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72" name="Rectangle 6247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Title 1">
            <a:extLst>
              <a:ext uri="{FF2B5EF4-FFF2-40B4-BE49-F238E27FC236}">
                <a16:creationId xmlns:a16="http://schemas.microsoft.com/office/drawing/2014/main" id="{899DE436-6933-F949-CD0F-830ECFF35806}"/>
              </a:ext>
            </a:extLst>
          </p:cNvPr>
          <p:cNvSpPr>
            <a:spLocks noGrp="1"/>
          </p:cNvSpPr>
          <p:nvPr>
            <p:ph type="title"/>
          </p:nvPr>
        </p:nvSpPr>
        <p:spPr>
          <a:xfrm>
            <a:off x="630936" y="639520"/>
            <a:ext cx="3429000" cy="1719072"/>
          </a:xfrm>
        </p:spPr>
        <p:txBody>
          <a:bodyPr anchor="b">
            <a:normAutofit/>
          </a:bodyPr>
          <a:lstStyle/>
          <a:p>
            <a:pPr eaLnBrk="1" hangingPunct="1"/>
            <a:r>
              <a:rPr lang="lv-LV" altLang="lv-LV" sz="5400" dirty="0"/>
              <a:t>Dzīva augsne</a:t>
            </a:r>
            <a:endParaRPr lang="en-ID" altLang="lv-LV" sz="5400" dirty="0"/>
          </a:p>
        </p:txBody>
      </p:sp>
      <p:sp>
        <p:nvSpPr>
          <p:cNvPr id="6247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7" name="Content Placeholder 2">
            <a:extLst>
              <a:ext uri="{FF2B5EF4-FFF2-40B4-BE49-F238E27FC236}">
                <a16:creationId xmlns:a16="http://schemas.microsoft.com/office/drawing/2014/main" id="{91C94B82-F268-3503-F564-D65A0346D35A}"/>
              </a:ext>
            </a:extLst>
          </p:cNvPr>
          <p:cNvSpPr>
            <a:spLocks noGrp="1"/>
          </p:cNvSpPr>
          <p:nvPr>
            <p:ph idx="1"/>
          </p:nvPr>
        </p:nvSpPr>
        <p:spPr>
          <a:xfrm>
            <a:off x="630936" y="2807208"/>
            <a:ext cx="3429000" cy="3410712"/>
          </a:xfrm>
        </p:spPr>
        <p:txBody>
          <a:bodyPr anchor="t">
            <a:normAutofit/>
          </a:bodyPr>
          <a:lstStyle/>
          <a:p>
            <a:pPr eaLnBrk="1" hangingPunct="1"/>
            <a:r>
              <a:rPr lang="lv-LV" altLang="lv-LV" sz="2200" dirty="0"/>
              <a:t>Augsnē esošo mikroorganismu aktivitāti panāk radot</a:t>
            </a:r>
            <a:r>
              <a:rPr lang="en-US" altLang="lv-LV" sz="2200" dirty="0"/>
              <a:t> </a:t>
            </a:r>
            <a:r>
              <a:rPr lang="en-US" altLang="lv-LV" sz="2200" dirty="0" err="1"/>
              <a:t>tiem</a:t>
            </a:r>
            <a:r>
              <a:rPr lang="lv-LV" altLang="lv-LV" sz="2200" dirty="0"/>
              <a:t> optimālu barotni</a:t>
            </a:r>
            <a:r>
              <a:rPr lang="en-US" altLang="lv-LV" sz="2200" dirty="0"/>
              <a:t>.</a:t>
            </a:r>
            <a:r>
              <a:rPr lang="lv-LV" altLang="lv-LV" sz="2200" dirty="0"/>
              <a:t> </a:t>
            </a:r>
            <a:r>
              <a:rPr lang="en-US" altLang="lv-LV" sz="2200" dirty="0"/>
              <a:t>V</a:t>
            </a:r>
            <a:r>
              <a:rPr lang="lv-LV" altLang="lv-LV" sz="2200" dirty="0" err="1"/>
              <a:t>islabāk</a:t>
            </a:r>
            <a:r>
              <a:rPr lang="lv-LV" altLang="lv-LV" sz="2200" dirty="0"/>
              <a:t> tas izdodas iestrādājot augsnē kompostus, zaļmēslojumu, u.c. organiskas vielas, vai </a:t>
            </a:r>
            <a:r>
              <a:rPr lang="lv-LV" altLang="lv-LV" sz="2200" dirty="0" err="1"/>
              <a:t>mulčējot</a:t>
            </a:r>
            <a:r>
              <a:rPr lang="lv-LV" altLang="lv-LV" sz="2200" dirty="0"/>
              <a:t> augsni.</a:t>
            </a:r>
          </a:p>
          <a:p>
            <a:pPr eaLnBrk="1" hangingPunct="1"/>
            <a:endParaRPr lang="lv-LV" altLang="lv-LV" sz="2200" dirty="0"/>
          </a:p>
        </p:txBody>
      </p:sp>
      <p:pic>
        <p:nvPicPr>
          <p:cNvPr id="3" name="Attēls 2">
            <a:extLst>
              <a:ext uri="{FF2B5EF4-FFF2-40B4-BE49-F238E27FC236}">
                <a16:creationId xmlns:a16="http://schemas.microsoft.com/office/drawing/2014/main" id="{F10C370B-38AE-097F-EA71-C032B9924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651" y="1499056"/>
            <a:ext cx="6903720" cy="45524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FD98B7-632B-4893-1296-82D7C125A198}"/>
              </a:ext>
            </a:extLst>
          </p:cNvPr>
          <p:cNvSpPr>
            <a:spLocks noGrp="1"/>
          </p:cNvSpPr>
          <p:nvPr>
            <p:ph type="title"/>
          </p:nvPr>
        </p:nvSpPr>
        <p:spPr>
          <a:xfrm>
            <a:off x="831850" y="1426464"/>
            <a:ext cx="10515600" cy="3596640"/>
          </a:xfrm>
        </p:spPr>
        <p:txBody>
          <a:bodyPr>
            <a:normAutofit/>
          </a:bodyPr>
          <a:lstStyle/>
          <a:p>
            <a:pPr algn="ctr"/>
            <a:r>
              <a:rPr lang="lv-LV" dirty="0"/>
              <a:t>Augsnes audzēšana???</a:t>
            </a:r>
            <a:br>
              <a:rPr lang="lv-LV" dirty="0"/>
            </a:br>
            <a:r>
              <a:rPr lang="lv-LV" dirty="0"/>
              <a:t>Kā tas notiek??? </a:t>
            </a:r>
            <a:br>
              <a:rPr lang="lv-LV" dirty="0"/>
            </a:br>
            <a:r>
              <a:rPr lang="lv-LV" dirty="0"/>
              <a:t>Vai bioloģiskajā lauksaimniecībā tas ir nepieciešams?</a:t>
            </a:r>
          </a:p>
        </p:txBody>
      </p:sp>
      <p:sp>
        <p:nvSpPr>
          <p:cNvPr id="3" name="Teksta vietturis 2">
            <a:extLst>
              <a:ext uri="{FF2B5EF4-FFF2-40B4-BE49-F238E27FC236}">
                <a16:creationId xmlns:a16="http://schemas.microsoft.com/office/drawing/2014/main" id="{5C20BC1A-596B-DAE1-9182-681D4B57079D}"/>
              </a:ext>
            </a:extLst>
          </p:cNvPr>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82623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6915A6FE-2FE6-D521-52FC-E5C966C25159}"/>
              </a:ext>
            </a:extLst>
          </p:cNvPr>
          <p:cNvSpPr>
            <a:spLocks noGrp="1"/>
          </p:cNvSpPr>
          <p:nvPr>
            <p:ph type="title"/>
          </p:nvPr>
        </p:nvSpPr>
        <p:spPr>
          <a:xfrm>
            <a:off x="838200" y="365125"/>
            <a:ext cx="10515600" cy="1325563"/>
          </a:xfrm>
        </p:spPr>
        <p:txBody>
          <a:bodyPr>
            <a:normAutofit/>
          </a:bodyPr>
          <a:lstStyle/>
          <a:p>
            <a:r>
              <a:rPr lang="lv-LV" sz="4200">
                <a:effectLst>
                  <a:outerShdw blurRad="38100" dist="38100" dir="2700000" algn="tl">
                    <a:srgbClr val="000000">
                      <a:alpha val="43137"/>
                    </a:srgbClr>
                  </a:outerShdw>
                </a:effectLst>
                <a:cs typeface="Arial" panose="020B0604020202020204" pitchFamily="34" charset="0"/>
              </a:rPr>
              <a:t>Vispārējās prasības bioloģiskajai ražošanai</a:t>
            </a:r>
            <a:br>
              <a:rPr lang="lv-LV" sz="4200">
                <a:effectLst>
                  <a:outerShdw blurRad="38100" dist="38100" dir="2700000" algn="tl">
                    <a:srgbClr val="000000">
                      <a:alpha val="43137"/>
                    </a:srgbClr>
                  </a:outerShdw>
                </a:effectLst>
                <a:cs typeface="Arial" panose="020B0604020202020204" pitchFamily="34" charset="0"/>
              </a:rPr>
            </a:br>
            <a:r>
              <a:rPr lang="lv-LV" sz="4200">
                <a:effectLst>
                  <a:outerShdw blurRad="38100" dist="38100" dir="2700000" algn="tl">
                    <a:srgbClr val="000000">
                      <a:alpha val="43137"/>
                    </a:srgbClr>
                  </a:outerShdw>
                </a:effectLst>
                <a:cs typeface="Arial" panose="020B0604020202020204" pitchFamily="34" charset="0"/>
              </a:rPr>
              <a:t>EP regula 2018/848</a:t>
            </a:r>
            <a:endParaRPr lang="lv-LV"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517510A8-D719-2E8A-A431-24C145410035}"/>
              </a:ext>
            </a:extLst>
          </p:cNvPr>
          <p:cNvSpPr>
            <a:spLocks noGrp="1"/>
          </p:cNvSpPr>
          <p:nvPr>
            <p:ph idx="1"/>
          </p:nvPr>
        </p:nvSpPr>
        <p:spPr>
          <a:xfrm>
            <a:off x="838200" y="1929384"/>
            <a:ext cx="10515600" cy="4251960"/>
          </a:xfrm>
        </p:spPr>
        <p:txBody>
          <a:bodyPr>
            <a:normAutofit/>
          </a:bodyPr>
          <a:lstStyle/>
          <a:p>
            <a:pPr marL="68580" indent="0">
              <a:buNone/>
            </a:pPr>
            <a:r>
              <a:rPr lang="lv-LV" sz="3200" b="1" i="0" u="sng" strike="noStrike" baseline="0" dirty="0"/>
              <a:t>Bioloģiskās lauksaimniecības ražošanai ir jāatbilst šādiem vispārējiem mērķiem: </a:t>
            </a:r>
          </a:p>
          <a:p>
            <a:r>
              <a:rPr lang="lv-LV" sz="3200" b="1" i="0" u="none" strike="noStrike" baseline="0" dirty="0"/>
              <a:t>Ieguldījumi netoksiskas vides saglabāšanā</a:t>
            </a:r>
            <a:r>
              <a:rPr lang="lv-LV" sz="3200" b="0" i="0" u="none" strike="noStrike" baseline="0" dirty="0"/>
              <a:t>, </a:t>
            </a:r>
            <a:r>
              <a:rPr lang="lv-LV" sz="3200" b="1" i="0" u="sng" strike="noStrike" baseline="0" dirty="0"/>
              <a:t>ilgtermiņā uzturēt augsnes auglību un bioloģiskās daudzveidības veicināšana</a:t>
            </a:r>
          </a:p>
          <a:p>
            <a:r>
              <a:rPr lang="lv-LV" sz="3200" b="1" u="sng" dirty="0"/>
              <a:t>Kultūraugus audzē dzīvā augsnē vai dzīvā augsnē, kas sajaukta vai mēslota ar vielām, kuras drīkst izmantot bioloģiskajā ražošanā</a:t>
            </a:r>
          </a:p>
          <a:p>
            <a:endParaRPr lang="lv-LV" sz="3200" b="1" u="sng" dirty="0"/>
          </a:p>
          <a:p>
            <a:endParaRPr lang="lv-LV" sz="2200" dirty="0"/>
          </a:p>
        </p:txBody>
      </p:sp>
    </p:spTree>
    <p:extLst>
      <p:ext uri="{BB962C8B-B14F-4D97-AF65-F5344CB8AC3E}">
        <p14:creationId xmlns:p14="http://schemas.microsoft.com/office/powerpoint/2010/main" val="298424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5F371BD9-3940-8309-6BE2-47E6FA3D591B}"/>
              </a:ext>
            </a:extLst>
          </p:cNvPr>
          <p:cNvSpPr>
            <a:spLocks noGrp="1"/>
          </p:cNvSpPr>
          <p:nvPr>
            <p:ph type="title"/>
          </p:nvPr>
        </p:nvSpPr>
        <p:spPr>
          <a:xfrm>
            <a:off x="838200" y="365125"/>
            <a:ext cx="10515600" cy="1325563"/>
          </a:xfrm>
        </p:spPr>
        <p:txBody>
          <a:bodyPr>
            <a:normAutofit/>
          </a:bodyPr>
          <a:lstStyle/>
          <a:p>
            <a:pPr eaLnBrk="1" hangingPunct="1"/>
            <a:r>
              <a:rPr lang="lv-LV" altLang="lv-LV" sz="5400"/>
              <a:t>Augsne un zeme</a:t>
            </a:r>
            <a:endParaRPr lang="en-ID" altLang="lv-LV" sz="5400"/>
          </a:p>
        </p:txBody>
      </p:sp>
      <p:sp>
        <p:nvSpPr>
          <p:cNvPr id="51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Content Placeholder 2">
            <a:extLst>
              <a:ext uri="{FF2B5EF4-FFF2-40B4-BE49-F238E27FC236}">
                <a16:creationId xmlns:a16="http://schemas.microsoft.com/office/drawing/2014/main" id="{49181FB2-CCC4-FCF8-FAD9-CEE622403349}"/>
              </a:ext>
            </a:extLst>
          </p:cNvPr>
          <p:cNvSpPr>
            <a:spLocks noGrp="1"/>
          </p:cNvSpPr>
          <p:nvPr>
            <p:ph idx="1"/>
          </p:nvPr>
        </p:nvSpPr>
        <p:spPr>
          <a:xfrm>
            <a:off x="838200" y="1929384"/>
            <a:ext cx="10515600" cy="4251960"/>
          </a:xfrm>
        </p:spPr>
        <p:txBody>
          <a:bodyPr>
            <a:normAutofit/>
          </a:bodyPr>
          <a:lstStyle/>
          <a:p>
            <a:pPr eaLnBrk="1" hangingPunct="1"/>
            <a:r>
              <a:rPr lang="lv-LV" altLang="lv-LV" sz="2400" b="1" u="sng" dirty="0"/>
              <a:t>Zeme  ir noteikta teritorija( platība), </a:t>
            </a:r>
            <a:r>
              <a:rPr lang="lv-LV" altLang="lv-LV" sz="2400" dirty="0"/>
              <a:t>kurai raksturīgas konkrētas īpašības; ģeogrāfiskais izvietojums, reljefs, </a:t>
            </a:r>
            <a:r>
              <a:rPr lang="lv-LV" altLang="lv-LV" sz="2400" dirty="0" err="1"/>
              <a:t>cilmiezis,klimats</a:t>
            </a:r>
            <a:r>
              <a:rPr lang="lv-LV" altLang="lv-LV" sz="2400" dirty="0"/>
              <a:t>, veģetācija, hidroloģiskie apstākļi, dzīļu bagātības, kas atrodas nepārtrauktā mijiedarbībā ar cilvēka saimniecisko darbību. </a:t>
            </a:r>
          </a:p>
          <a:p>
            <a:pPr eaLnBrk="1" hangingPunct="1"/>
            <a:r>
              <a:rPr lang="lv-LV" altLang="lv-LV" sz="2400" b="1" dirty="0"/>
              <a:t>Augsne ir zemes virsējā bioloģiski aktīvā kārta</a:t>
            </a:r>
            <a:r>
              <a:rPr lang="lv-LV" altLang="lv-LV" sz="2400" dirty="0"/>
              <a:t>, kas sastāv no cietas vielas( minerālās un organiskās), ūdens un gaisa maisījuma un ir veidojusies dabas apstākļu un/ vai cilvēka mērķtiecīgas darbības rezultātā</a:t>
            </a:r>
          </a:p>
          <a:p>
            <a:pPr eaLnBrk="1" hangingPunct="1"/>
            <a:r>
              <a:rPr lang="lv-LV" altLang="lv-LV" sz="2400" b="1" u="sng" dirty="0"/>
              <a:t>Augsnes galvenā īpašība ir auglība,</a:t>
            </a:r>
            <a:r>
              <a:rPr lang="lv-LV" altLang="lv-LV" sz="2400" dirty="0"/>
              <a:t>- tā spēj dabiskos apstākļos uzturēt augstāko augu veģetāciju</a:t>
            </a:r>
          </a:p>
          <a:p>
            <a:pPr eaLnBrk="1" hangingPunct="1"/>
            <a:r>
              <a:rPr lang="en-US" altLang="lv-LV" sz="2400" b="1" u="sng" dirty="0"/>
              <a:t>A</a:t>
            </a:r>
            <a:r>
              <a:rPr lang="lv-LV" altLang="lv-LV" sz="2400" b="1" u="sng" dirty="0" err="1"/>
              <a:t>ugsne</a:t>
            </a:r>
            <a:r>
              <a:rPr lang="lv-LV" altLang="lv-LV" sz="2400" b="1" u="sng" dirty="0"/>
              <a:t> </a:t>
            </a:r>
            <a:r>
              <a:rPr lang="lv-LV" altLang="lv-LV" sz="2400" dirty="0"/>
              <a:t>– viens no komponentiem, kas raksturo zemi kā lauksaimniecības objektu</a:t>
            </a:r>
            <a:endParaRPr lang="en-ID" altLang="lv-LV"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a:extLst>
              <a:ext uri="{FF2B5EF4-FFF2-40B4-BE49-F238E27FC236}">
                <a16:creationId xmlns:a16="http://schemas.microsoft.com/office/drawing/2014/main" id="{6C3BBF26-1700-88EA-63D0-1C7FB8EA510D}"/>
              </a:ext>
            </a:extLst>
          </p:cNvPr>
          <p:cNvSpPr>
            <a:spLocks noGrp="1"/>
          </p:cNvSpPr>
          <p:nvPr>
            <p:ph type="title"/>
          </p:nvPr>
        </p:nvSpPr>
        <p:spPr>
          <a:xfrm>
            <a:off x="838200" y="365125"/>
            <a:ext cx="10515600" cy="1325563"/>
          </a:xfrm>
        </p:spPr>
        <p:txBody>
          <a:bodyPr>
            <a:normAutofit/>
          </a:bodyPr>
          <a:lstStyle/>
          <a:p>
            <a:pPr eaLnBrk="1" hangingPunct="1"/>
            <a:r>
              <a:rPr lang="lv-LV" altLang="lv-LV" sz="5400"/>
              <a:t>Augsnes īpašības</a:t>
            </a:r>
            <a:endParaRPr lang="en-ID" altLang="lv-LV" sz="5400"/>
          </a:p>
        </p:txBody>
      </p:sp>
      <p:sp>
        <p:nvSpPr>
          <p:cNvPr id="615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Content Placeholder 2">
            <a:extLst>
              <a:ext uri="{FF2B5EF4-FFF2-40B4-BE49-F238E27FC236}">
                <a16:creationId xmlns:a16="http://schemas.microsoft.com/office/drawing/2014/main" id="{5358CD3B-1E16-BE4A-66C2-F8E1401CDB81}"/>
              </a:ext>
            </a:extLst>
          </p:cNvPr>
          <p:cNvSpPr>
            <a:spLocks noGrp="1"/>
          </p:cNvSpPr>
          <p:nvPr>
            <p:ph idx="1"/>
          </p:nvPr>
        </p:nvSpPr>
        <p:spPr>
          <a:xfrm>
            <a:off x="838200" y="1929384"/>
            <a:ext cx="10515600" cy="4251960"/>
          </a:xfrm>
        </p:spPr>
        <p:txBody>
          <a:bodyPr>
            <a:noAutofit/>
          </a:bodyPr>
          <a:lstStyle/>
          <a:p>
            <a:pPr eaLnBrk="1" hangingPunct="1"/>
            <a:r>
              <a:rPr lang="lv-LV" altLang="lv-LV" b="1" u="sng" dirty="0"/>
              <a:t>Augsnes ekoloģiskās funkcijas</a:t>
            </a:r>
            <a:r>
              <a:rPr lang="en-US" altLang="lv-LV" b="1" u="sng" dirty="0"/>
              <a:t>:</a:t>
            </a:r>
            <a:r>
              <a:rPr lang="lv-LV" altLang="lv-LV" dirty="0"/>
              <a:t> Biomasas producēšana(barības elementu, gaisa un ūdens apgāde; vide kurā izvietotas augu saknes),kas nodrošina pārtikas, atjaunojamo enerģijas resursu, izejmateriālu ieguvi un dabisko </a:t>
            </a:r>
            <a:r>
              <a:rPr lang="lv-LV" altLang="lv-LV" dirty="0" err="1"/>
              <a:t>cenožu</a:t>
            </a:r>
            <a:r>
              <a:rPr lang="lv-LV" altLang="lv-LV" dirty="0"/>
              <a:t> izveidi un funkcionēšanu;</a:t>
            </a:r>
          </a:p>
          <a:p>
            <a:pPr eaLnBrk="1" hangingPunct="1"/>
            <a:r>
              <a:rPr lang="lv-LV" altLang="lv-LV" dirty="0"/>
              <a:t>Ūdens un nokrišņu filtrācija , piesārņojošo vielu aizture, augsnes </a:t>
            </a:r>
            <a:r>
              <a:rPr lang="lv-LV" altLang="lv-LV" dirty="0" err="1"/>
              <a:t>buferspēja</a:t>
            </a:r>
            <a:r>
              <a:rPr lang="lv-LV" altLang="lv-LV" dirty="0"/>
              <a:t>, kas ierobežo kaitīgo vielu iedarbību</a:t>
            </a:r>
          </a:p>
          <a:p>
            <a:pPr eaLnBrk="1" hangingPunct="1"/>
            <a:r>
              <a:rPr lang="lv-LV" altLang="lv-LV" dirty="0"/>
              <a:t>Vieta, kuru apdzīvo mikroorganismi, ekosistēmai nepieciešamas sugas</a:t>
            </a:r>
          </a:p>
          <a:p>
            <a:pPr eaLnBrk="1" hangingPunct="1"/>
            <a:r>
              <a:rPr lang="lv-LV" altLang="lv-LV" dirty="0"/>
              <a:t>Bioloģiskā aktivitāte, kuru nosaka augsnes mikroorganismu darbības intensitāte  organisko vielu noārdīšanā .</a:t>
            </a:r>
            <a:endParaRPr lang="en-ID" altLang="lv-L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382AA515-7A37-98E6-24B5-EF2410C0447F}"/>
              </a:ext>
            </a:extLst>
          </p:cNvPr>
          <p:cNvSpPr>
            <a:spLocks noGrp="1"/>
          </p:cNvSpPr>
          <p:nvPr>
            <p:ph type="title"/>
          </p:nvPr>
        </p:nvSpPr>
        <p:spPr>
          <a:xfrm>
            <a:off x="1981200" y="274639"/>
            <a:ext cx="8229600" cy="490537"/>
          </a:xfrm>
        </p:spPr>
        <p:txBody>
          <a:bodyPr>
            <a:noAutofit/>
          </a:bodyPr>
          <a:lstStyle/>
          <a:p>
            <a:pPr algn="ctr"/>
            <a:r>
              <a:rPr lang="lv-LV" altLang="lv-LV" sz="3600" dirty="0">
                <a:latin typeface="Arial Narrow" panose="020B0606020202030204" pitchFamily="34" charset="0"/>
              </a:rPr>
              <a:t>Augsnes veidošanās</a:t>
            </a:r>
            <a:endParaRPr lang="en-ID" altLang="lv-LV" sz="3600" dirty="0">
              <a:latin typeface="Arial Narrow" panose="020B0606020202030204" pitchFamily="34" charset="0"/>
            </a:endParaRPr>
          </a:p>
        </p:txBody>
      </p:sp>
      <p:sp>
        <p:nvSpPr>
          <p:cNvPr id="5" name="Oval 4">
            <a:extLst>
              <a:ext uri="{FF2B5EF4-FFF2-40B4-BE49-F238E27FC236}">
                <a16:creationId xmlns:a16="http://schemas.microsoft.com/office/drawing/2014/main" id="{7A5D658B-AA02-A563-25AA-51BAE462DAA8}"/>
              </a:ext>
            </a:extLst>
          </p:cNvPr>
          <p:cNvSpPr/>
          <p:nvPr/>
        </p:nvSpPr>
        <p:spPr>
          <a:xfrm>
            <a:off x="2782888" y="1412875"/>
            <a:ext cx="149066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solidFill>
                  <a:schemeClr val="tx1"/>
                </a:solidFill>
              </a:rPr>
              <a:t>gaisma</a:t>
            </a:r>
            <a:endParaRPr lang="en-ID" dirty="0">
              <a:solidFill>
                <a:schemeClr val="tx1"/>
              </a:solidFill>
            </a:endParaRPr>
          </a:p>
        </p:txBody>
      </p:sp>
      <p:sp>
        <p:nvSpPr>
          <p:cNvPr id="6" name="Oval 5">
            <a:extLst>
              <a:ext uri="{FF2B5EF4-FFF2-40B4-BE49-F238E27FC236}">
                <a16:creationId xmlns:a16="http://schemas.microsoft.com/office/drawing/2014/main" id="{0354A6C9-531D-2C0B-FC21-FADB081EC4E0}"/>
              </a:ext>
            </a:extLst>
          </p:cNvPr>
          <p:cNvSpPr/>
          <p:nvPr/>
        </p:nvSpPr>
        <p:spPr>
          <a:xfrm>
            <a:off x="7896226" y="1268413"/>
            <a:ext cx="1439863"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t>siltums</a:t>
            </a:r>
            <a:endParaRPr lang="en-ID" dirty="0"/>
          </a:p>
        </p:txBody>
      </p:sp>
      <p:sp>
        <p:nvSpPr>
          <p:cNvPr id="7" name="Oval 6">
            <a:extLst>
              <a:ext uri="{FF2B5EF4-FFF2-40B4-BE49-F238E27FC236}">
                <a16:creationId xmlns:a16="http://schemas.microsoft.com/office/drawing/2014/main" id="{09764B50-F7F9-46C8-6015-0ADB09CF5F0E}"/>
              </a:ext>
            </a:extLst>
          </p:cNvPr>
          <p:cNvSpPr/>
          <p:nvPr/>
        </p:nvSpPr>
        <p:spPr>
          <a:xfrm>
            <a:off x="5375275" y="1557339"/>
            <a:ext cx="1296988" cy="13668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t>Augs</a:t>
            </a:r>
            <a:endParaRPr lang="en-ID" dirty="0"/>
          </a:p>
        </p:txBody>
      </p:sp>
      <p:sp>
        <p:nvSpPr>
          <p:cNvPr id="8" name="Oval 7">
            <a:extLst>
              <a:ext uri="{FF2B5EF4-FFF2-40B4-BE49-F238E27FC236}">
                <a16:creationId xmlns:a16="http://schemas.microsoft.com/office/drawing/2014/main" id="{9C99363D-9546-1567-46CF-001C0EDFA32B}"/>
              </a:ext>
            </a:extLst>
          </p:cNvPr>
          <p:cNvSpPr/>
          <p:nvPr/>
        </p:nvSpPr>
        <p:spPr>
          <a:xfrm>
            <a:off x="5519737" y="3860800"/>
            <a:ext cx="1368425"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t>augsne</a:t>
            </a:r>
            <a:endParaRPr lang="en-ID" dirty="0"/>
          </a:p>
        </p:txBody>
      </p:sp>
      <p:sp>
        <p:nvSpPr>
          <p:cNvPr id="9" name="Oval 8">
            <a:extLst>
              <a:ext uri="{FF2B5EF4-FFF2-40B4-BE49-F238E27FC236}">
                <a16:creationId xmlns:a16="http://schemas.microsoft.com/office/drawing/2014/main" id="{2B30AC8B-1BE2-CC0E-EF80-A99DF72B6D0B}"/>
              </a:ext>
            </a:extLst>
          </p:cNvPr>
          <p:cNvSpPr/>
          <p:nvPr/>
        </p:nvSpPr>
        <p:spPr>
          <a:xfrm>
            <a:off x="5303838" y="4941888"/>
            <a:ext cx="1562100"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solidFill>
                  <a:schemeClr val="tx1"/>
                </a:solidFill>
              </a:rPr>
              <a:t>cilmiezis</a:t>
            </a:r>
            <a:endParaRPr lang="en-ID" dirty="0">
              <a:solidFill>
                <a:schemeClr val="tx1"/>
              </a:solidFill>
            </a:endParaRPr>
          </a:p>
        </p:txBody>
      </p:sp>
      <p:sp>
        <p:nvSpPr>
          <p:cNvPr id="10" name="Oval 9">
            <a:extLst>
              <a:ext uri="{FF2B5EF4-FFF2-40B4-BE49-F238E27FC236}">
                <a16:creationId xmlns:a16="http://schemas.microsoft.com/office/drawing/2014/main" id="{74AB427F-CA66-B391-732D-65B2188F9775}"/>
              </a:ext>
            </a:extLst>
          </p:cNvPr>
          <p:cNvSpPr/>
          <p:nvPr/>
        </p:nvSpPr>
        <p:spPr>
          <a:xfrm>
            <a:off x="3792539" y="2636838"/>
            <a:ext cx="1417637" cy="914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solidFill>
                  <a:schemeClr val="tx1"/>
                </a:solidFill>
              </a:rPr>
              <a:t>gaiss</a:t>
            </a:r>
            <a:endParaRPr lang="en-ID" dirty="0">
              <a:solidFill>
                <a:schemeClr val="tx1"/>
              </a:solidFill>
            </a:endParaRPr>
          </a:p>
        </p:txBody>
      </p:sp>
      <p:sp>
        <p:nvSpPr>
          <p:cNvPr id="11" name="Oval 10">
            <a:extLst>
              <a:ext uri="{FF2B5EF4-FFF2-40B4-BE49-F238E27FC236}">
                <a16:creationId xmlns:a16="http://schemas.microsoft.com/office/drawing/2014/main" id="{B4453722-D7B4-3A36-8AA9-9D4C46EA2F12}"/>
              </a:ext>
            </a:extLst>
          </p:cNvPr>
          <p:cNvSpPr/>
          <p:nvPr/>
        </p:nvSpPr>
        <p:spPr>
          <a:xfrm>
            <a:off x="6888163" y="2565400"/>
            <a:ext cx="1511300"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t>ūdens</a:t>
            </a:r>
            <a:endParaRPr lang="en-ID" dirty="0"/>
          </a:p>
        </p:txBody>
      </p:sp>
      <p:cxnSp>
        <p:nvCxnSpPr>
          <p:cNvPr id="13" name="Straight Arrow Connector 12">
            <a:extLst>
              <a:ext uri="{FF2B5EF4-FFF2-40B4-BE49-F238E27FC236}">
                <a16:creationId xmlns:a16="http://schemas.microsoft.com/office/drawing/2014/main" id="{4E13B15F-871D-458B-7C5F-0859AE890B90}"/>
              </a:ext>
            </a:extLst>
          </p:cNvPr>
          <p:cNvCxnSpPr>
            <a:stCxn id="5" idx="6"/>
            <a:endCxn id="7" idx="2"/>
          </p:cNvCxnSpPr>
          <p:nvPr/>
        </p:nvCxnSpPr>
        <p:spPr>
          <a:xfrm>
            <a:off x="4273551" y="1870076"/>
            <a:ext cx="110172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B80799-4AD5-3C95-C9EB-2169F5B6B1A7}"/>
              </a:ext>
            </a:extLst>
          </p:cNvPr>
          <p:cNvCxnSpPr>
            <a:stCxn id="6" idx="2"/>
            <a:endCxn id="7" idx="6"/>
          </p:cNvCxnSpPr>
          <p:nvPr/>
        </p:nvCxnSpPr>
        <p:spPr>
          <a:xfrm flipH="1">
            <a:off x="6672263" y="1725614"/>
            <a:ext cx="1223962" cy="515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786000-3DDE-B43A-8541-E187D8CBC8FF}"/>
              </a:ext>
            </a:extLst>
          </p:cNvPr>
          <p:cNvCxnSpPr>
            <a:stCxn id="10" idx="7"/>
            <a:endCxn id="7" idx="3"/>
          </p:cNvCxnSpPr>
          <p:nvPr/>
        </p:nvCxnSpPr>
        <p:spPr>
          <a:xfrm flipV="1">
            <a:off x="5002213" y="2724150"/>
            <a:ext cx="563562" cy="46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94327C-06F1-8963-609E-92EA7B756B6D}"/>
              </a:ext>
            </a:extLst>
          </p:cNvPr>
          <p:cNvCxnSpPr>
            <a:stCxn id="11" idx="1"/>
            <a:endCxn id="7" idx="5"/>
          </p:cNvCxnSpPr>
          <p:nvPr/>
        </p:nvCxnSpPr>
        <p:spPr>
          <a:xfrm flipH="1">
            <a:off x="6481763" y="2698750"/>
            <a:ext cx="627062" cy="2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AC0DA7E-7F60-7A1C-CDB1-5B12DC62F90A}"/>
              </a:ext>
            </a:extLst>
          </p:cNvPr>
          <p:cNvCxnSpPr>
            <a:cxnSpLocks/>
            <a:stCxn id="10" idx="5"/>
            <a:endCxn id="8" idx="1"/>
          </p:cNvCxnSpPr>
          <p:nvPr/>
        </p:nvCxnSpPr>
        <p:spPr>
          <a:xfrm>
            <a:off x="5002568" y="3417327"/>
            <a:ext cx="717570" cy="577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64276B-E9CD-BB53-2AE7-13CD3A352CD9}"/>
              </a:ext>
            </a:extLst>
          </p:cNvPr>
          <p:cNvCxnSpPr>
            <a:cxnSpLocks/>
            <a:stCxn id="11" idx="3"/>
            <a:endCxn id="8" idx="7"/>
          </p:cNvCxnSpPr>
          <p:nvPr/>
        </p:nvCxnSpPr>
        <p:spPr>
          <a:xfrm flipH="1">
            <a:off x="6687761" y="3345889"/>
            <a:ext cx="421727" cy="648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E1C7FB6-541C-FD76-7154-2699B78DBB05}"/>
              </a:ext>
            </a:extLst>
          </p:cNvPr>
          <p:cNvCxnSpPr>
            <a:stCxn id="10" idx="4"/>
            <a:endCxn id="9" idx="2"/>
          </p:cNvCxnSpPr>
          <p:nvPr/>
        </p:nvCxnSpPr>
        <p:spPr>
          <a:xfrm>
            <a:off x="4500564" y="3551238"/>
            <a:ext cx="803275" cy="184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CD0CA1E-5F51-E198-5A27-77EBE81530D1}"/>
              </a:ext>
            </a:extLst>
          </p:cNvPr>
          <p:cNvCxnSpPr>
            <a:stCxn id="11" idx="4"/>
            <a:endCxn id="9" idx="6"/>
          </p:cNvCxnSpPr>
          <p:nvPr/>
        </p:nvCxnSpPr>
        <p:spPr>
          <a:xfrm flipH="1">
            <a:off x="6865939" y="3479800"/>
            <a:ext cx="777875" cy="191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9AB6D99-766B-E651-6F2E-9330EB3FCB65}"/>
              </a:ext>
            </a:extLst>
          </p:cNvPr>
          <p:cNvCxnSpPr>
            <a:cxnSpLocks/>
            <a:stCxn id="9" idx="0"/>
            <a:endCxn id="8" idx="4"/>
          </p:cNvCxnSpPr>
          <p:nvPr/>
        </p:nvCxnSpPr>
        <p:spPr>
          <a:xfrm flipV="1">
            <a:off x="6084888" y="4775200"/>
            <a:ext cx="119062"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4F8A83-FB92-1C44-BA4D-17855C464F16}"/>
              </a:ext>
            </a:extLst>
          </p:cNvPr>
          <p:cNvCxnSpPr>
            <a:cxnSpLocks/>
            <a:stCxn id="8" idx="0"/>
            <a:endCxn id="7" idx="4"/>
          </p:cNvCxnSpPr>
          <p:nvPr/>
        </p:nvCxnSpPr>
        <p:spPr>
          <a:xfrm flipH="1" flipV="1">
            <a:off x="6023769" y="2924176"/>
            <a:ext cx="180181" cy="936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7C15A59-EDE3-87CC-ADD8-7356926E64BD}"/>
              </a:ext>
            </a:extLst>
          </p:cNvPr>
          <p:cNvCxnSpPr>
            <a:stCxn id="7" idx="4"/>
          </p:cNvCxnSpPr>
          <p:nvPr/>
        </p:nvCxnSpPr>
        <p:spPr>
          <a:xfrm>
            <a:off x="6024563" y="2924175"/>
            <a:ext cx="0" cy="1009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371969D5-BC4F-5D49-9C93-859584D194AC}"/>
              </a:ext>
            </a:extLst>
          </p:cNvPr>
          <p:cNvSpPr>
            <a:spLocks noGrp="1"/>
          </p:cNvSpPr>
          <p:nvPr>
            <p:ph type="title"/>
          </p:nvPr>
        </p:nvSpPr>
        <p:spPr>
          <a:xfrm>
            <a:off x="838200" y="365125"/>
            <a:ext cx="10515600" cy="1325563"/>
          </a:xfrm>
        </p:spPr>
        <p:txBody>
          <a:bodyPr>
            <a:normAutofit/>
          </a:bodyPr>
          <a:lstStyle/>
          <a:p>
            <a:pPr eaLnBrk="1" hangingPunct="1"/>
            <a:r>
              <a:rPr lang="lv-LV" altLang="lv-LV" sz="4200"/>
              <a:t>Ar cilvēka darbību saistītas augsnes funkcijas</a:t>
            </a:r>
            <a:endParaRPr lang="en-ID" altLang="lv-LV" sz="4200"/>
          </a:p>
        </p:txBody>
      </p:sp>
      <p:sp>
        <p:nvSpPr>
          <p:cNvPr id="1025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Content Placeholder 2">
            <a:extLst>
              <a:ext uri="{FF2B5EF4-FFF2-40B4-BE49-F238E27FC236}">
                <a16:creationId xmlns:a16="http://schemas.microsoft.com/office/drawing/2014/main" id="{7AC7CA39-733C-D585-57CE-5AF8551A7DB1}"/>
              </a:ext>
            </a:extLst>
          </p:cNvPr>
          <p:cNvSpPr>
            <a:spLocks noGrp="1"/>
          </p:cNvSpPr>
          <p:nvPr>
            <p:ph idx="1"/>
          </p:nvPr>
        </p:nvSpPr>
        <p:spPr>
          <a:xfrm>
            <a:off x="838200" y="1929384"/>
            <a:ext cx="10515600" cy="4251960"/>
          </a:xfrm>
        </p:spPr>
        <p:txBody>
          <a:bodyPr>
            <a:normAutofit/>
          </a:bodyPr>
          <a:lstStyle/>
          <a:p>
            <a:pPr eaLnBrk="1" hangingPunct="1"/>
            <a:r>
              <a:rPr lang="lv-LV" altLang="lv-LV" sz="2400" dirty="0"/>
              <a:t>Fiziskā vide</a:t>
            </a:r>
          </a:p>
          <a:p>
            <a:pPr eaLnBrk="1" hangingPunct="1"/>
            <a:r>
              <a:rPr lang="lv-LV" altLang="lv-LV" sz="2400" dirty="0"/>
              <a:t>Pamats lauksaimniecībai, kultūraugu audzēšana pārtikai, lopbarībai, enerģijai</a:t>
            </a:r>
          </a:p>
          <a:p>
            <a:pPr eaLnBrk="1" hangingPunct="1"/>
            <a:r>
              <a:rPr lang="lv-LV" altLang="lv-LV" sz="2400" dirty="0"/>
              <a:t>Mežsaimniecība, materiāli, enerģija, klimata veidošana</a:t>
            </a:r>
          </a:p>
          <a:p>
            <a:pPr eaLnBrk="1" hangingPunct="1"/>
            <a:r>
              <a:rPr lang="lv-LV" altLang="lv-LV" sz="2400" dirty="0"/>
              <a:t>Izejmateriālu ieguves vieta( grants, māli, kaļķis, kūdra, ģipsis …)</a:t>
            </a:r>
          </a:p>
          <a:p>
            <a:pPr eaLnBrk="1" hangingPunct="1"/>
            <a:r>
              <a:rPr lang="lv-LV" altLang="lv-LV" sz="2400" dirty="0"/>
              <a:t>Ģeoloģiskā un kultūras mantojuma saglabāšana</a:t>
            </a:r>
            <a:endParaRPr lang="en-ID" altLang="lv-LV"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8B9ABFDC-554E-5EFF-B6B4-9CEAFD8A58B9}"/>
              </a:ext>
            </a:extLst>
          </p:cNvPr>
          <p:cNvSpPr>
            <a:spLocks noGrp="1"/>
          </p:cNvSpPr>
          <p:nvPr>
            <p:ph type="title"/>
          </p:nvPr>
        </p:nvSpPr>
        <p:spPr>
          <a:xfrm>
            <a:off x="838200" y="365125"/>
            <a:ext cx="10515600" cy="1325563"/>
          </a:xfrm>
        </p:spPr>
        <p:txBody>
          <a:bodyPr>
            <a:normAutofit/>
          </a:bodyPr>
          <a:lstStyle/>
          <a:p>
            <a:pPr eaLnBrk="1" hangingPunct="1"/>
            <a:r>
              <a:rPr lang="lv-LV" altLang="lv-LV" sz="4200" dirty="0"/>
              <a:t>Augsnes auglība un tās</a:t>
            </a:r>
            <a:br>
              <a:rPr lang="lv-LV" altLang="lv-LV" sz="4200" dirty="0"/>
            </a:br>
            <a:r>
              <a:rPr lang="lv-LV" altLang="lv-LV" sz="4200" dirty="0"/>
              <a:t>uzturēšana bioloģiskajā lauksaimniecībā</a:t>
            </a:r>
            <a:endParaRPr lang="en-ID" altLang="lv-LV" sz="4200" dirty="0"/>
          </a:p>
        </p:txBody>
      </p:sp>
      <p:sp>
        <p:nvSpPr>
          <p:cNvPr id="1127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67" name="Content Placeholder 2">
            <a:extLst>
              <a:ext uri="{FF2B5EF4-FFF2-40B4-BE49-F238E27FC236}">
                <a16:creationId xmlns:a16="http://schemas.microsoft.com/office/drawing/2014/main" id="{9DC0B6FE-0690-00E5-DF07-C0A3B844D3C5}"/>
              </a:ext>
            </a:extLst>
          </p:cNvPr>
          <p:cNvSpPr>
            <a:spLocks noGrp="1"/>
          </p:cNvSpPr>
          <p:nvPr>
            <p:ph idx="1"/>
          </p:nvPr>
        </p:nvSpPr>
        <p:spPr>
          <a:xfrm>
            <a:off x="838200" y="1929384"/>
            <a:ext cx="10515600" cy="4251960"/>
          </a:xfrm>
        </p:spPr>
        <p:txBody>
          <a:bodyPr>
            <a:normAutofit/>
          </a:bodyPr>
          <a:lstStyle/>
          <a:p>
            <a:pPr eaLnBrk="1" hangingPunct="1"/>
            <a:r>
              <a:rPr lang="lv-LV" altLang="lv-LV" dirty="0"/>
              <a:t>Augsnes auglība ir tās spēja nodrošināt kultūraugus ar augu augšanai un attīstībai nepieciešamajiem faktoriem. Augsnes auglība ir dabā noritošo procesu un cilvēka darbības rezultāts</a:t>
            </a:r>
          </a:p>
          <a:p>
            <a:pPr eaLnBrk="1" hangingPunct="1"/>
            <a:r>
              <a:rPr lang="lv-LV" altLang="lv-LV" dirty="0"/>
              <a:t>Dabiskā augsnes auglība</a:t>
            </a:r>
          </a:p>
          <a:p>
            <a:pPr eaLnBrk="1" hangingPunct="1"/>
            <a:r>
              <a:rPr lang="lv-LV" altLang="lv-LV" dirty="0"/>
              <a:t>Efektīvā augsnes auglība( cilvēka darbības rezultāts)</a:t>
            </a:r>
          </a:p>
          <a:p>
            <a:pPr eaLnBrk="1" hangingPunct="1"/>
            <a:r>
              <a:rPr lang="lv-LV" altLang="lv-LV" b="1" u="sng" dirty="0"/>
              <a:t>Augsnes auglību raksturo  maksimālā raža, ko iespējams iegūt optimālos meteoroloģiskos  apstākļos</a:t>
            </a:r>
          </a:p>
          <a:p>
            <a:pPr eaLnBrk="1" hangingPunct="1"/>
            <a:r>
              <a:rPr lang="lv-LV" altLang="lv-LV" dirty="0"/>
              <a:t>Augšņu auglība saistīta ar mainīgajiem  klimatiskajiem apstākļiem</a:t>
            </a:r>
            <a:endParaRPr lang="en-ID" altLang="lv-LV"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9B81BAF-B6A2-45C5-E0F8-CA52A74EA6ED}"/>
              </a:ext>
            </a:extLst>
          </p:cNvPr>
          <p:cNvSpPr>
            <a:spLocks noGrp="1"/>
          </p:cNvSpPr>
          <p:nvPr>
            <p:ph type="title" idx="4294967295"/>
          </p:nvPr>
        </p:nvSpPr>
        <p:spPr>
          <a:xfrm>
            <a:off x="1524000" y="274638"/>
            <a:ext cx="8229600" cy="1143000"/>
          </a:xfrm>
        </p:spPr>
        <p:txBody>
          <a:bodyPr/>
          <a:lstStyle/>
          <a:p>
            <a:r>
              <a:rPr lang="lv-LV" altLang="lv-LV" sz="3200"/>
              <a:t>Barības elementu cirkulācija- augu un mikroorganismu simbioze</a:t>
            </a:r>
            <a:endParaRPr lang="en-ID" altLang="lv-LV" sz="3200"/>
          </a:p>
        </p:txBody>
      </p:sp>
      <p:sp>
        <p:nvSpPr>
          <p:cNvPr id="57347" name="Content Placeholder 8">
            <a:extLst>
              <a:ext uri="{FF2B5EF4-FFF2-40B4-BE49-F238E27FC236}">
                <a16:creationId xmlns:a16="http://schemas.microsoft.com/office/drawing/2014/main" id="{AFA99E4F-F2F9-AB9C-B2E5-A6AFB1D4311D}"/>
              </a:ext>
            </a:extLst>
          </p:cNvPr>
          <p:cNvSpPr>
            <a:spLocks noGrp="1"/>
          </p:cNvSpPr>
          <p:nvPr>
            <p:ph sz="half" idx="4294967295"/>
          </p:nvPr>
        </p:nvSpPr>
        <p:spPr>
          <a:xfrm>
            <a:off x="6419850" y="1600201"/>
            <a:ext cx="4248150" cy="4525963"/>
          </a:xfrm>
        </p:spPr>
        <p:txBody>
          <a:bodyPr/>
          <a:lstStyle/>
          <a:p>
            <a:r>
              <a:rPr lang="lv-LV" altLang="lv-LV" sz="2400"/>
              <a:t>Augi saista saules enerģiju</a:t>
            </a:r>
          </a:p>
          <a:p>
            <a:r>
              <a:rPr lang="lv-LV" altLang="lv-LV" sz="2400"/>
              <a:t>Sakņu izdalījumi un trūdošās augu daļas ir mikroorganismu barība</a:t>
            </a:r>
          </a:p>
          <a:p>
            <a:r>
              <a:rPr lang="lv-LV" altLang="lv-LV" sz="2400"/>
              <a:t>Visvairāk mikroorganismu ir ap saknēm</a:t>
            </a:r>
          </a:p>
          <a:p>
            <a:r>
              <a:rPr lang="lv-LV" altLang="lv-LV" sz="2400"/>
              <a:t>Mikroorganismi iet bojā, atbrīvojot barības vielas </a:t>
            </a:r>
          </a:p>
          <a:p>
            <a:endParaRPr lang="lv-LV" altLang="lv-LV" sz="2400"/>
          </a:p>
          <a:p>
            <a:endParaRPr lang="en-ID" altLang="lv-LV"/>
          </a:p>
        </p:txBody>
      </p:sp>
      <p:sp>
        <p:nvSpPr>
          <p:cNvPr id="4" name="Rounded Rectangle 3">
            <a:extLst>
              <a:ext uri="{FF2B5EF4-FFF2-40B4-BE49-F238E27FC236}">
                <a16:creationId xmlns:a16="http://schemas.microsoft.com/office/drawing/2014/main" id="{6A495944-9A60-5843-E58E-DD95D6E89CC2}"/>
              </a:ext>
            </a:extLst>
          </p:cNvPr>
          <p:cNvSpPr/>
          <p:nvPr/>
        </p:nvSpPr>
        <p:spPr>
          <a:xfrm>
            <a:off x="3000375" y="1773238"/>
            <a:ext cx="2808288" cy="6985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solidFill>
                  <a:schemeClr val="tx1"/>
                </a:solidFill>
              </a:rPr>
              <a:t>Mikroorganismu darbība</a:t>
            </a:r>
            <a:endParaRPr lang="en-ID" dirty="0">
              <a:solidFill>
                <a:schemeClr val="tx1"/>
              </a:solidFill>
            </a:endParaRPr>
          </a:p>
        </p:txBody>
      </p:sp>
      <p:sp>
        <p:nvSpPr>
          <p:cNvPr id="5" name="Rounded Rectangle 4">
            <a:extLst>
              <a:ext uri="{FF2B5EF4-FFF2-40B4-BE49-F238E27FC236}">
                <a16:creationId xmlns:a16="http://schemas.microsoft.com/office/drawing/2014/main" id="{F60DAD23-182A-2DEA-43B8-FF936667B218}"/>
              </a:ext>
            </a:extLst>
          </p:cNvPr>
          <p:cNvSpPr/>
          <p:nvPr/>
        </p:nvSpPr>
        <p:spPr>
          <a:xfrm>
            <a:off x="3000375" y="2924175"/>
            <a:ext cx="2808288" cy="6985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solidFill>
                  <a:schemeClr val="tx1"/>
                </a:solidFill>
              </a:rPr>
              <a:t>Organisko  vielu noārdīšanās</a:t>
            </a:r>
            <a:endParaRPr lang="en-ID" dirty="0">
              <a:solidFill>
                <a:schemeClr val="tx1"/>
              </a:solidFill>
            </a:endParaRPr>
          </a:p>
        </p:txBody>
      </p:sp>
      <p:sp>
        <p:nvSpPr>
          <p:cNvPr id="6" name="Rounded Rectangle 5">
            <a:extLst>
              <a:ext uri="{FF2B5EF4-FFF2-40B4-BE49-F238E27FC236}">
                <a16:creationId xmlns:a16="http://schemas.microsoft.com/office/drawing/2014/main" id="{A18CE5B4-98DF-6C21-B7A7-92042D47BF48}"/>
              </a:ext>
            </a:extLst>
          </p:cNvPr>
          <p:cNvSpPr/>
          <p:nvPr/>
        </p:nvSpPr>
        <p:spPr>
          <a:xfrm>
            <a:off x="3071814" y="5229225"/>
            <a:ext cx="2808287" cy="6477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solidFill>
                  <a:schemeClr val="tx1"/>
                </a:solidFill>
              </a:rPr>
              <a:t>Augu augšana</a:t>
            </a:r>
            <a:endParaRPr lang="en-ID" dirty="0">
              <a:solidFill>
                <a:schemeClr val="tx1"/>
              </a:solidFill>
            </a:endParaRPr>
          </a:p>
        </p:txBody>
      </p:sp>
      <p:sp>
        <p:nvSpPr>
          <p:cNvPr id="7" name="Rounded Rectangle 6">
            <a:extLst>
              <a:ext uri="{FF2B5EF4-FFF2-40B4-BE49-F238E27FC236}">
                <a16:creationId xmlns:a16="http://schemas.microsoft.com/office/drawing/2014/main" id="{8A284F06-6584-0DFC-B87A-3EC2169E18C7}"/>
              </a:ext>
            </a:extLst>
          </p:cNvPr>
          <p:cNvSpPr/>
          <p:nvPr/>
        </p:nvSpPr>
        <p:spPr>
          <a:xfrm>
            <a:off x="3071813" y="4076701"/>
            <a:ext cx="2736850" cy="7715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dirty="0">
                <a:solidFill>
                  <a:schemeClr val="tx1"/>
                </a:solidFill>
              </a:rPr>
              <a:t>Barības vielu sadalīšanās</a:t>
            </a:r>
            <a:endParaRPr lang="en-ID" dirty="0">
              <a:solidFill>
                <a:schemeClr val="tx1"/>
              </a:solidFill>
            </a:endParaRPr>
          </a:p>
        </p:txBody>
      </p:sp>
      <p:cxnSp>
        <p:nvCxnSpPr>
          <p:cNvPr id="11" name="Straight Connector 10">
            <a:extLst>
              <a:ext uri="{FF2B5EF4-FFF2-40B4-BE49-F238E27FC236}">
                <a16:creationId xmlns:a16="http://schemas.microsoft.com/office/drawing/2014/main" id="{80D5ACAB-E483-8643-1A08-B9DA5F2979F7}"/>
              </a:ext>
            </a:extLst>
          </p:cNvPr>
          <p:cNvCxnSpPr>
            <a:stCxn id="4" idx="2"/>
            <a:endCxn id="5" idx="0"/>
          </p:cNvCxnSpPr>
          <p:nvPr/>
        </p:nvCxnSpPr>
        <p:spPr>
          <a:xfrm>
            <a:off x="4403725" y="2471739"/>
            <a:ext cx="0" cy="452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27240C-A7E7-22F5-DA70-3CA7ECEE6629}"/>
              </a:ext>
            </a:extLst>
          </p:cNvPr>
          <p:cNvCxnSpPr>
            <a:stCxn id="5" idx="2"/>
            <a:endCxn id="7" idx="0"/>
          </p:cNvCxnSpPr>
          <p:nvPr/>
        </p:nvCxnSpPr>
        <p:spPr>
          <a:xfrm>
            <a:off x="4403726" y="3622676"/>
            <a:ext cx="36513" cy="45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851CB7-0598-0187-F1B3-4AB7E461BD67}"/>
              </a:ext>
            </a:extLst>
          </p:cNvPr>
          <p:cNvCxnSpPr>
            <a:stCxn id="7" idx="2"/>
            <a:endCxn id="6" idx="0"/>
          </p:cNvCxnSpPr>
          <p:nvPr/>
        </p:nvCxnSpPr>
        <p:spPr>
          <a:xfrm>
            <a:off x="4440239" y="4848225"/>
            <a:ext cx="34925"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hape 30">
            <a:extLst>
              <a:ext uri="{FF2B5EF4-FFF2-40B4-BE49-F238E27FC236}">
                <a16:creationId xmlns:a16="http://schemas.microsoft.com/office/drawing/2014/main" id="{E3625730-F6DA-CA33-E935-2B8D6B03AB27}"/>
              </a:ext>
            </a:extLst>
          </p:cNvPr>
          <p:cNvCxnSpPr>
            <a:stCxn id="4" idx="1"/>
          </p:cNvCxnSpPr>
          <p:nvPr/>
        </p:nvCxnSpPr>
        <p:spPr>
          <a:xfrm rot="10800000" flipV="1">
            <a:off x="2855913" y="2122489"/>
            <a:ext cx="144462" cy="33940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28C07C7-812D-E03B-5F63-F9029119E6DE}"/>
              </a:ext>
            </a:extLst>
          </p:cNvPr>
          <p:cNvCxnSpPr>
            <a:stCxn id="6" idx="1"/>
          </p:cNvCxnSpPr>
          <p:nvPr/>
        </p:nvCxnSpPr>
        <p:spPr>
          <a:xfrm flipH="1" flipV="1">
            <a:off x="2855913" y="5516563"/>
            <a:ext cx="215900"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scan0001">
            <a:extLst>
              <a:ext uri="{FF2B5EF4-FFF2-40B4-BE49-F238E27FC236}">
                <a16:creationId xmlns:a16="http://schemas.microsoft.com/office/drawing/2014/main" id="{FD1750C2-AC54-C96F-25CB-0F3AF24A5B7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53988" y="282388"/>
            <a:ext cx="8713694" cy="6078071"/>
          </a:xfrm>
          <a:noFill/>
        </p:spPr>
      </p:pic>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TotalTime>
  <Words>672</Words>
  <Application>Microsoft Office PowerPoint</Application>
  <PresentationFormat>Platekrāna</PresentationFormat>
  <Paragraphs>69</Paragraphs>
  <Slides>14</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14</vt:i4>
      </vt:variant>
    </vt:vector>
  </HeadingPairs>
  <TitlesOfParts>
    <vt:vector size="19" baseType="lpstr">
      <vt:lpstr>Aptos</vt:lpstr>
      <vt:lpstr>Aptos Display</vt:lpstr>
      <vt:lpstr>Arial</vt:lpstr>
      <vt:lpstr>Arial Narrow</vt:lpstr>
      <vt:lpstr>Office dizains</vt:lpstr>
      <vt:lpstr>Zeme, augsne, augi bioloģiskajā lauksaimniecībā</vt:lpstr>
      <vt:lpstr>Vispārējās prasības bioloģiskajai ražošanai EP regula 2018/848</vt:lpstr>
      <vt:lpstr>Augsne un zeme</vt:lpstr>
      <vt:lpstr>Augsnes īpašības</vt:lpstr>
      <vt:lpstr>Augsnes veidošanās</vt:lpstr>
      <vt:lpstr>Ar cilvēka darbību saistītas augsnes funkcijas</vt:lpstr>
      <vt:lpstr>Augsnes auglība un tās uzturēšana bioloģiskajā lauksaimniecībā</vt:lpstr>
      <vt:lpstr>Barības elementu cirkulācija- augu un mikroorganismu simbioze</vt:lpstr>
      <vt:lpstr>PowerPoint prezentācija</vt:lpstr>
      <vt:lpstr>Dzīva un vesela augsne-bioloģiskās saimniekošanas pamatprasība</vt:lpstr>
      <vt:lpstr>Kas nodrošina augsnē dzīvību?</vt:lpstr>
      <vt:lpstr>Bez tam dzīvā augsne ir arī citi organismi</vt:lpstr>
      <vt:lpstr>Dzīva augsne</vt:lpstr>
      <vt:lpstr>Augsnes audzēšana??? Kā tas notiek???  Vai bioloģiskajā lauksaimniecībā tas ir nepieciešams?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Arija Rudlapa</dc:creator>
  <cp:lastModifiedBy>HP</cp:lastModifiedBy>
  <cp:revision>6</cp:revision>
  <dcterms:created xsi:type="dcterms:W3CDTF">2025-01-06T07:39:48Z</dcterms:created>
  <dcterms:modified xsi:type="dcterms:W3CDTF">2026-01-05T07:55:17Z</dcterms:modified>
</cp:coreProperties>
</file>