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57" r:id="rId3"/>
    <p:sldId id="269" r:id="rId4"/>
    <p:sldId id="271" r:id="rId5"/>
    <p:sldId id="287" r:id="rId6"/>
    <p:sldId id="274" r:id="rId7"/>
    <p:sldId id="258" r:id="rId8"/>
    <p:sldId id="285" r:id="rId9"/>
    <p:sldId id="259" r:id="rId10"/>
    <p:sldId id="270" r:id="rId11"/>
    <p:sldId id="260" r:id="rId12"/>
    <p:sldId id="262" r:id="rId13"/>
    <p:sldId id="263" r:id="rId14"/>
    <p:sldId id="272" r:id="rId15"/>
    <p:sldId id="264" r:id="rId16"/>
    <p:sldId id="265" r:id="rId17"/>
    <p:sldId id="261" r:id="rId18"/>
    <p:sldId id="266" r:id="rId19"/>
    <p:sldId id="267" r:id="rId20"/>
    <p:sldId id="268" r:id="rId21"/>
    <p:sldId id="284" r:id="rId22"/>
    <p:sldId id="273" r:id="rId23"/>
    <p:sldId id="275" r:id="rId24"/>
    <p:sldId id="283" r:id="rId25"/>
    <p:sldId id="276" r:id="rId26"/>
    <p:sldId id="277" r:id="rId27"/>
    <p:sldId id="278" r:id="rId28"/>
    <p:sldId id="279" r:id="rId29"/>
    <p:sldId id="280" r:id="rId30"/>
    <p:sldId id="281" r:id="rId31"/>
    <p:sldId id="282" r:id="rId32"/>
    <p:sldId id="286" r:id="rId33"/>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81F68-0C4C-4275-A0F5-58B58C701D46}" type="datetimeFigureOut">
              <a:rPr lang="lv-LV" smtClean="0"/>
              <a:t>05.01.2026</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41EFE3-8824-4D4E-9CFE-7732406689F2}" type="slidenum">
              <a:rPr lang="lv-LV" smtClean="0"/>
              <a:t>‹#›</a:t>
            </a:fld>
            <a:endParaRPr lang="lv-LV"/>
          </a:p>
        </p:txBody>
      </p:sp>
    </p:spTree>
    <p:extLst>
      <p:ext uri="{BB962C8B-B14F-4D97-AF65-F5344CB8AC3E}">
        <p14:creationId xmlns:p14="http://schemas.microsoft.com/office/powerpoint/2010/main" val="2124928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Atgādne!</a:t>
            </a:r>
          </a:p>
        </p:txBody>
      </p:sp>
      <p:sp>
        <p:nvSpPr>
          <p:cNvPr id="4" name="Slaida numura vietturis 3"/>
          <p:cNvSpPr>
            <a:spLocks noGrp="1"/>
          </p:cNvSpPr>
          <p:nvPr>
            <p:ph type="sldNum" sz="quarter" idx="10"/>
          </p:nvPr>
        </p:nvSpPr>
        <p:spPr/>
        <p:txBody>
          <a:bodyPr/>
          <a:lstStyle/>
          <a:p>
            <a:fld id="{B841EFE3-8824-4D4E-9CFE-7732406689F2}" type="slidenum">
              <a:rPr lang="lv-LV" smtClean="0"/>
              <a:t>5</a:t>
            </a:fld>
            <a:endParaRPr lang="lv-LV"/>
          </a:p>
        </p:txBody>
      </p:sp>
    </p:spTree>
    <p:extLst>
      <p:ext uri="{BB962C8B-B14F-4D97-AF65-F5344CB8AC3E}">
        <p14:creationId xmlns:p14="http://schemas.microsoft.com/office/powerpoint/2010/main" val="4244574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b="0" i="0" kern="1200" dirty="0">
                <a:solidFill>
                  <a:schemeClr val="tx1"/>
                </a:solidFill>
                <a:effectLst/>
                <a:latin typeface="+mn-lt"/>
                <a:ea typeface="+mn-ea"/>
                <a:cs typeface="+mn-cs"/>
              </a:rPr>
              <a:t>norobežo </a:t>
            </a:r>
            <a:r>
              <a:rPr lang="lv-LV" sz="1200" b="0" i="0" kern="1200" dirty="0" err="1">
                <a:solidFill>
                  <a:schemeClr val="tx1"/>
                </a:solidFill>
                <a:effectLst/>
                <a:latin typeface="+mn-lt"/>
                <a:ea typeface="+mn-ea"/>
                <a:cs typeface="+mn-cs"/>
              </a:rPr>
              <a:t>plazmatiskā</a:t>
            </a:r>
            <a:r>
              <a:rPr lang="lv-LV" sz="1200" b="0" i="0" kern="1200" dirty="0">
                <a:solidFill>
                  <a:schemeClr val="tx1"/>
                </a:solidFill>
                <a:effectLst/>
                <a:latin typeface="+mn-lt"/>
                <a:ea typeface="+mn-ea"/>
                <a:cs typeface="+mn-cs"/>
              </a:rPr>
              <a:t> membrāna, kas darbojas kā barjera vai āda  starp šūnu un apkārtējo vidi. Šūnas </a:t>
            </a:r>
            <a:r>
              <a:rPr lang="lv-LV" sz="1200" b="0" i="0" kern="1200" dirty="0" err="1">
                <a:solidFill>
                  <a:schemeClr val="tx1"/>
                </a:solidFill>
                <a:effectLst/>
                <a:latin typeface="+mn-lt"/>
                <a:ea typeface="+mn-ea"/>
                <a:cs typeface="+mn-cs"/>
              </a:rPr>
              <a:t>plazmatiskā</a:t>
            </a:r>
            <a:r>
              <a:rPr lang="lv-LV" sz="1200" b="0" i="0" kern="1200" dirty="0">
                <a:solidFill>
                  <a:schemeClr val="tx1"/>
                </a:solidFill>
                <a:effectLst/>
                <a:latin typeface="+mn-lt"/>
                <a:ea typeface="+mn-ea"/>
                <a:cs typeface="+mn-cs"/>
              </a:rPr>
              <a:t> membrāna gan aizsargā šūnu, gan nosaka </a:t>
            </a:r>
            <a:r>
              <a:rPr lang="lv-LV" sz="1200" b="0" i="0" kern="1200" dirty="0" err="1">
                <a:solidFill>
                  <a:schemeClr val="tx1"/>
                </a:solidFill>
                <a:effectLst/>
                <a:latin typeface="+mn-lt"/>
                <a:ea typeface="+mn-ea"/>
                <a:cs typeface="+mn-cs"/>
              </a:rPr>
              <a:t>molekulŠūnuu</a:t>
            </a:r>
            <a:r>
              <a:rPr lang="lv-LV" sz="1200" b="0" i="0" kern="1200" dirty="0">
                <a:solidFill>
                  <a:schemeClr val="tx1"/>
                </a:solidFill>
                <a:effectLst/>
                <a:latin typeface="+mn-lt"/>
                <a:ea typeface="+mn-ea"/>
                <a:cs typeface="+mn-cs"/>
              </a:rPr>
              <a:t> iekļūšanu šūnā un izkļūšanu no tās.</a:t>
            </a:r>
          </a:p>
          <a:p>
            <a:br>
              <a:rPr lang="lv-LV" sz="1200" b="0" i="0" kern="1200" dirty="0">
                <a:solidFill>
                  <a:schemeClr val="tx1"/>
                </a:solidFill>
                <a:effectLst/>
                <a:latin typeface="+mn-lt"/>
                <a:ea typeface="+mn-ea"/>
                <a:cs typeface="+mn-cs"/>
              </a:rPr>
            </a:br>
            <a:r>
              <a:rPr lang="lv-LV" sz="1200" b="0" i="0" kern="1200" dirty="0">
                <a:solidFill>
                  <a:schemeClr val="tx1"/>
                </a:solidFill>
                <a:effectLst/>
                <a:latin typeface="+mn-lt"/>
                <a:ea typeface="+mn-ea"/>
                <a:cs typeface="+mn-cs"/>
              </a:rPr>
              <a:t>Plazmatiskā membrāna var veikt daudzveidīgas funkcijas, pateicoties tās uzbūvei. Tā sastāv no fosfolipīdu </a:t>
            </a:r>
            <a:r>
              <a:rPr lang="lv-LV" sz="1200" b="0" i="0" kern="1200" dirty="0" err="1">
                <a:solidFill>
                  <a:schemeClr val="tx1"/>
                </a:solidFill>
                <a:effectLst/>
                <a:latin typeface="+mn-lt"/>
                <a:ea typeface="+mn-ea"/>
                <a:cs typeface="+mn-cs"/>
              </a:rPr>
              <a:t>dubultslāņa</a:t>
            </a:r>
            <a:r>
              <a:rPr lang="lv-LV" sz="1200" b="0" i="0" kern="1200" dirty="0">
                <a:solidFill>
                  <a:schemeClr val="tx1"/>
                </a:solidFill>
                <a:effectLst/>
                <a:latin typeface="+mn-lt"/>
                <a:ea typeface="+mn-ea"/>
                <a:cs typeface="+mn-cs"/>
              </a:rPr>
              <a:t>, kurā „peld” olbaltumvielu molekulas. Lipīdu molekulu ūdenī nešķīstošā (hidrofobā) daļa ir vērsta pret membrānas </a:t>
            </a:r>
            <a:r>
              <a:rPr lang="lv-LV" sz="1200" b="0" i="0" kern="1200" dirty="0" err="1">
                <a:solidFill>
                  <a:schemeClr val="tx1"/>
                </a:solidFill>
                <a:effectLst/>
                <a:latin typeface="+mn-lt"/>
                <a:ea typeface="+mn-ea"/>
                <a:cs typeface="+mn-cs"/>
              </a:rPr>
              <a:t>dubultslāņa</a:t>
            </a:r>
            <a:r>
              <a:rPr lang="lv-LV" sz="1200" b="0" i="0" kern="1200" dirty="0">
                <a:solidFill>
                  <a:schemeClr val="tx1"/>
                </a:solidFill>
                <a:effectLst/>
                <a:latin typeface="+mn-lt"/>
                <a:ea typeface="+mn-ea"/>
                <a:cs typeface="+mn-cs"/>
              </a:rPr>
              <a:t> iekšpusi, bet ūdenī šķīstošie (</a:t>
            </a:r>
            <a:r>
              <a:rPr lang="lv-LV" sz="1200" b="0" i="0" kern="1200" dirty="0" err="1">
                <a:solidFill>
                  <a:schemeClr val="tx1"/>
                </a:solidFill>
                <a:effectLst/>
                <a:latin typeface="+mn-lt"/>
                <a:ea typeface="+mn-ea"/>
                <a:cs typeface="+mn-cs"/>
              </a:rPr>
              <a:t>hidrofīlie</a:t>
            </a:r>
            <a:r>
              <a:rPr lang="lv-LV" sz="1200" b="0" i="0" kern="1200" dirty="0">
                <a:solidFill>
                  <a:schemeClr val="tx1"/>
                </a:solidFill>
                <a:effectLst/>
                <a:latin typeface="+mn-lt"/>
                <a:ea typeface="+mn-ea"/>
                <a:cs typeface="+mn-cs"/>
              </a:rPr>
              <a:t>) gali – uz ārpusi.</a:t>
            </a:r>
          </a:p>
          <a:p>
            <a:endParaRPr lang="lv-LV" dirty="0"/>
          </a:p>
        </p:txBody>
      </p:sp>
      <p:sp>
        <p:nvSpPr>
          <p:cNvPr id="4" name="Slaida numura vietturis 3"/>
          <p:cNvSpPr>
            <a:spLocks noGrp="1"/>
          </p:cNvSpPr>
          <p:nvPr>
            <p:ph type="sldNum" sz="quarter" idx="10"/>
          </p:nvPr>
        </p:nvSpPr>
        <p:spPr/>
        <p:txBody>
          <a:bodyPr/>
          <a:lstStyle/>
          <a:p>
            <a:fld id="{B841EFE3-8824-4D4E-9CFE-7732406689F2}" type="slidenum">
              <a:rPr lang="lv-LV" smtClean="0"/>
              <a:t>9</a:t>
            </a:fld>
            <a:endParaRPr lang="lv-LV"/>
          </a:p>
        </p:txBody>
      </p:sp>
    </p:spTree>
    <p:extLst>
      <p:ext uri="{BB962C8B-B14F-4D97-AF65-F5344CB8AC3E}">
        <p14:creationId xmlns:p14="http://schemas.microsoft.com/office/powerpoint/2010/main" val="1331866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b="0" i="0" kern="1200" dirty="0">
                <a:solidFill>
                  <a:schemeClr val="tx1"/>
                </a:solidFill>
                <a:effectLst/>
                <a:latin typeface="+mn-lt"/>
                <a:ea typeface="+mn-ea"/>
                <a:cs typeface="+mn-cs"/>
              </a:rPr>
              <a:t>Plazmatiskā membrāna  darbojas kā barjera starp šūnu un apkārtējo vidi. Šūnas </a:t>
            </a:r>
            <a:r>
              <a:rPr lang="lv-LV" sz="1200" b="0" i="0" kern="1200" dirty="0" err="1">
                <a:solidFill>
                  <a:schemeClr val="tx1"/>
                </a:solidFill>
                <a:effectLst/>
                <a:latin typeface="+mn-lt"/>
                <a:ea typeface="+mn-ea"/>
                <a:cs typeface="+mn-cs"/>
              </a:rPr>
              <a:t>plazmatiskā</a:t>
            </a:r>
            <a:r>
              <a:rPr lang="lv-LV" sz="1200" b="0" i="0" kern="1200" dirty="0">
                <a:solidFill>
                  <a:schemeClr val="tx1"/>
                </a:solidFill>
                <a:effectLst/>
                <a:latin typeface="+mn-lt"/>
                <a:ea typeface="+mn-ea"/>
                <a:cs typeface="+mn-cs"/>
              </a:rPr>
              <a:t> membrāna gan aizsargā šūnu, gan nosaka molekulu iekļūšanu šūnā un izkļūšanu no tās.</a:t>
            </a:r>
            <a:br>
              <a:rPr lang="lv-LV" dirty="0"/>
            </a:br>
            <a:r>
              <a:rPr lang="lv-LV" sz="1200" b="0" i="0" kern="1200" dirty="0">
                <a:solidFill>
                  <a:schemeClr val="tx1"/>
                </a:solidFill>
                <a:effectLst/>
                <a:latin typeface="+mn-lt"/>
                <a:ea typeface="+mn-ea"/>
                <a:cs typeface="+mn-cs"/>
              </a:rPr>
              <a:t>Plazmatiskā membrāna var veikt daudzveidīgas funkcijas, pateicoties tās uzbūvei. Tā sastāv no fosfolipīdu </a:t>
            </a:r>
            <a:r>
              <a:rPr lang="lv-LV" sz="1200" b="0" i="0" kern="1200" dirty="0" err="1">
                <a:solidFill>
                  <a:schemeClr val="tx1"/>
                </a:solidFill>
                <a:effectLst/>
                <a:latin typeface="+mn-lt"/>
                <a:ea typeface="+mn-ea"/>
                <a:cs typeface="+mn-cs"/>
              </a:rPr>
              <a:t>dubultslāņa</a:t>
            </a:r>
            <a:r>
              <a:rPr lang="lv-LV" sz="1200" b="0" i="0" kern="1200" dirty="0">
                <a:solidFill>
                  <a:schemeClr val="tx1"/>
                </a:solidFill>
                <a:effectLst/>
                <a:latin typeface="+mn-lt"/>
                <a:ea typeface="+mn-ea"/>
                <a:cs typeface="+mn-cs"/>
              </a:rPr>
              <a:t>, kurā „peld” olbaltumvielu molekulas. Tās signalizē  par šūnas piederību</a:t>
            </a:r>
            <a:r>
              <a:rPr lang="lv-LV" sz="1200" b="0" i="0" kern="1200" baseline="0" dirty="0">
                <a:solidFill>
                  <a:schemeClr val="tx1"/>
                </a:solidFill>
                <a:effectLst/>
                <a:latin typeface="+mn-lt"/>
                <a:ea typeface="+mn-ea"/>
                <a:cs typeface="+mn-cs"/>
              </a:rPr>
              <a:t>  organismam.  </a:t>
            </a:r>
            <a:r>
              <a:rPr lang="lv-LV" sz="1200" b="0" i="0" kern="1200" baseline="0" dirty="0" err="1">
                <a:solidFill>
                  <a:schemeClr val="tx1"/>
                </a:solidFill>
                <a:effectLst/>
                <a:latin typeface="+mn-lt"/>
                <a:ea typeface="+mn-ea"/>
                <a:cs typeface="+mn-cs"/>
              </a:rPr>
              <a:t>Imunsistēmas</a:t>
            </a:r>
            <a:r>
              <a:rPr lang="lv-LV" sz="1200" b="0" i="0" kern="1200" baseline="0" dirty="0">
                <a:solidFill>
                  <a:schemeClr val="tx1"/>
                </a:solidFill>
                <a:effectLst/>
                <a:latin typeface="+mn-lt"/>
                <a:ea typeface="+mn-ea"/>
                <a:cs typeface="+mn-cs"/>
              </a:rPr>
              <a:t> šūnas to pārbauda un savējām šūnām neuzbrūk. Piemēram ja pārstāda kādu orgānu vai ja organismā ir iekļuvušas baktērijas vai vīrusi. Daudzās šūnās ir arī iekšējā membrāna, kas norobežo un satur šūnas sastāvdaļas. </a:t>
            </a:r>
            <a:endParaRPr lang="lv-LV" dirty="0"/>
          </a:p>
        </p:txBody>
      </p:sp>
      <p:sp>
        <p:nvSpPr>
          <p:cNvPr id="4" name="Slaida numura vietturis 3"/>
          <p:cNvSpPr>
            <a:spLocks noGrp="1"/>
          </p:cNvSpPr>
          <p:nvPr>
            <p:ph type="sldNum" sz="quarter" idx="10"/>
          </p:nvPr>
        </p:nvSpPr>
        <p:spPr/>
        <p:txBody>
          <a:bodyPr/>
          <a:lstStyle/>
          <a:p>
            <a:fld id="{B841EFE3-8824-4D4E-9CFE-7732406689F2}" type="slidenum">
              <a:rPr lang="lv-LV" smtClean="0"/>
              <a:t>11</a:t>
            </a:fld>
            <a:endParaRPr lang="lv-LV"/>
          </a:p>
        </p:txBody>
      </p:sp>
    </p:spTree>
    <p:extLst>
      <p:ext uri="{BB962C8B-B14F-4D97-AF65-F5344CB8AC3E}">
        <p14:creationId xmlns:p14="http://schemas.microsoft.com/office/powerpoint/2010/main" val="1366612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Augu šūnapvalks ir labi saskatāms arī gaismas mikroskopā, jo tā biezums sasniedz 1000 </a:t>
            </a:r>
            <a:r>
              <a:rPr lang="lv-LV" dirty="0" err="1"/>
              <a:t>nm</a:t>
            </a:r>
            <a:r>
              <a:rPr lang="lv-LV" dirty="0"/>
              <a:t>. </a:t>
            </a:r>
          </a:p>
        </p:txBody>
      </p:sp>
      <p:sp>
        <p:nvSpPr>
          <p:cNvPr id="4" name="Slaida numura vietturis 3"/>
          <p:cNvSpPr>
            <a:spLocks noGrp="1"/>
          </p:cNvSpPr>
          <p:nvPr>
            <p:ph type="sldNum" sz="quarter" idx="10"/>
          </p:nvPr>
        </p:nvSpPr>
        <p:spPr/>
        <p:txBody>
          <a:bodyPr/>
          <a:lstStyle/>
          <a:p>
            <a:fld id="{B841EFE3-8824-4D4E-9CFE-7732406689F2}" type="slidenum">
              <a:rPr lang="lv-LV" smtClean="0"/>
              <a:t>13</a:t>
            </a:fld>
            <a:endParaRPr lang="lv-LV"/>
          </a:p>
        </p:txBody>
      </p:sp>
    </p:spTree>
    <p:extLst>
      <p:ext uri="{BB962C8B-B14F-4D97-AF65-F5344CB8AC3E}">
        <p14:creationId xmlns:p14="http://schemas.microsoft.com/office/powerpoint/2010/main" val="409026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Ar</a:t>
            </a:r>
            <a:r>
              <a:rPr lang="lv-LV" baseline="0" dirty="0"/>
              <a:t> c</a:t>
            </a:r>
            <a:r>
              <a:rPr lang="lv-LV" dirty="0"/>
              <a:t>itoplazmu</a:t>
            </a:r>
            <a:r>
              <a:rPr lang="lv-LV" baseline="0" dirty="0"/>
              <a:t> saprot visu šūnas iekšējo saturu, bez kodola </a:t>
            </a:r>
            <a:r>
              <a:rPr lang="lv-LV" dirty="0"/>
              <a:t>  — vide, kur atrodas visi šūnas </a:t>
            </a:r>
            <a:r>
              <a:rPr lang="lv-LV" b="1" u="sng" dirty="0"/>
              <a:t>organoīdi(</a:t>
            </a:r>
            <a:r>
              <a:rPr lang="lv-LV" baseline="0" dirty="0"/>
              <a:t> šūnas struktūras elementi, kas veic kādu noteiktu funkciju) un </a:t>
            </a:r>
            <a:r>
              <a:rPr lang="lv-LV" b="1" u="sng" baseline="0" dirty="0"/>
              <a:t>citoskelets</a:t>
            </a:r>
            <a:r>
              <a:rPr lang="lv-LV" baseline="0" dirty="0"/>
              <a:t>( šūnas skelets) </a:t>
            </a:r>
            <a:endParaRPr lang="lv-LV" dirty="0"/>
          </a:p>
        </p:txBody>
      </p:sp>
      <p:sp>
        <p:nvSpPr>
          <p:cNvPr id="4" name="Slaida numura vietturis 3"/>
          <p:cNvSpPr>
            <a:spLocks noGrp="1"/>
          </p:cNvSpPr>
          <p:nvPr>
            <p:ph type="sldNum" sz="quarter" idx="10"/>
          </p:nvPr>
        </p:nvSpPr>
        <p:spPr/>
        <p:txBody>
          <a:bodyPr/>
          <a:lstStyle/>
          <a:p>
            <a:fld id="{B841EFE3-8824-4D4E-9CFE-7732406689F2}" type="slidenum">
              <a:rPr lang="lv-LV" smtClean="0"/>
              <a:t>17</a:t>
            </a:fld>
            <a:endParaRPr lang="lv-LV"/>
          </a:p>
        </p:txBody>
      </p:sp>
    </p:spTree>
    <p:extLst>
      <p:ext uri="{BB962C8B-B14F-4D97-AF65-F5344CB8AC3E}">
        <p14:creationId xmlns:p14="http://schemas.microsoft.com/office/powerpoint/2010/main" val="1923839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b="0" i="0" kern="1200" dirty="0">
                <a:solidFill>
                  <a:schemeClr val="tx1"/>
                </a:solidFill>
                <a:effectLst/>
                <a:latin typeface="+mn-lt"/>
                <a:ea typeface="+mn-ea"/>
                <a:cs typeface="+mn-cs"/>
              </a:rPr>
              <a:t>dod šūnām formu un stabilitāti. Tas ir kā pavedienu tīkls, kas caurauž visu citoplazmu. Veidots no </a:t>
            </a:r>
            <a:r>
              <a:rPr lang="lv-LV" sz="1200" b="0" i="0" kern="1200" dirty="0" err="1">
                <a:solidFill>
                  <a:schemeClr val="tx1"/>
                </a:solidFill>
                <a:effectLst/>
                <a:latin typeface="+mn-lt"/>
                <a:ea typeface="+mn-ea"/>
                <a:cs typeface="+mn-cs"/>
              </a:rPr>
              <a:t>mikrofilamentiem</a:t>
            </a:r>
            <a:r>
              <a:rPr lang="lv-LV" sz="1200" b="0" i="0" kern="1200" dirty="0">
                <a:solidFill>
                  <a:schemeClr val="tx1"/>
                </a:solidFill>
                <a:effectLst/>
                <a:latin typeface="+mn-lt"/>
                <a:ea typeface="+mn-ea"/>
                <a:cs typeface="+mn-cs"/>
              </a:rPr>
              <a:t>, </a:t>
            </a:r>
            <a:r>
              <a:rPr lang="lv-LV" sz="1200" b="0" i="0" kern="1200" dirty="0" err="1">
                <a:solidFill>
                  <a:schemeClr val="tx1"/>
                </a:solidFill>
                <a:effectLst/>
                <a:latin typeface="+mn-lt"/>
                <a:ea typeface="+mn-ea"/>
                <a:cs typeface="+mn-cs"/>
              </a:rPr>
              <a:t>starpfilamentiem</a:t>
            </a:r>
            <a:r>
              <a:rPr lang="lv-LV" sz="1200" b="0" i="0" kern="1200" dirty="0">
                <a:solidFill>
                  <a:schemeClr val="tx1"/>
                </a:solidFill>
                <a:effectLst/>
                <a:latin typeface="+mn-lt"/>
                <a:ea typeface="+mn-ea"/>
                <a:cs typeface="+mn-cs"/>
              </a:rPr>
              <a:t> un mikrocaurulītēm. Ar citoskeleta palīdzību, šūnās notiek arī vielu transports. Bez tam tas nodrošina arī signālu pārnešanu no vienas šūnas citā. Tas sastāv no sīkām olbaltumvielām, kuras vajadzības gadījumā var uzbūvēt un pēc tam atkal noārdīt. Visas tās </a:t>
            </a:r>
            <a:r>
              <a:rPr lang="lv-LV" sz="1200" b="0" i="0" kern="1200" dirty="0" err="1">
                <a:solidFill>
                  <a:schemeClr val="tx1"/>
                </a:solidFill>
                <a:effectLst/>
                <a:latin typeface="+mn-lt"/>
                <a:ea typeface="+mn-ea"/>
                <a:cs typeface="+mn-cs"/>
              </a:rPr>
              <a:t>satāvdaļas</a:t>
            </a:r>
            <a:r>
              <a:rPr lang="lv-LV" sz="1200" b="0" i="0" kern="1200" dirty="0">
                <a:solidFill>
                  <a:schemeClr val="tx1"/>
                </a:solidFill>
                <a:effectLst/>
                <a:latin typeface="+mn-lt"/>
                <a:ea typeface="+mn-ea"/>
                <a:cs typeface="+mn-cs"/>
              </a:rPr>
              <a:t> pārvietojas, līdzīgi kā asinis plūst pa organisma</a:t>
            </a:r>
            <a:r>
              <a:rPr lang="lv-LV" sz="1200" b="0" i="0" kern="1200" baseline="0" dirty="0">
                <a:solidFill>
                  <a:schemeClr val="tx1"/>
                </a:solidFill>
                <a:effectLst/>
                <a:latin typeface="+mn-lt"/>
                <a:ea typeface="+mn-ea"/>
                <a:cs typeface="+mn-cs"/>
              </a:rPr>
              <a:t> asinsrites sistēmu.</a:t>
            </a:r>
            <a:endParaRPr lang="lv-LV" sz="1200" b="0" i="0" kern="1200" dirty="0">
              <a:solidFill>
                <a:schemeClr val="tx1"/>
              </a:solidFill>
              <a:effectLst/>
              <a:latin typeface="+mn-lt"/>
              <a:ea typeface="+mn-ea"/>
              <a:cs typeface="+mn-cs"/>
            </a:endParaRPr>
          </a:p>
          <a:p>
            <a:r>
              <a:rPr lang="lv-LV" sz="1200" b="0" i="0" kern="1200" dirty="0">
                <a:solidFill>
                  <a:schemeClr val="tx1"/>
                </a:solidFill>
                <a:effectLst/>
                <a:latin typeface="+mn-lt"/>
                <a:ea typeface="+mn-ea"/>
                <a:cs typeface="+mn-cs"/>
              </a:rPr>
              <a:t> </a:t>
            </a:r>
          </a:p>
          <a:p>
            <a:endParaRPr lang="lv-LV" dirty="0"/>
          </a:p>
        </p:txBody>
      </p:sp>
      <p:sp>
        <p:nvSpPr>
          <p:cNvPr id="4" name="Slaida numura vietturis 3"/>
          <p:cNvSpPr>
            <a:spLocks noGrp="1"/>
          </p:cNvSpPr>
          <p:nvPr>
            <p:ph type="sldNum" sz="quarter" idx="10"/>
          </p:nvPr>
        </p:nvSpPr>
        <p:spPr/>
        <p:txBody>
          <a:bodyPr/>
          <a:lstStyle/>
          <a:p>
            <a:fld id="{B841EFE3-8824-4D4E-9CFE-7732406689F2}" type="slidenum">
              <a:rPr lang="lv-LV" smtClean="0"/>
              <a:t>18</a:t>
            </a:fld>
            <a:endParaRPr lang="lv-LV"/>
          </a:p>
        </p:txBody>
      </p:sp>
    </p:spTree>
    <p:extLst>
      <p:ext uri="{BB962C8B-B14F-4D97-AF65-F5344CB8AC3E}">
        <p14:creationId xmlns:p14="http://schemas.microsoft.com/office/powerpoint/2010/main" val="164311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dirty="0"/>
              <a:t>Šūnas kodols ir norobežots no citoplazmas</a:t>
            </a:r>
            <a:r>
              <a:rPr lang="lv-LV" baseline="0" dirty="0"/>
              <a:t> ar porainu divkāršu iekšējo membrānu. Tā ir iedzimtības krātuve. </a:t>
            </a:r>
            <a:r>
              <a:rPr lang="lv-LV" dirty="0"/>
              <a:t>Iedzimtības informāciju glabā DNS (dezoksiribonukleīnskābe), kas atrodas kodolā esošajās hromosomās. Tā darbojas līdzīgi datorprogrammai un glabā ziņas par visām organisma pazīmēm. DNS fragmentus sauc par gēniem. Katrs gēns liek šūnā veidoties vienai olbaltumvielai, līdz ar to radot noteiktas organisma pazīmes. Piemēram, kāda gēna darbības rezultātā veidojas vasarraibumi.</a:t>
            </a:r>
          </a:p>
          <a:p>
            <a:pPr marL="0" marR="0" indent="0" algn="l" defTabSz="914400" rtl="0" eaLnBrk="1" fontAlgn="auto" latinLnBrk="0" hangingPunct="1">
              <a:lnSpc>
                <a:spcPct val="100000"/>
              </a:lnSpc>
              <a:spcBef>
                <a:spcPts val="0"/>
              </a:spcBef>
              <a:spcAft>
                <a:spcPts val="0"/>
              </a:spcAft>
              <a:buClrTx/>
              <a:buSzTx/>
              <a:buFontTx/>
              <a:buNone/>
              <a:tabLst/>
              <a:defRPr/>
            </a:pPr>
            <a:r>
              <a:rPr lang="lv-LV" dirty="0"/>
              <a:t> Primitīvajām baktērijām</a:t>
            </a:r>
            <a:r>
              <a:rPr lang="lv-LV" baseline="0" dirty="0"/>
              <a:t> hromosoma nav norobežota no citoplazmas ar membrānu, līdz ar to kodola tajās nav. </a:t>
            </a:r>
            <a:endParaRPr lang="lv-LV" dirty="0"/>
          </a:p>
          <a:p>
            <a:endParaRPr lang="lv-LV" dirty="0"/>
          </a:p>
        </p:txBody>
      </p:sp>
      <p:sp>
        <p:nvSpPr>
          <p:cNvPr id="4" name="Slaida numura vietturis 3"/>
          <p:cNvSpPr>
            <a:spLocks noGrp="1"/>
          </p:cNvSpPr>
          <p:nvPr>
            <p:ph type="sldNum" sz="quarter" idx="10"/>
          </p:nvPr>
        </p:nvSpPr>
        <p:spPr/>
        <p:txBody>
          <a:bodyPr/>
          <a:lstStyle/>
          <a:p>
            <a:fld id="{B841EFE3-8824-4D4E-9CFE-7732406689F2}" type="slidenum">
              <a:rPr lang="lv-LV" smtClean="0"/>
              <a:t>20</a:t>
            </a:fld>
            <a:endParaRPr lang="lv-LV"/>
          </a:p>
        </p:txBody>
      </p:sp>
    </p:spTree>
    <p:extLst>
      <p:ext uri="{BB962C8B-B14F-4D97-AF65-F5344CB8AC3E}">
        <p14:creationId xmlns:p14="http://schemas.microsoft.com/office/powerpoint/2010/main" val="2558434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Virsraksta slaids">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lv-LV"/>
              <a:t>Rediģēt šablona virsraksta stilu</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Noklikšķiniet, lai rediģētu šablona apakšvirsraksta stilu</a:t>
            </a:r>
            <a:endParaRPr lang="en-US" dirty="0"/>
          </a:p>
        </p:txBody>
      </p:sp>
      <p:sp>
        <p:nvSpPr>
          <p:cNvPr id="4" name="Date Placeholder 3"/>
          <p:cNvSpPr>
            <a:spLocks noGrp="1"/>
          </p:cNvSpPr>
          <p:nvPr>
            <p:ph type="dt" sz="half" idx="10"/>
          </p:nvPr>
        </p:nvSpPr>
        <p:spPr/>
        <p:txBody>
          <a:bodyPr/>
          <a:lstStyle/>
          <a:p>
            <a:fld id="{AAA2E622-BCC9-46DD-8F20-5B7BBF87455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6CA917A-E4DD-4BE5-99A6-DBBC132C2B38}" type="slidenum">
              <a:rPr lang="lv-LV" smtClean="0"/>
              <a:t>‹#›</a:t>
            </a:fld>
            <a:endParaRPr lang="lv-LV"/>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7340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āmas attēls ar parakst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Rediģēt šablona teksta stilus</a:t>
            </a:r>
          </a:p>
        </p:txBody>
      </p:sp>
      <p:sp>
        <p:nvSpPr>
          <p:cNvPr id="3" name="Date Placeholder 2"/>
          <p:cNvSpPr>
            <a:spLocks noGrp="1"/>
          </p:cNvSpPr>
          <p:nvPr>
            <p:ph type="dt" sz="half" idx="10"/>
          </p:nvPr>
        </p:nvSpPr>
        <p:spPr/>
        <p:txBody>
          <a:bodyPr/>
          <a:lstStyle/>
          <a:p>
            <a:fld id="{AAA2E622-BCC9-46DD-8F20-5B7BBF87455D}" type="datetimeFigureOut">
              <a:rPr lang="lv-LV" smtClean="0"/>
              <a:t>05.01.2026</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78523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irsraksts un parakst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lv-LV"/>
              <a:t>Rediģēt šablona virsraksta stilu</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AAA2E622-BCC9-46DD-8F20-5B7BBF87455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1689671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āt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lv-LV"/>
              <a:t>Rediģēt šablona virsraksta stilu</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Rediģēt šablona teksta stilus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AAA2E622-BCC9-46DD-8F20-5B7BBF87455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6CA917A-E4DD-4BE5-99A6-DBBC132C2B38}" type="slidenum">
              <a:rPr lang="lv-LV" smtClean="0"/>
              <a:t>‹#›</a:t>
            </a:fld>
            <a:endParaRPr lang="lv-LV"/>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3004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zītkart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lv-LV"/>
              <a:t>Rediģēt šablona virsraksta stilu</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AAA2E622-BCC9-46DD-8F20-5B7BBF87455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1238083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ēt vizītkarti">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lv-LV"/>
              <a:t>Rediģēt šablona virsraksta stilu</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lv-LV"/>
              <a:t>Rediģēt šablona teksta stilus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AAA2E622-BCC9-46DD-8F20-5B7BBF87455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6CA917A-E4DD-4BE5-99A6-DBBC132C2B38}" type="slidenum">
              <a:rPr lang="lv-LV" smtClean="0"/>
              <a:t>‹#›</a:t>
            </a:fld>
            <a:endParaRPr lang="lv-LV"/>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438414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tiess vai aplam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lv-LV"/>
              <a:t>Rediģēt šablona virsraksta stilu</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lv-LV"/>
              <a:t>Rediģēt šablona teksta stilus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AAA2E622-BCC9-46DD-8F20-5B7BBF87455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326521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lv-LV"/>
              <a:t>Rediģēt šablona virsraksta stilu</a:t>
            </a:r>
            <a:endParaRPr lang="en-US" dirty="0"/>
          </a:p>
        </p:txBody>
      </p:sp>
      <p:sp>
        <p:nvSpPr>
          <p:cNvPr id="3" name="Vertical Text Placeholder 2"/>
          <p:cNvSpPr>
            <a:spLocks noGrp="1"/>
          </p:cNvSpPr>
          <p:nvPr>
            <p:ph type="body" orient="vert" idx="1"/>
          </p:nvPr>
        </p:nvSpPr>
        <p:spPr/>
        <p:txBody>
          <a:bodyPr vert="eaVert" ancho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AAA2E622-BCC9-46DD-8F20-5B7BBF87455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3128504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lv-LV"/>
              <a:t>Rediģēt šablona virsraksta stilu</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AAA2E622-BCC9-46DD-8F20-5B7BBF87455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1889695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idx="1"/>
          </p:nvPr>
        </p:nvSpPr>
        <p:spPr/>
        <p:txBody>
          <a:bodyPr anchor="ct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AAA2E622-BCC9-46DD-8F20-5B7BBF87455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1706411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lv-LV"/>
              <a:t>Rediģēt šablona virsraksta stilu</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AAA2E622-BCC9-46DD-8F20-5B7BBF87455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4101400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Date Placeholder 4"/>
          <p:cNvSpPr>
            <a:spLocks noGrp="1"/>
          </p:cNvSpPr>
          <p:nvPr>
            <p:ph type="dt" sz="half" idx="10"/>
          </p:nvPr>
        </p:nvSpPr>
        <p:spPr/>
        <p:txBody>
          <a:bodyPr/>
          <a:lstStyle/>
          <a:p>
            <a:fld id="{AAA2E622-BCC9-46DD-8F20-5B7BBF87455D}" type="datetimeFigureOut">
              <a:rPr lang="lv-LV" smtClean="0"/>
              <a:t>05.01.2026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212655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a:t>Rediģēt šablona virsraksta stilu</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fld id="{AAA2E622-BCC9-46DD-8F20-5B7BBF87455D}" type="datetimeFigureOut">
              <a:rPr lang="lv-LV" smtClean="0"/>
              <a:t>05.01.2026</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50232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fld id="{AAA2E622-BCC9-46DD-8F20-5B7BBF87455D}" type="datetimeFigureOut">
              <a:rPr lang="lv-LV" smtClean="0"/>
              <a:t>05.01.2026</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84420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A2E622-BCC9-46DD-8F20-5B7BBF87455D}" type="datetimeFigureOut">
              <a:rPr lang="lv-LV" smtClean="0"/>
              <a:t>05.01.2026</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3111666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lv-LV"/>
              <a:t>Rediģēt šablona virsraksta stilu</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Rediģēt šablona teksta stilus</a:t>
            </a:r>
          </a:p>
        </p:txBody>
      </p:sp>
      <p:sp>
        <p:nvSpPr>
          <p:cNvPr id="5" name="Date Placeholder 4"/>
          <p:cNvSpPr>
            <a:spLocks noGrp="1"/>
          </p:cNvSpPr>
          <p:nvPr>
            <p:ph type="dt" sz="half" idx="10"/>
          </p:nvPr>
        </p:nvSpPr>
        <p:spPr/>
        <p:txBody>
          <a:bodyPr/>
          <a:lstStyle/>
          <a:p>
            <a:fld id="{AAA2E622-BCC9-46DD-8F20-5B7BBF87455D}" type="datetimeFigureOut">
              <a:rPr lang="lv-LV" smtClean="0"/>
              <a:t>05.01.2026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4285989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lv-LV"/>
              <a:t>Rediģēt šablona virsraksta stilu</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Rediģēt šablona teksta stilus</a:t>
            </a:r>
          </a:p>
        </p:txBody>
      </p:sp>
      <p:sp>
        <p:nvSpPr>
          <p:cNvPr id="5" name="Date Placeholder 4"/>
          <p:cNvSpPr>
            <a:spLocks noGrp="1"/>
          </p:cNvSpPr>
          <p:nvPr>
            <p:ph type="dt" sz="half" idx="10"/>
          </p:nvPr>
        </p:nvSpPr>
        <p:spPr/>
        <p:txBody>
          <a:bodyPr/>
          <a:lstStyle/>
          <a:p>
            <a:fld id="{AAA2E622-BCC9-46DD-8F20-5B7BBF87455D}" type="datetimeFigureOut">
              <a:rPr lang="lv-LV" smtClean="0"/>
              <a:t>05.01.2026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6CA917A-E4DD-4BE5-99A6-DBBC132C2B38}" type="slidenum">
              <a:rPr lang="lv-LV" smtClean="0"/>
              <a:t>‹#›</a:t>
            </a:fld>
            <a:endParaRPr lang="lv-LV"/>
          </a:p>
        </p:txBody>
      </p:sp>
    </p:spTree>
    <p:extLst>
      <p:ext uri="{BB962C8B-B14F-4D97-AF65-F5344CB8AC3E}">
        <p14:creationId xmlns:p14="http://schemas.microsoft.com/office/powerpoint/2010/main" val="367657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lv-LV"/>
              <a:t>Rediģēt šablona virsraksta stilu</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AA2E622-BCC9-46DD-8F20-5B7BBF87455D}" type="datetimeFigureOut">
              <a:rPr lang="lv-LV" smtClean="0"/>
              <a:t>05.01.2026</a:t>
            </a:fld>
            <a:endParaRPr lang="lv-LV"/>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lv-LV"/>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6CA917A-E4DD-4BE5-99A6-DBBC132C2B38}" type="slidenum">
              <a:rPr lang="lv-LV" smtClean="0"/>
              <a:t>‹#›</a:t>
            </a:fld>
            <a:endParaRPr lang="lv-LV"/>
          </a:p>
        </p:txBody>
      </p:sp>
    </p:spTree>
    <p:extLst>
      <p:ext uri="{BB962C8B-B14F-4D97-AF65-F5344CB8AC3E}">
        <p14:creationId xmlns:p14="http://schemas.microsoft.com/office/powerpoint/2010/main" val="186905747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3Rcs2SVoDV8" TargetMode="External"/><Relationship Id="rId2" Type="http://schemas.openxmlformats.org/officeDocument/2006/relationships/hyperlink" Target="https://www.britannica.com/science/nucleus-biology" TargetMode="External"/><Relationship Id="rId1" Type="http://schemas.openxmlformats.org/officeDocument/2006/relationships/slideLayout" Target="../slideLayouts/slideLayout7.xml"/><Relationship Id="rId4" Type="http://schemas.openxmlformats.org/officeDocument/2006/relationships/hyperlink" Target="https://www.siic.lu.lv/bio/IT/B_11/default.aspx@tabid=9&amp;id=102_1.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ctrTitle"/>
          </p:nvPr>
        </p:nvSpPr>
        <p:spPr>
          <a:xfrm>
            <a:off x="545666" y="360218"/>
            <a:ext cx="10524116" cy="1343891"/>
          </a:xfrm>
        </p:spPr>
        <p:txBody>
          <a:bodyPr/>
          <a:lstStyle/>
          <a:p>
            <a:pPr algn="ctr"/>
            <a:r>
              <a:rPr lang="lv-LV" b="1" dirty="0"/>
              <a:t>Šūnas galvenās sastāvdaļas</a:t>
            </a:r>
          </a:p>
        </p:txBody>
      </p:sp>
      <p:sp>
        <p:nvSpPr>
          <p:cNvPr id="3" name="Apakšvirsraksts 2"/>
          <p:cNvSpPr>
            <a:spLocks noGrp="1"/>
          </p:cNvSpPr>
          <p:nvPr>
            <p:ph type="subTitle" idx="1"/>
          </p:nvPr>
        </p:nvSpPr>
        <p:spPr>
          <a:xfrm>
            <a:off x="1001973" y="2212258"/>
            <a:ext cx="9900661" cy="3303639"/>
          </a:xfrm>
        </p:spPr>
        <p:txBody>
          <a:bodyPr>
            <a:normAutofit fontScale="92500" lnSpcReduction="20000"/>
          </a:bodyPr>
          <a:lstStyle/>
          <a:p>
            <a:pPr algn="ctr"/>
            <a:r>
              <a:rPr lang="lv-LV" sz="3600" b="1" dirty="0"/>
              <a:t>Kas mūsu organismā ir tik mazs, ka nav ar acīm ieraugāms, tomēr ir dzīvs</a:t>
            </a:r>
            <a:r>
              <a:rPr lang="lv-LV" sz="3600" dirty="0"/>
              <a:t>?</a:t>
            </a:r>
          </a:p>
          <a:p>
            <a:endParaRPr lang="lv-LV" sz="3600" dirty="0"/>
          </a:p>
          <a:p>
            <a:endParaRPr lang="lv-LV" sz="3600" dirty="0"/>
          </a:p>
          <a:p>
            <a:pPr algn="ctr"/>
            <a:r>
              <a:rPr lang="lv-LV" sz="2800" b="1" dirty="0"/>
              <a:t>Pedagogs: Ilze Kalnarāja – Ozola </a:t>
            </a:r>
          </a:p>
          <a:p>
            <a:pPr algn="ctr"/>
            <a:r>
              <a:rPr lang="lv-LV" sz="2800" b="1" dirty="0"/>
              <a:t>KLT 2025</a:t>
            </a:r>
          </a:p>
          <a:p>
            <a:endParaRPr lang="lv-LV" dirty="0"/>
          </a:p>
        </p:txBody>
      </p:sp>
    </p:spTree>
    <p:extLst>
      <p:ext uri="{BB962C8B-B14F-4D97-AF65-F5344CB8AC3E}">
        <p14:creationId xmlns:p14="http://schemas.microsoft.com/office/powerpoint/2010/main" val="1314111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360219" y="363915"/>
            <a:ext cx="11554690" cy="5509200"/>
          </a:xfrm>
          <a:prstGeom prst="rect">
            <a:avLst/>
          </a:prstGeom>
        </p:spPr>
        <p:txBody>
          <a:bodyPr wrap="square">
            <a:spAutoFit/>
          </a:bodyPr>
          <a:lstStyle/>
          <a:p>
            <a:r>
              <a:rPr lang="lv-LV" sz="3200" dirty="0">
                <a:solidFill>
                  <a:schemeClr val="bg1">
                    <a:lumMod val="75000"/>
                    <a:lumOff val="25000"/>
                  </a:schemeClr>
                </a:solidFill>
              </a:rPr>
              <a:t>Tā  darbojas kā barjera starp šūnu un apkārtējo vidi. Šūnas </a:t>
            </a:r>
            <a:r>
              <a:rPr lang="lv-LV" sz="3200" dirty="0" err="1">
                <a:solidFill>
                  <a:schemeClr val="bg1">
                    <a:lumMod val="75000"/>
                    <a:lumOff val="25000"/>
                  </a:schemeClr>
                </a:solidFill>
              </a:rPr>
              <a:t>plazmatiskā</a:t>
            </a:r>
            <a:r>
              <a:rPr lang="lv-LV" sz="3200" dirty="0">
                <a:solidFill>
                  <a:schemeClr val="bg1">
                    <a:lumMod val="75000"/>
                    <a:lumOff val="25000"/>
                  </a:schemeClr>
                </a:solidFill>
              </a:rPr>
              <a:t> membrāna gan aizsargā šūnu, gan nosaka molekulu iekļūšanu šūnā un izkļūšanu no tās.</a:t>
            </a:r>
            <a:br>
              <a:rPr lang="lv-LV" sz="3200" dirty="0">
                <a:solidFill>
                  <a:schemeClr val="bg1">
                    <a:lumMod val="75000"/>
                    <a:lumOff val="25000"/>
                  </a:schemeClr>
                </a:solidFill>
              </a:rPr>
            </a:br>
            <a:r>
              <a:rPr lang="lv-LV" sz="3200" dirty="0">
                <a:solidFill>
                  <a:schemeClr val="bg1">
                    <a:lumMod val="75000"/>
                    <a:lumOff val="25000"/>
                  </a:schemeClr>
                </a:solidFill>
              </a:rPr>
              <a:t>Plazmatiskā membrāna var veikt daudzveidīgas funkcijas, pateicoties tās uzbūvei. Tā sastāv no fosfolipīdu </a:t>
            </a:r>
            <a:r>
              <a:rPr lang="lv-LV" sz="3200" dirty="0" err="1">
                <a:solidFill>
                  <a:schemeClr val="bg1">
                    <a:lumMod val="75000"/>
                    <a:lumOff val="25000"/>
                  </a:schemeClr>
                </a:solidFill>
              </a:rPr>
              <a:t>dubultslāņa</a:t>
            </a:r>
            <a:r>
              <a:rPr lang="lv-LV" sz="3200" dirty="0">
                <a:solidFill>
                  <a:schemeClr val="bg1">
                    <a:lumMod val="75000"/>
                    <a:lumOff val="25000"/>
                  </a:schemeClr>
                </a:solidFill>
              </a:rPr>
              <a:t>, kurā „peld” olbaltumvielu molekulas. Tās signalizē  par šūnas piederību  organismam.  </a:t>
            </a:r>
            <a:r>
              <a:rPr lang="lv-LV" sz="3200" dirty="0" err="1">
                <a:solidFill>
                  <a:schemeClr val="bg1">
                    <a:lumMod val="75000"/>
                    <a:lumOff val="25000"/>
                  </a:schemeClr>
                </a:solidFill>
              </a:rPr>
              <a:t>Imunsistēmas</a:t>
            </a:r>
            <a:r>
              <a:rPr lang="lv-LV" sz="3200" dirty="0">
                <a:solidFill>
                  <a:schemeClr val="bg1">
                    <a:lumMod val="75000"/>
                    <a:lumOff val="25000"/>
                  </a:schemeClr>
                </a:solidFill>
              </a:rPr>
              <a:t> šūnas to pārbauda un savējām šūnām neuzbrūk. Piemēram ja pārstāda kādu orgānu vai ja organismā ir iekļuvušas baktērijas vai vīrusi. Daudzās šūnās ir arī iekšējā membrāna, kas norobežo un satur šūnas sastāvdaļas. </a:t>
            </a:r>
          </a:p>
        </p:txBody>
      </p:sp>
    </p:spTree>
    <p:extLst>
      <p:ext uri="{BB962C8B-B14F-4D97-AF65-F5344CB8AC3E}">
        <p14:creationId xmlns:p14="http://schemas.microsoft.com/office/powerpoint/2010/main" val="1440556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3"/>
          <a:stretch>
            <a:fillRect/>
          </a:stretch>
        </p:blipFill>
        <p:spPr>
          <a:xfrm>
            <a:off x="1177636" y="716502"/>
            <a:ext cx="8465291" cy="5490334"/>
          </a:xfrm>
          <a:prstGeom prst="rect">
            <a:avLst/>
          </a:prstGeom>
        </p:spPr>
      </p:pic>
    </p:spTree>
    <p:extLst>
      <p:ext uri="{BB962C8B-B14F-4D97-AF65-F5344CB8AC3E}">
        <p14:creationId xmlns:p14="http://schemas.microsoft.com/office/powerpoint/2010/main" val="3995323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678873" y="833781"/>
            <a:ext cx="8049491" cy="2800767"/>
          </a:xfrm>
          <a:prstGeom prst="rect">
            <a:avLst/>
          </a:prstGeom>
        </p:spPr>
        <p:txBody>
          <a:bodyPr wrap="square">
            <a:spAutoFit/>
          </a:bodyPr>
          <a:lstStyle/>
          <a:p>
            <a:r>
              <a:rPr lang="lv-LV" sz="4400" dirty="0">
                <a:solidFill>
                  <a:schemeClr val="bg2"/>
                </a:solidFill>
              </a:rPr>
              <a:t>PLAZMATISKĀ MEMBRĀNA</a:t>
            </a:r>
          </a:p>
          <a:p>
            <a:r>
              <a:rPr lang="lv-LV" sz="4400" u="sng" dirty="0">
                <a:solidFill>
                  <a:schemeClr val="bg2"/>
                </a:solidFill>
              </a:rPr>
              <a:t>ŠŪNAPVALKS</a:t>
            </a:r>
          </a:p>
          <a:p>
            <a:r>
              <a:rPr lang="lv-LV" sz="4400" dirty="0">
                <a:solidFill>
                  <a:schemeClr val="bg2"/>
                </a:solidFill>
              </a:rPr>
              <a:t>CITOPLAZMA</a:t>
            </a:r>
          </a:p>
          <a:p>
            <a:r>
              <a:rPr lang="lv-LV" sz="4400" dirty="0">
                <a:solidFill>
                  <a:schemeClr val="bg2"/>
                </a:solidFill>
              </a:rPr>
              <a:t>KODOLS  </a:t>
            </a:r>
          </a:p>
        </p:txBody>
      </p:sp>
      <p:pic>
        <p:nvPicPr>
          <p:cNvPr id="4" name="Attēls 3"/>
          <p:cNvPicPr>
            <a:picLocks noChangeAspect="1"/>
          </p:cNvPicPr>
          <p:nvPr/>
        </p:nvPicPr>
        <p:blipFill>
          <a:blip r:embed="rId2"/>
          <a:stretch>
            <a:fillRect/>
          </a:stretch>
        </p:blipFill>
        <p:spPr>
          <a:xfrm>
            <a:off x="5839417" y="1059975"/>
            <a:ext cx="6352583" cy="4017612"/>
          </a:xfrm>
          <a:prstGeom prst="rect">
            <a:avLst/>
          </a:prstGeom>
        </p:spPr>
      </p:pic>
    </p:spTree>
    <p:extLst>
      <p:ext uri="{BB962C8B-B14F-4D97-AF65-F5344CB8AC3E}">
        <p14:creationId xmlns:p14="http://schemas.microsoft.com/office/powerpoint/2010/main" val="408581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304800" y="609601"/>
            <a:ext cx="11720945" cy="6247864"/>
          </a:xfrm>
          <a:prstGeom prst="rect">
            <a:avLst/>
          </a:prstGeom>
        </p:spPr>
        <p:txBody>
          <a:bodyPr wrap="square">
            <a:spAutoFit/>
          </a:bodyPr>
          <a:lstStyle/>
          <a:p>
            <a:r>
              <a:rPr lang="lv-LV" sz="4000" b="1" dirty="0">
                <a:solidFill>
                  <a:srgbClr val="4D5156"/>
                </a:solidFill>
              </a:rPr>
              <a:t>Šūnapvalks</a:t>
            </a:r>
            <a:r>
              <a:rPr lang="lv-LV" sz="4000" dirty="0">
                <a:solidFill>
                  <a:srgbClr val="4D5156"/>
                </a:solidFill>
              </a:rPr>
              <a:t> </a:t>
            </a:r>
            <a:r>
              <a:rPr lang="lv-LV" sz="4000" dirty="0">
                <a:solidFill>
                  <a:schemeClr val="bg1"/>
                </a:solidFill>
              </a:rPr>
              <a:t>ir stingrs slānis, kas atrodas šūnas membrānas ārpusē. Tas mehāniski aizsargā un balsta šūnu.  </a:t>
            </a:r>
          </a:p>
          <a:p>
            <a:r>
              <a:rPr lang="lv-LV" sz="4000" dirty="0">
                <a:solidFill>
                  <a:schemeClr val="bg1"/>
                </a:solidFill>
              </a:rPr>
              <a:t>Sastopams </a:t>
            </a:r>
            <a:r>
              <a:rPr lang="lv-LV" sz="4000" u="sng" dirty="0">
                <a:solidFill>
                  <a:schemeClr val="bg1"/>
                </a:solidFill>
              </a:rPr>
              <a:t>baktēriju, augu, sēņu </a:t>
            </a:r>
            <a:r>
              <a:rPr lang="lv-LV" sz="4000" dirty="0">
                <a:solidFill>
                  <a:schemeClr val="bg1"/>
                </a:solidFill>
              </a:rPr>
              <a:t>un dažu vienšūņu šūnās. Šūnapvalks dod šūnām formu un stingrību, pilda arī aizsarg- un transporta funkcijas. </a:t>
            </a:r>
            <a:r>
              <a:rPr lang="lv-LV" sz="4000" u="sng" dirty="0">
                <a:solidFill>
                  <a:schemeClr val="bg1"/>
                </a:solidFill>
              </a:rPr>
              <a:t>Dzīvnieku</a:t>
            </a:r>
            <a:r>
              <a:rPr lang="lv-LV" sz="4000" dirty="0">
                <a:solidFill>
                  <a:schemeClr val="bg1"/>
                </a:solidFill>
              </a:rPr>
              <a:t> un vairuma vienšūņu šūnām </a:t>
            </a:r>
            <a:r>
              <a:rPr lang="lv-LV" sz="4000" u="sng" dirty="0">
                <a:solidFill>
                  <a:schemeClr val="bg1"/>
                </a:solidFill>
              </a:rPr>
              <a:t>nav šūnapvalka</a:t>
            </a:r>
            <a:r>
              <a:rPr lang="lv-LV" sz="4000" dirty="0">
                <a:solidFill>
                  <a:schemeClr val="bg1"/>
                </a:solidFill>
              </a:rPr>
              <a:t>. Šūnapvalks ir porains, caurlaidīgs un sastāv galvenokārt no celulozes. </a:t>
            </a:r>
            <a:endParaRPr lang="lv-LV" sz="4000" dirty="0"/>
          </a:p>
        </p:txBody>
      </p:sp>
    </p:spTree>
    <p:extLst>
      <p:ext uri="{BB962C8B-B14F-4D97-AF65-F5344CB8AC3E}">
        <p14:creationId xmlns:p14="http://schemas.microsoft.com/office/powerpoint/2010/main" val="1597715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1B01A6-CA6F-49F1-8236-5D877D4BF4A2}"/>
              </a:ext>
            </a:extLst>
          </p:cNvPr>
          <p:cNvSpPr txBox="1"/>
          <p:nvPr/>
        </p:nvSpPr>
        <p:spPr>
          <a:xfrm>
            <a:off x="495300" y="529239"/>
            <a:ext cx="9153525" cy="3008003"/>
          </a:xfrm>
          <a:prstGeom prst="rect">
            <a:avLst/>
          </a:prstGeom>
          <a:noFill/>
        </p:spPr>
        <p:txBody>
          <a:bodyPr wrap="square">
            <a:spAutoFit/>
          </a:bodyPr>
          <a:lstStyle/>
          <a:p>
            <a:pPr>
              <a:lnSpc>
                <a:spcPct val="90000"/>
              </a:lnSpc>
              <a:spcBef>
                <a:spcPts val="1000"/>
              </a:spcBef>
              <a:defRPr/>
            </a:pPr>
            <a:endParaRPr lang="lv-LV" sz="3200" b="1" dirty="0">
              <a:solidFill>
                <a:schemeClr val="bg1"/>
              </a:solidFill>
            </a:endParaRPr>
          </a:p>
          <a:p>
            <a:pPr>
              <a:lnSpc>
                <a:spcPct val="90000"/>
              </a:lnSpc>
              <a:spcBef>
                <a:spcPts val="1000"/>
              </a:spcBef>
              <a:defRPr/>
            </a:pPr>
            <a:r>
              <a:rPr lang="lv-LV" sz="3200" b="1" dirty="0">
                <a:solidFill>
                  <a:schemeClr val="bg1"/>
                </a:solidFill>
              </a:rPr>
              <a:t>Šūnapvalka ķīmiskais sastāvs ir ļoti mainīgs, jo tas ir atkarīgs no auga sugas, konkrētās šūnas attīstības stadijas un tā kādus audus tā veido.</a:t>
            </a:r>
          </a:p>
          <a:p>
            <a:pPr marR="0" lvl="0" algn="l" defTabSz="914400" rtl="0" eaLnBrk="1" fontAlgn="auto" latinLnBrk="0" hangingPunct="1">
              <a:lnSpc>
                <a:spcPct val="90000"/>
              </a:lnSpc>
              <a:spcBef>
                <a:spcPts val="1000"/>
              </a:spcBef>
              <a:spcAft>
                <a:spcPts val="0"/>
              </a:spcAft>
              <a:buClrTx/>
              <a:buSzTx/>
              <a:tabLst/>
              <a:defRPr/>
            </a:pPr>
            <a:endParaRPr kumimoji="0" lang="lv-LV" sz="3200" b="0" i="0" u="none" strike="noStrike" kern="1200" cap="none" spc="0" normalizeH="0" baseline="0" noProof="0" dirty="0">
              <a:ln>
                <a:noFill/>
              </a:ln>
              <a:solidFill>
                <a:prstClr val="black">
                  <a:lumMod val="75000"/>
                  <a:lumOff val="25000"/>
                </a:prstClr>
              </a:solidFill>
              <a:effectLst/>
              <a:uLnTx/>
              <a:uFillTx/>
              <a:latin typeface="Calibri Light"/>
              <a:ea typeface="+mn-ea"/>
              <a:cs typeface="+mn-cs"/>
            </a:endParaRPr>
          </a:p>
        </p:txBody>
      </p:sp>
      <p:pic>
        <p:nvPicPr>
          <p:cNvPr id="4" name="Attēls 3">
            <a:extLst>
              <a:ext uri="{FF2B5EF4-FFF2-40B4-BE49-F238E27FC236}">
                <a16:creationId xmlns:a16="http://schemas.microsoft.com/office/drawing/2014/main" id="{AB62391B-D7BE-444D-B921-14F9E28F6F44}"/>
              </a:ext>
            </a:extLst>
          </p:cNvPr>
          <p:cNvPicPr>
            <a:picLocks noChangeAspect="1"/>
          </p:cNvPicPr>
          <p:nvPr/>
        </p:nvPicPr>
        <p:blipFill>
          <a:blip r:embed="rId2"/>
          <a:stretch>
            <a:fillRect/>
          </a:stretch>
        </p:blipFill>
        <p:spPr>
          <a:xfrm>
            <a:off x="8032064" y="3767060"/>
            <a:ext cx="4090771" cy="3090940"/>
          </a:xfrm>
          <a:prstGeom prst="rect">
            <a:avLst/>
          </a:prstGeom>
        </p:spPr>
      </p:pic>
    </p:spTree>
    <p:extLst>
      <p:ext uri="{BB962C8B-B14F-4D97-AF65-F5344CB8AC3E}">
        <p14:creationId xmlns:p14="http://schemas.microsoft.com/office/powerpoint/2010/main" val="2512973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838200" y="365125"/>
            <a:ext cx="10515600" cy="2152992"/>
          </a:xfrm>
        </p:spPr>
        <p:txBody>
          <a:bodyPr>
            <a:normAutofit fontScale="90000"/>
          </a:bodyPr>
          <a:lstStyle/>
          <a:p>
            <a:r>
              <a:rPr lang="lv-LV" b="1" dirty="0"/>
              <a:t>Visi organismi sastāv no </a:t>
            </a:r>
            <a:r>
              <a:rPr lang="lv-LV" b="1" u="sng" dirty="0">
                <a:solidFill>
                  <a:schemeClr val="bg2">
                    <a:lumMod val="75000"/>
                  </a:schemeClr>
                </a:solidFill>
              </a:rPr>
              <a:t>ŠŪNĀM: </a:t>
            </a:r>
            <a:br>
              <a:rPr lang="lv-LV" b="1" dirty="0"/>
            </a:br>
            <a:r>
              <a:rPr lang="lv-LV" b="1" dirty="0"/>
              <a:t>vienas vai daudzām</a:t>
            </a:r>
            <a:br>
              <a:rPr lang="lv-LV" dirty="0"/>
            </a:br>
            <a:r>
              <a:rPr lang="lv-LV" dirty="0"/>
              <a:t> </a:t>
            </a:r>
            <a:r>
              <a:rPr lang="lv-LV" sz="2000" dirty="0"/>
              <a:t>piemēram,</a:t>
            </a:r>
            <a:r>
              <a:rPr lang="lv-LV" dirty="0"/>
              <a:t> </a:t>
            </a:r>
            <a:r>
              <a:rPr lang="lv-LV" sz="2800" b="1" dirty="0"/>
              <a:t>ZAĻĀ EIGLĒNA </a:t>
            </a:r>
            <a:br>
              <a:rPr lang="lv-LV" sz="2800" dirty="0"/>
            </a:br>
            <a:r>
              <a:rPr lang="lv-LV" sz="2800" dirty="0"/>
              <a:t>( viena šūna)                                                          </a:t>
            </a:r>
            <a:r>
              <a:rPr lang="lv-LV" sz="2000" dirty="0"/>
              <a:t>piemēram, </a:t>
            </a:r>
            <a:r>
              <a:rPr lang="lv-LV" sz="2800" dirty="0"/>
              <a:t> </a:t>
            </a:r>
            <a:r>
              <a:rPr lang="lv-LV" sz="2800" b="1" dirty="0"/>
              <a:t>LAMA</a:t>
            </a:r>
            <a:br>
              <a:rPr lang="lv-LV" sz="2800" dirty="0"/>
            </a:br>
            <a:r>
              <a:rPr lang="lv-LV" sz="2800" dirty="0"/>
              <a:t>																					 																	(daudzas šūnas)</a:t>
            </a:r>
            <a:endParaRPr lang="lv-LV" dirty="0"/>
          </a:p>
        </p:txBody>
      </p:sp>
      <p:pic>
        <p:nvPicPr>
          <p:cNvPr id="4" name="Satura vietturi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15989" y="2751439"/>
            <a:ext cx="2291051" cy="3071411"/>
          </a:xfrm>
        </p:spPr>
      </p:pic>
      <p:pic>
        <p:nvPicPr>
          <p:cNvPr id="5" name="Attēls 4"/>
          <p:cNvPicPr>
            <a:picLocks noChangeAspect="1"/>
          </p:cNvPicPr>
          <p:nvPr/>
        </p:nvPicPr>
        <p:blipFill>
          <a:blip r:embed="rId3"/>
          <a:stretch>
            <a:fillRect/>
          </a:stretch>
        </p:blipFill>
        <p:spPr>
          <a:xfrm>
            <a:off x="610708" y="2751439"/>
            <a:ext cx="4243444" cy="3259457"/>
          </a:xfrm>
          <a:prstGeom prst="rect">
            <a:avLst/>
          </a:prstGeom>
        </p:spPr>
      </p:pic>
    </p:spTree>
    <p:extLst>
      <p:ext uri="{BB962C8B-B14F-4D97-AF65-F5344CB8AC3E}">
        <p14:creationId xmlns:p14="http://schemas.microsoft.com/office/powerpoint/2010/main" val="3065139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a:xfrm>
            <a:off x="365556" y="193963"/>
            <a:ext cx="10551825" cy="4003963"/>
          </a:xfrm>
        </p:spPr>
        <p:txBody>
          <a:bodyPr>
            <a:normAutofit/>
          </a:bodyPr>
          <a:lstStyle/>
          <a:p>
            <a:pPr marL="0" indent="0">
              <a:buNone/>
            </a:pPr>
            <a:r>
              <a:rPr lang="lv-LV" sz="3600" b="1" dirty="0">
                <a:effectLst>
                  <a:outerShdw blurRad="38100" dist="38100" dir="2700000" algn="tl">
                    <a:srgbClr val="000000">
                      <a:alpha val="43137"/>
                    </a:srgbClr>
                  </a:outerShdw>
                </a:effectLst>
              </a:rPr>
              <a:t>PROKARIOTI –</a:t>
            </a:r>
            <a:r>
              <a:rPr lang="lv-LV" sz="3600" b="1" dirty="0"/>
              <a:t>vienšūnas organismi, kam  nav kodola un ar membrānām norobežotu šūnas organoīdu ( </a:t>
            </a:r>
            <a:r>
              <a:rPr lang="lv-LV" sz="3600" b="1" dirty="0" err="1"/>
              <a:t>arhebaktērijas</a:t>
            </a:r>
            <a:r>
              <a:rPr lang="lv-LV" sz="3600" b="1" dirty="0"/>
              <a:t> un baktērijas).</a:t>
            </a:r>
            <a:endParaRPr lang="lv-LV" sz="3600" dirty="0"/>
          </a:p>
          <a:p>
            <a:pPr marL="0" indent="0">
              <a:buNone/>
            </a:pPr>
            <a:endParaRPr lang="lv-LV" sz="3600" dirty="0"/>
          </a:p>
        </p:txBody>
      </p:sp>
      <p:pic>
        <p:nvPicPr>
          <p:cNvPr id="4" name="Attēls 3"/>
          <p:cNvPicPr>
            <a:picLocks noChangeAspect="1"/>
          </p:cNvPicPr>
          <p:nvPr/>
        </p:nvPicPr>
        <p:blipFill>
          <a:blip r:embed="rId2"/>
          <a:stretch>
            <a:fillRect/>
          </a:stretch>
        </p:blipFill>
        <p:spPr>
          <a:xfrm rot="19765318">
            <a:off x="5960123" y="4275709"/>
            <a:ext cx="3981033" cy="1853345"/>
          </a:xfrm>
          <a:prstGeom prst="rect">
            <a:avLst/>
          </a:prstGeom>
        </p:spPr>
      </p:pic>
      <p:pic>
        <p:nvPicPr>
          <p:cNvPr id="5" name="Attēls 4"/>
          <p:cNvPicPr>
            <a:picLocks noChangeAspect="1"/>
          </p:cNvPicPr>
          <p:nvPr/>
        </p:nvPicPr>
        <p:blipFill>
          <a:blip r:embed="rId3"/>
          <a:stretch>
            <a:fillRect/>
          </a:stretch>
        </p:blipFill>
        <p:spPr>
          <a:xfrm>
            <a:off x="509953" y="2659663"/>
            <a:ext cx="4141178" cy="4105682"/>
          </a:xfrm>
          <a:prstGeom prst="rect">
            <a:avLst/>
          </a:prstGeom>
        </p:spPr>
      </p:pic>
    </p:spTree>
    <p:extLst>
      <p:ext uri="{BB962C8B-B14F-4D97-AF65-F5344CB8AC3E}">
        <p14:creationId xmlns:p14="http://schemas.microsoft.com/office/powerpoint/2010/main" val="533161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773723" y="187893"/>
            <a:ext cx="9148273" cy="1507067"/>
          </a:xfrm>
        </p:spPr>
        <p:txBody>
          <a:bodyPr/>
          <a:lstStyle/>
          <a:p>
            <a:r>
              <a:rPr lang="lv-LV" dirty="0"/>
              <a:t>   dzīvnieku  un Augu šūnas salīdzinājums</a:t>
            </a:r>
          </a:p>
        </p:txBody>
      </p:sp>
      <p:pic>
        <p:nvPicPr>
          <p:cNvPr id="3" name="Attēls 2"/>
          <p:cNvPicPr>
            <a:picLocks noChangeAspect="1"/>
          </p:cNvPicPr>
          <p:nvPr/>
        </p:nvPicPr>
        <p:blipFill>
          <a:blip r:embed="rId2"/>
          <a:stretch>
            <a:fillRect/>
          </a:stretch>
        </p:blipFill>
        <p:spPr>
          <a:xfrm>
            <a:off x="2197433" y="2222865"/>
            <a:ext cx="6724471" cy="4188315"/>
          </a:xfrm>
          <a:prstGeom prst="rect">
            <a:avLst/>
          </a:prstGeom>
        </p:spPr>
      </p:pic>
    </p:spTree>
    <p:extLst>
      <p:ext uri="{BB962C8B-B14F-4D97-AF65-F5344CB8AC3E}">
        <p14:creationId xmlns:p14="http://schemas.microsoft.com/office/powerpoint/2010/main" val="3312801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542191" y="1162735"/>
            <a:ext cx="8593015" cy="2585323"/>
          </a:xfrm>
          <a:prstGeom prst="rect">
            <a:avLst/>
          </a:prstGeom>
        </p:spPr>
        <p:txBody>
          <a:bodyPr wrap="square">
            <a:spAutoFit/>
          </a:bodyPr>
          <a:lstStyle/>
          <a:p>
            <a:r>
              <a:rPr lang="lv-LV" dirty="0">
                <a:hlinkClick r:id="rId2"/>
              </a:rPr>
              <a:t>https://www.britannica.com/science/nucleus-biology</a:t>
            </a:r>
            <a:endParaRPr lang="lv-LV" dirty="0"/>
          </a:p>
          <a:p>
            <a:endParaRPr lang="lv-LV" dirty="0"/>
          </a:p>
          <a:p>
            <a:endParaRPr lang="lv-LV" dirty="0"/>
          </a:p>
          <a:p>
            <a:r>
              <a:rPr lang="lv-LV" dirty="0">
                <a:hlinkClick r:id="rId3"/>
              </a:rPr>
              <a:t>https://www.youtube.com/watch?v=3Rcs2SVoDV8</a:t>
            </a:r>
            <a:r>
              <a:rPr lang="lv-LV" dirty="0"/>
              <a:t> – šūnas uzbūves zīmēšana</a:t>
            </a:r>
          </a:p>
          <a:p>
            <a:endParaRPr lang="lv-LV" dirty="0"/>
          </a:p>
          <a:p>
            <a:r>
              <a:rPr lang="lv-LV" dirty="0">
                <a:hlinkClick r:id="rId4"/>
              </a:rPr>
              <a:t>https://www.siic.lu.lv/bio/IT/B_11/default.aspx@tabid=9&amp;id=102_1.html</a:t>
            </a:r>
            <a:r>
              <a:rPr lang="lv-LV" dirty="0"/>
              <a:t>  -- uzdevumi par šūnas uzbūvi</a:t>
            </a:r>
          </a:p>
          <a:p>
            <a:endParaRPr lang="lv-LV" dirty="0"/>
          </a:p>
        </p:txBody>
      </p:sp>
    </p:spTree>
    <p:extLst>
      <p:ext uri="{BB962C8B-B14F-4D97-AF65-F5344CB8AC3E}">
        <p14:creationId xmlns:p14="http://schemas.microsoft.com/office/powerpoint/2010/main" val="144118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490248" y="4916823"/>
            <a:ext cx="11168772" cy="1507067"/>
          </a:xfrm>
        </p:spPr>
        <p:txBody>
          <a:bodyPr>
            <a:normAutofit fontScale="90000"/>
          </a:bodyPr>
          <a:lstStyle/>
          <a:p>
            <a:pPr marL="285750" lvl="0" indent="-285750">
              <a:spcBef>
                <a:spcPct val="20000"/>
              </a:spcBef>
              <a:spcAft>
                <a:spcPts val="600"/>
              </a:spcAft>
            </a:pPr>
            <a:r>
              <a:rPr lang="lv-LV" b="1" cap="none" dirty="0">
                <a:ln>
                  <a:noFill/>
                </a:ln>
                <a:solidFill>
                  <a:srgbClr val="146194">
                    <a:lumMod val="75000"/>
                  </a:srgbClr>
                </a:solidFill>
                <a:effectLst>
                  <a:outerShdw blurRad="38100" dist="38100" dir="2700000" algn="tl">
                    <a:srgbClr val="000000">
                      <a:alpha val="43137"/>
                    </a:srgbClr>
                  </a:outerShdw>
                </a:effectLst>
                <a:ea typeface="+mn-ea"/>
                <a:cs typeface="+mn-cs"/>
              </a:rPr>
              <a:t>EIKARIOTI</a:t>
            </a:r>
            <a:r>
              <a:rPr lang="lv-LV" cap="none" dirty="0">
                <a:ln>
                  <a:noFill/>
                </a:ln>
                <a:solidFill>
                  <a:srgbClr val="146194">
                    <a:lumMod val="75000"/>
                  </a:srgbClr>
                </a:solidFill>
                <a:ea typeface="+mn-ea"/>
                <a:cs typeface="+mn-cs"/>
              </a:rPr>
              <a:t>- i</a:t>
            </a:r>
            <a:r>
              <a:rPr lang="lv-LV" b="1" cap="none" dirty="0">
                <a:ln>
                  <a:noFill/>
                </a:ln>
                <a:solidFill>
                  <a:srgbClr val="146194">
                    <a:lumMod val="75000"/>
                  </a:srgbClr>
                </a:solidFill>
                <a:ea typeface="+mn-ea"/>
                <a:cs typeface="+mn-cs"/>
              </a:rPr>
              <a:t>r organismi (sēnes, augi, dzīvnieki un </a:t>
            </a:r>
            <a:r>
              <a:rPr lang="lv-LV" b="1" cap="none" dirty="0" err="1">
                <a:ln>
                  <a:noFill/>
                </a:ln>
                <a:solidFill>
                  <a:srgbClr val="146194">
                    <a:lumMod val="75000"/>
                  </a:srgbClr>
                </a:solidFill>
                <a:ea typeface="+mn-ea"/>
                <a:cs typeface="+mn-cs"/>
              </a:rPr>
              <a:t>protisti</a:t>
            </a:r>
            <a:r>
              <a:rPr lang="lv-LV" b="1" cap="none" dirty="0">
                <a:ln>
                  <a:noFill/>
                </a:ln>
                <a:solidFill>
                  <a:srgbClr val="146194">
                    <a:lumMod val="75000"/>
                  </a:srgbClr>
                </a:solidFill>
                <a:ea typeface="+mn-ea"/>
                <a:cs typeface="+mn-cs"/>
              </a:rPr>
              <a:t>.), kuru šūnās ir kodols, kas norobežots ar divām membrānām.</a:t>
            </a:r>
            <a:br>
              <a:rPr lang="lv-LV" cap="none" dirty="0">
                <a:ln>
                  <a:noFill/>
                </a:ln>
                <a:solidFill>
                  <a:srgbClr val="146194">
                    <a:lumMod val="75000"/>
                  </a:srgbClr>
                </a:solidFill>
                <a:ea typeface="+mn-ea"/>
                <a:cs typeface="+mn-cs"/>
              </a:rPr>
            </a:br>
            <a:endParaRPr lang="lv-LV" dirty="0"/>
          </a:p>
        </p:txBody>
      </p:sp>
      <p:pic>
        <p:nvPicPr>
          <p:cNvPr id="5" name="Satura vietturis 4"/>
          <p:cNvPicPr>
            <a:picLocks noGrp="1" noChangeAspect="1"/>
          </p:cNvPicPr>
          <p:nvPr>
            <p:ph sz="half" idx="1"/>
          </p:nvPr>
        </p:nvPicPr>
        <p:blipFill>
          <a:blip r:embed="rId2"/>
          <a:stretch>
            <a:fillRect/>
          </a:stretch>
        </p:blipFill>
        <p:spPr>
          <a:xfrm>
            <a:off x="337848" y="256876"/>
            <a:ext cx="3712034" cy="3481403"/>
          </a:xfrm>
          <a:prstGeom prst="rect">
            <a:avLst/>
          </a:prstGeom>
        </p:spPr>
      </p:pic>
      <p:pic>
        <p:nvPicPr>
          <p:cNvPr id="6" name="Satura vietturis 5"/>
          <p:cNvPicPr>
            <a:picLocks noGrp="1" noChangeAspect="1"/>
          </p:cNvPicPr>
          <p:nvPr>
            <p:ph sz="half" idx="2"/>
          </p:nvPr>
        </p:nvPicPr>
        <p:blipFill>
          <a:blip r:embed="rId3"/>
          <a:stretch>
            <a:fillRect/>
          </a:stretch>
        </p:blipFill>
        <p:spPr>
          <a:xfrm>
            <a:off x="4049882" y="256876"/>
            <a:ext cx="5542312" cy="3086206"/>
          </a:xfrm>
          <a:prstGeom prst="rect">
            <a:avLst/>
          </a:prstGeom>
        </p:spPr>
      </p:pic>
    </p:spTree>
    <p:extLst>
      <p:ext uri="{BB962C8B-B14F-4D97-AF65-F5344CB8AC3E}">
        <p14:creationId xmlns:p14="http://schemas.microsoft.com/office/powerpoint/2010/main" val="993515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3"/>
          <a:stretch>
            <a:fillRect/>
          </a:stretch>
        </p:blipFill>
        <p:spPr>
          <a:xfrm>
            <a:off x="472443" y="0"/>
            <a:ext cx="11247118" cy="6857999"/>
          </a:xfrm>
          <a:prstGeom prst="rect">
            <a:avLst/>
          </a:prstGeom>
        </p:spPr>
      </p:pic>
    </p:spTree>
    <p:extLst>
      <p:ext uri="{BB962C8B-B14F-4D97-AF65-F5344CB8AC3E}">
        <p14:creationId xmlns:p14="http://schemas.microsoft.com/office/powerpoint/2010/main" val="3819680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1178170" y="752101"/>
            <a:ext cx="9390184" cy="5353797"/>
          </a:xfrm>
          <a:prstGeom prst="rect">
            <a:avLst/>
          </a:prstGeom>
        </p:spPr>
      </p:pic>
    </p:spTree>
    <p:extLst>
      <p:ext uri="{BB962C8B-B14F-4D97-AF65-F5344CB8AC3E}">
        <p14:creationId xmlns:p14="http://schemas.microsoft.com/office/powerpoint/2010/main" val="582227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97352" y="351693"/>
            <a:ext cx="10219314" cy="1466717"/>
          </a:xfrm>
        </p:spPr>
        <p:txBody>
          <a:bodyPr>
            <a:normAutofit/>
          </a:bodyPr>
          <a:lstStyle/>
          <a:p>
            <a:pPr marL="571500" indent="-571500">
              <a:buFont typeface="Wingdings" panose="05000000000000000000" pitchFamily="2" charset="2"/>
              <a:buChar char="v"/>
            </a:pPr>
            <a:r>
              <a:rPr lang="lv-LV" sz="4400" dirty="0"/>
              <a:t>Šūna ir visu dzīvo organismu pamatvienība;</a:t>
            </a:r>
          </a:p>
        </p:txBody>
      </p:sp>
      <p:sp>
        <p:nvSpPr>
          <p:cNvPr id="3" name="Teksta vietturis 2"/>
          <p:cNvSpPr>
            <a:spLocks noGrp="1"/>
          </p:cNvSpPr>
          <p:nvPr>
            <p:ph type="body" idx="1"/>
          </p:nvPr>
        </p:nvSpPr>
        <p:spPr>
          <a:xfrm>
            <a:off x="401259" y="1907665"/>
            <a:ext cx="10344005" cy="1498600"/>
          </a:xfrm>
        </p:spPr>
        <p:txBody>
          <a:bodyPr>
            <a:noAutofit/>
          </a:bodyPr>
          <a:lstStyle/>
          <a:p>
            <a:pPr marL="571500" indent="-571500">
              <a:buFont typeface="Wingdings" panose="05000000000000000000" pitchFamily="2" charset="2"/>
              <a:buChar char="v"/>
            </a:pPr>
            <a:r>
              <a:rPr lang="lv-LV" sz="4400" dirty="0">
                <a:solidFill>
                  <a:schemeClr val="tx1"/>
                </a:solidFill>
              </a:rPr>
              <a:t>ŠŪNAI  PIEMĪT GALVENĀS DZĪVĪBAS PAZĪMES: VIELMAIŅA, KAIRINĀMĪBA, AUGŠANA UN VAIROŠANĀS.</a:t>
            </a:r>
            <a:r>
              <a:rPr lang="lv-LV" sz="4400" dirty="0"/>
              <a:t> </a:t>
            </a:r>
          </a:p>
          <a:p>
            <a:pPr marL="571500" indent="-571500">
              <a:buFont typeface="Wingdings" panose="05000000000000000000" pitchFamily="2" charset="2"/>
              <a:buChar char="v"/>
            </a:pPr>
            <a:r>
              <a:rPr lang="lv-LV" sz="4400" dirty="0">
                <a:solidFill>
                  <a:schemeClr val="tx1"/>
                </a:solidFill>
              </a:rPr>
              <a:t>Šūna ir kā miniatūrs organisms;</a:t>
            </a:r>
          </a:p>
          <a:p>
            <a:pPr marL="571500" indent="-571500">
              <a:buFont typeface="Wingdings" panose="05000000000000000000" pitchFamily="2" charset="2"/>
              <a:buChar char="v"/>
            </a:pPr>
            <a:r>
              <a:rPr lang="lv-LV" sz="4400" dirty="0">
                <a:solidFill>
                  <a:schemeClr val="tx1"/>
                </a:solidFill>
              </a:rPr>
              <a:t>Dzīvība sākas šūnas</a:t>
            </a:r>
          </a:p>
          <a:p>
            <a:br>
              <a:rPr lang="lv-LV" sz="4400" dirty="0">
                <a:solidFill>
                  <a:schemeClr val="tx1"/>
                </a:solidFill>
              </a:rPr>
            </a:br>
            <a:endParaRPr lang="lv-LV" sz="4400" dirty="0">
              <a:solidFill>
                <a:schemeClr val="tx1"/>
              </a:solidFill>
            </a:endParaRPr>
          </a:p>
        </p:txBody>
      </p:sp>
    </p:spTree>
    <p:extLst>
      <p:ext uri="{BB962C8B-B14F-4D97-AF65-F5344CB8AC3E}">
        <p14:creationId xmlns:p14="http://schemas.microsoft.com/office/powerpoint/2010/main" val="125645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527539" y="290750"/>
            <a:ext cx="10424746" cy="6866189"/>
          </a:xfrm>
          <a:prstGeom prst="rect">
            <a:avLst/>
          </a:prstGeom>
        </p:spPr>
      </p:pic>
    </p:spTree>
    <p:extLst>
      <p:ext uri="{BB962C8B-B14F-4D97-AF65-F5344CB8AC3E}">
        <p14:creationId xmlns:p14="http://schemas.microsoft.com/office/powerpoint/2010/main" val="106026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ctrTitle"/>
          </p:nvPr>
        </p:nvSpPr>
        <p:spPr>
          <a:xfrm>
            <a:off x="684212" y="651164"/>
            <a:ext cx="8001000" cy="1828800"/>
          </a:xfrm>
        </p:spPr>
        <p:txBody>
          <a:bodyPr/>
          <a:lstStyle/>
          <a:p>
            <a:r>
              <a:rPr lang="lv-LV" b="1" dirty="0">
                <a:effectLst>
                  <a:outerShdw blurRad="38100" dist="38100" dir="2700000" algn="tl">
                    <a:srgbClr val="000000">
                      <a:alpha val="43137"/>
                    </a:srgbClr>
                  </a:outerShdw>
                </a:effectLst>
              </a:rPr>
              <a:t>Šūnas galvenās sastāvdaļas:</a:t>
            </a:r>
          </a:p>
        </p:txBody>
      </p:sp>
      <p:sp>
        <p:nvSpPr>
          <p:cNvPr id="3" name="Apakšvirsraksts 2"/>
          <p:cNvSpPr>
            <a:spLocks noGrp="1"/>
          </p:cNvSpPr>
          <p:nvPr>
            <p:ph type="subTitle" idx="1"/>
          </p:nvPr>
        </p:nvSpPr>
        <p:spPr>
          <a:xfrm>
            <a:off x="684212" y="2943320"/>
            <a:ext cx="9415752" cy="1947333"/>
          </a:xfrm>
        </p:spPr>
        <p:txBody>
          <a:bodyPr>
            <a:noAutofit/>
          </a:bodyPr>
          <a:lstStyle/>
          <a:p>
            <a:r>
              <a:rPr lang="lv-LV" sz="4400" u="sng" dirty="0"/>
              <a:t>PLAZMATISKĀ MEMBRĀNA</a:t>
            </a:r>
          </a:p>
          <a:p>
            <a:r>
              <a:rPr lang="lv-LV" sz="4400" dirty="0"/>
              <a:t>ŠŪNAPVALKS</a:t>
            </a:r>
          </a:p>
          <a:p>
            <a:r>
              <a:rPr lang="lv-LV" sz="4400" dirty="0"/>
              <a:t>CITOPLAZMA</a:t>
            </a:r>
          </a:p>
          <a:p>
            <a:r>
              <a:rPr lang="lv-LV" sz="4400" dirty="0"/>
              <a:t>KODOLS  </a:t>
            </a:r>
          </a:p>
        </p:txBody>
      </p:sp>
    </p:spTree>
    <p:extLst>
      <p:ext uri="{BB962C8B-B14F-4D97-AF65-F5344CB8AC3E}">
        <p14:creationId xmlns:p14="http://schemas.microsoft.com/office/powerpoint/2010/main" val="2042510044"/>
      </p:ext>
    </p:extLst>
  </p:cSld>
  <p:clrMapOvr>
    <a:masterClrMapping/>
  </p:clrMapOvr>
</p:sld>
</file>

<file path=ppt/theme/theme1.xml><?xml version="1.0" encoding="utf-8"?>
<a:theme xmlns:a="http://schemas.openxmlformats.org/drawingml/2006/main" name="Sektors">
  <a:themeElements>
    <a:clrScheme name="Sektors">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ktors">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ktors">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1575</TotalTime>
  <Words>1449</Words>
  <Application>Microsoft Office PowerPoint</Application>
  <PresentationFormat>Platekrāna</PresentationFormat>
  <Paragraphs>119</Paragraphs>
  <Slides>32</Slides>
  <Notes>7</Notes>
  <HiddenSlides>0</HiddenSlides>
  <MMClips>0</MMClips>
  <ScaleCrop>false</ScaleCrop>
  <HeadingPairs>
    <vt:vector size="6" baseType="variant">
      <vt:variant>
        <vt:lpstr>Lietotie fonti</vt:lpstr>
      </vt:variant>
      <vt:variant>
        <vt:i4>8</vt:i4>
      </vt:variant>
      <vt:variant>
        <vt:lpstr>Dizains</vt:lpstr>
      </vt:variant>
      <vt:variant>
        <vt:i4>1</vt:i4>
      </vt:variant>
      <vt:variant>
        <vt:lpstr>Slaidu virsraksti</vt:lpstr>
      </vt:variant>
      <vt:variant>
        <vt:i4>32</vt:i4>
      </vt:variant>
    </vt:vector>
  </HeadingPairs>
  <TitlesOfParts>
    <vt:vector size="41" baseType="lpstr">
      <vt:lpstr>Calibri</vt:lpstr>
      <vt:lpstr>Calibri Light</vt:lpstr>
      <vt:lpstr>Century Gothic</vt:lpstr>
      <vt:lpstr>Microsoft New Tai Lue</vt:lpstr>
      <vt:lpstr>Open Sans</vt:lpstr>
      <vt:lpstr>Times New Roman</vt:lpstr>
      <vt:lpstr>Wingdings</vt:lpstr>
      <vt:lpstr>Wingdings 3</vt:lpstr>
      <vt:lpstr>Sektors</vt:lpstr>
      <vt:lpstr>Šūnas galvenās sastāvdaļas</vt:lpstr>
      <vt:lpstr>Visi organismi sastāv no ŠŪNĀM:  vienas vai daudzām  piemēram, ZAĻĀ EIGLĒNA  ( viena šūna)                                                          piemēram,  LAMA                                        (daudzas šūnas)</vt:lpstr>
      <vt:lpstr>PowerPoint prezentācija</vt:lpstr>
      <vt:lpstr>EIKARIOTI- ir organismi (sēnes, augi, dzīvnieki un protisti.), kuru šūnās ir kodols, kas norobežots ar divām membrānām. </vt:lpstr>
      <vt:lpstr>PowerPoint prezentācija</vt:lpstr>
      <vt:lpstr>PowerPoint prezentācija</vt:lpstr>
      <vt:lpstr>Šūna ir visu dzīvo organismu pamatvienība;</vt:lpstr>
      <vt:lpstr>PowerPoint prezentācija</vt:lpstr>
      <vt:lpstr>Šūnas galvenās sastāvdaļas:</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   dzīvnieku  un Augu šūnas salīdzinājums</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Windows User</dc:creator>
  <cp:lastModifiedBy>HP</cp:lastModifiedBy>
  <cp:revision>55</cp:revision>
  <dcterms:created xsi:type="dcterms:W3CDTF">2022-09-27T09:03:49Z</dcterms:created>
  <dcterms:modified xsi:type="dcterms:W3CDTF">2026-01-05T07:00:59Z</dcterms:modified>
</cp:coreProperties>
</file>