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73" r:id="rId9"/>
    <p:sldId id="264" r:id="rId10"/>
    <p:sldId id="265" r:id="rId11"/>
    <p:sldId id="266" r:id="rId12"/>
    <p:sldId id="267" r:id="rId13"/>
    <p:sldId id="272" r:id="rId1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B7A54F-3B40-47FA-A723-AA00F4E00BFD}" v="10" dt="2024-12-09T08:23:30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5" d="100"/>
          <a:sy n="85" d="100"/>
        </p:scale>
        <p:origin x="342" y="90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6B842D-6ECB-482C-87E6-43C117362746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E3F1F26-30BC-4C23-BAF0-1B64E15AA372}">
      <dgm:prSet/>
      <dgm:spPr/>
      <dgm:t>
        <a:bodyPr/>
        <a:lstStyle/>
        <a:p>
          <a:r>
            <a:rPr lang="lv-LV" dirty="0"/>
            <a:t>Zemkopības ministrijas mājas lapā</a:t>
          </a:r>
          <a:r>
            <a:rPr lang="lv-LV" b="1" dirty="0"/>
            <a:t>:  www.zm.gov.lv</a:t>
          </a:r>
          <a:endParaRPr lang="en-US" dirty="0"/>
        </a:p>
      </dgm:t>
    </dgm:pt>
    <dgm:pt modelId="{2C007603-7159-4697-A303-7B0AED4A57B0}" type="parTrans" cxnId="{52D41EDC-1F51-4675-A904-6121406EEACA}">
      <dgm:prSet/>
      <dgm:spPr/>
      <dgm:t>
        <a:bodyPr/>
        <a:lstStyle/>
        <a:p>
          <a:endParaRPr lang="en-US"/>
        </a:p>
      </dgm:t>
    </dgm:pt>
    <dgm:pt modelId="{EEC56AB0-E6DD-4E9D-B8EE-D798CD16324E}" type="sibTrans" cxnId="{52D41EDC-1F51-4675-A904-6121406EEACA}">
      <dgm:prSet/>
      <dgm:spPr/>
      <dgm:t>
        <a:bodyPr/>
        <a:lstStyle/>
        <a:p>
          <a:endParaRPr lang="en-US"/>
        </a:p>
      </dgm:t>
    </dgm:pt>
    <dgm:pt modelId="{3EF65334-23E1-4115-8F66-6C59F189CF93}">
      <dgm:prSet/>
      <dgm:spPr/>
      <dgm:t>
        <a:bodyPr/>
        <a:lstStyle/>
        <a:p>
          <a:r>
            <a:rPr lang="lv-LV" b="1"/>
            <a:t>Nozaru politika</a:t>
          </a:r>
          <a:endParaRPr lang="en-US"/>
        </a:p>
      </dgm:t>
    </dgm:pt>
    <dgm:pt modelId="{980CE9AD-3CE4-4916-A17B-ED3B82E5E1F4}" type="parTrans" cxnId="{D6BB6E5E-9019-4B6C-8741-637B80B35C25}">
      <dgm:prSet/>
      <dgm:spPr/>
      <dgm:t>
        <a:bodyPr/>
        <a:lstStyle/>
        <a:p>
          <a:endParaRPr lang="en-US"/>
        </a:p>
      </dgm:t>
    </dgm:pt>
    <dgm:pt modelId="{13E1FD18-7C83-482B-A43E-C8DF0EFD95DB}" type="sibTrans" cxnId="{D6BB6E5E-9019-4B6C-8741-637B80B35C25}">
      <dgm:prSet/>
      <dgm:spPr/>
      <dgm:t>
        <a:bodyPr/>
        <a:lstStyle/>
        <a:p>
          <a:endParaRPr lang="en-US"/>
        </a:p>
      </dgm:t>
    </dgm:pt>
    <dgm:pt modelId="{D3941F1B-5878-4810-8A96-740585B89DF3}">
      <dgm:prSet/>
      <dgm:spPr/>
      <dgm:t>
        <a:bodyPr/>
        <a:lstStyle/>
        <a:p>
          <a:r>
            <a:rPr lang="lv-LV"/>
            <a:t>Pārtika</a:t>
          </a:r>
          <a:endParaRPr lang="en-US"/>
        </a:p>
      </dgm:t>
    </dgm:pt>
    <dgm:pt modelId="{5195D352-0AE1-4E3B-9A16-950882177545}" type="parTrans" cxnId="{BD58A621-3A95-463E-BB20-21D14563735D}">
      <dgm:prSet/>
      <dgm:spPr/>
      <dgm:t>
        <a:bodyPr/>
        <a:lstStyle/>
        <a:p>
          <a:endParaRPr lang="en-US"/>
        </a:p>
      </dgm:t>
    </dgm:pt>
    <dgm:pt modelId="{D67C2BF7-4BB9-4016-A4D2-8CABA4863F66}" type="sibTrans" cxnId="{BD58A621-3A95-463E-BB20-21D14563735D}">
      <dgm:prSet/>
      <dgm:spPr/>
      <dgm:t>
        <a:bodyPr/>
        <a:lstStyle/>
        <a:p>
          <a:endParaRPr lang="en-US"/>
        </a:p>
      </dgm:t>
    </dgm:pt>
    <dgm:pt modelId="{084BA7F5-82E7-4FEE-B360-23049D3A7F21}">
      <dgm:prSet/>
      <dgm:spPr/>
      <dgm:t>
        <a:bodyPr/>
        <a:lstStyle/>
        <a:p>
          <a:r>
            <a:rPr lang="lv-LV"/>
            <a:t>Bioloģiskā lauksaimniecība</a:t>
          </a:r>
          <a:endParaRPr lang="en-US"/>
        </a:p>
      </dgm:t>
    </dgm:pt>
    <dgm:pt modelId="{4359F27A-FA06-4FED-A082-23F61B20FF95}" type="parTrans" cxnId="{98BB7E87-78DF-42F0-BC90-08838F896EB2}">
      <dgm:prSet/>
      <dgm:spPr/>
      <dgm:t>
        <a:bodyPr/>
        <a:lstStyle/>
        <a:p>
          <a:endParaRPr lang="en-US"/>
        </a:p>
      </dgm:t>
    </dgm:pt>
    <dgm:pt modelId="{89FC1D6F-F435-42ED-AADB-2B4F3503E5BE}" type="sibTrans" cxnId="{98BB7E87-78DF-42F0-BC90-08838F896EB2}">
      <dgm:prSet/>
      <dgm:spPr/>
      <dgm:t>
        <a:bodyPr/>
        <a:lstStyle/>
        <a:p>
          <a:endParaRPr lang="en-US"/>
        </a:p>
      </dgm:t>
    </dgm:pt>
    <dgm:pt modelId="{D9C8E8C7-ED94-47F7-B5BF-AB790A0E32C5}">
      <dgm:prSet/>
      <dgm:spPr/>
      <dgm:t>
        <a:bodyPr/>
        <a:lstStyle/>
        <a:p>
          <a:r>
            <a:rPr lang="lv-LV"/>
            <a:t>normatīvie akti:</a:t>
          </a:r>
          <a:endParaRPr lang="en-US"/>
        </a:p>
      </dgm:t>
    </dgm:pt>
    <dgm:pt modelId="{77F17AE9-C7A8-4DF1-9BEB-3C3DA0E23910}" type="parTrans" cxnId="{3D9B737E-007B-40E7-8D61-40BCBE9AE95D}">
      <dgm:prSet/>
      <dgm:spPr/>
      <dgm:t>
        <a:bodyPr/>
        <a:lstStyle/>
        <a:p>
          <a:endParaRPr lang="en-US"/>
        </a:p>
      </dgm:t>
    </dgm:pt>
    <dgm:pt modelId="{3E067D7A-7C0B-47BE-BBFB-6B694C885CBA}" type="sibTrans" cxnId="{3D9B737E-007B-40E7-8D61-40BCBE9AE95D}">
      <dgm:prSet/>
      <dgm:spPr/>
      <dgm:t>
        <a:bodyPr/>
        <a:lstStyle/>
        <a:p>
          <a:endParaRPr lang="en-US"/>
        </a:p>
      </dgm:t>
    </dgm:pt>
    <dgm:pt modelId="{8B22139D-56F6-42A0-AD1E-5386D34A4399}">
      <dgm:prSet/>
      <dgm:spPr/>
      <dgm:t>
        <a:bodyPr/>
        <a:lstStyle/>
        <a:p>
          <a:r>
            <a:rPr lang="lv-LV"/>
            <a:t>Latvijā</a:t>
          </a:r>
          <a:endParaRPr lang="en-US"/>
        </a:p>
      </dgm:t>
    </dgm:pt>
    <dgm:pt modelId="{27772CCD-24D6-46D2-8A76-29E0BC6380E8}" type="parTrans" cxnId="{4F9CB356-BE82-4114-80F7-4C50FF2CBD18}">
      <dgm:prSet/>
      <dgm:spPr/>
      <dgm:t>
        <a:bodyPr/>
        <a:lstStyle/>
        <a:p>
          <a:endParaRPr lang="en-US"/>
        </a:p>
      </dgm:t>
    </dgm:pt>
    <dgm:pt modelId="{C6671FBF-1820-44A6-9084-8260782C9BAD}" type="sibTrans" cxnId="{4F9CB356-BE82-4114-80F7-4C50FF2CBD18}">
      <dgm:prSet/>
      <dgm:spPr/>
      <dgm:t>
        <a:bodyPr/>
        <a:lstStyle/>
        <a:p>
          <a:endParaRPr lang="en-US"/>
        </a:p>
      </dgm:t>
    </dgm:pt>
    <dgm:pt modelId="{DD8BE0D2-F449-4403-9AF5-E52B29183BDB}">
      <dgm:prSet/>
      <dgm:spPr/>
      <dgm:t>
        <a:bodyPr/>
        <a:lstStyle/>
        <a:p>
          <a:r>
            <a:rPr lang="lv-LV"/>
            <a:t>Eiropas Savienībā, datu bāze:  (Eur-Lex), attiecīgi sameklēt LV</a:t>
          </a:r>
          <a:endParaRPr lang="en-US"/>
        </a:p>
      </dgm:t>
    </dgm:pt>
    <dgm:pt modelId="{F981B055-D031-4D20-814A-83BB38AFF496}" type="parTrans" cxnId="{84344474-2CB2-42AF-8EE1-296DE87A74F4}">
      <dgm:prSet/>
      <dgm:spPr/>
      <dgm:t>
        <a:bodyPr/>
        <a:lstStyle/>
        <a:p>
          <a:endParaRPr lang="en-US"/>
        </a:p>
      </dgm:t>
    </dgm:pt>
    <dgm:pt modelId="{F76CA287-9496-465A-BA7C-8C5782EC004A}" type="sibTrans" cxnId="{84344474-2CB2-42AF-8EE1-296DE87A74F4}">
      <dgm:prSet/>
      <dgm:spPr/>
      <dgm:t>
        <a:bodyPr/>
        <a:lstStyle/>
        <a:p>
          <a:endParaRPr lang="en-US"/>
        </a:p>
      </dgm:t>
    </dgm:pt>
    <dgm:pt modelId="{BB6581EB-1D78-4155-9CCD-EBF53D8ABA8E}" type="pres">
      <dgm:prSet presAssocID="{C66B842D-6ECB-482C-87E6-43C117362746}" presName="Name0" presStyleCnt="0">
        <dgm:presLayoutVars>
          <dgm:dir/>
          <dgm:resizeHandles val="exact"/>
        </dgm:presLayoutVars>
      </dgm:prSet>
      <dgm:spPr/>
    </dgm:pt>
    <dgm:pt modelId="{369D6462-14C2-49AB-B179-FAD3D0A86F37}" type="pres">
      <dgm:prSet presAssocID="{AE3F1F26-30BC-4C23-BAF0-1B64E15AA372}" presName="node" presStyleLbl="node1" presStyleIdx="0" presStyleCnt="7">
        <dgm:presLayoutVars>
          <dgm:bulletEnabled val="1"/>
        </dgm:presLayoutVars>
      </dgm:prSet>
      <dgm:spPr/>
    </dgm:pt>
    <dgm:pt modelId="{42A2821D-FECF-4262-9E79-042EA27D0B0E}" type="pres">
      <dgm:prSet presAssocID="{EEC56AB0-E6DD-4E9D-B8EE-D798CD16324E}" presName="sibTrans" presStyleLbl="sibTrans1D1" presStyleIdx="0" presStyleCnt="6"/>
      <dgm:spPr/>
    </dgm:pt>
    <dgm:pt modelId="{FD01A6D7-C496-4BAE-9B9C-411E060FDAEF}" type="pres">
      <dgm:prSet presAssocID="{EEC56AB0-E6DD-4E9D-B8EE-D798CD16324E}" presName="connectorText" presStyleLbl="sibTrans1D1" presStyleIdx="0" presStyleCnt="6"/>
      <dgm:spPr/>
    </dgm:pt>
    <dgm:pt modelId="{109CBBA3-B95F-4E20-B951-E9C5F9FCE4CD}" type="pres">
      <dgm:prSet presAssocID="{3EF65334-23E1-4115-8F66-6C59F189CF93}" presName="node" presStyleLbl="node1" presStyleIdx="1" presStyleCnt="7">
        <dgm:presLayoutVars>
          <dgm:bulletEnabled val="1"/>
        </dgm:presLayoutVars>
      </dgm:prSet>
      <dgm:spPr/>
    </dgm:pt>
    <dgm:pt modelId="{00D8671E-CF97-4969-8F5D-50C0D13CAE40}" type="pres">
      <dgm:prSet presAssocID="{13E1FD18-7C83-482B-A43E-C8DF0EFD95DB}" presName="sibTrans" presStyleLbl="sibTrans1D1" presStyleIdx="1" presStyleCnt="6"/>
      <dgm:spPr/>
    </dgm:pt>
    <dgm:pt modelId="{0A952C07-4302-4C2F-8656-21D67CFA53E6}" type="pres">
      <dgm:prSet presAssocID="{13E1FD18-7C83-482B-A43E-C8DF0EFD95DB}" presName="connectorText" presStyleLbl="sibTrans1D1" presStyleIdx="1" presStyleCnt="6"/>
      <dgm:spPr/>
    </dgm:pt>
    <dgm:pt modelId="{C8A2B148-9FA9-428E-8729-8D62FB2CC0CC}" type="pres">
      <dgm:prSet presAssocID="{D3941F1B-5878-4810-8A96-740585B89DF3}" presName="node" presStyleLbl="node1" presStyleIdx="2" presStyleCnt="7">
        <dgm:presLayoutVars>
          <dgm:bulletEnabled val="1"/>
        </dgm:presLayoutVars>
      </dgm:prSet>
      <dgm:spPr/>
    </dgm:pt>
    <dgm:pt modelId="{F97A63A5-179B-4DB3-9CA6-0C7DE1426F51}" type="pres">
      <dgm:prSet presAssocID="{D67C2BF7-4BB9-4016-A4D2-8CABA4863F66}" presName="sibTrans" presStyleLbl="sibTrans1D1" presStyleIdx="2" presStyleCnt="6"/>
      <dgm:spPr/>
    </dgm:pt>
    <dgm:pt modelId="{45F5B6B6-7C00-4382-9718-EE0870BC1D50}" type="pres">
      <dgm:prSet presAssocID="{D67C2BF7-4BB9-4016-A4D2-8CABA4863F66}" presName="connectorText" presStyleLbl="sibTrans1D1" presStyleIdx="2" presStyleCnt="6"/>
      <dgm:spPr/>
    </dgm:pt>
    <dgm:pt modelId="{0736E9C0-8912-4128-96AB-CAD668ABD204}" type="pres">
      <dgm:prSet presAssocID="{084BA7F5-82E7-4FEE-B360-23049D3A7F21}" presName="node" presStyleLbl="node1" presStyleIdx="3" presStyleCnt="7" custLinFactNeighborX="93" custLinFactNeighborY="-2720">
        <dgm:presLayoutVars>
          <dgm:bulletEnabled val="1"/>
        </dgm:presLayoutVars>
      </dgm:prSet>
      <dgm:spPr/>
    </dgm:pt>
    <dgm:pt modelId="{A4D537A2-2B2D-4FBA-9B6D-ADDC5697C76F}" type="pres">
      <dgm:prSet presAssocID="{89FC1D6F-F435-42ED-AADB-2B4F3503E5BE}" presName="sibTrans" presStyleLbl="sibTrans1D1" presStyleIdx="3" presStyleCnt="6"/>
      <dgm:spPr/>
    </dgm:pt>
    <dgm:pt modelId="{3CB9F6AA-3B78-42AB-8FEA-3F45505498DE}" type="pres">
      <dgm:prSet presAssocID="{89FC1D6F-F435-42ED-AADB-2B4F3503E5BE}" presName="connectorText" presStyleLbl="sibTrans1D1" presStyleIdx="3" presStyleCnt="6"/>
      <dgm:spPr/>
    </dgm:pt>
    <dgm:pt modelId="{93B2C668-8445-48ED-BF18-417FC295085C}" type="pres">
      <dgm:prSet presAssocID="{D9C8E8C7-ED94-47F7-B5BF-AB790A0E32C5}" presName="node" presStyleLbl="node1" presStyleIdx="4" presStyleCnt="7">
        <dgm:presLayoutVars>
          <dgm:bulletEnabled val="1"/>
        </dgm:presLayoutVars>
      </dgm:prSet>
      <dgm:spPr/>
    </dgm:pt>
    <dgm:pt modelId="{BA01586E-2F27-489D-9F84-3BE3D55DBF85}" type="pres">
      <dgm:prSet presAssocID="{3E067D7A-7C0B-47BE-BBFB-6B694C885CBA}" presName="sibTrans" presStyleLbl="sibTrans1D1" presStyleIdx="4" presStyleCnt="6"/>
      <dgm:spPr/>
    </dgm:pt>
    <dgm:pt modelId="{038E45A9-F020-4DD9-ADDB-2A10DB3C48E6}" type="pres">
      <dgm:prSet presAssocID="{3E067D7A-7C0B-47BE-BBFB-6B694C885CBA}" presName="connectorText" presStyleLbl="sibTrans1D1" presStyleIdx="4" presStyleCnt="6"/>
      <dgm:spPr/>
    </dgm:pt>
    <dgm:pt modelId="{9EA37A39-E518-4E6A-A488-E04F122A6411}" type="pres">
      <dgm:prSet presAssocID="{8B22139D-56F6-42A0-AD1E-5386D34A4399}" presName="node" presStyleLbl="node1" presStyleIdx="5" presStyleCnt="7">
        <dgm:presLayoutVars>
          <dgm:bulletEnabled val="1"/>
        </dgm:presLayoutVars>
      </dgm:prSet>
      <dgm:spPr/>
    </dgm:pt>
    <dgm:pt modelId="{C66379B2-7176-4617-BE22-628C91ABEC4B}" type="pres">
      <dgm:prSet presAssocID="{C6671FBF-1820-44A6-9084-8260782C9BAD}" presName="sibTrans" presStyleLbl="sibTrans1D1" presStyleIdx="5" presStyleCnt="6"/>
      <dgm:spPr/>
    </dgm:pt>
    <dgm:pt modelId="{5AFC838A-2DFF-4645-A15C-42F83C15349B}" type="pres">
      <dgm:prSet presAssocID="{C6671FBF-1820-44A6-9084-8260782C9BAD}" presName="connectorText" presStyleLbl="sibTrans1D1" presStyleIdx="5" presStyleCnt="6"/>
      <dgm:spPr/>
    </dgm:pt>
    <dgm:pt modelId="{B77C91B2-0F4A-4A21-8D39-F5EA2A8106DD}" type="pres">
      <dgm:prSet presAssocID="{DD8BE0D2-F449-4403-9AF5-E52B29183BDB}" presName="node" presStyleLbl="node1" presStyleIdx="6" presStyleCnt="7">
        <dgm:presLayoutVars>
          <dgm:bulletEnabled val="1"/>
        </dgm:presLayoutVars>
      </dgm:prSet>
      <dgm:spPr/>
    </dgm:pt>
  </dgm:ptLst>
  <dgm:cxnLst>
    <dgm:cxn modelId="{25342000-F312-4C5D-B526-52CACB64C11C}" type="presOf" srcId="{D9C8E8C7-ED94-47F7-B5BF-AB790A0E32C5}" destId="{93B2C668-8445-48ED-BF18-417FC295085C}" srcOrd="0" destOrd="0" presId="urn:microsoft.com/office/officeart/2016/7/layout/RepeatingBendingProcessNew"/>
    <dgm:cxn modelId="{27943A0F-4BB4-4CCB-A6A0-6C88621C4375}" type="presOf" srcId="{DD8BE0D2-F449-4403-9AF5-E52B29183BDB}" destId="{B77C91B2-0F4A-4A21-8D39-F5EA2A8106DD}" srcOrd="0" destOrd="0" presId="urn:microsoft.com/office/officeart/2016/7/layout/RepeatingBendingProcessNew"/>
    <dgm:cxn modelId="{BD58A621-3A95-463E-BB20-21D14563735D}" srcId="{C66B842D-6ECB-482C-87E6-43C117362746}" destId="{D3941F1B-5878-4810-8A96-740585B89DF3}" srcOrd="2" destOrd="0" parTransId="{5195D352-0AE1-4E3B-9A16-950882177545}" sibTransId="{D67C2BF7-4BB9-4016-A4D2-8CABA4863F66}"/>
    <dgm:cxn modelId="{0752C22C-07CA-4940-BFBB-B30E99738AA3}" type="presOf" srcId="{89FC1D6F-F435-42ED-AADB-2B4F3503E5BE}" destId="{A4D537A2-2B2D-4FBA-9B6D-ADDC5697C76F}" srcOrd="0" destOrd="0" presId="urn:microsoft.com/office/officeart/2016/7/layout/RepeatingBendingProcessNew"/>
    <dgm:cxn modelId="{5FDF635E-3D67-4DEE-AC85-4FE3171BC90F}" type="presOf" srcId="{C6671FBF-1820-44A6-9084-8260782C9BAD}" destId="{C66379B2-7176-4617-BE22-628C91ABEC4B}" srcOrd="0" destOrd="0" presId="urn:microsoft.com/office/officeart/2016/7/layout/RepeatingBendingProcessNew"/>
    <dgm:cxn modelId="{D6BB6E5E-9019-4B6C-8741-637B80B35C25}" srcId="{C66B842D-6ECB-482C-87E6-43C117362746}" destId="{3EF65334-23E1-4115-8F66-6C59F189CF93}" srcOrd="1" destOrd="0" parTransId="{980CE9AD-3CE4-4916-A17B-ED3B82E5E1F4}" sibTransId="{13E1FD18-7C83-482B-A43E-C8DF0EFD95DB}"/>
    <dgm:cxn modelId="{70AF0F69-CF4B-4FEC-BED6-D539392656D3}" type="presOf" srcId="{C6671FBF-1820-44A6-9084-8260782C9BAD}" destId="{5AFC838A-2DFF-4645-A15C-42F83C15349B}" srcOrd="1" destOrd="0" presId="urn:microsoft.com/office/officeart/2016/7/layout/RepeatingBendingProcessNew"/>
    <dgm:cxn modelId="{7DC1D34F-0CA9-4299-A516-4E32F40E1F8E}" type="presOf" srcId="{3EF65334-23E1-4115-8F66-6C59F189CF93}" destId="{109CBBA3-B95F-4E20-B951-E9C5F9FCE4CD}" srcOrd="0" destOrd="0" presId="urn:microsoft.com/office/officeart/2016/7/layout/RepeatingBendingProcessNew"/>
    <dgm:cxn modelId="{D5176871-C85F-4C39-9DAF-179975550597}" type="presOf" srcId="{3E067D7A-7C0B-47BE-BBFB-6B694C885CBA}" destId="{BA01586E-2F27-489D-9F84-3BE3D55DBF85}" srcOrd="0" destOrd="0" presId="urn:microsoft.com/office/officeart/2016/7/layout/RepeatingBendingProcessNew"/>
    <dgm:cxn modelId="{84344474-2CB2-42AF-8EE1-296DE87A74F4}" srcId="{C66B842D-6ECB-482C-87E6-43C117362746}" destId="{DD8BE0D2-F449-4403-9AF5-E52B29183BDB}" srcOrd="6" destOrd="0" parTransId="{F981B055-D031-4D20-814A-83BB38AFF496}" sibTransId="{F76CA287-9496-465A-BA7C-8C5782EC004A}"/>
    <dgm:cxn modelId="{4F9CB356-BE82-4114-80F7-4C50FF2CBD18}" srcId="{C66B842D-6ECB-482C-87E6-43C117362746}" destId="{8B22139D-56F6-42A0-AD1E-5386D34A4399}" srcOrd="5" destOrd="0" parTransId="{27772CCD-24D6-46D2-8A76-29E0BC6380E8}" sibTransId="{C6671FBF-1820-44A6-9084-8260782C9BAD}"/>
    <dgm:cxn modelId="{3D9B737E-007B-40E7-8D61-40BCBE9AE95D}" srcId="{C66B842D-6ECB-482C-87E6-43C117362746}" destId="{D9C8E8C7-ED94-47F7-B5BF-AB790A0E32C5}" srcOrd="4" destOrd="0" parTransId="{77F17AE9-C7A8-4DF1-9BEB-3C3DA0E23910}" sibTransId="{3E067D7A-7C0B-47BE-BBFB-6B694C885CBA}"/>
    <dgm:cxn modelId="{84B57584-13C5-4C36-9E5C-A5B42B76650F}" type="presOf" srcId="{13E1FD18-7C83-482B-A43E-C8DF0EFD95DB}" destId="{00D8671E-CF97-4969-8F5D-50C0D13CAE40}" srcOrd="0" destOrd="0" presId="urn:microsoft.com/office/officeart/2016/7/layout/RepeatingBendingProcessNew"/>
    <dgm:cxn modelId="{98BB7E87-78DF-42F0-BC90-08838F896EB2}" srcId="{C66B842D-6ECB-482C-87E6-43C117362746}" destId="{084BA7F5-82E7-4FEE-B360-23049D3A7F21}" srcOrd="3" destOrd="0" parTransId="{4359F27A-FA06-4FED-A082-23F61B20FF95}" sibTransId="{89FC1D6F-F435-42ED-AADB-2B4F3503E5BE}"/>
    <dgm:cxn modelId="{3E4BEB89-B952-41AD-A9BF-9B1D541FED41}" type="presOf" srcId="{D67C2BF7-4BB9-4016-A4D2-8CABA4863F66}" destId="{F97A63A5-179B-4DB3-9CA6-0C7DE1426F51}" srcOrd="0" destOrd="0" presId="urn:microsoft.com/office/officeart/2016/7/layout/RepeatingBendingProcessNew"/>
    <dgm:cxn modelId="{D9DBE095-D6F4-453C-8D4A-74C756164F60}" type="presOf" srcId="{3E067D7A-7C0B-47BE-BBFB-6B694C885CBA}" destId="{038E45A9-F020-4DD9-ADDB-2A10DB3C48E6}" srcOrd="1" destOrd="0" presId="urn:microsoft.com/office/officeart/2016/7/layout/RepeatingBendingProcessNew"/>
    <dgm:cxn modelId="{9BE5E795-B6E2-440D-9297-106BF398F16C}" type="presOf" srcId="{C66B842D-6ECB-482C-87E6-43C117362746}" destId="{BB6581EB-1D78-4155-9CCD-EBF53D8ABA8E}" srcOrd="0" destOrd="0" presId="urn:microsoft.com/office/officeart/2016/7/layout/RepeatingBendingProcessNew"/>
    <dgm:cxn modelId="{89F6E99C-34A9-4F05-AC27-18AB90399AE1}" type="presOf" srcId="{AE3F1F26-30BC-4C23-BAF0-1B64E15AA372}" destId="{369D6462-14C2-49AB-B179-FAD3D0A86F37}" srcOrd="0" destOrd="0" presId="urn:microsoft.com/office/officeart/2016/7/layout/RepeatingBendingProcessNew"/>
    <dgm:cxn modelId="{7C9FB0A5-782F-4338-9593-D24D0CFFC7BA}" type="presOf" srcId="{EEC56AB0-E6DD-4E9D-B8EE-D798CD16324E}" destId="{42A2821D-FECF-4262-9E79-042EA27D0B0E}" srcOrd="0" destOrd="0" presId="urn:microsoft.com/office/officeart/2016/7/layout/RepeatingBendingProcessNew"/>
    <dgm:cxn modelId="{9A0155BC-F7A9-4BBC-AB7B-DA598F4EF17D}" type="presOf" srcId="{89FC1D6F-F435-42ED-AADB-2B4F3503E5BE}" destId="{3CB9F6AA-3B78-42AB-8FEA-3F45505498DE}" srcOrd="1" destOrd="0" presId="urn:microsoft.com/office/officeart/2016/7/layout/RepeatingBendingProcessNew"/>
    <dgm:cxn modelId="{0ACA4BC0-6E76-45F8-ABE6-BA72CA3D36B5}" type="presOf" srcId="{D67C2BF7-4BB9-4016-A4D2-8CABA4863F66}" destId="{45F5B6B6-7C00-4382-9718-EE0870BC1D50}" srcOrd="1" destOrd="0" presId="urn:microsoft.com/office/officeart/2016/7/layout/RepeatingBendingProcessNew"/>
    <dgm:cxn modelId="{63D9E9D3-7311-4D61-B352-99B70CB2BDF0}" type="presOf" srcId="{8B22139D-56F6-42A0-AD1E-5386D34A4399}" destId="{9EA37A39-E518-4E6A-A488-E04F122A6411}" srcOrd="0" destOrd="0" presId="urn:microsoft.com/office/officeart/2016/7/layout/RepeatingBendingProcessNew"/>
    <dgm:cxn modelId="{52D41EDC-1F51-4675-A904-6121406EEACA}" srcId="{C66B842D-6ECB-482C-87E6-43C117362746}" destId="{AE3F1F26-30BC-4C23-BAF0-1B64E15AA372}" srcOrd="0" destOrd="0" parTransId="{2C007603-7159-4697-A303-7B0AED4A57B0}" sibTransId="{EEC56AB0-E6DD-4E9D-B8EE-D798CD16324E}"/>
    <dgm:cxn modelId="{EAA1D1F4-C950-4856-9D1A-A4DBB6E52F3B}" type="presOf" srcId="{084BA7F5-82E7-4FEE-B360-23049D3A7F21}" destId="{0736E9C0-8912-4128-96AB-CAD668ABD204}" srcOrd="0" destOrd="0" presId="urn:microsoft.com/office/officeart/2016/7/layout/RepeatingBendingProcessNew"/>
    <dgm:cxn modelId="{20CF83F5-E8EC-4B04-9337-207FEE8BA036}" type="presOf" srcId="{D3941F1B-5878-4810-8A96-740585B89DF3}" destId="{C8A2B148-9FA9-428E-8729-8D62FB2CC0CC}" srcOrd="0" destOrd="0" presId="urn:microsoft.com/office/officeart/2016/7/layout/RepeatingBendingProcessNew"/>
    <dgm:cxn modelId="{DC0CF4F5-EB86-46BC-AC8A-2F007B514DCD}" type="presOf" srcId="{EEC56AB0-E6DD-4E9D-B8EE-D798CD16324E}" destId="{FD01A6D7-C496-4BAE-9B9C-411E060FDAEF}" srcOrd="1" destOrd="0" presId="urn:microsoft.com/office/officeart/2016/7/layout/RepeatingBendingProcessNew"/>
    <dgm:cxn modelId="{C7C0A1FE-3620-4123-B426-79D6627B5564}" type="presOf" srcId="{13E1FD18-7C83-482B-A43E-C8DF0EFD95DB}" destId="{0A952C07-4302-4C2F-8656-21D67CFA53E6}" srcOrd="1" destOrd="0" presId="urn:microsoft.com/office/officeart/2016/7/layout/RepeatingBendingProcessNew"/>
    <dgm:cxn modelId="{2C7A8DCC-A3F7-4F3B-BFC4-354AD2D4E477}" type="presParOf" srcId="{BB6581EB-1D78-4155-9CCD-EBF53D8ABA8E}" destId="{369D6462-14C2-49AB-B179-FAD3D0A86F37}" srcOrd="0" destOrd="0" presId="urn:microsoft.com/office/officeart/2016/7/layout/RepeatingBendingProcessNew"/>
    <dgm:cxn modelId="{0CBAC524-8BA3-4AC8-ACE5-E85803E72AE7}" type="presParOf" srcId="{BB6581EB-1D78-4155-9CCD-EBF53D8ABA8E}" destId="{42A2821D-FECF-4262-9E79-042EA27D0B0E}" srcOrd="1" destOrd="0" presId="urn:microsoft.com/office/officeart/2016/7/layout/RepeatingBendingProcessNew"/>
    <dgm:cxn modelId="{B70FAEDD-7754-4EE3-97A8-EE13774D5915}" type="presParOf" srcId="{42A2821D-FECF-4262-9E79-042EA27D0B0E}" destId="{FD01A6D7-C496-4BAE-9B9C-411E060FDAEF}" srcOrd="0" destOrd="0" presId="urn:microsoft.com/office/officeart/2016/7/layout/RepeatingBendingProcessNew"/>
    <dgm:cxn modelId="{268EBA5A-40FD-489F-A58F-50A524A71603}" type="presParOf" srcId="{BB6581EB-1D78-4155-9CCD-EBF53D8ABA8E}" destId="{109CBBA3-B95F-4E20-B951-E9C5F9FCE4CD}" srcOrd="2" destOrd="0" presId="urn:microsoft.com/office/officeart/2016/7/layout/RepeatingBendingProcessNew"/>
    <dgm:cxn modelId="{4CADFCE2-7177-49E0-9A8E-72F45BFBAF97}" type="presParOf" srcId="{BB6581EB-1D78-4155-9CCD-EBF53D8ABA8E}" destId="{00D8671E-CF97-4969-8F5D-50C0D13CAE40}" srcOrd="3" destOrd="0" presId="urn:microsoft.com/office/officeart/2016/7/layout/RepeatingBendingProcessNew"/>
    <dgm:cxn modelId="{7F0CA4E8-4E46-45B0-92E5-25F3E3C7EAA0}" type="presParOf" srcId="{00D8671E-CF97-4969-8F5D-50C0D13CAE40}" destId="{0A952C07-4302-4C2F-8656-21D67CFA53E6}" srcOrd="0" destOrd="0" presId="urn:microsoft.com/office/officeart/2016/7/layout/RepeatingBendingProcessNew"/>
    <dgm:cxn modelId="{9F5FAFDD-257B-4B58-A67A-95C45EF3B5EE}" type="presParOf" srcId="{BB6581EB-1D78-4155-9CCD-EBF53D8ABA8E}" destId="{C8A2B148-9FA9-428E-8729-8D62FB2CC0CC}" srcOrd="4" destOrd="0" presId="urn:microsoft.com/office/officeart/2016/7/layout/RepeatingBendingProcessNew"/>
    <dgm:cxn modelId="{B7080EEA-6D96-4A1A-A39F-AAA56812AFDB}" type="presParOf" srcId="{BB6581EB-1D78-4155-9CCD-EBF53D8ABA8E}" destId="{F97A63A5-179B-4DB3-9CA6-0C7DE1426F51}" srcOrd="5" destOrd="0" presId="urn:microsoft.com/office/officeart/2016/7/layout/RepeatingBendingProcessNew"/>
    <dgm:cxn modelId="{2D549654-A411-4A4F-8CB4-AE9741C6DCC5}" type="presParOf" srcId="{F97A63A5-179B-4DB3-9CA6-0C7DE1426F51}" destId="{45F5B6B6-7C00-4382-9718-EE0870BC1D50}" srcOrd="0" destOrd="0" presId="urn:microsoft.com/office/officeart/2016/7/layout/RepeatingBendingProcessNew"/>
    <dgm:cxn modelId="{2E963122-19C4-4AE4-B890-B6B1A6CD7127}" type="presParOf" srcId="{BB6581EB-1D78-4155-9CCD-EBF53D8ABA8E}" destId="{0736E9C0-8912-4128-96AB-CAD668ABD204}" srcOrd="6" destOrd="0" presId="urn:microsoft.com/office/officeart/2016/7/layout/RepeatingBendingProcessNew"/>
    <dgm:cxn modelId="{876B6E7B-AA9C-4BB5-9FC4-4F25E34F9208}" type="presParOf" srcId="{BB6581EB-1D78-4155-9CCD-EBF53D8ABA8E}" destId="{A4D537A2-2B2D-4FBA-9B6D-ADDC5697C76F}" srcOrd="7" destOrd="0" presId="urn:microsoft.com/office/officeart/2016/7/layout/RepeatingBendingProcessNew"/>
    <dgm:cxn modelId="{8B969B4F-A85C-4EEF-A07C-82B5F12897E4}" type="presParOf" srcId="{A4D537A2-2B2D-4FBA-9B6D-ADDC5697C76F}" destId="{3CB9F6AA-3B78-42AB-8FEA-3F45505498DE}" srcOrd="0" destOrd="0" presId="urn:microsoft.com/office/officeart/2016/7/layout/RepeatingBendingProcessNew"/>
    <dgm:cxn modelId="{79B5769E-A6FD-402D-B11F-BB938004D59E}" type="presParOf" srcId="{BB6581EB-1D78-4155-9CCD-EBF53D8ABA8E}" destId="{93B2C668-8445-48ED-BF18-417FC295085C}" srcOrd="8" destOrd="0" presId="urn:microsoft.com/office/officeart/2016/7/layout/RepeatingBendingProcessNew"/>
    <dgm:cxn modelId="{5027F82E-1505-4ABC-8F5C-D534A2F01DBF}" type="presParOf" srcId="{BB6581EB-1D78-4155-9CCD-EBF53D8ABA8E}" destId="{BA01586E-2F27-489D-9F84-3BE3D55DBF85}" srcOrd="9" destOrd="0" presId="urn:microsoft.com/office/officeart/2016/7/layout/RepeatingBendingProcessNew"/>
    <dgm:cxn modelId="{1F3C3F4F-DEAB-4FB8-96CC-705953458D55}" type="presParOf" srcId="{BA01586E-2F27-489D-9F84-3BE3D55DBF85}" destId="{038E45A9-F020-4DD9-ADDB-2A10DB3C48E6}" srcOrd="0" destOrd="0" presId="urn:microsoft.com/office/officeart/2016/7/layout/RepeatingBendingProcessNew"/>
    <dgm:cxn modelId="{36419D1B-F498-48C0-B709-C97FC091FD63}" type="presParOf" srcId="{BB6581EB-1D78-4155-9CCD-EBF53D8ABA8E}" destId="{9EA37A39-E518-4E6A-A488-E04F122A6411}" srcOrd="10" destOrd="0" presId="urn:microsoft.com/office/officeart/2016/7/layout/RepeatingBendingProcessNew"/>
    <dgm:cxn modelId="{6CA2A564-F2B7-4A3A-927F-77D822684129}" type="presParOf" srcId="{BB6581EB-1D78-4155-9CCD-EBF53D8ABA8E}" destId="{C66379B2-7176-4617-BE22-628C91ABEC4B}" srcOrd="11" destOrd="0" presId="urn:microsoft.com/office/officeart/2016/7/layout/RepeatingBendingProcessNew"/>
    <dgm:cxn modelId="{A8129D42-2BB8-4F36-A83F-1D0F15B7ACBF}" type="presParOf" srcId="{C66379B2-7176-4617-BE22-628C91ABEC4B}" destId="{5AFC838A-2DFF-4645-A15C-42F83C15349B}" srcOrd="0" destOrd="0" presId="urn:microsoft.com/office/officeart/2016/7/layout/RepeatingBendingProcessNew"/>
    <dgm:cxn modelId="{E0410A8B-96B8-4F64-ADC9-CF43CD8D4D2B}" type="presParOf" srcId="{BB6581EB-1D78-4155-9CCD-EBF53D8ABA8E}" destId="{B77C91B2-0F4A-4A21-8D39-F5EA2A8106DD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A2821D-FECF-4262-9E79-042EA27D0B0E}">
      <dsp:nvSpPr>
        <dsp:cNvPr id="0" name=""/>
        <dsp:cNvSpPr/>
      </dsp:nvSpPr>
      <dsp:spPr>
        <a:xfrm>
          <a:off x="2241532" y="1425258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1468401"/>
        <a:ext cx="25774" cy="5154"/>
      </dsp:txXfrm>
    </dsp:sp>
    <dsp:sp modelId="{369D6462-14C2-49AB-B179-FAD3D0A86F37}">
      <dsp:nvSpPr>
        <dsp:cNvPr id="0" name=""/>
        <dsp:cNvSpPr/>
      </dsp:nvSpPr>
      <dsp:spPr>
        <a:xfrm>
          <a:off x="2092" y="798606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Zemkopības ministrijas mājas lapā</a:t>
          </a:r>
          <a:r>
            <a:rPr lang="lv-LV" sz="1900" b="1" kern="1200" dirty="0"/>
            <a:t>:  www.zm.gov.lv</a:t>
          </a:r>
          <a:endParaRPr lang="en-US" sz="1900" kern="1200" dirty="0"/>
        </a:p>
      </dsp:txBody>
      <dsp:txXfrm>
        <a:off x="2092" y="798606"/>
        <a:ext cx="2241239" cy="1344743"/>
      </dsp:txXfrm>
    </dsp:sp>
    <dsp:sp modelId="{00D8671E-CF97-4969-8F5D-50C0D13CAE40}">
      <dsp:nvSpPr>
        <dsp:cNvPr id="0" name=""/>
        <dsp:cNvSpPr/>
      </dsp:nvSpPr>
      <dsp:spPr>
        <a:xfrm>
          <a:off x="4998257" y="1425258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1468401"/>
        <a:ext cx="25774" cy="5154"/>
      </dsp:txXfrm>
    </dsp:sp>
    <dsp:sp modelId="{109CBBA3-B95F-4E20-B951-E9C5F9FCE4CD}">
      <dsp:nvSpPr>
        <dsp:cNvPr id="0" name=""/>
        <dsp:cNvSpPr/>
      </dsp:nvSpPr>
      <dsp:spPr>
        <a:xfrm>
          <a:off x="2758817" y="798606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b="1" kern="1200"/>
            <a:t>Nozaru politika</a:t>
          </a:r>
          <a:endParaRPr lang="en-US" sz="1900" kern="1200"/>
        </a:p>
      </dsp:txBody>
      <dsp:txXfrm>
        <a:off x="2758817" y="798606"/>
        <a:ext cx="2241239" cy="1344743"/>
      </dsp:txXfrm>
    </dsp:sp>
    <dsp:sp modelId="{F97A63A5-179B-4DB3-9CA6-0C7DE1426F51}">
      <dsp:nvSpPr>
        <dsp:cNvPr id="0" name=""/>
        <dsp:cNvSpPr/>
      </dsp:nvSpPr>
      <dsp:spPr>
        <a:xfrm>
          <a:off x="7754982" y="1388681"/>
          <a:ext cx="4869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82297"/>
              </a:moveTo>
              <a:lnTo>
                <a:pt x="260584" y="82297"/>
              </a:lnTo>
              <a:lnTo>
                <a:pt x="260584" y="45720"/>
              </a:lnTo>
              <a:lnTo>
                <a:pt x="486969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5495" y="1431824"/>
        <a:ext cx="25943" cy="5154"/>
      </dsp:txXfrm>
    </dsp:sp>
    <dsp:sp modelId="{C8A2B148-9FA9-428E-8729-8D62FB2CC0CC}">
      <dsp:nvSpPr>
        <dsp:cNvPr id="0" name=""/>
        <dsp:cNvSpPr/>
      </dsp:nvSpPr>
      <dsp:spPr>
        <a:xfrm>
          <a:off x="5515542" y="798606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/>
            <a:t>Pārtika</a:t>
          </a:r>
          <a:endParaRPr lang="en-US" sz="1900" kern="1200"/>
        </a:p>
      </dsp:txBody>
      <dsp:txXfrm>
        <a:off x="5515542" y="798606"/>
        <a:ext cx="2241239" cy="1344743"/>
      </dsp:txXfrm>
    </dsp:sp>
    <dsp:sp modelId="{A4D537A2-2B2D-4FBA-9B6D-ADDC5697C76F}">
      <dsp:nvSpPr>
        <dsp:cNvPr id="0" name=""/>
        <dsp:cNvSpPr/>
      </dsp:nvSpPr>
      <dsp:spPr>
        <a:xfrm>
          <a:off x="1122712" y="2104973"/>
          <a:ext cx="8272259" cy="521462"/>
        </a:xfrm>
        <a:custGeom>
          <a:avLst/>
          <a:gdLst/>
          <a:ahLst/>
          <a:cxnLst/>
          <a:rect l="0" t="0" r="0" b="0"/>
          <a:pathLst>
            <a:path>
              <a:moveTo>
                <a:pt x="8272259" y="0"/>
              </a:moveTo>
              <a:lnTo>
                <a:pt x="8272259" y="277831"/>
              </a:lnTo>
              <a:lnTo>
                <a:pt x="0" y="277831"/>
              </a:lnTo>
              <a:lnTo>
                <a:pt x="0" y="52146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1575" y="2363127"/>
        <a:ext cx="414533" cy="5154"/>
      </dsp:txXfrm>
    </dsp:sp>
    <dsp:sp modelId="{0736E9C0-8912-4128-96AB-CAD668ABD204}">
      <dsp:nvSpPr>
        <dsp:cNvPr id="0" name=""/>
        <dsp:cNvSpPr/>
      </dsp:nvSpPr>
      <dsp:spPr>
        <a:xfrm>
          <a:off x="8274352" y="762029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/>
            <a:t>Bioloģiskā lauksaimniecība</a:t>
          </a:r>
          <a:endParaRPr lang="en-US" sz="1900" kern="1200"/>
        </a:p>
      </dsp:txBody>
      <dsp:txXfrm>
        <a:off x="8274352" y="762029"/>
        <a:ext cx="2241239" cy="1344743"/>
      </dsp:txXfrm>
    </dsp:sp>
    <dsp:sp modelId="{BA01586E-2F27-489D-9F84-3BE3D55DBF85}">
      <dsp:nvSpPr>
        <dsp:cNvPr id="0" name=""/>
        <dsp:cNvSpPr/>
      </dsp:nvSpPr>
      <dsp:spPr>
        <a:xfrm>
          <a:off x="2241532" y="3285488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3328630"/>
        <a:ext cx="25774" cy="5154"/>
      </dsp:txXfrm>
    </dsp:sp>
    <dsp:sp modelId="{93B2C668-8445-48ED-BF18-417FC295085C}">
      <dsp:nvSpPr>
        <dsp:cNvPr id="0" name=""/>
        <dsp:cNvSpPr/>
      </dsp:nvSpPr>
      <dsp:spPr>
        <a:xfrm>
          <a:off x="2092" y="2658836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/>
            <a:t>normatīvie akti:</a:t>
          </a:r>
          <a:endParaRPr lang="en-US" sz="1900" kern="1200"/>
        </a:p>
      </dsp:txBody>
      <dsp:txXfrm>
        <a:off x="2092" y="2658836"/>
        <a:ext cx="2241239" cy="1344743"/>
      </dsp:txXfrm>
    </dsp:sp>
    <dsp:sp modelId="{C66379B2-7176-4617-BE22-628C91ABEC4B}">
      <dsp:nvSpPr>
        <dsp:cNvPr id="0" name=""/>
        <dsp:cNvSpPr/>
      </dsp:nvSpPr>
      <dsp:spPr>
        <a:xfrm>
          <a:off x="4998257" y="3285488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3328630"/>
        <a:ext cx="25774" cy="5154"/>
      </dsp:txXfrm>
    </dsp:sp>
    <dsp:sp modelId="{9EA37A39-E518-4E6A-A488-E04F122A6411}">
      <dsp:nvSpPr>
        <dsp:cNvPr id="0" name=""/>
        <dsp:cNvSpPr/>
      </dsp:nvSpPr>
      <dsp:spPr>
        <a:xfrm>
          <a:off x="2758817" y="2658836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/>
            <a:t>Latvijā</a:t>
          </a:r>
          <a:endParaRPr lang="en-US" sz="1900" kern="1200"/>
        </a:p>
      </dsp:txBody>
      <dsp:txXfrm>
        <a:off x="2758817" y="2658836"/>
        <a:ext cx="2241239" cy="1344743"/>
      </dsp:txXfrm>
    </dsp:sp>
    <dsp:sp modelId="{B77C91B2-0F4A-4A21-8D39-F5EA2A8106DD}">
      <dsp:nvSpPr>
        <dsp:cNvPr id="0" name=""/>
        <dsp:cNvSpPr/>
      </dsp:nvSpPr>
      <dsp:spPr>
        <a:xfrm>
          <a:off x="5515542" y="2658836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/>
            <a:t>Eiropas Savienībā, datu bāze:  (Eur-Lex), attiecīgi sameklēt LV</a:t>
          </a:r>
          <a:endParaRPr lang="en-US" sz="1900" kern="1200"/>
        </a:p>
      </dsp:txBody>
      <dsp:txXfrm>
        <a:off x="5515542" y="2658836"/>
        <a:ext cx="2241239" cy="13447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399A1E-2B66-4D51-B1CC-3C4C2BEC165C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56E83-48AA-4A8F-861F-31E4F890F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6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056E83-48AA-4A8F-861F-31E4F890F1B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81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E5B793F-4705-16C0-288F-B8925C351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668C3923-F434-D294-D138-8E012865C2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B2F6B5B-F0A9-630E-48AC-EAD0B6B0B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9101B44-72F7-97A9-151F-53EC07C39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4682B9A-27BC-AC8D-E86F-7C4850322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0050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B9E6354-4337-ED96-5F1D-01E50952E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8A1A9084-6734-153E-AD24-8483FD5160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CB8C1AE-941F-762C-01EB-1CA6B3509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4B3E1B9-5A21-D8E2-429D-77496DEA6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61F1E1B-2316-741D-9180-6DFA8B924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545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76AF43B8-3E71-EE34-2C5F-A79D16751F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75254C28-C335-5AF4-874D-4138087BE7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89E6C0C-3DD9-0BAD-F5DE-E7210330C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301C3AC-FE45-D435-2AC0-221F35561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50562A0-4618-6109-DDC1-8FB25A6BB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6123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A8575EF-C3F2-FAC8-25DE-93651EDC7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447D9F1-9751-95E9-0D88-E6E519931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4FCE3AE-F455-B942-CE39-898FD5A31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79D424D-3CB4-A49C-88B3-9239E2003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C73E0BC-D6EB-6ED0-C3B0-D9CD153E3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7242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CBDC84F-D433-7E44-8D0E-FB5E6C9BF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C3BB44E6-9476-36AE-D435-917C7E58C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49C949F-77F9-9698-B849-509BB646B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81715F8-F416-7A30-1682-7FBFB601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7F88349-B3B3-3EB7-A545-2803710A2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98932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EA37F65-C489-7EBD-C6E7-AE705D07B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D2F67D5-C358-662B-8D9C-B04B684552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EC0D6723-5476-3A4A-DC17-01B84EED8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34DE0BD5-0DDB-3F0B-8DC4-DE2BA9A7E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3090EB80-8E4A-1F96-628C-99A511797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E5998B5-74EB-F547-4B5E-34B11988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1995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3D12E8C-76A7-743D-1A14-209D30C18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7DBDF023-E605-6378-D2D2-7428647A8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428BB70A-6688-448F-0C40-A25DCF422E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C3E9DFAB-451D-D066-564C-5F9A936B5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7A99EBAD-C549-59CE-A32C-9B4CC2B09B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29DF30BD-A31D-686F-872C-3FF7580C5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5CCCEE7C-DC11-D16A-FF03-32DFB45A8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7FEB0A3F-B528-3D19-9C8D-5C7712A4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88872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0CAE004-E606-89D7-7D71-B246416AC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626F3287-8954-544F-FCD2-C8529B009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1B5F948A-21D8-A3EA-65BB-91D7AC2F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8B13E99D-C7D8-4AFB-A10B-3FF2E0384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060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C3ECF24C-F27F-6420-0439-451A40857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9FA8E58D-FEE5-084F-54A9-BDD000A8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7DEA0C69-658D-3846-534D-70053A92A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7670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FEACF6D-1444-D446-DC23-ED93BB984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B569FA5-330E-51B7-98FC-29D612A5C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898736D-2830-A857-24B9-75D9B3B30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749222FC-4CB7-BACB-A00B-FD0C4D549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8FBAD22D-72D6-35A5-A54F-103830A43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05521695-8EEA-18ED-3A4B-2BEA36820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612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698F0F8-06B8-AFD3-ACF3-CC5CFC52B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0B7F2BFD-38CE-F03B-C91B-8924E8B670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A207E483-5F61-AF90-85FA-1997781418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B95271C2-B7E0-72CD-098C-339542A21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3C4D5581-EDE5-44E8-9B15-7A457D6CA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C422EA59-1D82-20A1-B997-298847CE0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787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F9BB10B9-C514-9083-5608-39C172AA7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909982F-103E-9867-C72E-F3CC77C29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EA38A81-E274-A0BD-ED28-7E8C3199FE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F560D6-93DC-43DF-8F75-AE189170ABEC}" type="datetimeFigureOut">
              <a:rPr lang="lv-LV" smtClean="0"/>
              <a:t>07.01.2026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CA9083D-BABB-67F0-B009-D43BC2DC5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A0CF11C-1D34-75C5-F984-25522B72F7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452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lfi.lv/campus/raksti/kaku-zinatne-kapec-minci-nevelas-iespringt-lai-tiktu-pie-maltites?id=53486973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1E3F529-A4CA-0BE3-D31B-AD3928431F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accent6">
                    <a:lumMod val="50000"/>
                  </a:schemeClr>
                </a:solidFill>
              </a:rPr>
              <a:t>Bioloģisko ražošanu regulējošie normatīvie akti</a:t>
            </a:r>
            <a:br>
              <a:rPr lang="lv-LV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lv-LV" sz="4900" dirty="0">
                <a:solidFill>
                  <a:schemeClr val="accent6">
                    <a:lumMod val="50000"/>
                  </a:schemeClr>
                </a:solidFill>
              </a:rPr>
              <a:t>ES, Latvija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254748A9-5D1B-CEC3-7A77-407B654BF2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655762"/>
          </a:xfrm>
        </p:spPr>
        <p:txBody>
          <a:bodyPr/>
          <a:lstStyle/>
          <a:p>
            <a:pPr algn="l"/>
            <a:endParaRPr lang="lv-LV" dirty="0"/>
          </a:p>
          <a:p>
            <a:pPr algn="l"/>
            <a:r>
              <a:rPr lang="lv-LV" dirty="0"/>
              <a:t>                                                                                           Skolotāja Ā. Rudlapa</a:t>
            </a:r>
          </a:p>
          <a:p>
            <a:pPr algn="l"/>
            <a:r>
              <a:rPr lang="lv-LV" dirty="0"/>
              <a:t>                                                    2025</a:t>
            </a:r>
          </a:p>
        </p:txBody>
      </p:sp>
    </p:spTree>
    <p:extLst>
      <p:ext uri="{BB962C8B-B14F-4D97-AF65-F5344CB8AC3E}">
        <p14:creationId xmlns:p14="http://schemas.microsoft.com/office/powerpoint/2010/main" val="2640074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52599F5-9C04-5EDE-C6D0-6AECAA329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Citas</a:t>
            </a:r>
            <a:r>
              <a:rPr lang="en-US" dirty="0"/>
              <a:t> </a:t>
            </a:r>
            <a:r>
              <a:rPr lang="en-US" dirty="0" err="1"/>
              <a:t>organizācijas</a:t>
            </a:r>
            <a:r>
              <a:rPr lang="en-US" dirty="0"/>
              <a:t> un </a:t>
            </a:r>
            <a:r>
              <a:rPr lang="en-US" dirty="0" err="1"/>
              <a:t>dienesti</a:t>
            </a:r>
            <a:r>
              <a:rPr lang="en-US" dirty="0"/>
              <a:t>?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F390AAE-3200-3D35-5655-47B3B5757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u="sng" dirty="0" err="1"/>
              <a:t>Bioloģiskās</a:t>
            </a:r>
            <a:r>
              <a:rPr lang="en-US" b="1" u="sng" dirty="0"/>
              <a:t> </a:t>
            </a:r>
            <a:r>
              <a:rPr lang="en-US" b="1" u="sng" dirty="0" err="1"/>
              <a:t>lauksaimniecības</a:t>
            </a:r>
            <a:r>
              <a:rPr lang="en-US" b="1" u="sng" dirty="0"/>
              <a:t> </a:t>
            </a:r>
            <a:r>
              <a:rPr lang="en-US" b="1" u="sng" dirty="0" err="1"/>
              <a:t>Sertifikācijas</a:t>
            </a:r>
            <a:r>
              <a:rPr lang="en-US" b="1" u="sng" dirty="0"/>
              <a:t> </a:t>
            </a:r>
            <a:r>
              <a:rPr lang="en-US" b="1" u="sng" dirty="0" err="1"/>
              <a:t>iestādes</a:t>
            </a:r>
            <a:r>
              <a:rPr lang="en-US" b="1" u="sng" dirty="0"/>
              <a:t>-</a:t>
            </a:r>
            <a:r>
              <a:rPr lang="en-US" dirty="0"/>
              <a:t> </a:t>
            </a:r>
            <a:r>
              <a:rPr lang="en-US" dirty="0" err="1"/>
              <a:t>kontrolē</a:t>
            </a:r>
            <a:r>
              <a:rPr lang="en-US" dirty="0"/>
              <a:t> un </a:t>
            </a:r>
            <a:r>
              <a:rPr lang="en-US" dirty="0" err="1"/>
              <a:t>uzrauga</a:t>
            </a:r>
            <a:r>
              <a:rPr lang="en-US" dirty="0"/>
              <a:t> </a:t>
            </a:r>
            <a:r>
              <a:rPr lang="en-US" dirty="0" err="1"/>
              <a:t>bioloģiskās</a:t>
            </a:r>
            <a:r>
              <a:rPr lang="en-US" dirty="0"/>
              <a:t> </a:t>
            </a:r>
            <a:r>
              <a:rPr lang="en-US" dirty="0" err="1"/>
              <a:t>lauksaimniecības</a:t>
            </a:r>
            <a:r>
              <a:rPr lang="en-US" dirty="0"/>
              <a:t> </a:t>
            </a:r>
            <a:r>
              <a:rPr lang="en-US" dirty="0" err="1"/>
              <a:t>uzņēmumus</a:t>
            </a:r>
            <a:r>
              <a:rPr lang="en-US" dirty="0"/>
              <a:t>. </a:t>
            </a:r>
            <a:r>
              <a:rPr lang="en-US" dirty="0" err="1"/>
              <a:t>Pārbauda</a:t>
            </a:r>
            <a:r>
              <a:rPr lang="en-US" dirty="0"/>
              <a:t> </a:t>
            </a:r>
            <a:r>
              <a:rPr lang="en-US" dirty="0" err="1"/>
              <a:t>ražošanas</a:t>
            </a:r>
            <a:r>
              <a:rPr lang="en-US" dirty="0"/>
              <a:t> </a:t>
            </a:r>
            <a:r>
              <a:rPr lang="en-US" dirty="0" err="1"/>
              <a:t>procesus</a:t>
            </a:r>
            <a:r>
              <a:rPr lang="en-US" dirty="0"/>
              <a:t>, </a:t>
            </a:r>
            <a:r>
              <a:rPr lang="en-US" dirty="0" err="1"/>
              <a:t>sagatavo</a:t>
            </a:r>
            <a:r>
              <a:rPr lang="en-US" dirty="0"/>
              <a:t> </a:t>
            </a:r>
            <a:r>
              <a:rPr lang="en-US" dirty="0" err="1"/>
              <a:t>dokumentāciju</a:t>
            </a:r>
            <a:r>
              <a:rPr lang="en-US" dirty="0"/>
              <a:t> </a:t>
            </a:r>
            <a:r>
              <a:rPr lang="en-US" dirty="0" err="1"/>
              <a:t>sertifikācijai</a:t>
            </a:r>
            <a:r>
              <a:rPr lang="en-US" dirty="0"/>
              <a:t>, </a:t>
            </a:r>
            <a:r>
              <a:rPr lang="en-US" dirty="0" err="1"/>
              <a:t>uzņēmumu</a:t>
            </a:r>
            <a:r>
              <a:rPr lang="en-US" dirty="0"/>
              <a:t> </a:t>
            </a:r>
            <a:r>
              <a:rPr lang="en-US" dirty="0" err="1"/>
              <a:t>atzīšana</a:t>
            </a:r>
            <a:r>
              <a:rPr lang="en-US" dirty="0"/>
              <a:t>, </a:t>
            </a:r>
            <a:r>
              <a:rPr lang="en-US" u="sng" dirty="0" err="1"/>
              <a:t>sertifikāt</a:t>
            </a:r>
            <a:r>
              <a:rPr lang="lv-LV" u="sng" dirty="0"/>
              <a:t>u sagatavošana</a:t>
            </a:r>
            <a:endParaRPr lang="en-US" u="sng" dirty="0"/>
          </a:p>
          <a:p>
            <a:r>
              <a:rPr lang="en-US" b="1" u="sng" dirty="0" err="1"/>
              <a:t>Latvijas</a:t>
            </a:r>
            <a:r>
              <a:rPr lang="en-US" b="1" u="sng" dirty="0"/>
              <a:t> </a:t>
            </a:r>
            <a:r>
              <a:rPr lang="en-US" b="1" u="sng" dirty="0" err="1"/>
              <a:t>Lauku</a:t>
            </a:r>
            <a:r>
              <a:rPr lang="en-US" b="1" u="sng" dirty="0"/>
              <a:t> </a:t>
            </a:r>
            <a:r>
              <a:rPr lang="en-US" b="1" u="sng" dirty="0" err="1"/>
              <a:t>Konsultāciju</a:t>
            </a:r>
            <a:r>
              <a:rPr lang="en-US" b="1" u="sng" dirty="0"/>
              <a:t> </a:t>
            </a:r>
            <a:r>
              <a:rPr lang="en-US" b="1" u="sng" dirty="0" err="1"/>
              <a:t>dienests</a:t>
            </a:r>
            <a:r>
              <a:rPr lang="en-US" b="1" u="sng" dirty="0"/>
              <a:t> (LLKC)- </a:t>
            </a:r>
            <a:r>
              <a:rPr lang="en-US" dirty="0"/>
              <a:t> </a:t>
            </a:r>
            <a:r>
              <a:rPr lang="en-US" dirty="0" err="1"/>
              <a:t>rūpējas</a:t>
            </a:r>
            <a:r>
              <a:rPr lang="en-US" dirty="0"/>
              <a:t> par </a:t>
            </a:r>
            <a:r>
              <a:rPr lang="en-US" dirty="0" err="1"/>
              <a:t>zemnieku</a:t>
            </a:r>
            <a:r>
              <a:rPr lang="en-US" dirty="0"/>
              <a:t> </a:t>
            </a:r>
            <a:r>
              <a:rPr lang="en-US" dirty="0" err="1"/>
              <a:t>apmācību</a:t>
            </a:r>
            <a:r>
              <a:rPr lang="en-US" dirty="0"/>
              <a:t>, </a:t>
            </a:r>
            <a:r>
              <a:rPr lang="en-US" dirty="0" err="1"/>
              <a:t>konsultē</a:t>
            </a:r>
            <a:r>
              <a:rPr lang="en-US" dirty="0"/>
              <a:t> </a:t>
            </a:r>
            <a:r>
              <a:rPr lang="en-US" dirty="0" err="1"/>
              <a:t>individuāli</a:t>
            </a:r>
            <a:r>
              <a:rPr lang="en-US" dirty="0"/>
              <a:t>, </a:t>
            </a:r>
            <a:r>
              <a:rPr lang="en-US" dirty="0" err="1"/>
              <a:t>palīdz</a:t>
            </a:r>
            <a:r>
              <a:rPr lang="en-US" dirty="0"/>
              <a:t> </a:t>
            </a:r>
            <a:r>
              <a:rPr lang="en-US" dirty="0" err="1"/>
              <a:t>sagatavot</a:t>
            </a:r>
            <a:r>
              <a:rPr lang="en-US" dirty="0"/>
              <a:t> </a:t>
            </a:r>
            <a:r>
              <a:rPr lang="en-US" dirty="0" err="1"/>
              <a:t>dokumentāciju</a:t>
            </a:r>
            <a:r>
              <a:rPr lang="en-US" dirty="0"/>
              <a:t> </a:t>
            </a:r>
            <a:r>
              <a:rPr lang="en-US" dirty="0" err="1"/>
              <a:t>sertifikācijai</a:t>
            </a:r>
            <a:endParaRPr lang="en-US" dirty="0"/>
          </a:p>
          <a:p>
            <a:r>
              <a:rPr lang="en-US" b="1" u="sng" dirty="0" err="1"/>
              <a:t>Bioloģiskās</a:t>
            </a:r>
            <a:r>
              <a:rPr lang="en-US" b="1" u="sng" dirty="0"/>
              <a:t> </a:t>
            </a:r>
            <a:r>
              <a:rPr lang="en-US" b="1" u="sng" dirty="0" err="1"/>
              <a:t>lauksaimniecības</a:t>
            </a:r>
            <a:r>
              <a:rPr lang="en-US" b="1" u="sng" dirty="0"/>
              <a:t> </a:t>
            </a:r>
            <a:r>
              <a:rPr lang="en-US" b="1" u="sng" dirty="0" err="1"/>
              <a:t>organizāciju</a:t>
            </a:r>
            <a:r>
              <a:rPr lang="en-US" b="1" u="sng" dirty="0"/>
              <a:t> </a:t>
            </a:r>
            <a:r>
              <a:rPr lang="en-US" b="1" u="sng" dirty="0" err="1"/>
              <a:t>asociācija</a:t>
            </a:r>
            <a:r>
              <a:rPr lang="en-US" b="1" u="sng" dirty="0"/>
              <a:t> (BLOA)-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Sabiedriska</a:t>
            </a:r>
            <a:r>
              <a:rPr lang="en-US" dirty="0"/>
              <a:t> </a:t>
            </a:r>
            <a:r>
              <a:rPr lang="en-US" dirty="0" err="1"/>
              <a:t>organizācija</a:t>
            </a:r>
            <a:r>
              <a:rPr lang="en-US" dirty="0"/>
              <a:t> (</a:t>
            </a:r>
            <a:r>
              <a:rPr lang="en-US" dirty="0" err="1"/>
              <a:t>lauksaimnieki</a:t>
            </a:r>
            <a:r>
              <a:rPr lang="en-US" dirty="0"/>
              <a:t> un </a:t>
            </a:r>
            <a:r>
              <a:rPr lang="en-US" dirty="0" err="1"/>
              <a:t>citi</a:t>
            </a:r>
            <a:r>
              <a:rPr lang="en-US" dirty="0"/>
              <a:t> </a:t>
            </a:r>
            <a:r>
              <a:rPr lang="en-US" dirty="0" err="1"/>
              <a:t>atbalstītāji</a:t>
            </a:r>
            <a:r>
              <a:rPr lang="en-US" dirty="0"/>
              <a:t>). </a:t>
            </a:r>
            <a:r>
              <a:rPr lang="en-US" dirty="0" err="1"/>
              <a:t>Popularizē</a:t>
            </a:r>
            <a:r>
              <a:rPr lang="en-US" dirty="0"/>
              <a:t> </a:t>
            </a:r>
            <a:r>
              <a:rPr lang="en-US" dirty="0" err="1"/>
              <a:t>bioloģisko</a:t>
            </a:r>
            <a:r>
              <a:rPr lang="en-US" dirty="0"/>
              <a:t> </a:t>
            </a:r>
            <a:r>
              <a:rPr lang="en-US" dirty="0" err="1"/>
              <a:t>lauksaimniecību</a:t>
            </a:r>
            <a:r>
              <a:rPr lang="en-US" dirty="0"/>
              <a:t>, </a:t>
            </a:r>
            <a:r>
              <a:rPr lang="en-US" dirty="0" err="1"/>
              <a:t>pauž</a:t>
            </a:r>
            <a:r>
              <a:rPr lang="en-US" dirty="0"/>
              <a:t> </a:t>
            </a:r>
            <a:r>
              <a:rPr lang="en-US" dirty="0" err="1"/>
              <a:t>lauksaimnieku</a:t>
            </a:r>
            <a:r>
              <a:rPr lang="en-US" dirty="0"/>
              <a:t> </a:t>
            </a:r>
            <a:r>
              <a:rPr lang="en-US" dirty="0" err="1"/>
              <a:t>viedokli</a:t>
            </a:r>
            <a:r>
              <a:rPr lang="en-US" dirty="0"/>
              <a:t>, lai </a:t>
            </a:r>
            <a:r>
              <a:rPr lang="en-US" dirty="0" err="1"/>
              <a:t>ietekmētu</a:t>
            </a:r>
            <a:r>
              <a:rPr lang="en-US" dirty="0"/>
              <a:t> </a:t>
            </a:r>
            <a:r>
              <a:rPr lang="en-US" dirty="0" err="1"/>
              <a:t>nozares</a:t>
            </a:r>
            <a:r>
              <a:rPr lang="en-US" dirty="0"/>
              <a:t> </a:t>
            </a:r>
            <a:r>
              <a:rPr lang="en-US" dirty="0" err="1"/>
              <a:t>attīstību</a:t>
            </a:r>
            <a:r>
              <a:rPr lang="lv-LV" dirty="0"/>
              <a:t>, konsultē un pauž lauksaimnieku viedokli</a:t>
            </a:r>
            <a:r>
              <a:rPr lang="en-US" dirty="0"/>
              <a:t> ZM </a:t>
            </a:r>
            <a:r>
              <a:rPr lang="en-US" dirty="0" err="1"/>
              <a:t>normatīvo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izstrādē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062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37250BB-7C37-1E72-F25D-F6266F276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kādiem</a:t>
            </a:r>
            <a:r>
              <a:rPr lang="en-US" dirty="0"/>
              <a:t> </a:t>
            </a:r>
            <a:r>
              <a:rPr lang="en-US" dirty="0" err="1"/>
              <a:t>likumiem</a:t>
            </a:r>
            <a:r>
              <a:rPr lang="lv-LV" dirty="0"/>
              <a:t> vēl </a:t>
            </a:r>
            <a:r>
              <a:rPr lang="en-US" dirty="0"/>
              <a:t> </a:t>
            </a:r>
            <a:r>
              <a:rPr lang="en-US" dirty="0" err="1"/>
              <a:t>jārēķinās</a:t>
            </a:r>
            <a:r>
              <a:rPr lang="en-US" dirty="0"/>
              <a:t> </a:t>
            </a:r>
            <a:r>
              <a:rPr lang="en-US" dirty="0" err="1"/>
              <a:t>bioloģiskajam</a:t>
            </a:r>
            <a:r>
              <a:rPr lang="en-US" dirty="0"/>
              <a:t> </a:t>
            </a:r>
            <a:r>
              <a:rPr lang="en-US" dirty="0" err="1"/>
              <a:t>lauksaimniekam</a:t>
            </a:r>
            <a:r>
              <a:rPr lang="en-US" dirty="0"/>
              <a:t>?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E462F24-ACC7-FD22-792C-506DB9DF4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Eiropas</a:t>
            </a:r>
            <a:r>
              <a:rPr lang="en-US" b="1" dirty="0"/>
              <a:t> </a:t>
            </a:r>
            <a:r>
              <a:rPr lang="en-US" b="1" dirty="0" err="1"/>
              <a:t>Savienības</a:t>
            </a:r>
            <a:r>
              <a:rPr lang="en-US" b="1" dirty="0"/>
              <a:t> un </a:t>
            </a:r>
            <a:r>
              <a:rPr lang="en-US" b="1" dirty="0" err="1"/>
              <a:t>Eiropas</a:t>
            </a:r>
            <a:r>
              <a:rPr lang="en-US" b="1" dirty="0"/>
              <a:t> </a:t>
            </a:r>
            <a:r>
              <a:rPr lang="en-US" b="1" dirty="0" err="1"/>
              <a:t>Padomes</a:t>
            </a:r>
            <a:r>
              <a:rPr lang="en-US" b="1" dirty="0"/>
              <a:t> </a:t>
            </a:r>
            <a:r>
              <a:rPr lang="en-US" b="1" dirty="0" err="1"/>
              <a:t>sagatavotajiem</a:t>
            </a:r>
            <a:r>
              <a:rPr lang="en-US" b="1" dirty="0"/>
              <a:t> </a:t>
            </a:r>
            <a:r>
              <a:rPr lang="en-US" dirty="0" err="1"/>
              <a:t>normatīvajiem</a:t>
            </a:r>
            <a:r>
              <a:rPr lang="en-US" dirty="0"/>
              <a:t> </a:t>
            </a:r>
            <a:r>
              <a:rPr lang="en-US" dirty="0" err="1"/>
              <a:t>aktiem</a:t>
            </a:r>
            <a:r>
              <a:rPr lang="en-US" dirty="0"/>
              <a:t> par </a:t>
            </a:r>
            <a:r>
              <a:rPr lang="en-US" dirty="0" err="1"/>
              <a:t>vidi</a:t>
            </a:r>
            <a:r>
              <a:rPr lang="en-US" dirty="0"/>
              <a:t>, par </a:t>
            </a:r>
            <a:r>
              <a:rPr lang="en-US" dirty="0" err="1"/>
              <a:t>lauksaimniecību</a:t>
            </a:r>
            <a:r>
              <a:rPr lang="en-US" dirty="0"/>
              <a:t>, tai </a:t>
            </a:r>
            <a:r>
              <a:rPr lang="en-US" dirty="0" err="1"/>
              <a:t>sakaitā</a:t>
            </a:r>
            <a:r>
              <a:rPr lang="en-US" dirty="0"/>
              <a:t> par </a:t>
            </a:r>
            <a:r>
              <a:rPr lang="en-US" dirty="0" err="1"/>
              <a:t>bioloģisko</a:t>
            </a:r>
            <a:r>
              <a:rPr lang="en-US" dirty="0"/>
              <a:t> </a:t>
            </a:r>
            <a:r>
              <a:rPr lang="en-US" dirty="0" err="1"/>
              <a:t>lauksaimniecību</a:t>
            </a:r>
            <a:endParaRPr lang="en-US" dirty="0"/>
          </a:p>
          <a:p>
            <a:r>
              <a:rPr lang="en-US" b="1" dirty="0" err="1"/>
              <a:t>Latvijas</a:t>
            </a:r>
            <a:r>
              <a:rPr lang="en-US" b="1" dirty="0"/>
              <a:t> </a:t>
            </a:r>
            <a:r>
              <a:rPr lang="en-US" b="1" dirty="0" err="1"/>
              <a:t>valsts</a:t>
            </a:r>
            <a:r>
              <a:rPr lang="en-US" b="1" dirty="0"/>
              <a:t> </a:t>
            </a:r>
            <a:r>
              <a:rPr lang="en-US" b="1" dirty="0" err="1"/>
              <a:t>normatīvie</a:t>
            </a:r>
            <a:r>
              <a:rPr lang="en-US" b="1" dirty="0"/>
              <a:t> </a:t>
            </a:r>
            <a:r>
              <a:rPr lang="en-US" b="1" dirty="0" err="1"/>
              <a:t>akti</a:t>
            </a:r>
            <a:r>
              <a:rPr lang="en-US" b="1" dirty="0"/>
              <a:t> </a:t>
            </a:r>
            <a:r>
              <a:rPr lang="en-US" dirty="0"/>
              <a:t>par </a:t>
            </a:r>
            <a:r>
              <a:rPr lang="en-US" dirty="0" err="1"/>
              <a:t>vidi</a:t>
            </a:r>
            <a:r>
              <a:rPr lang="en-US" dirty="0"/>
              <a:t>, par </a:t>
            </a:r>
            <a:r>
              <a:rPr lang="en-US" dirty="0" err="1"/>
              <a:t>lauksaimniecisko</a:t>
            </a:r>
            <a:r>
              <a:rPr lang="en-US" dirty="0"/>
              <a:t> </a:t>
            </a:r>
            <a:r>
              <a:rPr lang="en-US" dirty="0" err="1"/>
              <a:t>ražošanu</a:t>
            </a:r>
            <a:r>
              <a:rPr lang="en-US" dirty="0"/>
              <a:t> </a:t>
            </a:r>
            <a:r>
              <a:rPr lang="en-US" dirty="0" err="1"/>
              <a:t>vispār</a:t>
            </a:r>
            <a:r>
              <a:rPr lang="lv-LV" dirty="0"/>
              <a:t>, par pārstrādi</a:t>
            </a:r>
            <a:r>
              <a:rPr lang="en-US" dirty="0"/>
              <a:t> un par </a:t>
            </a:r>
            <a:r>
              <a:rPr lang="en-US" dirty="0" err="1"/>
              <a:t>nosacijumiem</a:t>
            </a:r>
            <a:endParaRPr lang="en-US" dirty="0"/>
          </a:p>
          <a:p>
            <a:r>
              <a:rPr lang="en-US" b="1" dirty="0" err="1"/>
              <a:t>Zemkopības</a:t>
            </a:r>
            <a:r>
              <a:rPr lang="en-US" b="1" dirty="0"/>
              <a:t> </a:t>
            </a:r>
            <a:r>
              <a:rPr lang="en-US" b="1" dirty="0" err="1"/>
              <a:t>likumi</a:t>
            </a:r>
            <a:r>
              <a:rPr lang="en-US" b="1" dirty="0"/>
              <a:t>- </a:t>
            </a:r>
            <a:r>
              <a:rPr lang="en-US" b="1" dirty="0" err="1"/>
              <a:t>klimats</a:t>
            </a:r>
            <a:r>
              <a:rPr lang="en-US" dirty="0"/>
              <a:t>, vide, </a:t>
            </a:r>
            <a:r>
              <a:rPr lang="en-US" dirty="0" err="1"/>
              <a:t>augsne</a:t>
            </a:r>
            <a:r>
              <a:rPr lang="en-US" dirty="0"/>
              <a:t>,  </a:t>
            </a:r>
            <a:r>
              <a:rPr lang="en-US" dirty="0" err="1"/>
              <a:t>sēklas</a:t>
            </a:r>
            <a:r>
              <a:rPr lang="en-US" dirty="0"/>
              <a:t>, </a:t>
            </a:r>
            <a:r>
              <a:rPr lang="en-US" dirty="0" err="1"/>
              <a:t>stādi</a:t>
            </a:r>
            <a:r>
              <a:rPr lang="en-US" dirty="0"/>
              <a:t>, </a:t>
            </a:r>
            <a:r>
              <a:rPr lang="en-US" dirty="0" err="1"/>
              <a:t>lauksaimniecības</a:t>
            </a:r>
            <a:r>
              <a:rPr lang="en-US" dirty="0"/>
              <a:t> </a:t>
            </a:r>
            <a:r>
              <a:rPr lang="en-US" dirty="0" err="1"/>
              <a:t>dzīvnieki</a:t>
            </a:r>
            <a:r>
              <a:rPr lang="en-US" dirty="0"/>
              <a:t>. </a:t>
            </a:r>
            <a:r>
              <a:rPr lang="en-US" dirty="0" err="1"/>
              <a:t>Viss</a:t>
            </a:r>
            <a:r>
              <a:rPr lang="en-US" dirty="0"/>
              <a:t> kas </a:t>
            </a:r>
            <a:r>
              <a:rPr lang="en-US" dirty="0" err="1"/>
              <a:t>veido</a:t>
            </a:r>
            <a:r>
              <a:rPr lang="en-US" dirty="0"/>
              <a:t> </a:t>
            </a:r>
            <a:r>
              <a:rPr lang="en-US" dirty="0" err="1"/>
              <a:t>saimniecību</a:t>
            </a:r>
            <a:r>
              <a:rPr lang="en-US" dirty="0"/>
              <a:t>, </a:t>
            </a:r>
            <a:r>
              <a:rPr lang="en-US" dirty="0" err="1"/>
              <a:t>kā</a:t>
            </a:r>
            <a:r>
              <a:rPr lang="en-US" dirty="0"/>
              <a:t> </a:t>
            </a:r>
            <a:r>
              <a:rPr lang="en-US" dirty="0" err="1"/>
              <a:t>veselīgu</a:t>
            </a:r>
            <a:r>
              <a:rPr lang="en-US" dirty="0"/>
              <a:t> organism.</a:t>
            </a:r>
          </a:p>
          <a:p>
            <a:r>
              <a:rPr lang="en-US" b="1" dirty="0" err="1"/>
              <a:t>Visuma</a:t>
            </a:r>
            <a:r>
              <a:rPr lang="en-US" b="1" dirty="0"/>
              <a:t> </a:t>
            </a:r>
            <a:r>
              <a:rPr lang="en-US" b="1" dirty="0" err="1"/>
              <a:t>likumi</a:t>
            </a:r>
            <a:r>
              <a:rPr lang="en-US" b="1" dirty="0"/>
              <a:t>- </a:t>
            </a:r>
            <a:r>
              <a:rPr lang="en-US" dirty="0" err="1"/>
              <a:t>kosmiskās</a:t>
            </a:r>
            <a:r>
              <a:rPr lang="en-US" dirty="0"/>
              <a:t> </a:t>
            </a:r>
            <a:r>
              <a:rPr lang="en-US" dirty="0" err="1"/>
              <a:t>sakarības</a:t>
            </a:r>
            <a:r>
              <a:rPr lang="en-US" dirty="0"/>
              <a:t>, kas </a:t>
            </a:r>
            <a:r>
              <a:rPr lang="en-US" dirty="0" err="1"/>
              <a:t>ietekmē</a:t>
            </a:r>
            <a:r>
              <a:rPr lang="en-US" dirty="0"/>
              <a:t> </a:t>
            </a:r>
            <a:r>
              <a:rPr lang="en-US" dirty="0" err="1"/>
              <a:t>dzīvos</a:t>
            </a:r>
            <a:r>
              <a:rPr lang="en-US" dirty="0"/>
              <a:t> </a:t>
            </a:r>
            <a:r>
              <a:rPr lang="en-US" dirty="0" err="1"/>
              <a:t>organismus</a:t>
            </a:r>
            <a:r>
              <a:rPr lang="lv-LV" dirty="0"/>
              <a:t> (biodinamiska lauksaimniecība)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46274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 descr="Attēls, kurā ir zīdītājs, kaķis, mazi līdz vidēji kaķi, mājas kaķis">
            <a:extLst>
              <a:ext uri="{FF2B5EF4-FFF2-40B4-BE49-F238E27FC236}">
                <a16:creationId xmlns:a16="http://schemas.microsoft.com/office/drawing/2014/main" id="{A1DACB31-96D0-3BC8-E9BE-9E8FA1943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62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190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5EEFC88-DC6C-CAAA-2D75-483C0E190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lv-LV" sz="7200"/>
              <a:t> Patstāvīgam darbam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E8D99B2-FFF3-52B9-0CFB-B8E46E9AA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lv-LV" sz="2400" dirty="0"/>
              <a:t>Atrast Latvijas Bioloģiskās Lauksaimniecības asociācijas (LBLA) mājas lapu. Iepazīties ar tās saturu</a:t>
            </a:r>
          </a:p>
          <a:p>
            <a:r>
              <a:rPr lang="lv-LV" sz="2400" dirty="0"/>
              <a:t>Patstāvīgi sameklēt informāciju par bioloģisko lauksaimniecību</a:t>
            </a:r>
            <a:r>
              <a:rPr lang="lv-LV" sz="2400"/>
              <a:t>, izmantojot Zemkopības </a:t>
            </a:r>
            <a:r>
              <a:rPr lang="lv-LV" sz="2400" dirty="0"/>
              <a:t>ministrijas un tās pakļautības dienestu mājas lapas.</a:t>
            </a:r>
          </a:p>
        </p:txBody>
      </p:sp>
    </p:spTree>
    <p:extLst>
      <p:ext uri="{BB962C8B-B14F-4D97-AF65-F5344CB8AC3E}">
        <p14:creationId xmlns:p14="http://schemas.microsoft.com/office/powerpoint/2010/main" val="1351346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4CF1D85-6924-D58D-4A86-7EAFACBD6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400" b="1" dirty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ES un Latvijas valsts normatīvie akti  bioloģiskās lauksaimniecības jomā 2025.gadā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5873E76-12EA-6018-2AF7-A375562B1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8580" indent="0" algn="just">
              <a:buNone/>
            </a:pPr>
            <a:r>
              <a:rPr lang="lv-LV" sz="3200" b="1" u="sng" dirty="0"/>
              <a:t>Lauksaimniecības un lauku attīstības likuma 11. pants</a:t>
            </a:r>
          </a:p>
          <a:p>
            <a:pPr marL="68580" indent="0" algn="just">
              <a:buNone/>
            </a:pPr>
            <a:r>
              <a:rPr lang="pt-BR" sz="3200" b="1" dirty="0">
                <a:solidFill>
                  <a:srgbClr val="C10000"/>
                </a:solidFill>
              </a:rPr>
              <a:t>No 2022. gada 1. janvāra</a:t>
            </a:r>
            <a:r>
              <a:rPr lang="lv-LV" sz="3200" b="1" dirty="0">
                <a:solidFill>
                  <a:srgbClr val="C10000"/>
                </a:solidFill>
              </a:rPr>
              <a:t> ir spēka:</a:t>
            </a:r>
            <a:endParaRPr lang="lv-LV" sz="3200" b="1" i="0" u="none" strike="noStrike" baseline="0" dirty="0">
              <a:solidFill>
                <a:srgbClr val="000000"/>
              </a:solidFill>
            </a:endParaRPr>
          </a:p>
          <a:p>
            <a:pPr algn="just"/>
            <a:r>
              <a:rPr lang="lv-LV" sz="2800" b="0" i="0" u="none" strike="noStrike" baseline="0" dirty="0"/>
              <a:t>EIROPAS PARLAMENTA UN PADOMES REGULA (ES) </a:t>
            </a:r>
            <a:r>
              <a:rPr lang="lv-LV" sz="2800" b="1" i="0" u="none" strike="noStrike" baseline="0" dirty="0"/>
              <a:t>2018/848</a:t>
            </a:r>
            <a:r>
              <a:rPr lang="lv-LV" sz="2800" b="0" i="0" u="none" strike="noStrike" baseline="0" dirty="0"/>
              <a:t> (2018. gada 30. maijs) par bioloģisko ražošanu un bioloģisko produktu marķēšanu un ar ko atceļ Padomes Regulu (EK) Nr. 834/2007 (Vienlaikus, ņemot vērā noteiktos pārejas periodus atsevišķu prasību piemērošanai)</a:t>
            </a:r>
          </a:p>
          <a:p>
            <a:pPr algn="just"/>
            <a:endParaRPr lang="lv-LV" sz="2800" b="0" i="0" u="none" strike="noStrike" baseline="0" dirty="0"/>
          </a:p>
          <a:p>
            <a:pPr algn="just"/>
            <a:r>
              <a:rPr lang="lv-LV" sz="2800" dirty="0"/>
              <a:t>KOMISIJAS ĪSTENOŠANAS REGULA (ES) </a:t>
            </a:r>
            <a:r>
              <a:rPr lang="lv-LV" sz="2800" b="1" dirty="0"/>
              <a:t>2020/464</a:t>
            </a:r>
            <a:r>
              <a:rPr lang="lv-LV" sz="2800" dirty="0"/>
              <a:t> (2020. gada 26. marts), ar ko nosaka konkrētus noteikumus par Eiropas Parlamenta un Padomes Regulas (ES) 2018/848 piemērošanu attiecībā uz dokumentiem, kuri vajadzīgi pārejas periodu atzīšanai ar atpakaļejošu spēku, attiecībā uz bioloģisko produktu ražošanu un dalībvalstu sniedzamo informāciju </a:t>
            </a:r>
          </a:p>
          <a:p>
            <a:pPr algn="just"/>
            <a:endParaRPr lang="lv-LV" sz="2800" dirty="0"/>
          </a:p>
          <a:p>
            <a:pPr algn="just"/>
            <a:r>
              <a:rPr lang="es-ES" sz="2800" dirty="0"/>
              <a:t>KOMISIJAS ĪSTENOŠANAS REGULA (ES) </a:t>
            </a:r>
            <a:r>
              <a:rPr lang="es-ES" sz="2800" b="1" dirty="0"/>
              <a:t>2021/1165</a:t>
            </a:r>
            <a:r>
              <a:rPr lang="es-ES" sz="2800" dirty="0"/>
              <a:t> </a:t>
            </a:r>
            <a:r>
              <a:rPr lang="lv-LV" sz="2800" dirty="0"/>
              <a:t>(2021. gada 15. jūlijs), ar ko atļauj bioloģiskajā ražošanā izmantot noteiktus produktus un vielas un izveido to sarakstus </a:t>
            </a:r>
          </a:p>
          <a:p>
            <a:pPr algn="just"/>
            <a:endParaRPr lang="lv-LV" sz="3200" b="0" i="0" u="none" strike="noStrike" baseline="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51204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239F385-BD17-8F54-5D77-218A4D2EE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Normatīvie akti, kas tieši attiecināmi uz bioloģisko lauksaimniecību Latvijā</a:t>
            </a:r>
            <a:endParaRPr lang="lv-LV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298F5B3-07EE-85C6-3D55-68BFDD039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EP un Padomes Regula 2018/848 (2018.30.05.) par bioloģisko ražošanu un bioloģisko produktu marķēšanu un 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ar ko atceļ EP regulu Nr. 834/2007 </a:t>
            </a:r>
            <a:r>
              <a:rPr lang="lv-LV" i="1" dirty="0">
                <a:solidFill>
                  <a:schemeClr val="accent1">
                    <a:lumMod val="50000"/>
                  </a:schemeClr>
                </a:solidFill>
              </a:rPr>
              <a:t>( Meklēt aktuālo variantu 2025.gads )</a:t>
            </a:r>
          </a:p>
          <a:p>
            <a:r>
              <a:rPr lang="lv-LV" dirty="0"/>
              <a:t>MK noteikumi (Nr. </a:t>
            </a:r>
            <a:r>
              <a:rPr lang="lv-LV" sz="2800" b="0" i="0" u="none" strike="noStrike" baseline="0" dirty="0"/>
              <a:t> 485 “Bioloģiskās lauksamniecības uzraudzības un kontroles kārtība” būs spēkā līdz minēto noteikumu atcelšanai, ciktāl tie nav pretrunā ar jauno bioloģisko lauksaimniecības regulu 2018/848) </a:t>
            </a:r>
            <a:r>
              <a:rPr lang="lv-LV" sz="2800" b="0" i="1" u="none" strike="noStrike" baseline="0" dirty="0"/>
              <a:t> </a:t>
            </a:r>
          </a:p>
          <a:p>
            <a:pPr marL="0" indent="0">
              <a:buNone/>
            </a:pPr>
            <a:r>
              <a:rPr lang="lv-LV" sz="2800" b="0" i="1" u="none" strike="noStrike" baseline="0" dirty="0">
                <a:highlight>
                  <a:srgbClr val="FFFF00"/>
                </a:highlight>
              </a:rPr>
              <a:t>Noteikumi tiek pārskatīti un papildināti</a:t>
            </a:r>
            <a:endParaRPr lang="lv-LV" b="1" u="sng" dirty="0"/>
          </a:p>
          <a:p>
            <a:endParaRPr lang="lv-LV" u="sng" dirty="0">
              <a:highlight>
                <a:srgbClr val="FFFF00"/>
              </a:highlight>
            </a:endParaRPr>
          </a:p>
          <a:p>
            <a:endParaRPr lang="lv-LV" u="sng" dirty="0"/>
          </a:p>
        </p:txBody>
      </p:sp>
    </p:spTree>
    <p:extLst>
      <p:ext uri="{BB962C8B-B14F-4D97-AF65-F5344CB8AC3E}">
        <p14:creationId xmlns:p14="http://schemas.microsoft.com/office/powerpoint/2010/main" val="1006557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F8AE035-9F78-B40B-D697-04F27777A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4400" b="1" dirty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Vispārējās prasības bioloģiskajai ražošanai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5814AAB-8F98-D75E-727C-8D134268B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indent="0" algn="just">
              <a:buNone/>
            </a:pPr>
            <a:r>
              <a:rPr lang="lv-LV" sz="2800" b="1" i="0" u="none" strike="noStrike" baseline="0" dirty="0"/>
              <a:t>Bioloģiskās lauksaimniecības ražošanai ir jāatbilst šādiem vispārējiem mērķiem: </a:t>
            </a:r>
          </a:p>
          <a:p>
            <a:pPr algn="just"/>
            <a:r>
              <a:rPr lang="lv-LV" sz="3100" i="0" u="sng" strike="noStrike" baseline="0" dirty="0"/>
              <a:t>Ieguldījumi netok</a:t>
            </a:r>
            <a:r>
              <a:rPr lang="lv-LV" sz="3100" b="0" i="0" u="sng" strike="noStrike" baseline="0" dirty="0"/>
              <a:t>siskas vides saglabāšanā, ilgtermiņā uzturēt augsnes auglību un bioloģiskās daudzveidības veicināšana</a:t>
            </a:r>
          </a:p>
          <a:p>
            <a:pPr algn="just"/>
            <a:r>
              <a:rPr lang="lv-LV" sz="3100" b="0" i="0" u="none" strike="noStrike" baseline="0" dirty="0"/>
              <a:t>Akcents uz bioloģiskajai ražošanai piemērotu un atbilstošu saimniekošanas praksi un ražošanas līdzekļu izmantošanu. Pāreja tikai uz bioloģisku resursu izmantošanu</a:t>
            </a:r>
          </a:p>
          <a:p>
            <a:pPr algn="just"/>
            <a:r>
              <a:rPr lang="lv-LV" sz="3100" b="0" i="0" u="none" strike="noStrike" baseline="0" dirty="0"/>
              <a:t>Sekmēt augstu bioloģiskās daudzveidības pakāpi, jo īpaši, izmantojot tādu daudzveidīgu augu ģenētisko materiālu kā bioloģisks heterogēns materiāls un bioloģiskajai ražošanai piemērotas bioloģiskās šķirnes</a:t>
            </a:r>
          </a:p>
          <a:p>
            <a:pPr algn="just"/>
            <a:r>
              <a:rPr lang="lv-LV" sz="3100" b="0" i="0" u="none" strike="noStrike" baseline="0" dirty="0"/>
              <a:t>Viens no galvenajiem mērķiem ir panākt pēc iespējas īsāku bioloģiskās produkcijas izplatīšanas ķēdi un vietējās produkcijas patēriņu</a:t>
            </a:r>
            <a:endParaRPr lang="lv-LV" sz="31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52775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D95573C-9168-7498-7921-67BE05A9B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4400" b="1" dirty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Pamatnosacījumi augkopībā saskaņā ar minētajiem normatīvajiem aktiem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7F60E22-1DDB-EBCF-4957-68B8459AC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6753"/>
            <a:ext cx="10515600" cy="447787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lv-LV" sz="2800" dirty="0"/>
          </a:p>
          <a:p>
            <a:pPr>
              <a:lnSpc>
                <a:spcPct val="90000"/>
              </a:lnSpc>
            </a:pPr>
            <a:r>
              <a:rPr lang="lv-LV" sz="2800" u="sng" dirty="0"/>
              <a:t>Aizliegta </a:t>
            </a:r>
            <a:r>
              <a:rPr lang="lv-LV" sz="2800" u="sng" dirty="0" err="1"/>
              <a:t>hidroponiskā</a:t>
            </a:r>
            <a:r>
              <a:rPr lang="lv-LV" sz="2800" u="sng" dirty="0"/>
              <a:t> ražošana</a:t>
            </a:r>
          </a:p>
          <a:p>
            <a:pPr>
              <a:lnSpc>
                <a:spcPct val="90000"/>
              </a:lnSpc>
            </a:pPr>
            <a:r>
              <a:rPr lang="lv-LV" sz="2800" dirty="0"/>
              <a:t>Kultūraugus audzē dzīvā augsnē vai dzīvā augsnē, kas sajaukta vai mēslota ar vielām, kuras drīkst izmantot bioloģiskajā ražošanā</a:t>
            </a:r>
          </a:p>
          <a:p>
            <a:pPr>
              <a:lnSpc>
                <a:spcPct val="90000"/>
              </a:lnSpc>
            </a:pPr>
            <a:r>
              <a:rPr lang="lv-LV" sz="2800" dirty="0"/>
              <a:t>Atļauta dīgstu audzēšana, mitrinot sēklas, un cigoriņu galviņu iegūšana</a:t>
            </a:r>
          </a:p>
          <a:p>
            <a:pPr>
              <a:lnSpc>
                <a:spcPct val="90000"/>
              </a:lnSpc>
            </a:pPr>
            <a:r>
              <a:rPr lang="lv-LV" sz="2800" dirty="0"/>
              <a:t>Augu audzēšana podiņos, kurus paredzēts pārdot galapatērētājam kopā ar podiņu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21208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E3677D1-1FC9-C47B-C8DD-E27E750B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Kur meklēt informāciju!</a:t>
            </a:r>
          </a:p>
        </p:txBody>
      </p:sp>
      <p:graphicFrame>
        <p:nvGraphicFramePr>
          <p:cNvPr id="4" name="Satura vietturis 2">
            <a:extLst>
              <a:ext uri="{FF2B5EF4-FFF2-40B4-BE49-F238E27FC236}">
                <a16:creationId xmlns:a16="http://schemas.microsoft.com/office/drawing/2014/main" id="{360592E5-94AB-9045-50DD-2858BD78E1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0054565"/>
              </p:ext>
            </p:extLst>
          </p:nvPr>
        </p:nvGraphicFramePr>
        <p:xfrm>
          <a:off x="838200" y="1690688"/>
          <a:ext cx="10515600" cy="4802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2564420-2A0E-6A47-725E-1219936EE5E0}"/>
              </a:ext>
            </a:extLst>
          </p:cNvPr>
          <p:cNvSpPr txBox="1"/>
          <p:nvPr/>
        </p:nvSpPr>
        <p:spPr>
          <a:xfrm>
            <a:off x="5042646" y="5943600"/>
            <a:ext cx="3914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i="1" u="sng" dirty="0"/>
              <a:t>Iepazīties ar </a:t>
            </a:r>
            <a:r>
              <a:rPr lang="lv-LV" b="1" i="1" u="sng" dirty="0" err="1"/>
              <a:t>informācijui</a:t>
            </a:r>
            <a:r>
              <a:rPr lang="lv-LV" b="1" i="1" u="sng" dirty="0"/>
              <a:t> patstāvīgi.</a:t>
            </a:r>
            <a:endParaRPr lang="en-US" b="1" i="1" u="sng" dirty="0"/>
          </a:p>
        </p:txBody>
      </p:sp>
    </p:spTree>
    <p:extLst>
      <p:ext uri="{BB962C8B-B14F-4D97-AF65-F5344CB8AC3E}">
        <p14:creationId xmlns:p14="http://schemas.microsoft.com/office/powerpoint/2010/main" val="148719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F2272D0-69DD-3C68-ABCA-A3E12F814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Citi normatīvie akti, kas arī attiecināmi arī uz bioloģisko lauksaimniecību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A8B29C1-2108-C063-1857-8BC3157A0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Lauksaimniecības un lauku attīstības likums</a:t>
            </a:r>
          </a:p>
          <a:p>
            <a:r>
              <a:rPr lang="lv-LV" dirty="0"/>
              <a:t>Visi nosacījumi, kas attiecas uz ES un Latvijas valsts atbalsta maksājumiem lauksaimniekiem</a:t>
            </a:r>
          </a:p>
          <a:p>
            <a:r>
              <a:rPr lang="lv-LV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Likumi un Ministru kabineta noteikumi, vadlīnijas un rīkojumi, kas regulē lauksaimniecisko ražošanu:</a:t>
            </a:r>
          </a:p>
          <a:p>
            <a:pPr marL="0" indent="0">
              <a:buNone/>
            </a:pPr>
            <a:r>
              <a:rPr lang="lv-LV" dirty="0"/>
              <a:t>Piemēram : Augu aizsardzības likums, Veterinārmedicīnas likums,</a:t>
            </a:r>
          </a:p>
          <a:p>
            <a:pPr marL="0" indent="0">
              <a:buNone/>
            </a:pPr>
            <a:r>
              <a:rPr lang="lv-LV" dirty="0"/>
              <a:t>Aizsargjoslu likums,  </a:t>
            </a:r>
            <a:r>
              <a:rPr lang="en-US" dirty="0" err="1"/>
              <a:t>Sēklu</a:t>
            </a:r>
            <a:r>
              <a:rPr lang="en-US" dirty="0"/>
              <a:t> </a:t>
            </a:r>
            <a:r>
              <a:rPr lang="en-US" dirty="0" err="1"/>
              <a:t>aprites</a:t>
            </a:r>
            <a:r>
              <a:rPr lang="en-US" dirty="0"/>
              <a:t> </a:t>
            </a:r>
            <a:r>
              <a:rPr lang="en-US" dirty="0" err="1"/>
              <a:t>likums</a:t>
            </a:r>
            <a:r>
              <a:rPr lang="lv-LV" dirty="0"/>
              <a:t> un citi , tai skaitā arī aktuālie karantīnas pasākumi ko izsludina Pārtikas Veterinārais dienests un Valsts Augu aizsardzības dienests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22415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844B613-1BDE-7371-2046-7DF6CDBCC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Bioloģiskās lauksaimniecības institucionālā shēma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C99EF67-1864-4545-5E0F-AF53FA040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1552"/>
            <a:ext cx="10515600" cy="4351338"/>
          </a:xfrm>
        </p:spPr>
        <p:txBody>
          <a:bodyPr/>
          <a:lstStyle/>
          <a:p>
            <a:r>
              <a:rPr lang="lv-LV" dirty="0">
                <a:highlight>
                  <a:srgbClr val="00FF00"/>
                </a:highlight>
              </a:rPr>
              <a:t>Zemkopības ministrija –</a:t>
            </a:r>
          </a:p>
          <a:p>
            <a:pPr marL="0" indent="0">
              <a:buNone/>
            </a:pPr>
            <a:endParaRPr lang="lv-LV" dirty="0">
              <a:highlight>
                <a:srgbClr val="00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AA5531-0177-0D69-EFE3-7BADF3FCF88A}"/>
              </a:ext>
            </a:extLst>
          </p:cNvPr>
          <p:cNvSpPr txBox="1"/>
          <p:nvPr/>
        </p:nvSpPr>
        <p:spPr>
          <a:xfrm>
            <a:off x="1057837" y="2389694"/>
            <a:ext cx="26669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dirty="0">
                <a:highlight>
                  <a:srgbClr val="00FF00"/>
                </a:highlight>
              </a:rPr>
              <a:t>Lauku atbalsta dienests</a:t>
            </a:r>
          </a:p>
          <a:p>
            <a:r>
              <a:rPr lang="lv-LV" dirty="0">
                <a:highlight>
                  <a:srgbClr val="00FF00"/>
                </a:highlight>
              </a:rPr>
              <a:t>        </a:t>
            </a:r>
            <a:r>
              <a:rPr lang="lv-LV" sz="1800" dirty="0">
                <a:highlight>
                  <a:srgbClr val="00FF00"/>
                </a:highlight>
              </a:rPr>
              <a:t> LAD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CCFD08-D055-EAF5-839C-8D3585D63318}"/>
              </a:ext>
            </a:extLst>
          </p:cNvPr>
          <p:cNvSpPr txBox="1"/>
          <p:nvPr/>
        </p:nvSpPr>
        <p:spPr>
          <a:xfrm>
            <a:off x="3944473" y="2420471"/>
            <a:ext cx="4002739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dirty="0">
                <a:highlight>
                  <a:srgbClr val="00FF00"/>
                </a:highlight>
              </a:rPr>
              <a:t>Pārtikas un </a:t>
            </a:r>
            <a:r>
              <a:rPr lang="lv-LV" sz="2000" dirty="0">
                <a:highlight>
                  <a:srgbClr val="00FF00"/>
                </a:highlight>
              </a:rPr>
              <a:t>veterinārais</a:t>
            </a:r>
            <a:r>
              <a:rPr lang="lv-LV" dirty="0">
                <a:highlight>
                  <a:srgbClr val="00FF00"/>
                </a:highlight>
              </a:rPr>
              <a:t> dienests</a:t>
            </a:r>
          </a:p>
          <a:p>
            <a:r>
              <a:rPr lang="en-US" dirty="0"/>
              <a:t>                          </a:t>
            </a:r>
            <a:r>
              <a:rPr lang="en-US" dirty="0">
                <a:highlight>
                  <a:srgbClr val="00FF00"/>
                </a:highlight>
              </a:rPr>
              <a:t>     </a:t>
            </a:r>
            <a:r>
              <a:rPr lang="lv-LV" dirty="0">
                <a:highlight>
                  <a:srgbClr val="00FF00"/>
                </a:highlight>
              </a:rPr>
              <a:t>PVD</a:t>
            </a:r>
            <a:r>
              <a:rPr lang="en-US" dirty="0">
                <a:highlight>
                  <a:srgbClr val="00FF00"/>
                </a:highlight>
              </a:rPr>
              <a:t> 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048229-0DB7-0C90-9ACC-54D44E732D75}"/>
              </a:ext>
            </a:extLst>
          </p:cNvPr>
          <p:cNvSpPr txBox="1"/>
          <p:nvPr/>
        </p:nvSpPr>
        <p:spPr>
          <a:xfrm>
            <a:off x="7866530" y="2389694"/>
            <a:ext cx="34065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1800" dirty="0">
                <a:highlight>
                  <a:srgbClr val="00FF00"/>
                </a:highlight>
              </a:rPr>
              <a:t>Valsts augu aizsardzības dienests</a:t>
            </a:r>
          </a:p>
          <a:p>
            <a:pPr algn="ctr"/>
            <a:r>
              <a:rPr lang="lv-LV" sz="1800" dirty="0">
                <a:highlight>
                  <a:srgbClr val="00FF00"/>
                </a:highlight>
              </a:rPr>
              <a:t>VAAD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40F6DF-7BE4-8005-7282-118E8525AC35}"/>
              </a:ext>
            </a:extLst>
          </p:cNvPr>
          <p:cNvSpPr txBox="1"/>
          <p:nvPr/>
        </p:nvSpPr>
        <p:spPr>
          <a:xfrm rot="10800000" flipV="1">
            <a:off x="1821285" y="3536048"/>
            <a:ext cx="17344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dirty="0">
                <a:highlight>
                  <a:srgbClr val="00FFFF"/>
                </a:highlight>
              </a:rPr>
              <a:t>BL </a:t>
            </a:r>
            <a:r>
              <a:rPr lang="lv-LV" sz="1800" dirty="0">
                <a:highlight>
                  <a:srgbClr val="00FFFF"/>
                </a:highlight>
              </a:rPr>
              <a:t>sertifikācijas</a:t>
            </a:r>
            <a:r>
              <a:rPr lang="lv-LV" dirty="0">
                <a:highlight>
                  <a:srgbClr val="00FFFF"/>
                </a:highlight>
              </a:rPr>
              <a:t> iestādes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21CF4C-DA36-33FA-A0F3-0F58CB7A85C5}"/>
              </a:ext>
            </a:extLst>
          </p:cNvPr>
          <p:cNvSpPr txBox="1"/>
          <p:nvPr/>
        </p:nvSpPr>
        <p:spPr>
          <a:xfrm rot="10800000" flipV="1">
            <a:off x="6952129" y="3360113"/>
            <a:ext cx="252804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dirty="0">
                <a:highlight>
                  <a:srgbClr val="00FFFF"/>
                </a:highlight>
              </a:rPr>
              <a:t>Lauku </a:t>
            </a:r>
            <a:r>
              <a:rPr lang="lv-LV" sz="2000" dirty="0">
                <a:highlight>
                  <a:srgbClr val="00FFFF"/>
                </a:highlight>
              </a:rPr>
              <a:t>konsultāciju</a:t>
            </a:r>
            <a:r>
              <a:rPr lang="lv-LV" dirty="0">
                <a:highlight>
                  <a:srgbClr val="00FFFF"/>
                </a:highlight>
              </a:rPr>
              <a:t> dienests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7AF168-D897-9F63-62D5-75405C5185C9}"/>
              </a:ext>
            </a:extLst>
          </p:cNvPr>
          <p:cNvSpPr txBox="1"/>
          <p:nvPr/>
        </p:nvSpPr>
        <p:spPr>
          <a:xfrm>
            <a:off x="2533782" y="4219708"/>
            <a:ext cx="66602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1800" dirty="0">
                <a:highlight>
                  <a:srgbClr val="FF00FF"/>
                </a:highlight>
              </a:rPr>
              <a:t>Bioloģiskās lauksaimniecības organizāciju </a:t>
            </a:r>
          </a:p>
          <a:p>
            <a:pPr algn="ctr"/>
            <a:r>
              <a:rPr lang="lv-LV" sz="1800" dirty="0">
                <a:highlight>
                  <a:srgbClr val="FF00FF"/>
                </a:highlight>
              </a:rPr>
              <a:t>asociācija LBLA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0E2235-8C1A-CE92-2561-3CF749530269}"/>
              </a:ext>
            </a:extLst>
          </p:cNvPr>
          <p:cNvSpPr txBox="1"/>
          <p:nvPr/>
        </p:nvSpPr>
        <p:spPr>
          <a:xfrm>
            <a:off x="1562672" y="5108337"/>
            <a:ext cx="85253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1800" dirty="0">
                <a:highlight>
                  <a:srgbClr val="C0C0C0"/>
                </a:highlight>
              </a:rPr>
              <a:t>Bioloģiskās lauksaimniecības operatori (lauksaimnieki, pārstrādātāji, tirgotāji</a:t>
            </a:r>
          </a:p>
        </p:txBody>
      </p:sp>
      <p:cxnSp>
        <p:nvCxnSpPr>
          <p:cNvPr id="21" name="Taisns bultveida savienotājs 20">
            <a:extLst>
              <a:ext uri="{FF2B5EF4-FFF2-40B4-BE49-F238E27FC236}">
                <a16:creationId xmlns:a16="http://schemas.microsoft.com/office/drawing/2014/main" id="{ABBA67A2-5308-749E-1210-D5D71D1883BC}"/>
              </a:ext>
            </a:extLst>
          </p:cNvPr>
          <p:cNvCxnSpPr/>
          <p:nvPr/>
        </p:nvCxnSpPr>
        <p:spPr>
          <a:xfrm>
            <a:off x="2783541" y="4219708"/>
            <a:ext cx="806824" cy="8886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Taisns bultveida savienotājs 22">
            <a:extLst>
              <a:ext uri="{FF2B5EF4-FFF2-40B4-BE49-F238E27FC236}">
                <a16:creationId xmlns:a16="http://schemas.microsoft.com/office/drawing/2014/main" id="{F33DF171-A2E9-526D-25E4-F9D7B848A8DA}"/>
              </a:ext>
            </a:extLst>
          </p:cNvPr>
          <p:cNvCxnSpPr/>
          <p:nvPr/>
        </p:nvCxnSpPr>
        <p:spPr>
          <a:xfrm flipH="1" flipV="1">
            <a:off x="2218765" y="2712859"/>
            <a:ext cx="315017" cy="7161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Taisns bultveida savienotājs 24">
            <a:extLst>
              <a:ext uri="{FF2B5EF4-FFF2-40B4-BE49-F238E27FC236}">
                <a16:creationId xmlns:a16="http://schemas.microsoft.com/office/drawing/2014/main" id="{97914C5A-8A32-E4BB-C1D3-BE16B8AF9933}"/>
              </a:ext>
            </a:extLst>
          </p:cNvPr>
          <p:cNvCxnSpPr/>
          <p:nvPr/>
        </p:nvCxnSpPr>
        <p:spPr>
          <a:xfrm flipH="1">
            <a:off x="3555699" y="2851359"/>
            <a:ext cx="1513842" cy="8473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Taisns bultveida savienotājs 26">
            <a:extLst>
              <a:ext uri="{FF2B5EF4-FFF2-40B4-BE49-F238E27FC236}">
                <a16:creationId xmlns:a16="http://schemas.microsoft.com/office/drawing/2014/main" id="{1FFB0E81-0874-8262-5BBC-CB70029C335D}"/>
              </a:ext>
            </a:extLst>
          </p:cNvPr>
          <p:cNvCxnSpPr>
            <a:cxnSpLocks/>
          </p:cNvCxnSpPr>
          <p:nvPr/>
        </p:nvCxnSpPr>
        <p:spPr>
          <a:xfrm>
            <a:off x="8565776" y="3859214"/>
            <a:ext cx="0" cy="12491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Taisns bultveida savienotājs 29">
            <a:extLst>
              <a:ext uri="{FF2B5EF4-FFF2-40B4-BE49-F238E27FC236}">
                <a16:creationId xmlns:a16="http://schemas.microsoft.com/office/drawing/2014/main" id="{B16E82A3-97BC-0A4F-2F3C-3C2D8B4C1626}"/>
              </a:ext>
            </a:extLst>
          </p:cNvPr>
          <p:cNvCxnSpPr/>
          <p:nvPr/>
        </p:nvCxnSpPr>
        <p:spPr>
          <a:xfrm flipH="1">
            <a:off x="9194069" y="3360113"/>
            <a:ext cx="893988" cy="17482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Taisns bultveida savienotājs 31">
            <a:extLst>
              <a:ext uri="{FF2B5EF4-FFF2-40B4-BE49-F238E27FC236}">
                <a16:creationId xmlns:a16="http://schemas.microsoft.com/office/drawing/2014/main" id="{6E39F442-2CB5-0EFE-B06F-537070DCF8C7}"/>
              </a:ext>
            </a:extLst>
          </p:cNvPr>
          <p:cNvCxnSpPr>
            <a:stCxn id="17" idx="2"/>
          </p:cNvCxnSpPr>
          <p:nvPr/>
        </p:nvCxnSpPr>
        <p:spPr>
          <a:xfrm flipH="1">
            <a:off x="5825364" y="4866039"/>
            <a:ext cx="38562" cy="4269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Taisns bultveida savienotājs 33">
            <a:extLst>
              <a:ext uri="{FF2B5EF4-FFF2-40B4-BE49-F238E27FC236}">
                <a16:creationId xmlns:a16="http://schemas.microsoft.com/office/drawing/2014/main" id="{B85C082E-B380-901F-369F-FA3179E66C16}"/>
              </a:ext>
            </a:extLst>
          </p:cNvPr>
          <p:cNvCxnSpPr/>
          <p:nvPr/>
        </p:nvCxnSpPr>
        <p:spPr>
          <a:xfrm flipH="1" flipV="1">
            <a:off x="3944473" y="2272553"/>
            <a:ext cx="1447798" cy="194715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Taisns bultveida savienotājs 35">
            <a:extLst>
              <a:ext uri="{FF2B5EF4-FFF2-40B4-BE49-F238E27FC236}">
                <a16:creationId xmlns:a16="http://schemas.microsoft.com/office/drawing/2014/main" id="{55668C38-825F-DB04-5FE4-468B693EB426}"/>
              </a:ext>
            </a:extLst>
          </p:cNvPr>
          <p:cNvCxnSpPr/>
          <p:nvPr/>
        </p:nvCxnSpPr>
        <p:spPr>
          <a:xfrm flipV="1">
            <a:off x="2958353" y="2272553"/>
            <a:ext cx="0" cy="1479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Brīvforma: forma 36">
            <a:extLst>
              <a:ext uri="{FF2B5EF4-FFF2-40B4-BE49-F238E27FC236}">
                <a16:creationId xmlns:a16="http://schemas.microsoft.com/office/drawing/2014/main" id="{A2968434-62EA-0F2F-7A51-FAA0ADA7BC1E}"/>
              </a:ext>
            </a:extLst>
          </p:cNvPr>
          <p:cNvSpPr/>
          <p:nvPr/>
        </p:nvSpPr>
        <p:spPr>
          <a:xfrm>
            <a:off x="4517724" y="2251123"/>
            <a:ext cx="699735" cy="196242"/>
          </a:xfrm>
          <a:custGeom>
            <a:avLst/>
            <a:gdLst>
              <a:gd name="csX0" fmla="*/ 699735 w 699735"/>
              <a:gd name="csY0" fmla="*/ 196242 h 196242"/>
              <a:gd name="csX1" fmla="*/ 161852 w 699735"/>
              <a:gd name="csY1" fmla="*/ 7983 h 196242"/>
              <a:gd name="csX2" fmla="*/ 161852 w 699735"/>
              <a:gd name="csY2" fmla="*/ 34877 h 196242"/>
              <a:gd name="csX3" fmla="*/ 488 w 699735"/>
              <a:gd name="csY3" fmla="*/ 34877 h 196242"/>
              <a:gd name="csX4" fmla="*/ 121511 w 699735"/>
              <a:gd name="csY4" fmla="*/ 102112 h 19624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99735" h="196242">
                <a:moveTo>
                  <a:pt x="699735" y="196242"/>
                </a:moveTo>
                <a:cubicBezTo>
                  <a:pt x="475617" y="115559"/>
                  <a:pt x="251499" y="34877"/>
                  <a:pt x="161852" y="7983"/>
                </a:cubicBezTo>
                <a:cubicBezTo>
                  <a:pt x="72205" y="-18911"/>
                  <a:pt x="188746" y="30395"/>
                  <a:pt x="161852" y="34877"/>
                </a:cubicBezTo>
                <a:cubicBezTo>
                  <a:pt x="134958" y="39359"/>
                  <a:pt x="7211" y="23671"/>
                  <a:pt x="488" y="34877"/>
                </a:cubicBezTo>
                <a:cubicBezTo>
                  <a:pt x="-6236" y="46083"/>
                  <a:pt x="57637" y="74097"/>
                  <a:pt x="121511" y="102112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Taisns bultveida savienotājs 38">
            <a:extLst>
              <a:ext uri="{FF2B5EF4-FFF2-40B4-BE49-F238E27FC236}">
                <a16:creationId xmlns:a16="http://schemas.microsoft.com/office/drawing/2014/main" id="{6C26323C-7662-23E1-0F52-518549845929}"/>
              </a:ext>
            </a:extLst>
          </p:cNvPr>
          <p:cNvCxnSpPr/>
          <p:nvPr/>
        </p:nvCxnSpPr>
        <p:spPr>
          <a:xfrm flipH="1" flipV="1">
            <a:off x="4668372" y="2138082"/>
            <a:ext cx="3897404" cy="2084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Taisns bultveida savienotājs 40">
            <a:extLst>
              <a:ext uri="{FF2B5EF4-FFF2-40B4-BE49-F238E27FC236}">
                <a16:creationId xmlns:a16="http://schemas.microsoft.com/office/drawing/2014/main" id="{08331C7F-990A-FD46-139E-D1432F6DD527}"/>
              </a:ext>
            </a:extLst>
          </p:cNvPr>
          <p:cNvCxnSpPr/>
          <p:nvPr/>
        </p:nvCxnSpPr>
        <p:spPr>
          <a:xfrm>
            <a:off x="3555699" y="2272553"/>
            <a:ext cx="3517454" cy="12634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803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225A205-FAE5-783A-A9FE-B8A25F0C5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Kas par ko </a:t>
            </a:r>
            <a:r>
              <a:rPr lang="en-US" sz="4000" dirty="0" err="1"/>
              <a:t>atbild</a:t>
            </a:r>
            <a:r>
              <a:rPr lang="en-US" sz="4000" dirty="0"/>
              <a:t>?</a:t>
            </a:r>
            <a:br>
              <a:rPr lang="en-US" sz="4000" dirty="0"/>
            </a:br>
            <a:r>
              <a:rPr lang="en-US" sz="3600" dirty="0" err="1"/>
              <a:t>Valsts</a:t>
            </a:r>
            <a:r>
              <a:rPr lang="en-US" sz="3600" dirty="0"/>
              <a:t> </a:t>
            </a:r>
            <a:r>
              <a:rPr lang="en-US" sz="3600" dirty="0" err="1"/>
              <a:t>dienesti</a:t>
            </a:r>
            <a:endParaRPr lang="en-US" sz="3600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64D8786-AEB7-2D7F-BE35-FF7EC21BB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err="1"/>
              <a:t>Zemkopības</a:t>
            </a:r>
            <a:r>
              <a:rPr lang="en-US" b="1" u="sng" dirty="0"/>
              <a:t> </a:t>
            </a:r>
            <a:r>
              <a:rPr lang="en-US" b="1" u="sng" dirty="0" err="1"/>
              <a:t>ministrija</a:t>
            </a:r>
            <a:r>
              <a:rPr lang="en-US" b="1" u="sng" dirty="0"/>
              <a:t> (ZM)- </a:t>
            </a:r>
            <a:r>
              <a:rPr lang="en-US" dirty="0"/>
              <a:t>par </a:t>
            </a:r>
            <a:r>
              <a:rPr lang="en-US" dirty="0" err="1"/>
              <a:t>lauksaimniecības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valstī</a:t>
            </a:r>
            <a:r>
              <a:rPr lang="en-US" dirty="0"/>
              <a:t>, tai </a:t>
            </a:r>
            <a:r>
              <a:rPr lang="en-US" dirty="0" err="1"/>
              <a:t>skaitā</a:t>
            </a:r>
            <a:r>
              <a:rPr lang="en-US" dirty="0"/>
              <a:t> </a:t>
            </a:r>
            <a:r>
              <a:rPr lang="en-US" dirty="0" err="1"/>
              <a:t>arī</a:t>
            </a:r>
            <a:r>
              <a:rPr lang="en-US" dirty="0"/>
              <a:t> par </a:t>
            </a:r>
            <a:r>
              <a:rPr lang="en-US" dirty="0" err="1"/>
              <a:t>bioloģiskās</a:t>
            </a:r>
            <a:r>
              <a:rPr lang="en-US" dirty="0"/>
              <a:t> </a:t>
            </a:r>
            <a:r>
              <a:rPr lang="en-US" dirty="0" err="1"/>
              <a:t>lauksaimniecības</a:t>
            </a:r>
            <a:r>
              <a:rPr lang="en-US" dirty="0"/>
              <a:t> </a:t>
            </a:r>
            <a:r>
              <a:rPr lang="en-US" dirty="0" err="1"/>
              <a:t>vietu</a:t>
            </a:r>
            <a:r>
              <a:rPr lang="en-US" dirty="0"/>
              <a:t> un </a:t>
            </a:r>
            <a:r>
              <a:rPr lang="en-US" dirty="0" err="1"/>
              <a:t>attīstību</a:t>
            </a:r>
            <a:r>
              <a:rPr lang="en-US" dirty="0"/>
              <a:t> </a:t>
            </a:r>
            <a:r>
              <a:rPr lang="en-US" dirty="0" err="1"/>
              <a:t>Latvijā</a:t>
            </a:r>
            <a:endParaRPr lang="en-US" dirty="0"/>
          </a:p>
          <a:p>
            <a:r>
              <a:rPr lang="en-US" sz="2400" b="1" u="sng" dirty="0" err="1"/>
              <a:t>Pārtikas</a:t>
            </a:r>
            <a:r>
              <a:rPr lang="en-US" sz="2400" b="1" u="sng" dirty="0"/>
              <a:t> un </a:t>
            </a:r>
            <a:r>
              <a:rPr lang="en-US" sz="2400" b="1" u="sng" dirty="0" err="1"/>
              <a:t>veterinārais</a:t>
            </a:r>
            <a:r>
              <a:rPr lang="en-US" sz="2400" b="1" u="sng" dirty="0"/>
              <a:t> </a:t>
            </a:r>
            <a:r>
              <a:rPr lang="en-US" sz="2400" b="1" u="sng" dirty="0" err="1"/>
              <a:t>dienests</a:t>
            </a:r>
            <a:r>
              <a:rPr lang="en-US" sz="2400" b="1" u="sng" dirty="0"/>
              <a:t> (PVD)- </a:t>
            </a:r>
            <a:r>
              <a:rPr lang="en-US" sz="2400" dirty="0" err="1"/>
              <a:t>pārtikas</a:t>
            </a:r>
            <a:r>
              <a:rPr lang="en-US" sz="2400" dirty="0"/>
              <a:t> </a:t>
            </a:r>
            <a:r>
              <a:rPr lang="en-US" sz="2400" dirty="0" err="1"/>
              <a:t>drošība</a:t>
            </a:r>
            <a:r>
              <a:rPr lang="en-US" sz="2400" dirty="0"/>
              <a:t>, </a:t>
            </a:r>
            <a:r>
              <a:rPr lang="en-US" sz="2400" dirty="0" err="1"/>
              <a:t>dzīvnieku</a:t>
            </a:r>
            <a:r>
              <a:rPr lang="en-US" sz="2400" dirty="0"/>
              <a:t> </a:t>
            </a:r>
            <a:r>
              <a:rPr lang="en-US" sz="2400" dirty="0" err="1"/>
              <a:t>labturības</a:t>
            </a:r>
            <a:r>
              <a:rPr lang="en-US" sz="2400" dirty="0"/>
              <a:t> un </a:t>
            </a:r>
            <a:r>
              <a:rPr lang="en-US" sz="2400" dirty="0" err="1"/>
              <a:t>slimību</a:t>
            </a:r>
            <a:r>
              <a:rPr lang="en-US" sz="2400" dirty="0"/>
              <a:t> </a:t>
            </a:r>
            <a:r>
              <a:rPr lang="en-US" sz="2400" dirty="0" err="1"/>
              <a:t>kontrole</a:t>
            </a:r>
            <a:r>
              <a:rPr lang="en-US" sz="2400" dirty="0"/>
              <a:t> </a:t>
            </a:r>
            <a:r>
              <a:rPr lang="en-US" sz="2400" dirty="0" err="1"/>
              <a:t>arī</a:t>
            </a:r>
            <a:r>
              <a:rPr lang="en-US" sz="2400" dirty="0"/>
              <a:t> </a:t>
            </a:r>
            <a:r>
              <a:rPr lang="en-US" sz="2400" dirty="0" err="1"/>
              <a:t>bioloģiskās</a:t>
            </a:r>
            <a:r>
              <a:rPr lang="en-US" sz="2400" dirty="0"/>
              <a:t> </a:t>
            </a:r>
            <a:r>
              <a:rPr lang="en-US" sz="2400" dirty="0" err="1"/>
              <a:t>lauksaimniecības</a:t>
            </a:r>
            <a:r>
              <a:rPr lang="en-US" sz="2400" dirty="0"/>
              <a:t> </a:t>
            </a:r>
            <a:r>
              <a:rPr lang="en-US" sz="2400" dirty="0" err="1"/>
              <a:t>uzraudzības</a:t>
            </a:r>
            <a:r>
              <a:rPr lang="en-US" sz="2400" dirty="0"/>
              <a:t> </a:t>
            </a:r>
            <a:r>
              <a:rPr lang="en-US" sz="2400" dirty="0" err="1"/>
              <a:t>kontrole</a:t>
            </a:r>
            <a:r>
              <a:rPr lang="en-US" sz="2400" dirty="0"/>
              <a:t>. </a:t>
            </a:r>
            <a:r>
              <a:rPr lang="en-US" sz="2400" dirty="0" err="1"/>
              <a:t>Konvencionālo</a:t>
            </a:r>
            <a:r>
              <a:rPr lang="en-US" sz="2400" dirty="0"/>
              <a:t> </a:t>
            </a:r>
            <a:r>
              <a:rPr lang="en-US" sz="2400" dirty="0" err="1"/>
              <a:t>dzīvnieku</a:t>
            </a:r>
            <a:r>
              <a:rPr lang="en-US" sz="2400" dirty="0"/>
              <a:t> </a:t>
            </a:r>
            <a:r>
              <a:rPr lang="en-US" sz="2400" dirty="0" err="1"/>
              <a:t>iegāde</a:t>
            </a:r>
            <a:r>
              <a:rPr lang="en-US" sz="2400" dirty="0"/>
              <a:t>, </a:t>
            </a:r>
            <a:r>
              <a:rPr lang="en-US" sz="2400" dirty="0" err="1"/>
              <a:t>pārejas</a:t>
            </a:r>
            <a:r>
              <a:rPr lang="en-US" sz="2400" dirty="0"/>
              <a:t> </a:t>
            </a:r>
            <a:r>
              <a:rPr lang="en-US" sz="2400" dirty="0" err="1"/>
              <a:t>periodu</a:t>
            </a:r>
            <a:r>
              <a:rPr lang="en-US" sz="2400" dirty="0"/>
              <a:t> </a:t>
            </a:r>
            <a:r>
              <a:rPr lang="en-US" sz="2400" dirty="0" err="1"/>
              <a:t>samazināšana</a:t>
            </a:r>
            <a:r>
              <a:rPr lang="en-US" sz="2400" dirty="0"/>
              <a:t> </a:t>
            </a:r>
            <a:r>
              <a:rPr lang="en-US" sz="2400" dirty="0" err="1"/>
              <a:t>platībām</a:t>
            </a:r>
            <a:r>
              <a:rPr lang="en-US" sz="2400" dirty="0"/>
              <a:t>. </a:t>
            </a:r>
            <a:r>
              <a:rPr lang="en-US" sz="2400" dirty="0" err="1"/>
              <a:t>Pārbauda</a:t>
            </a:r>
            <a:r>
              <a:rPr lang="en-US" sz="2400" dirty="0"/>
              <a:t> un </a:t>
            </a:r>
            <a:r>
              <a:rPr lang="en-US" sz="2400" dirty="0" err="1"/>
              <a:t>akceptē</a:t>
            </a:r>
            <a:r>
              <a:rPr lang="en-US" sz="2400" dirty="0"/>
              <a:t>  no </a:t>
            </a:r>
            <a:r>
              <a:rPr lang="en-US" sz="2400" dirty="0" err="1"/>
              <a:t>sertifikācijas</a:t>
            </a:r>
            <a:r>
              <a:rPr lang="en-US" sz="2400" dirty="0"/>
              <a:t> </a:t>
            </a:r>
            <a:r>
              <a:rPr lang="en-US" sz="2400" dirty="0" err="1"/>
              <a:t>iestādēm</a:t>
            </a:r>
            <a:r>
              <a:rPr lang="en-US" sz="2400" dirty="0"/>
              <a:t> </a:t>
            </a:r>
            <a:r>
              <a:rPr lang="en-US" sz="2400" dirty="0" err="1"/>
              <a:t>saņemto</a:t>
            </a:r>
            <a:r>
              <a:rPr lang="en-US" sz="2400" dirty="0"/>
              <a:t> </a:t>
            </a:r>
            <a:r>
              <a:rPr lang="en-US" sz="2400" dirty="0" err="1"/>
              <a:t>informāciju</a:t>
            </a:r>
            <a:r>
              <a:rPr lang="en-US" sz="2400" dirty="0"/>
              <a:t>.</a:t>
            </a:r>
          </a:p>
          <a:p>
            <a:r>
              <a:rPr lang="en-US" sz="2400" dirty="0"/>
              <a:t> </a:t>
            </a:r>
            <a:r>
              <a:rPr lang="en-US" sz="2400" b="1" u="sng" dirty="0" err="1"/>
              <a:t>Valsts</a:t>
            </a:r>
            <a:r>
              <a:rPr lang="en-US" sz="2400" b="1" u="sng" dirty="0"/>
              <a:t> </a:t>
            </a:r>
            <a:r>
              <a:rPr lang="en-US" sz="2400" b="1" u="sng" dirty="0" err="1"/>
              <a:t>Augu</a:t>
            </a:r>
            <a:r>
              <a:rPr lang="en-US" sz="2400" b="1" u="sng" dirty="0"/>
              <a:t> </a:t>
            </a:r>
            <a:r>
              <a:rPr lang="en-US" sz="2400" b="1" u="sng" dirty="0" err="1"/>
              <a:t>Aizsardzības</a:t>
            </a:r>
            <a:r>
              <a:rPr lang="en-US" sz="2400" b="1" u="sng" dirty="0"/>
              <a:t> </a:t>
            </a:r>
            <a:r>
              <a:rPr lang="en-US" sz="2400" b="1" u="sng" dirty="0" err="1"/>
              <a:t>dienests</a:t>
            </a:r>
            <a:r>
              <a:rPr lang="en-US" sz="2400" b="1" u="sng" dirty="0"/>
              <a:t> (VAAD)</a:t>
            </a:r>
            <a:r>
              <a:rPr lang="en-US" sz="2400" dirty="0"/>
              <a:t>- </a:t>
            </a:r>
            <a:r>
              <a:rPr lang="en-US" sz="2400" dirty="0" err="1"/>
              <a:t>Sēklu</a:t>
            </a:r>
            <a:r>
              <a:rPr lang="en-US" sz="2400" dirty="0"/>
              <a:t> </a:t>
            </a:r>
            <a:r>
              <a:rPr lang="en-US" sz="2400" dirty="0" err="1"/>
              <a:t>aprite</a:t>
            </a:r>
            <a:r>
              <a:rPr lang="en-US" sz="2400" dirty="0"/>
              <a:t>, </a:t>
            </a:r>
            <a:r>
              <a:rPr lang="en-US" sz="2400" dirty="0" err="1"/>
              <a:t>mēslošanas</a:t>
            </a:r>
            <a:r>
              <a:rPr lang="en-US" sz="2400" dirty="0"/>
              <a:t> un </a:t>
            </a:r>
            <a:r>
              <a:rPr lang="en-US" sz="2400" dirty="0" err="1"/>
              <a:t>augu</a:t>
            </a:r>
            <a:r>
              <a:rPr lang="en-US" sz="2400" dirty="0"/>
              <a:t> </a:t>
            </a:r>
            <a:r>
              <a:rPr lang="en-US" sz="2400" dirty="0" err="1"/>
              <a:t>aizsardzības</a:t>
            </a:r>
            <a:r>
              <a:rPr lang="en-US" sz="2400" dirty="0"/>
              <a:t> </a:t>
            </a:r>
            <a:r>
              <a:rPr lang="en-US" sz="2400" dirty="0" err="1"/>
              <a:t>līdzekļu</a:t>
            </a:r>
            <a:r>
              <a:rPr lang="en-US" sz="2400" dirty="0"/>
              <a:t> </a:t>
            </a:r>
            <a:r>
              <a:rPr lang="en-US" sz="2400" dirty="0" err="1"/>
              <a:t>aprites</a:t>
            </a:r>
            <a:r>
              <a:rPr lang="en-US" sz="2400" dirty="0"/>
              <a:t> </a:t>
            </a:r>
            <a:r>
              <a:rPr lang="en-US" sz="2400" dirty="0" err="1"/>
              <a:t>kontrole</a:t>
            </a:r>
            <a:endParaRPr lang="en-US" sz="2400" dirty="0"/>
          </a:p>
          <a:p>
            <a:r>
              <a:rPr lang="en-US" sz="2400" b="1" u="sng" dirty="0" err="1"/>
              <a:t>Lauku</a:t>
            </a:r>
            <a:r>
              <a:rPr lang="en-US" sz="2400" b="1" u="sng" dirty="0"/>
              <a:t> </a:t>
            </a:r>
            <a:r>
              <a:rPr lang="en-US" sz="2400" b="1" u="sng" dirty="0" err="1"/>
              <a:t>atbalsta</a:t>
            </a:r>
            <a:r>
              <a:rPr lang="en-US" sz="2400" b="1" u="sng" dirty="0"/>
              <a:t> </a:t>
            </a:r>
            <a:r>
              <a:rPr lang="en-US" sz="2400" b="1" u="sng" dirty="0" err="1"/>
              <a:t>dienests</a:t>
            </a:r>
            <a:r>
              <a:rPr lang="en-US" sz="2400" b="1" u="sng" dirty="0"/>
              <a:t> (LAAD)-</a:t>
            </a:r>
            <a:r>
              <a:rPr lang="en-US" sz="2400" dirty="0"/>
              <a:t> </a:t>
            </a:r>
            <a:r>
              <a:rPr lang="en-US" sz="2400" dirty="0" err="1"/>
              <a:t>Atbalsta</a:t>
            </a:r>
            <a:r>
              <a:rPr lang="en-US" sz="2400" dirty="0"/>
              <a:t> </a:t>
            </a:r>
            <a:r>
              <a:rPr lang="en-US" sz="2400" dirty="0" err="1"/>
              <a:t>maksājumu</a:t>
            </a:r>
            <a:r>
              <a:rPr lang="en-US" sz="2400" dirty="0"/>
              <a:t> </a:t>
            </a:r>
            <a:r>
              <a:rPr lang="en-US" sz="2400" dirty="0" err="1"/>
              <a:t>administrēšana</a:t>
            </a:r>
            <a:r>
              <a:rPr lang="en-US" sz="2400" dirty="0"/>
              <a:t>. No 2025.g.1. 01. </a:t>
            </a:r>
            <a:r>
              <a:rPr lang="en-US" sz="2400" dirty="0" err="1"/>
              <a:t>pārņēma</a:t>
            </a:r>
            <a:r>
              <a:rPr lang="en-US" sz="2400" dirty="0"/>
              <a:t> </a:t>
            </a:r>
            <a:r>
              <a:rPr lang="en-US" sz="2400" dirty="0" err="1"/>
              <a:t>Lauksaimniecības</a:t>
            </a:r>
            <a:r>
              <a:rPr lang="en-US" sz="2400" dirty="0"/>
              <a:t> Datu centra (LDC) </a:t>
            </a:r>
            <a:r>
              <a:rPr lang="en-US" sz="2400" dirty="0" err="1"/>
              <a:t>funkcijas</a:t>
            </a:r>
            <a:r>
              <a:rPr lang="en-US" sz="2400" dirty="0"/>
              <a:t>. </a:t>
            </a:r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1054015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876</Words>
  <Application>Microsoft Office PowerPoint</Application>
  <PresentationFormat>Platekrāna</PresentationFormat>
  <Paragraphs>75</Paragraphs>
  <Slides>13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dizains</vt:lpstr>
      <vt:lpstr>Bioloģisko ražošanu regulējošie normatīvie akti ES, Latvija</vt:lpstr>
      <vt:lpstr>ES un Latvijas valsts normatīvie akti  bioloģiskās lauksaimniecības jomā 2025.gadā</vt:lpstr>
      <vt:lpstr>Normatīvie akti, kas tieši attiecināmi uz bioloģisko lauksaimniecību Latvijā</vt:lpstr>
      <vt:lpstr>Vispārējās prasības bioloģiskajai ražošanai</vt:lpstr>
      <vt:lpstr>Pamatnosacījumi augkopībā saskaņā ar minētajiem normatīvajiem aktiem</vt:lpstr>
      <vt:lpstr>Kur meklēt informāciju!</vt:lpstr>
      <vt:lpstr>Citi normatīvie akti, kas arī attiecināmi arī uz bioloģisko lauksaimniecību</vt:lpstr>
      <vt:lpstr>Bioloģiskās lauksaimniecības institucionālā shēma</vt:lpstr>
      <vt:lpstr>Kas par ko atbild? Valsts dienesti</vt:lpstr>
      <vt:lpstr>Citas organizācijas un dienesti?</vt:lpstr>
      <vt:lpstr> Ar kādiem likumiem vēl  jārēķinās bioloģiskajam lauksaimniekam?</vt:lpstr>
      <vt:lpstr>PowerPoint prezentācija</vt:lpstr>
      <vt:lpstr> Patstāvīgam darbam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Bioloģisko lauksaimniecību regulējošie normatīvie akti ES, Latvija</dc:title>
  <dc:creator>Arija Rudlapa</dc:creator>
  <cp:lastModifiedBy>Z.Andriksone</cp:lastModifiedBy>
  <cp:revision>12</cp:revision>
  <dcterms:created xsi:type="dcterms:W3CDTF">2024-12-09T07:44:10Z</dcterms:created>
  <dcterms:modified xsi:type="dcterms:W3CDTF">2026-01-07T12:59:52Z</dcterms:modified>
</cp:coreProperties>
</file>