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3" r:id="rId9"/>
    <p:sldId id="264" r:id="rId10"/>
    <p:sldId id="266" r:id="rId11"/>
    <p:sldId id="269" r:id="rId12"/>
    <p:sldId id="267" r:id="rId13"/>
    <p:sldId id="268" r:id="rId14"/>
    <p:sldId id="270" r:id="rId15"/>
    <p:sldId id="273" r:id="rId1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943511-08F7-4E49-A656-72117764EBA0}" v="52" dt="2024-12-09T07:09:05.8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37" autoAdjust="0"/>
  </p:normalViewPr>
  <p:slideViewPr>
    <p:cSldViewPr snapToGrid="0" showGuides="1">
      <p:cViewPr varScale="1">
        <p:scale>
          <a:sx n="85" d="100"/>
          <a:sy n="85" d="100"/>
        </p:scale>
        <p:origin x="3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C0587-8A4A-4C99-B904-32F61A821BB0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D270F-ED04-456A-A322-EDBDFA8F4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93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3D270F-ED04-456A-A322-EDBDFA8F4D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51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3D270F-ED04-456A-A322-EDBDFA8F4D6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49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6A804EC-E508-26E7-99BC-015878A53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25CC09EC-1036-139C-9CF4-288783B72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AF7F3AC-7A65-7243-1ED6-6FCC4D85D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FC4CC20-3123-CCCD-CAD5-C034AD903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0DB66B5-7466-E99E-A24F-F44DF3C21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1455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1D30755-D121-E3F5-7A2D-34F91B6B1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6B44EA88-3A55-CE30-68C6-797DC121B2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CC20108-3C63-E3A8-805E-A618FCDDF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59A0D9D-5260-3A0B-83D7-52C786A3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649185B-3E92-6695-42ED-05FABEDE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9497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AF6B314D-5A05-5180-2E7F-D07ACC9E1D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A74FFCDE-D4A2-0038-005D-922FBBE8D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D238CE9-A2BB-B722-0448-85D77779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EFC5B01-790C-704A-3206-45966E9E4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9CC052B-992B-C331-83B6-B59AB068F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8514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5DFE28D-1D98-1FC3-EB5F-86E30E45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952D716-B299-212F-5271-0AED6EC0B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023606B-DA06-05D6-730F-6F8E120B7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5DD2E0C-A582-37DD-5B80-2A626C367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C676FA1-1659-01A4-AD03-E0848457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6145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6A152DD-8F10-5DDE-746D-A9635422C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7DAABF77-3D22-9CA1-61C1-6D6ABB8E9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50AC8A5-89DA-F960-BFC4-3B2DEABF1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F6B1BEC-5A19-73AB-4033-5E2F6C689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8DF0A0F-3F90-697A-31C9-A7E4E6118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134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57073D9-5876-D4E8-789D-5A9258ECB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D9CD51B-20A0-6804-817D-EAB9AD13B5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4FA1A8B0-E465-6052-4C4D-2C332BA87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6DF2EDDD-7A7E-04D7-B11B-BBDA06496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B45B90C-872C-1C70-FEDC-407DC53AE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CA4A3569-A5C4-260B-35D7-36FCF3658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9282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553B4CD-52B3-F055-3A94-64115FD5B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AE067A7B-717F-5FCD-7431-DD3FE5007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588EA0F0-8929-369C-B798-DB8797F67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6AA877FC-5BDA-FCED-0CA2-52C53D5067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EE2BEB59-0F67-0410-F037-60BB5B7F58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911C9DEE-16EB-A267-0A24-C6B403392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5AA06D7B-EC40-264D-08D5-9D218F197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91B932E6-9142-2C65-625A-3B5E7FC39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64063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8C4205A-5AFA-51B6-443A-70D8C44F3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7E895DD1-24D0-796B-F7E2-C2A9A90B9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177A3EAA-FAA6-2560-7ED8-A49D2A63A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2C6DBF5B-07E1-8C75-701A-34F71248B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63194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50CABF9F-60E9-9BDA-317F-BE4DC2FD7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223BD414-CAAA-490C-AD76-5254D9C78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A7955876-77B5-1801-A520-515A7225C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441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F78213-EEA3-D32A-2D35-76DD7080F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B7F9758-53A7-E712-2F31-D22E8482F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C45A880D-7B78-EE36-D0EC-7791217B7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FB028344-7A90-DFFF-8F17-C968BA5B1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F50ADBD-C80F-4636-960C-DEA30FE89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516AD06C-0CB9-8D4F-A681-EF277C109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9918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98E5DBD-DC29-1089-8349-5A751B2E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832F95C7-09B4-DD3B-A872-18D07553A4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F62A631-0BA1-FD4C-BB72-FB38533E8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A6D9CAC2-FD72-6048-1C2C-2428C37AD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BBFDE4D5-B73A-51EA-8A7B-ABF202460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57A8273-9B01-F549-A727-DAF18438D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1246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D8011616-58C6-77D0-FEB4-7FCEFE3F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CE948F6F-A905-FD07-23A8-E4083EF09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537EF56-CEFF-2605-8B5A-9B28A790A9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741B39-5A11-4EA4-B212-616C8D5C2F9D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2F02B4F-2322-9B09-0DDE-D2F5716B49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B442EAF-61A4-5791-A960-00E2F2FD8B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8D1ED6-9817-40E2-80BC-2450ED499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0911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lfi.lv/majadarzs/praktiski-padomi/gribu-darza-vistu-kuti-ar-ko-sakt.d?id=53245249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elfi.lv/majadarzs/pagalms/saknu-un-auglu-darzs/kraukskigo-redisu-sesanas-laiks.d?id=45667096" TargetMode="External"/><Relationship Id="rId3" Type="http://schemas.openxmlformats.org/officeDocument/2006/relationships/image" Target="../media/image6.jp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elfi.lv/majadarzs/pagalms/daildarzs/pieci-krasnumaugi-iekarinamajam-puku-dobem.d?id=46036191&amp;page=1" TargetMode="External"/><Relationship Id="rId5" Type="http://schemas.openxmlformats.org/officeDocument/2006/relationships/image" Target="../media/image7.jpg"/><Relationship Id="rId10" Type="http://schemas.openxmlformats.org/officeDocument/2006/relationships/hyperlink" Target="https://creativecommons.org/licenses/by-nd/3.0/" TargetMode="External"/><Relationship Id="rId4" Type="http://schemas.openxmlformats.org/officeDocument/2006/relationships/hyperlink" Target="https://www.delfi.lv/majadarzs/pagalms/saknu-un-auglu-darzs/lai-putni-nenociepj-visu-razu-biedeklis-spozas-lentes-un-veja-zvani.d?id=43356193" TargetMode="External"/><Relationship Id="rId9" Type="http://schemas.openxmlformats.org/officeDocument/2006/relationships/hyperlink" Target="https://creativecommons.org/licenses/by/3.0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s.lv/" TargetMode="External"/><Relationship Id="rId2" Type="http://schemas.openxmlformats.org/officeDocument/2006/relationships/hyperlink" Target="http://www.videskvalitate.l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ertificesana.lv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ew.llkc.lv/lv/kalendars/menesis/2024-12-06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new.llkc.lv/lv/kalendars/menesis/2024-12-12" TargetMode="External"/><Relationship Id="rId4" Type="http://schemas.openxmlformats.org/officeDocument/2006/relationships/hyperlink" Target="https://new.llkc.lv/lv/kalendars/menesis/2024-12-11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E3A0E124-3D85-8D5F-EDF7-555E75E6A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 fontScale="90000"/>
          </a:bodyPr>
          <a:lstStyle/>
          <a:p>
            <a:pPr algn="l"/>
            <a:r>
              <a:rPr lang="lv-LV" sz="5500" dirty="0"/>
              <a:t>Bioloģiskās lauksaimniecības produktu sertifikācija </a:t>
            </a:r>
            <a:r>
              <a:rPr lang="lv-LV" sz="5300" dirty="0"/>
              <a:t>pasaulē, Eiropas savienībā, Latvijā</a:t>
            </a:r>
            <a:br>
              <a:rPr lang="lv-LV" dirty="0"/>
            </a:br>
            <a:br>
              <a:rPr lang="lv-LV" sz="5500" dirty="0"/>
            </a:br>
            <a:endParaRPr lang="lv-LV" sz="5500" dirty="0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35C1BB63-1A00-2A58-1B70-CABE3ADB4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824892" cy="1312657"/>
          </a:xfrm>
        </p:spPr>
        <p:txBody>
          <a:bodyPr anchor="t">
            <a:normAutofit/>
          </a:bodyPr>
          <a:lstStyle/>
          <a:p>
            <a:pPr algn="l"/>
            <a:r>
              <a:rPr lang="lv-LV" sz="2200" dirty="0"/>
              <a:t>                                                                               Skolotāja     Ā. </a:t>
            </a:r>
            <a:r>
              <a:rPr lang="lv-LV" sz="2200" dirty="0" err="1"/>
              <a:t>Rudlapa</a:t>
            </a:r>
            <a:endParaRPr lang="lv-LV" sz="2200" dirty="0"/>
          </a:p>
          <a:p>
            <a:pPr algn="l"/>
            <a:r>
              <a:rPr lang="lv-LV" sz="2200" dirty="0"/>
              <a:t>                                            Kandava 2025</a:t>
            </a:r>
          </a:p>
        </p:txBody>
      </p:sp>
    </p:spTree>
    <p:extLst>
      <p:ext uri="{BB962C8B-B14F-4D97-AF65-F5344CB8AC3E}">
        <p14:creationId xmlns:p14="http://schemas.microsoft.com/office/powerpoint/2010/main" val="187435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CC591D69-88BB-DC10-18E4-16626053F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lv-LV" sz="4600"/>
              <a:t>Ko izvērtē sertifikācijas procesā?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39B76A6-1E7D-EFBE-3657-EFCA446C4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2000" dirty="0"/>
              <a:t>Saimniecības rīcībā esošos resursus:</a:t>
            </a:r>
          </a:p>
          <a:p>
            <a:pPr marL="0" indent="0">
              <a:buNone/>
            </a:pPr>
            <a:r>
              <a:rPr lang="lv-LV" sz="2000" dirty="0"/>
              <a:t> *Apsaimniekotās un sertifikācijai paredzētās platības:</a:t>
            </a:r>
          </a:p>
          <a:p>
            <a:pPr marL="0" indent="0">
              <a:buNone/>
            </a:pPr>
            <a:r>
              <a:rPr lang="lv-LV" sz="2000" dirty="0"/>
              <a:t>Tai skaitā lauksaimniecībā izmantojamo zemi</a:t>
            </a:r>
          </a:p>
          <a:p>
            <a:pPr marL="0" indent="0">
              <a:buNone/>
            </a:pPr>
            <a:r>
              <a:rPr lang="lv-LV" sz="2000" dirty="0"/>
              <a:t>Citas platības, meži, krūmāji, dīķi u.c.</a:t>
            </a:r>
          </a:p>
          <a:p>
            <a:pPr marL="0" indent="0">
              <a:buNone/>
            </a:pPr>
            <a:r>
              <a:rPr lang="lv-LV" sz="2000" dirty="0"/>
              <a:t>   *Ražošanas ēkas: </a:t>
            </a:r>
          </a:p>
          <a:p>
            <a:pPr marL="0" indent="0">
              <a:buNone/>
            </a:pPr>
            <a:r>
              <a:rPr lang="lv-LV" sz="2000" dirty="0"/>
              <a:t>Dzīvnieku novietnes, noliktavas, segtās platības u.c.</a:t>
            </a:r>
          </a:p>
          <a:p>
            <a:pPr marL="0" indent="0">
              <a:buNone/>
            </a:pPr>
            <a:r>
              <a:rPr lang="lv-LV" sz="2000" dirty="0"/>
              <a:t>* Tehnikas nodrošinājums</a:t>
            </a:r>
          </a:p>
          <a:p>
            <a:pPr marL="0" indent="0">
              <a:buNone/>
            </a:pPr>
            <a:r>
              <a:rPr lang="lv-LV" sz="2000" dirty="0"/>
              <a:t>* Lauksaimniecības dzīvnieki, labturība, izcelsme</a:t>
            </a:r>
          </a:p>
        </p:txBody>
      </p:sp>
    </p:spTree>
    <p:extLst>
      <p:ext uri="{BB962C8B-B14F-4D97-AF65-F5344CB8AC3E}">
        <p14:creationId xmlns:p14="http://schemas.microsoft.com/office/powerpoint/2010/main" val="2904414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344B850-BE7D-C336-0669-6A825681E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Vai tās dzīvo atbilstoši  bioloģiskās lauksaimniecības principiem?</a:t>
            </a:r>
            <a:endParaRPr lang="en-US" dirty="0"/>
          </a:p>
        </p:txBody>
      </p:sp>
      <p:pic>
        <p:nvPicPr>
          <p:cNvPr id="5" name="Satura vietturis 4" descr="Attēls, kurā ir mājputni, putns, vista, Vistveidīgie&#10;&#10;Mākslīgā intelekta ģenerēts saturs var būt nepareizs.">
            <a:extLst>
              <a:ext uri="{FF2B5EF4-FFF2-40B4-BE49-F238E27FC236}">
                <a16:creationId xmlns:a16="http://schemas.microsoft.com/office/drawing/2014/main" id="{C675FFE2-853A-7BED-05B0-0F899A34E2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940932" y="1825625"/>
            <a:ext cx="8310136" cy="4351338"/>
          </a:xfrm>
        </p:spPr>
      </p:pic>
    </p:spTree>
    <p:extLst>
      <p:ext uri="{BB962C8B-B14F-4D97-AF65-F5344CB8AC3E}">
        <p14:creationId xmlns:p14="http://schemas.microsoft.com/office/powerpoint/2010/main" val="249392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C43387D2-EC23-D278-5017-28E35F6E7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lv-LV" sz="4600" dirty="0"/>
              <a:t>Ko vēl izvērtē sertifikācijas procesā?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021BEB0-7651-0A16-7AC8-C2F486842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r>
              <a:rPr lang="lv-LV" sz="2000"/>
              <a:t>Kūtsmēslu uzglabāšanas uzkrāšanas veids. Kompostēšana.</a:t>
            </a:r>
          </a:p>
          <a:p>
            <a:r>
              <a:rPr lang="lv-LV" sz="2000"/>
              <a:t>Nodrošinājums ar sēklu un stādāmo materiālu</a:t>
            </a:r>
          </a:p>
          <a:p>
            <a:r>
              <a:rPr lang="lv-LV" sz="2000"/>
              <a:t>Nodrošinājums ar lopbarību gan pašražoto, gan iepirkto (daudzumi, atbilstība vajadzībai)</a:t>
            </a:r>
          </a:p>
          <a:p>
            <a:r>
              <a:rPr lang="lv-LV" sz="2000"/>
              <a:t>Saimnieciskās darbības uzskaite, grāmatvedības dokumenti, ražošanas procesā izlietoto resursu uzskaite</a:t>
            </a:r>
          </a:p>
          <a:p>
            <a:r>
              <a:rPr lang="lv-LV" sz="2000"/>
              <a:t>Informācija par produktu fasēšanu, izmantoto marķējumu</a:t>
            </a:r>
          </a:p>
        </p:txBody>
      </p:sp>
    </p:spTree>
    <p:extLst>
      <p:ext uri="{BB962C8B-B14F-4D97-AF65-F5344CB8AC3E}">
        <p14:creationId xmlns:p14="http://schemas.microsoft.com/office/powerpoint/2010/main" val="432465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B9EAE64E-3D9A-44B6-0DE3-F3ED96253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99" y="1188637"/>
            <a:ext cx="3323955" cy="4480726"/>
          </a:xfrm>
        </p:spPr>
        <p:txBody>
          <a:bodyPr>
            <a:normAutofit/>
          </a:bodyPr>
          <a:lstStyle/>
          <a:p>
            <a:pPr algn="r"/>
            <a:r>
              <a:rPr lang="lv-LV" sz="4000" dirty="0"/>
              <a:t>Cita informācija,</a:t>
            </a:r>
            <a:br>
              <a:rPr lang="lv-LV" sz="4000" dirty="0"/>
            </a:br>
            <a:r>
              <a:rPr lang="lv-LV" sz="4000" dirty="0"/>
              <a:t>kas svarīga gan saimniecības sertifikācijai, gan </a:t>
            </a:r>
            <a:r>
              <a:rPr lang="lv-LV" sz="4000" b="1" u="sng" dirty="0"/>
              <a:t>atbalsta saņemšanai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C9172BF-5633-2A79-33B9-74F818C55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5356200" cy="4330634"/>
          </a:xfrm>
        </p:spPr>
        <p:txBody>
          <a:bodyPr anchor="ctr">
            <a:normAutofit/>
          </a:bodyPr>
          <a:lstStyle/>
          <a:p>
            <a:r>
              <a:rPr lang="lv-LV" sz="2000" dirty="0"/>
              <a:t>Informācija par apsaimniekoto platību valdījuma tiesībām:</a:t>
            </a:r>
          </a:p>
          <a:p>
            <a:pPr marL="0" indent="0">
              <a:buNone/>
            </a:pPr>
            <a:r>
              <a:rPr lang="lv-LV" sz="2000" dirty="0"/>
              <a:t> </a:t>
            </a:r>
            <a:r>
              <a:rPr lang="lv-LV" sz="2000" b="1" u="sng" dirty="0"/>
              <a:t>Īpašumā esošas platības </a:t>
            </a:r>
          </a:p>
          <a:p>
            <a:pPr marL="0" indent="0">
              <a:buNone/>
            </a:pPr>
            <a:r>
              <a:rPr lang="lv-LV" sz="2000" b="1" u="sng" dirty="0"/>
              <a:t>Nomātās platības (nomas līgumi, termiņi)</a:t>
            </a:r>
          </a:p>
          <a:p>
            <a:pPr marL="0" indent="0">
              <a:buNone/>
            </a:pPr>
            <a:r>
              <a:rPr lang="lv-LV" sz="2000" dirty="0"/>
              <a:t>Augkopības un lopkopības dokumentācija:</a:t>
            </a:r>
          </a:p>
          <a:p>
            <a:pPr marL="0" indent="0">
              <a:buNone/>
            </a:pPr>
            <a:r>
              <a:rPr lang="lv-LV" sz="2000" dirty="0"/>
              <a:t>Augmaiņas plāni, mēslošanas plāni, lauku vēstures, informācija par dzīvnieku kustību, veterinārie reģistri…</a:t>
            </a:r>
          </a:p>
          <a:p>
            <a:pPr marL="0" indent="0">
              <a:buNone/>
            </a:pPr>
            <a:r>
              <a:rPr lang="lv-LV" sz="2000" u="sng" dirty="0"/>
              <a:t>Apliecinājums par saimniecības īpašnieka vai citas atbildīgās personās  zināšanām par bioloģisko lauksaimniecību, izglītības dokumenti</a:t>
            </a:r>
          </a:p>
          <a:p>
            <a:pPr marL="0" indent="0">
              <a:buNone/>
            </a:pP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1220404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48F64AA-5BE2-4280-BEFA-DC288118FC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Attēls 7" descr="Attēls, kurā ir ārpus telpām, augs, apģērbs, zāle&#10;&#10;Mākslīgā intelekta ģenerēts saturs var būt nepareizs.">
            <a:extLst>
              <a:ext uri="{FF2B5EF4-FFF2-40B4-BE49-F238E27FC236}">
                <a16:creationId xmlns:a16="http://schemas.microsoft.com/office/drawing/2014/main" id="{BC9C1796-E0D4-89A6-9284-EB0B94960B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r="5756" b="-2"/>
          <a:stretch>
            <a:fillRect/>
          </a:stretch>
        </p:blipFill>
        <p:spPr>
          <a:xfrm>
            <a:off x="-3047" y="212439"/>
            <a:ext cx="7534620" cy="4197368"/>
          </a:xfrm>
          <a:custGeom>
            <a:avLst/>
            <a:gdLst/>
            <a:ahLst/>
            <a:cxnLst/>
            <a:rect l="l" t="t" r="r" b="b"/>
            <a:pathLst>
              <a:path w="7534640" h="4197368">
                <a:moveTo>
                  <a:pt x="0" y="0"/>
                </a:moveTo>
                <a:lnTo>
                  <a:pt x="7534640" y="0"/>
                </a:lnTo>
                <a:lnTo>
                  <a:pt x="7534640" y="3832811"/>
                </a:lnTo>
                <a:lnTo>
                  <a:pt x="7344853" y="3826712"/>
                </a:lnTo>
                <a:cubicBezTo>
                  <a:pt x="7344853" y="3826712"/>
                  <a:pt x="7341511" y="3826712"/>
                  <a:pt x="7341511" y="3826712"/>
                </a:cubicBezTo>
                <a:cubicBezTo>
                  <a:pt x="7274667" y="3823370"/>
                  <a:pt x="7211169" y="3823370"/>
                  <a:pt x="7144324" y="3820027"/>
                </a:cubicBezTo>
                <a:cubicBezTo>
                  <a:pt x="6913719" y="3820027"/>
                  <a:pt x="6683113" y="3820027"/>
                  <a:pt x="6455848" y="3820027"/>
                </a:cubicBezTo>
                <a:cubicBezTo>
                  <a:pt x="6231926" y="3910265"/>
                  <a:pt x="5987951" y="3833396"/>
                  <a:pt x="5767372" y="3903581"/>
                </a:cubicBezTo>
                <a:cubicBezTo>
                  <a:pt x="5533423" y="3900239"/>
                  <a:pt x="5312845" y="3970423"/>
                  <a:pt x="5082238" y="4000503"/>
                </a:cubicBezTo>
                <a:cubicBezTo>
                  <a:pt x="4908446" y="4013871"/>
                  <a:pt x="4731314" y="3997160"/>
                  <a:pt x="4570892" y="4067345"/>
                </a:cubicBezTo>
                <a:cubicBezTo>
                  <a:pt x="4509063" y="4095753"/>
                  <a:pt x="4453918" y="4128339"/>
                  <a:pt x="4430941" y="4172622"/>
                </a:cubicBezTo>
                <a:lnTo>
                  <a:pt x="4423415" y="4197368"/>
                </a:lnTo>
                <a:lnTo>
                  <a:pt x="0" y="4197368"/>
                </a:lnTo>
                <a:close/>
              </a:path>
            </a:pathLst>
          </a:custGeom>
        </p:spPr>
      </p:pic>
      <p:pic>
        <p:nvPicPr>
          <p:cNvPr id="11" name="Attēls 10" descr="Attēls, kurā ir augs, garšaugs, garšaugi, dārzenis&#10;&#10;Mākslīgā intelekta ģenerēts saturs var būt nepareizs.">
            <a:extLst>
              <a:ext uri="{FF2B5EF4-FFF2-40B4-BE49-F238E27FC236}">
                <a16:creationId xmlns:a16="http://schemas.microsoft.com/office/drawing/2014/main" id="{BC6C1B68-3251-23E4-B508-C526FA4504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t="7307" r="-1" b="7261"/>
          <a:stretch>
            <a:fillRect/>
          </a:stretch>
        </p:blipFill>
        <p:spPr>
          <a:xfrm>
            <a:off x="7653536" y="1"/>
            <a:ext cx="4538463" cy="3877247"/>
          </a:xfrm>
          <a:custGeom>
            <a:avLst/>
            <a:gdLst/>
            <a:ahLst/>
            <a:cxnLst/>
            <a:rect l="l" t="t" r="r" b="b"/>
            <a:pathLst>
              <a:path w="4538463" h="3877247">
                <a:moveTo>
                  <a:pt x="0" y="0"/>
                </a:moveTo>
                <a:lnTo>
                  <a:pt x="4538463" y="0"/>
                </a:lnTo>
                <a:lnTo>
                  <a:pt x="4538463" y="3437173"/>
                </a:lnTo>
                <a:lnTo>
                  <a:pt x="4530710" y="3429000"/>
                </a:lnTo>
                <a:cubicBezTo>
                  <a:pt x="4370289" y="3495842"/>
                  <a:pt x="4239946" y="3686344"/>
                  <a:pt x="4056129" y="3636211"/>
                </a:cubicBezTo>
                <a:cubicBezTo>
                  <a:pt x="3872313" y="3589422"/>
                  <a:pt x="3788760" y="3830055"/>
                  <a:pt x="3618310" y="3756528"/>
                </a:cubicBezTo>
                <a:cubicBezTo>
                  <a:pt x="3394389" y="3823371"/>
                  <a:pt x="3163783" y="3823371"/>
                  <a:pt x="2933176" y="3810002"/>
                </a:cubicBezTo>
                <a:cubicBezTo>
                  <a:pt x="2702570" y="3840081"/>
                  <a:pt x="2471962" y="3873503"/>
                  <a:pt x="2238015" y="3850107"/>
                </a:cubicBezTo>
                <a:cubicBezTo>
                  <a:pt x="2007408" y="3870161"/>
                  <a:pt x="1783486" y="3883529"/>
                  <a:pt x="1552880" y="3863476"/>
                </a:cubicBezTo>
                <a:cubicBezTo>
                  <a:pt x="1322274" y="3886870"/>
                  <a:pt x="1091667" y="3876844"/>
                  <a:pt x="864402" y="3860134"/>
                </a:cubicBezTo>
                <a:cubicBezTo>
                  <a:pt x="757455" y="3860134"/>
                  <a:pt x="653849" y="3856792"/>
                  <a:pt x="546902" y="3856792"/>
                </a:cubicBezTo>
                <a:cubicBezTo>
                  <a:pt x="404861" y="3850108"/>
                  <a:pt x="262821" y="3845095"/>
                  <a:pt x="120363" y="3840499"/>
                </a:cubicBezTo>
                <a:lnTo>
                  <a:pt x="0" y="3836632"/>
                </a:lnTo>
                <a:close/>
              </a:path>
            </a:pathLst>
          </a:custGeom>
        </p:spPr>
      </p:pic>
      <p:pic>
        <p:nvPicPr>
          <p:cNvPr id="5" name="Satura vietturis 4" descr="Attēls, kurā ir redīss, dārzenis, produkcija, daikons&#10;&#10;Mākslīgā intelekta ģenerēts saturs var būt nepareizs.">
            <a:extLst>
              <a:ext uri="{FF2B5EF4-FFF2-40B4-BE49-F238E27FC236}">
                <a16:creationId xmlns:a16="http://schemas.microsoft.com/office/drawing/2014/main" id="{9EDF4691-FE37-DB16-BE57-B159FC7811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rcRect t="22564" r="-1" b="12213"/>
          <a:stretch>
            <a:fillRect/>
          </a:stretch>
        </p:blipFill>
        <p:spPr>
          <a:xfrm>
            <a:off x="-3047" y="4316263"/>
            <a:ext cx="6836850" cy="2541737"/>
          </a:xfrm>
          <a:custGeom>
            <a:avLst/>
            <a:gdLst/>
            <a:ahLst/>
            <a:cxnLst/>
            <a:rect l="l" t="t" r="r" b="b"/>
            <a:pathLst>
              <a:path w="6836850" h="2541737">
                <a:moveTo>
                  <a:pt x="0" y="0"/>
                </a:moveTo>
                <a:lnTo>
                  <a:pt x="4460098" y="0"/>
                </a:lnTo>
                <a:lnTo>
                  <a:pt x="4483996" y="31836"/>
                </a:lnTo>
                <a:cubicBezTo>
                  <a:pt x="4644419" y="28495"/>
                  <a:pt x="4627708" y="282495"/>
                  <a:pt x="4788129" y="245732"/>
                </a:cubicBezTo>
                <a:cubicBezTo>
                  <a:pt x="4754709" y="362707"/>
                  <a:pt x="4641076" y="302548"/>
                  <a:pt x="4600971" y="389443"/>
                </a:cubicBezTo>
                <a:cubicBezTo>
                  <a:pt x="4684524" y="462970"/>
                  <a:pt x="4844945" y="409497"/>
                  <a:pt x="4871683" y="563233"/>
                </a:cubicBezTo>
                <a:cubicBezTo>
                  <a:pt x="4838262" y="723655"/>
                  <a:pt x="4945210" y="703602"/>
                  <a:pt x="5032105" y="713629"/>
                </a:cubicBezTo>
                <a:cubicBezTo>
                  <a:pt x="5239317" y="733683"/>
                  <a:pt x="5439843" y="747050"/>
                  <a:pt x="5643713" y="780472"/>
                </a:cubicBezTo>
                <a:cubicBezTo>
                  <a:pt x="5693844" y="790498"/>
                  <a:pt x="5810819" y="767103"/>
                  <a:pt x="5800794" y="870709"/>
                </a:cubicBezTo>
                <a:cubicBezTo>
                  <a:pt x="5790767" y="954261"/>
                  <a:pt x="5700529" y="924184"/>
                  <a:pt x="5643713" y="927525"/>
                </a:cubicBezTo>
                <a:cubicBezTo>
                  <a:pt x="5329553" y="967632"/>
                  <a:pt x="5012052" y="904131"/>
                  <a:pt x="4701235" y="907472"/>
                </a:cubicBezTo>
                <a:cubicBezTo>
                  <a:pt x="4664472" y="907472"/>
                  <a:pt x="4657787" y="1017762"/>
                  <a:pt x="4577576" y="980999"/>
                </a:cubicBezTo>
                <a:cubicBezTo>
                  <a:pt x="4788129" y="1081263"/>
                  <a:pt x="5767372" y="1108001"/>
                  <a:pt x="6094900" y="1161474"/>
                </a:cubicBezTo>
                <a:cubicBezTo>
                  <a:pt x="5754004" y="1542477"/>
                  <a:pt x="5429817" y="1311870"/>
                  <a:pt x="5159105" y="1525765"/>
                </a:cubicBezTo>
                <a:cubicBezTo>
                  <a:pt x="5159105" y="1525765"/>
                  <a:pt x="5212580" y="1525765"/>
                  <a:pt x="5443187" y="1595950"/>
                </a:cubicBezTo>
                <a:cubicBezTo>
                  <a:pt x="5627002" y="1652765"/>
                  <a:pt x="5536765" y="1732976"/>
                  <a:pt x="6001321" y="1886715"/>
                </a:cubicBezTo>
                <a:cubicBezTo>
                  <a:pt x="5824188" y="1936846"/>
                  <a:pt x="5593581" y="1839925"/>
                  <a:pt x="5506685" y="2100610"/>
                </a:cubicBezTo>
                <a:cubicBezTo>
                  <a:pt x="5643713" y="2147401"/>
                  <a:pt x="5807477" y="2103953"/>
                  <a:pt x="5904398" y="2227611"/>
                </a:cubicBezTo>
                <a:cubicBezTo>
                  <a:pt x="5934478" y="2264375"/>
                  <a:pt x="5964557" y="2287770"/>
                  <a:pt x="6001321" y="2307821"/>
                </a:cubicBezTo>
                <a:cubicBezTo>
                  <a:pt x="5984612" y="2314507"/>
                  <a:pt x="5964557" y="2321190"/>
                  <a:pt x="5951188" y="2327874"/>
                </a:cubicBezTo>
                <a:cubicBezTo>
                  <a:pt x="5977925" y="2351271"/>
                  <a:pt x="6663060" y="2478270"/>
                  <a:pt x="6836850" y="2481613"/>
                </a:cubicBezTo>
                <a:cubicBezTo>
                  <a:pt x="6761652" y="2506679"/>
                  <a:pt x="6636845" y="2527828"/>
                  <a:pt x="6553814" y="2540165"/>
                </a:cubicBezTo>
                <a:lnTo>
                  <a:pt x="6542822" y="2541737"/>
                </a:lnTo>
                <a:lnTo>
                  <a:pt x="0" y="2541737"/>
                </a:lnTo>
                <a:close/>
              </a:path>
            </a:pathLst>
          </a:custGeom>
        </p:spPr>
      </p:pic>
      <p:sp>
        <p:nvSpPr>
          <p:cNvPr id="2" name="Virsraksts 1">
            <a:extLst>
              <a:ext uri="{FF2B5EF4-FFF2-40B4-BE49-F238E27FC236}">
                <a16:creationId xmlns:a16="http://schemas.microsoft.com/office/drawing/2014/main" id="{7D7C97DF-33E3-A5D8-B3AB-D9607835E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436" y="4089687"/>
            <a:ext cx="6049028" cy="202478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lv-LV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Kurš no attēliem, jūsuprāt, visvairāk atbilst bioloģiskajai saimniekošanai?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9410B1-5959-1BE3-1282-EF5516C6B2C0}"/>
              </a:ext>
            </a:extLst>
          </p:cNvPr>
          <p:cNvSpPr txBox="1"/>
          <p:nvPr/>
        </p:nvSpPr>
        <p:spPr>
          <a:xfrm>
            <a:off x="9128341" y="6870700"/>
            <a:ext cx="3063659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8" tooltip="https://www.delfi.lv/majadarzs/pagalms/saknu-un-auglu-darzs/kraukskigo-redisu-sesanas-laiks.d?id=4566709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Šis fotoattēls</a:t>
            </a:r>
            <a:r>
              <a:rPr lang="en-US" sz="700">
                <a:solidFill>
                  <a:srgbClr val="FFFFFF"/>
                </a:solidFill>
              </a:rPr>
              <a:t>, autors: Nezināms autors, licencēts saskaņā ar licenci </a:t>
            </a:r>
            <a:r>
              <a:rPr lang="en-US" sz="700">
                <a:solidFill>
                  <a:srgbClr val="FFFFFF"/>
                </a:solidFill>
                <a:hlinkClick r:id="rId9" tooltip="https://creativecommons.org/licenses/by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</a:t>
            </a:r>
            <a:endParaRPr lang="en-US" sz="700">
              <a:solidFill>
                <a:srgbClr val="FFFFFF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F27CE1-B526-8741-EFBC-63B3585DAF52}"/>
              </a:ext>
            </a:extLst>
          </p:cNvPr>
          <p:cNvSpPr txBox="1"/>
          <p:nvPr/>
        </p:nvSpPr>
        <p:spPr>
          <a:xfrm>
            <a:off x="6051982" y="6870700"/>
            <a:ext cx="3063659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4" tooltip="https://www.delfi.lv/majadarzs/pagalms/saknu-un-auglu-darzs/lai-putni-nenociepj-visu-razu-biedeklis-spozas-lentes-un-veja-zvani.d?id=4335619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Šis fotoattēls</a:t>
            </a:r>
            <a:r>
              <a:rPr lang="en-US" sz="700">
                <a:solidFill>
                  <a:srgbClr val="FFFFFF"/>
                </a:solidFill>
              </a:rPr>
              <a:t>, autors: Nezināms autors, licencēts saskaņā ar licenci </a:t>
            </a:r>
            <a:r>
              <a:rPr lang="en-US" sz="700">
                <a:solidFill>
                  <a:srgbClr val="FFFFFF"/>
                </a:solidFill>
                <a:hlinkClick r:id="rId9" tooltip="https://creativecommons.org/licenses/by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</a:t>
            </a:r>
            <a:endParaRPr lang="en-US" sz="700">
              <a:solidFill>
                <a:srgbClr val="FFFF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F51C0F-727F-A561-BAD7-5B169ABE51F2}"/>
              </a:ext>
            </a:extLst>
          </p:cNvPr>
          <p:cNvSpPr txBox="1"/>
          <p:nvPr/>
        </p:nvSpPr>
        <p:spPr>
          <a:xfrm>
            <a:off x="2820132" y="6870700"/>
            <a:ext cx="3219150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6" tooltip="https://www.delfi.lv/majadarzs/pagalms/daildarzs/pieci-krasnumaugi-iekarinamajam-puku-dobem.d?id=46036191&amp;page=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Šis fotoattēls</a:t>
            </a:r>
            <a:r>
              <a:rPr lang="en-US" sz="700">
                <a:solidFill>
                  <a:srgbClr val="FFFFFF"/>
                </a:solidFill>
              </a:rPr>
              <a:t>, autors: Nezināms autors, licencēts saskaņā ar licenci </a:t>
            </a:r>
            <a:r>
              <a:rPr lang="en-US" sz="700">
                <a:solidFill>
                  <a:srgbClr val="FFFFFF"/>
                </a:solidFill>
                <a:hlinkClick r:id="rId10" tooltip="https://creativecommons.org/licenses/by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BY-ND</a:t>
            </a:r>
            <a:endParaRPr lang="en-US" sz="70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5E9777-1D02-C8BD-D8C5-C0E3D63AB20F}"/>
              </a:ext>
            </a:extLst>
          </p:cNvPr>
          <p:cNvSpPr txBox="1"/>
          <p:nvPr/>
        </p:nvSpPr>
        <p:spPr>
          <a:xfrm>
            <a:off x="3620654" y="1588656"/>
            <a:ext cx="794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000" dirty="0"/>
              <a:t>1.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B92B05-A9E0-32FD-F82D-DC7483138E58}"/>
              </a:ext>
            </a:extLst>
          </p:cNvPr>
          <p:cNvSpPr txBox="1"/>
          <p:nvPr/>
        </p:nvSpPr>
        <p:spPr>
          <a:xfrm flipH="1">
            <a:off x="9411855" y="868218"/>
            <a:ext cx="1126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000" dirty="0"/>
              <a:t>2.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201C85-0371-47E5-C4B8-6CC43845EC60}"/>
              </a:ext>
            </a:extLst>
          </p:cNvPr>
          <p:cNvSpPr txBox="1"/>
          <p:nvPr/>
        </p:nvSpPr>
        <p:spPr>
          <a:xfrm>
            <a:off x="2361063" y="6114472"/>
            <a:ext cx="3016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3200" dirty="0"/>
              <a:t>.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3F8812-1FCD-55E5-2AAF-E2E40C757951}"/>
              </a:ext>
            </a:extLst>
          </p:cNvPr>
          <p:cNvSpPr txBox="1"/>
          <p:nvPr/>
        </p:nvSpPr>
        <p:spPr>
          <a:xfrm>
            <a:off x="4858603" y="4622247"/>
            <a:ext cx="602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b="1" dirty="0"/>
              <a:t>3.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90939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29D29EE-E086-C5F4-632A-4F62E9DC3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Patstāvīgam darbam: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A30E2C6-2295-8E2D-38E1-25270E911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Iepazīties ar sertifikācijas iestāžu mājas lapu saturu</a:t>
            </a:r>
          </a:p>
          <a:p>
            <a:r>
              <a:rPr lang="lv-LV" dirty="0"/>
              <a:t>Sameklēt tajās dokumentus, kas nepieciešami uzņēmumu </a:t>
            </a:r>
            <a:r>
              <a:rPr lang="lv-LV" dirty="0" err="1"/>
              <a:t>sertikācijai</a:t>
            </a:r>
            <a:r>
              <a:rPr lang="lv-LV" dirty="0"/>
              <a:t>, pieteikumu veidlapas un citus dokumentus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000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7C98A213-5994-475E-B327-DC6EC27FB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1BA44071-5904-07BC-2D42-D0A2E0287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670218"/>
            <a:ext cx="10909640" cy="1065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/>
              <a:t>Bioloģisko produktu marķēšana,</a:t>
            </a:r>
            <a:br>
              <a:rPr lang="en-US" sz="3100"/>
            </a:br>
            <a:r>
              <a:rPr lang="en-US" sz="3100"/>
              <a:t>populārākās atšķirības zīmes</a:t>
            </a:r>
          </a:p>
        </p:txBody>
      </p:sp>
      <p:sp>
        <p:nvSpPr>
          <p:cNvPr id="1043" name="sketch line">
            <a:extLst>
              <a:ext uri="{FF2B5EF4-FFF2-40B4-BE49-F238E27FC236}">
                <a16:creationId xmlns:a16="http://schemas.microsoft.com/office/drawing/2014/main" id="{4B030A0D-0DAD-4A99-89BB-419527D6A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9376" y="1800088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Ekoprodukts--150x131">
            <a:extLst>
              <a:ext uri="{FF2B5EF4-FFF2-40B4-BE49-F238E27FC236}">
                <a16:creationId xmlns:a16="http://schemas.microsoft.com/office/drawing/2014/main" id="{9E9FE4BF-B589-7CE6-61E7-5DECD0DD38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608" y="2771478"/>
            <a:ext cx="3758184" cy="3296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u organic new-300x200">
            <a:extLst>
              <a:ext uri="{FF2B5EF4-FFF2-40B4-BE49-F238E27FC236}">
                <a16:creationId xmlns:a16="http://schemas.microsoft.com/office/drawing/2014/main" id="{B26FFC40-11C4-0C08-59C7-60601196E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16908" y="3167076"/>
            <a:ext cx="3758184" cy="250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emeter zīme, kas tiek piešķirta biodinamiskās lauksaimniecības produktiem">
            <a:extLst>
              <a:ext uri="{FF2B5EF4-FFF2-40B4-BE49-F238E27FC236}">
                <a16:creationId xmlns:a16="http://schemas.microsoft.com/office/drawing/2014/main" id="{D6C1D74A-CCF5-0461-A015-63A7EA8B133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41208" y="3466165"/>
            <a:ext cx="3758184" cy="190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758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259B9B7F-1F2F-7210-1E42-5AE7EF529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3291840" cy="4480726"/>
          </a:xfrm>
        </p:spPr>
        <p:txBody>
          <a:bodyPr>
            <a:normAutofit/>
          </a:bodyPr>
          <a:lstStyle/>
          <a:p>
            <a:pPr algn="r"/>
            <a:r>
              <a:rPr lang="lv-LV" sz="5600" dirty="0"/>
              <a:t>Kāpēc </a:t>
            </a:r>
            <a:r>
              <a:rPr lang="lv-LV" sz="5600" dirty="0" err="1"/>
              <a:t>jasertificē</a:t>
            </a:r>
            <a:r>
              <a:rPr lang="lv-LV" sz="5600" dirty="0"/>
              <a:t>  un  jāmarķē?</a:t>
            </a:r>
            <a:br>
              <a:rPr lang="lv-LV" sz="5600" dirty="0"/>
            </a:br>
            <a:endParaRPr lang="lv-LV" sz="56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45C6BC6-D94B-9273-0D7B-76C143CA9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lv-LV" sz="1700"/>
              <a:t>Lai produkti būtu atpazīstami</a:t>
            </a:r>
          </a:p>
          <a:p>
            <a:r>
              <a:rPr lang="lv-LV" sz="1700"/>
              <a:t>Pircēji tos varētu viegli atrast starp līdzīgiem ražojumiem</a:t>
            </a:r>
          </a:p>
          <a:p>
            <a:r>
              <a:rPr lang="lv-LV" sz="1700"/>
              <a:t>Eko marķējums apliecina, ka ražošana ir pārbaudīta un produkti ir atbilstoši sertificēti saskaņā ar bioloģiskās lauksaimniecības noteikumiem</a:t>
            </a:r>
          </a:p>
          <a:p>
            <a:r>
              <a:rPr lang="lv-LV" sz="1700"/>
              <a:t>Realizējot marķētos produktus galapatērētājam, ražotājs var saņemt valsts un ES atbalstu (Latvijā programma «Atbalsts bioloģiskās lauksaimniecības pārtikas kvalitātes shēmām»</a:t>
            </a:r>
          </a:p>
        </p:txBody>
      </p:sp>
    </p:spTree>
    <p:extLst>
      <p:ext uri="{BB962C8B-B14F-4D97-AF65-F5344CB8AC3E}">
        <p14:creationId xmlns:p14="http://schemas.microsoft.com/office/powerpoint/2010/main" val="352660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F5303B77-DB83-9371-4A5A-1069426B1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99" y="1188637"/>
            <a:ext cx="3647397" cy="4480726"/>
          </a:xfrm>
        </p:spPr>
        <p:txBody>
          <a:bodyPr>
            <a:normAutofit/>
          </a:bodyPr>
          <a:lstStyle/>
          <a:p>
            <a:pPr algn="r"/>
            <a:r>
              <a:rPr lang="lv-LV" sz="4100" dirty="0"/>
              <a:t>Kas ir sertifikācija un kā tā notiek 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9DC0344-2027-3D94-F281-6B6975CD3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r>
              <a:rPr lang="lv-LV" sz="2000" dirty="0"/>
              <a:t>Saimniecības ražošanas procesa pārbaude. Lauku apskate, dzīvnieku novietņu apsekošana</a:t>
            </a:r>
          </a:p>
          <a:p>
            <a:r>
              <a:rPr lang="lv-LV" sz="2000" dirty="0"/>
              <a:t>Dokumentu pārbaude (grāmatvedības dati, lauku vēstures, dzīvnieku reģistri, veterināro darbību reģistri u.c.)</a:t>
            </a:r>
          </a:p>
          <a:p>
            <a:r>
              <a:rPr lang="lv-LV" sz="2000" dirty="0"/>
              <a:t>Noliktavu un citu telpu pārbaude</a:t>
            </a:r>
          </a:p>
          <a:p>
            <a:r>
              <a:rPr lang="lv-LV" sz="2000" dirty="0"/>
              <a:t>Tehnikas pārbaude</a:t>
            </a:r>
          </a:p>
          <a:p>
            <a:r>
              <a:rPr lang="lv-LV" sz="2000" dirty="0"/>
              <a:t>Informācijas apkopošana, dokumentu sagatavošana un pārbaude</a:t>
            </a:r>
          </a:p>
          <a:p>
            <a:r>
              <a:rPr lang="lv-LV" sz="2000" dirty="0"/>
              <a:t>Sertifikāta sagatavošana</a:t>
            </a:r>
          </a:p>
          <a:p>
            <a:endParaRPr lang="lv-LV" sz="2000" dirty="0"/>
          </a:p>
          <a:p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2248184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3F51F048-BA0D-F8F4-1083-2188F0896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99" y="1188637"/>
            <a:ext cx="3480879" cy="4480726"/>
          </a:xfrm>
        </p:spPr>
        <p:txBody>
          <a:bodyPr>
            <a:normAutofit/>
          </a:bodyPr>
          <a:lstStyle/>
          <a:p>
            <a:pPr algn="r"/>
            <a:r>
              <a:rPr lang="lv-LV" sz="6600" dirty="0"/>
              <a:t>Kas to dara?</a:t>
            </a:r>
            <a:br>
              <a:rPr lang="lv-LV" sz="6600" dirty="0"/>
            </a:br>
            <a:endParaRPr lang="lv-LV" sz="66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36D2D5B-446B-EE57-62AD-513D7EC83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8855" y="873457"/>
            <a:ext cx="4775656" cy="4645814"/>
          </a:xfrm>
        </p:spPr>
        <p:txBody>
          <a:bodyPr anchor="ctr">
            <a:normAutofit/>
          </a:bodyPr>
          <a:lstStyle/>
          <a:p>
            <a:r>
              <a:rPr lang="lv-LV" sz="2200" dirty="0"/>
              <a:t>Akreditētas sertifikācijas organizācijas</a:t>
            </a:r>
          </a:p>
          <a:p>
            <a:r>
              <a:rPr lang="lv-LV" sz="2200" dirty="0"/>
              <a:t>Latvijā šobrīd tādas ir 3:</a:t>
            </a:r>
          </a:p>
          <a:p>
            <a:pPr marL="0" indent="0">
              <a:buNone/>
            </a:pPr>
            <a:r>
              <a:rPr lang="lv-LV" sz="2200" dirty="0"/>
              <a:t>Biedrība «Vides Kvalitāte»</a:t>
            </a:r>
          </a:p>
          <a:p>
            <a:pPr marL="0" indent="0">
              <a:buNone/>
            </a:pPr>
            <a:r>
              <a:rPr lang="lv-LV" sz="2200" dirty="0">
                <a:hlinkClick r:id="rId2"/>
              </a:rPr>
              <a:t>www.videskvalitate.lv</a:t>
            </a:r>
            <a:endParaRPr lang="lv-LV" sz="2200" dirty="0"/>
          </a:p>
          <a:p>
            <a:pPr marL="0" indent="0">
              <a:buNone/>
            </a:pPr>
            <a:r>
              <a:rPr lang="lv-LV" sz="2200" dirty="0"/>
              <a:t>SIA «Sertifikācijas un testēšanas centrs»</a:t>
            </a:r>
          </a:p>
          <a:p>
            <a:pPr marL="0" indent="0">
              <a:buNone/>
            </a:pPr>
            <a:r>
              <a:rPr lang="lv-LV" sz="2200" dirty="0"/>
              <a:t> </a:t>
            </a:r>
            <a:r>
              <a:rPr lang="lv-LV" sz="2200" dirty="0">
                <a:hlinkClick r:id="rId3"/>
              </a:rPr>
              <a:t>www.sts.lv</a:t>
            </a:r>
            <a:endParaRPr lang="lv-LV" sz="2200" dirty="0"/>
          </a:p>
          <a:p>
            <a:pPr marL="0" indent="0">
              <a:buNone/>
            </a:pPr>
            <a:r>
              <a:rPr lang="lv-LV" sz="2200" dirty="0"/>
              <a:t>SIA </a:t>
            </a:r>
            <a:r>
              <a:rPr lang="lv-LV" sz="2400" dirty="0"/>
              <a:t>Sertifikācijas Centrs»</a:t>
            </a:r>
          </a:p>
          <a:p>
            <a:pPr marL="0" indent="0">
              <a:buNone/>
            </a:pPr>
            <a:r>
              <a:rPr lang="lv-LV" sz="2400" dirty="0">
                <a:hlinkClick r:id="rId4"/>
              </a:rPr>
              <a:t>www.sertificesana.lv</a:t>
            </a:r>
            <a:r>
              <a:rPr lang="lv-LV" sz="2400" dirty="0"/>
              <a:t> </a:t>
            </a:r>
            <a:endParaRPr lang="lv-LV" sz="2200" dirty="0"/>
          </a:p>
          <a:p>
            <a:pPr marL="0" indent="0">
              <a:buNone/>
            </a:pPr>
            <a:endParaRPr lang="lv-LV" sz="2000" dirty="0"/>
          </a:p>
          <a:p>
            <a:pPr marL="0" indent="0">
              <a:buNone/>
            </a:pPr>
            <a:endParaRPr lang="lv-LV" sz="2200" dirty="0"/>
          </a:p>
        </p:txBody>
      </p:sp>
    </p:spTree>
    <p:extLst>
      <p:ext uri="{BB962C8B-B14F-4D97-AF65-F5344CB8AC3E}">
        <p14:creationId xmlns:p14="http://schemas.microsoft.com/office/powerpoint/2010/main" val="1009390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7" name="Rectangle 2066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>
            <a:extLst>
              <a:ext uri="{FF2B5EF4-FFF2-40B4-BE49-F238E27FC236}">
                <a16:creationId xmlns:a16="http://schemas.microsoft.com/office/drawing/2014/main" id="{0B6F7B1C-5049-FFE9-84DD-A35782FBB6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9" r="2" b="2"/>
          <a:stretch>
            <a:fillRect/>
          </a:stretch>
        </p:blipFill>
        <p:spPr bwMode="auto">
          <a:xfrm>
            <a:off x="621675" y="623275"/>
            <a:ext cx="4166893" cy="5607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9" name="Right Triangle 2068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1" name="Rectangle 207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029" y="623275"/>
            <a:ext cx="6570797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E73999-8563-73EC-CD8E-82BDEF159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5659" y="2998278"/>
            <a:ext cx="4784329" cy="197431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lv-LV" sz="2400" b="1" i="0" u="none" strike="noStrike" cap="none" normalizeH="0" baseline="0">
                <a:ln>
                  <a:noFill/>
                </a:ln>
                <a:effectLst/>
                <a:latin typeface="+mn-lt"/>
              </a:rPr>
              <a:t>Bioloģiskās</a:t>
            </a:r>
            <a:r>
              <a:rPr kumimoji="0" lang="en-US" altLang="lv-LV" sz="24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2400" b="1" i="0" u="none" strike="noStrike" cap="none" normalizeH="0" baseline="0">
                <a:ln>
                  <a:noFill/>
                </a:ln>
                <a:effectLst/>
                <a:latin typeface="+mn-lt"/>
              </a:rPr>
              <a:t>lauksaimniecības</a:t>
            </a:r>
            <a:r>
              <a:rPr kumimoji="0" lang="en-US" altLang="lv-LV" sz="24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2400" b="1" i="0" u="none" strike="noStrike" cap="none" normalizeH="0" baseline="0">
                <a:ln>
                  <a:noFill/>
                </a:ln>
                <a:effectLst/>
                <a:latin typeface="+mn-lt"/>
              </a:rPr>
              <a:t>sertifikācijas</a:t>
            </a:r>
            <a:r>
              <a:rPr kumimoji="0" lang="en-US" altLang="lv-LV" sz="24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lv-LV" sz="2400" b="1" i="0" u="none" strike="noStrike" cap="none" normalizeH="0" baseline="0">
                <a:ln>
                  <a:noFill/>
                </a:ln>
                <a:effectLst/>
                <a:latin typeface="+mn-lt"/>
              </a:rPr>
              <a:t>shēma</a:t>
            </a:r>
            <a:endParaRPr kumimoji="0" lang="en-US" altLang="lv-LV" sz="24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lv-LV" sz="2400" b="0" i="0" u="none" strike="noStrike" cap="none" normalizeH="0" baseline="0">
              <a:ln>
                <a:noFill/>
              </a:ln>
              <a:effectLst/>
              <a:latin typeface="+mn-lt"/>
            </a:endParaRP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lv-LV" sz="24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C08FE574-57AB-104E-F9A3-C2092C41D0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929460"/>
              </p:ext>
            </p:extLst>
          </p:nvPr>
        </p:nvGraphicFramePr>
        <p:xfrm>
          <a:off x="3601403" y="7301389"/>
          <a:ext cx="2428873" cy="2956560"/>
        </p:xfrm>
        <a:graphic>
          <a:graphicData uri="http://schemas.openxmlformats.org/drawingml/2006/table">
            <a:tbl>
              <a:tblPr/>
              <a:tblGrid>
                <a:gridCol w="346916">
                  <a:extLst>
                    <a:ext uri="{9D8B030D-6E8A-4147-A177-3AD203B41FA5}">
                      <a16:colId xmlns:a16="http://schemas.microsoft.com/office/drawing/2014/main" val="1380348581"/>
                    </a:ext>
                  </a:extLst>
                </a:gridCol>
                <a:gridCol w="346916">
                  <a:extLst>
                    <a:ext uri="{9D8B030D-6E8A-4147-A177-3AD203B41FA5}">
                      <a16:colId xmlns:a16="http://schemas.microsoft.com/office/drawing/2014/main" val="1286669454"/>
                    </a:ext>
                  </a:extLst>
                </a:gridCol>
                <a:gridCol w="346916">
                  <a:extLst>
                    <a:ext uri="{9D8B030D-6E8A-4147-A177-3AD203B41FA5}">
                      <a16:colId xmlns:a16="http://schemas.microsoft.com/office/drawing/2014/main" val="3449086158"/>
                    </a:ext>
                  </a:extLst>
                </a:gridCol>
                <a:gridCol w="346916">
                  <a:extLst>
                    <a:ext uri="{9D8B030D-6E8A-4147-A177-3AD203B41FA5}">
                      <a16:colId xmlns:a16="http://schemas.microsoft.com/office/drawing/2014/main" val="2168046884"/>
                    </a:ext>
                  </a:extLst>
                </a:gridCol>
                <a:gridCol w="346916">
                  <a:extLst>
                    <a:ext uri="{9D8B030D-6E8A-4147-A177-3AD203B41FA5}">
                      <a16:colId xmlns:a16="http://schemas.microsoft.com/office/drawing/2014/main" val="2587063540"/>
                    </a:ext>
                  </a:extLst>
                </a:gridCol>
                <a:gridCol w="346916">
                  <a:extLst>
                    <a:ext uri="{9D8B030D-6E8A-4147-A177-3AD203B41FA5}">
                      <a16:colId xmlns:a16="http://schemas.microsoft.com/office/drawing/2014/main" val="2114460507"/>
                    </a:ext>
                  </a:extLst>
                </a:gridCol>
                <a:gridCol w="347377">
                  <a:extLst>
                    <a:ext uri="{9D8B030D-6E8A-4147-A177-3AD203B41FA5}">
                      <a16:colId xmlns:a16="http://schemas.microsoft.com/office/drawing/2014/main" val="24299288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lv-LV" b="0">
                          <a:solidFill>
                            <a:srgbClr val="FFFFFF"/>
                          </a:solidFill>
                          <a:effectLst/>
                        </a:rPr>
                        <a:t>P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0">
                          <a:solidFill>
                            <a:srgbClr val="FFFFFF"/>
                          </a:solidFill>
                          <a:effectLst/>
                        </a:rPr>
                        <a:t>O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0">
                          <a:solidFill>
                            <a:srgbClr val="FFFFFF"/>
                          </a:solidFill>
                          <a:effectLst/>
                        </a:rPr>
                        <a:t>T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0">
                          <a:solidFill>
                            <a:srgbClr val="FFFFFF"/>
                          </a:solidFill>
                          <a:effectLst/>
                        </a:rPr>
                        <a:t>C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0">
                          <a:solidFill>
                            <a:srgbClr val="FFFFFF"/>
                          </a:solidFill>
                          <a:effectLst/>
                        </a:rPr>
                        <a:t>P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0">
                          <a:solidFill>
                            <a:srgbClr val="FFFFFF"/>
                          </a:solidFill>
                          <a:effectLst/>
                        </a:rPr>
                        <a:t>S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0">
                          <a:solidFill>
                            <a:srgbClr val="FFFFFF"/>
                          </a:solidFill>
                          <a:effectLst/>
                        </a:rPr>
                        <a:t>S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14814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1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2661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2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3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4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5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b="0" u="none" strike="noStrike">
                          <a:solidFill>
                            <a:srgbClr val="231F20"/>
                          </a:solidFill>
                          <a:effectLst/>
                          <a:hlinkClick r:id="rId3" tooltip="2024-12-06"/>
                        </a:rPr>
                        <a:t>6</a:t>
                      </a:r>
                      <a:endParaRPr lang="lv-LV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7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8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2815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9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10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b="0" u="none" strike="noStrike">
                          <a:solidFill>
                            <a:srgbClr val="231F20"/>
                          </a:solidFill>
                          <a:effectLst/>
                          <a:hlinkClick r:id="rId4" tooltip="2024-12-11"/>
                        </a:rPr>
                        <a:t>11</a:t>
                      </a:r>
                      <a:endParaRPr lang="lv-LV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b="0" u="none" strike="noStrike">
                          <a:solidFill>
                            <a:srgbClr val="231F20"/>
                          </a:solidFill>
                          <a:effectLst/>
                          <a:hlinkClick r:id="rId5" tooltip="2024-12-12"/>
                        </a:rPr>
                        <a:t>12</a:t>
                      </a:r>
                      <a:endParaRPr lang="lv-LV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13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14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15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0003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16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17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18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19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20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21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22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73779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23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24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25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26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27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28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29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182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30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>
                          <a:solidFill>
                            <a:srgbClr val="FFFFFF"/>
                          </a:solidFill>
                          <a:effectLst/>
                        </a:rPr>
                        <a:t>31</a:t>
                      </a:r>
                    </a:p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ts val="75"/>
                        </a:lnSpc>
                      </a:pPr>
                      <a:r>
                        <a:rPr lang="lv-LV" dirty="0">
                          <a:solidFill>
                            <a:srgbClr val="231F20"/>
                          </a:solidFill>
                          <a:effectLst/>
                        </a:rPr>
                        <a:t> </a:t>
                      </a:r>
                    </a:p>
                  </a:txBody>
                  <a:tcPr marR="952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2270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195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4B5BE1B-78F0-15F9-C030-D0562E533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err="1"/>
              <a:t>Uzņēmuma</a:t>
            </a:r>
            <a:r>
              <a:rPr lang="en-US" sz="4000" dirty="0"/>
              <a:t> </a:t>
            </a:r>
            <a:r>
              <a:rPr lang="en-US" sz="4000" dirty="0" err="1"/>
              <a:t>soļi</a:t>
            </a:r>
            <a:r>
              <a:rPr lang="en-US" sz="4000" dirty="0"/>
              <a:t> </a:t>
            </a:r>
            <a:r>
              <a:rPr lang="en-US" sz="4000" dirty="0" err="1"/>
              <a:t>pārejot</a:t>
            </a:r>
            <a:r>
              <a:rPr lang="en-US" sz="4000" dirty="0"/>
              <a:t> </a:t>
            </a:r>
            <a:r>
              <a:rPr lang="en-US" sz="4000" dirty="0" err="1"/>
              <a:t>uz</a:t>
            </a:r>
            <a:r>
              <a:rPr lang="en-US" sz="4000" dirty="0"/>
              <a:t> </a:t>
            </a:r>
            <a:r>
              <a:rPr lang="en-US" sz="4000" dirty="0" err="1"/>
              <a:t>bioloģisko</a:t>
            </a:r>
            <a:r>
              <a:rPr lang="en-US" sz="4000" dirty="0"/>
              <a:t> </a:t>
            </a:r>
            <a:r>
              <a:rPr lang="en-US" sz="4000" dirty="0" err="1"/>
              <a:t>saimniekošanu</a:t>
            </a:r>
            <a:endParaRPr lang="en-US" sz="40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FD845C4-6895-69AE-4F83-F3BD81647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1. </a:t>
            </a:r>
            <a:r>
              <a:rPr lang="en-US" dirty="0" err="1"/>
              <a:t>Iesniegums</a:t>
            </a:r>
            <a:r>
              <a:rPr lang="en-US" dirty="0"/>
              <a:t> </a:t>
            </a:r>
            <a:r>
              <a:rPr lang="en-US" dirty="0" err="1"/>
              <a:t>sertifikācijas</a:t>
            </a:r>
            <a:r>
              <a:rPr lang="en-US" dirty="0"/>
              <a:t> </a:t>
            </a:r>
            <a:r>
              <a:rPr lang="en-US" dirty="0" err="1"/>
              <a:t>iestādei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Sertifikācijas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uzsākšana-iznspektora</a:t>
            </a:r>
            <a:r>
              <a:rPr lang="en-US" dirty="0"/>
              <a:t> </a:t>
            </a:r>
            <a:r>
              <a:rPr lang="en-US" dirty="0" err="1"/>
              <a:t>vizīte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Ražošanas</a:t>
            </a:r>
            <a:r>
              <a:rPr lang="en-US" dirty="0"/>
              <a:t> </a:t>
            </a:r>
            <a:r>
              <a:rPr lang="en-US" dirty="0" err="1"/>
              <a:t>procesu</a:t>
            </a:r>
            <a:r>
              <a:rPr lang="en-US" dirty="0"/>
              <a:t> un </a:t>
            </a:r>
            <a:r>
              <a:rPr lang="en-US" dirty="0" err="1"/>
              <a:t>dokumentu</a:t>
            </a:r>
            <a:r>
              <a:rPr lang="en-US" dirty="0"/>
              <a:t> </a:t>
            </a:r>
            <a:r>
              <a:rPr lang="en-US" dirty="0" err="1"/>
              <a:t>pārbaude</a:t>
            </a:r>
            <a:endParaRPr lang="en-US" dirty="0"/>
          </a:p>
          <a:p>
            <a:r>
              <a:rPr lang="en-US" dirty="0"/>
              <a:t>4. </a:t>
            </a:r>
            <a:r>
              <a:rPr lang="en-US" u="sng" dirty="0" err="1"/>
              <a:t>Uzsakta</a:t>
            </a:r>
            <a:r>
              <a:rPr lang="en-US" u="sng" dirty="0"/>
              <a:t> </a:t>
            </a:r>
            <a:r>
              <a:rPr lang="en-US" u="sng" dirty="0" err="1"/>
              <a:t>pāreja</a:t>
            </a:r>
            <a:r>
              <a:rPr lang="en-US" u="sng" dirty="0"/>
              <a:t> (1.pārejas periods)- </a:t>
            </a:r>
            <a:r>
              <a:rPr lang="en-US" u="sng" dirty="0" err="1"/>
              <a:t>ražotie</a:t>
            </a:r>
            <a:r>
              <a:rPr lang="en-US" u="sng" dirty="0"/>
              <a:t> </a:t>
            </a:r>
            <a:r>
              <a:rPr lang="en-US" u="sng" dirty="0" err="1"/>
              <a:t>produkti</a:t>
            </a:r>
            <a:r>
              <a:rPr lang="en-US" u="sng" dirty="0"/>
              <a:t> </a:t>
            </a:r>
            <a:r>
              <a:rPr lang="en-US" u="sng" dirty="0" err="1"/>
              <a:t>netiek</a:t>
            </a:r>
            <a:r>
              <a:rPr lang="en-US" u="sng" dirty="0"/>
              <a:t> </a:t>
            </a:r>
            <a:r>
              <a:rPr lang="en-US" u="sng" dirty="0" err="1"/>
              <a:t>atzīti</a:t>
            </a:r>
            <a:r>
              <a:rPr lang="en-US" u="sng" dirty="0"/>
              <a:t> par </a:t>
            </a:r>
            <a:r>
              <a:rPr lang="en-US" u="sng" dirty="0" err="1"/>
              <a:t>bioloģiskiem</a:t>
            </a:r>
            <a:r>
              <a:rPr lang="en-US" u="sng" dirty="0"/>
              <a:t>, bet var </a:t>
            </a:r>
            <a:r>
              <a:rPr lang="en-US" u="sng" dirty="0" err="1"/>
              <a:t>saņemt</a:t>
            </a:r>
            <a:r>
              <a:rPr lang="en-US" u="sng" dirty="0"/>
              <a:t> </a:t>
            </a:r>
            <a:r>
              <a:rPr lang="en-US" u="sng" dirty="0" err="1"/>
              <a:t>atbalsta</a:t>
            </a:r>
            <a:r>
              <a:rPr lang="en-US" u="sng" dirty="0"/>
              <a:t> </a:t>
            </a:r>
            <a:r>
              <a:rPr lang="en-US" u="sng" dirty="0" err="1"/>
              <a:t>maksājumus</a:t>
            </a:r>
            <a:endParaRPr lang="en-US" u="sng" dirty="0"/>
          </a:p>
          <a:p>
            <a:r>
              <a:rPr lang="en-US" dirty="0"/>
              <a:t>5. </a:t>
            </a:r>
            <a:r>
              <a:rPr lang="en-US" dirty="0" err="1"/>
              <a:t>Sertifikācija</a:t>
            </a:r>
            <a:r>
              <a:rPr lang="en-US" dirty="0"/>
              <a:t> </a:t>
            </a:r>
            <a:r>
              <a:rPr lang="en-US" dirty="0" err="1"/>
              <a:t>turpinās</a:t>
            </a:r>
            <a:r>
              <a:rPr lang="en-US" dirty="0"/>
              <a:t> (2.pārejas periods)- </a:t>
            </a:r>
            <a:r>
              <a:rPr lang="en-US" dirty="0" err="1"/>
              <a:t>inspektora</a:t>
            </a:r>
            <a:r>
              <a:rPr lang="en-US" dirty="0"/>
              <a:t> </a:t>
            </a:r>
            <a:r>
              <a:rPr lang="en-US" dirty="0" err="1"/>
              <a:t>vizīte</a:t>
            </a:r>
            <a:r>
              <a:rPr lang="en-US" dirty="0"/>
              <a:t>, </a:t>
            </a:r>
            <a:r>
              <a:rPr lang="en-US" dirty="0" err="1"/>
              <a:t>pārbaude</a:t>
            </a:r>
            <a:r>
              <a:rPr lang="en-US" dirty="0"/>
              <a:t>, </a:t>
            </a:r>
            <a:r>
              <a:rPr lang="en-US" dirty="0" err="1"/>
              <a:t>sertifikācijas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. , </a:t>
            </a:r>
            <a:r>
              <a:rPr lang="en-US" dirty="0" err="1"/>
              <a:t>produkti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2.p.p. , </a:t>
            </a:r>
            <a:r>
              <a:rPr lang="en-US" dirty="0" err="1"/>
              <a:t>atbalstu</a:t>
            </a:r>
            <a:r>
              <a:rPr lang="en-US" dirty="0"/>
              <a:t> var </a:t>
            </a:r>
            <a:r>
              <a:rPr lang="en-US" dirty="0" err="1"/>
              <a:t>saņemt</a:t>
            </a:r>
            <a:r>
              <a:rPr lang="en-US" dirty="0"/>
              <a:t>.</a:t>
            </a:r>
          </a:p>
          <a:p>
            <a:r>
              <a:rPr lang="en-US" dirty="0"/>
              <a:t>6. </a:t>
            </a:r>
            <a:r>
              <a:rPr lang="en-US" dirty="0" err="1"/>
              <a:t>Sertikācija</a:t>
            </a:r>
            <a:r>
              <a:rPr lang="en-US" dirty="0"/>
              <a:t>, ja </a:t>
            </a:r>
            <a:r>
              <a:rPr lang="en-US" dirty="0" err="1"/>
              <a:t>viss</a:t>
            </a:r>
            <a:r>
              <a:rPr lang="en-US" dirty="0"/>
              <a:t> </a:t>
            </a:r>
            <a:r>
              <a:rPr lang="en-US" dirty="0" err="1"/>
              <a:t>atbilst</a:t>
            </a:r>
            <a:r>
              <a:rPr lang="en-US" dirty="0"/>
              <a:t>, </a:t>
            </a:r>
            <a:r>
              <a:rPr lang="en-US" dirty="0" err="1"/>
              <a:t>saimniecība</a:t>
            </a:r>
            <a:r>
              <a:rPr lang="en-US" dirty="0"/>
              <a:t> </a:t>
            </a:r>
            <a:r>
              <a:rPr lang="en-US" dirty="0" err="1"/>
              <a:t>iegūst</a:t>
            </a:r>
            <a:r>
              <a:rPr lang="en-US" dirty="0"/>
              <a:t> </a:t>
            </a:r>
            <a:r>
              <a:rPr lang="en-US" dirty="0" err="1"/>
              <a:t>bioloģiskās</a:t>
            </a:r>
            <a:r>
              <a:rPr lang="en-US" dirty="0"/>
              <a:t> </a:t>
            </a:r>
            <a:r>
              <a:rPr lang="en-US" dirty="0" err="1"/>
              <a:t>lauksaimniecības</a:t>
            </a:r>
            <a:r>
              <a:rPr lang="en-US" dirty="0"/>
              <a:t> </a:t>
            </a:r>
            <a:r>
              <a:rPr lang="en-US" dirty="0" err="1"/>
              <a:t>sertifikātu</a:t>
            </a:r>
            <a:r>
              <a:rPr lang="en-US" dirty="0"/>
              <a:t>. </a:t>
            </a:r>
            <a:endParaRPr lang="lv-LV" dirty="0"/>
          </a:p>
          <a:p>
            <a:r>
              <a:rPr lang="en-US" b="1" u="sng" dirty="0" err="1"/>
              <a:t>Ilggadīg</a:t>
            </a:r>
            <a:r>
              <a:rPr lang="lv-LV" b="1" u="sng" dirty="0" err="1"/>
              <a:t>ajiem</a:t>
            </a:r>
            <a:r>
              <a:rPr lang="en-US" b="1" u="sng" dirty="0"/>
              <a:t> </a:t>
            </a:r>
            <a:r>
              <a:rPr lang="en-US" b="1" u="sng" dirty="0" err="1"/>
              <a:t>stādījumi</a:t>
            </a:r>
            <a:r>
              <a:rPr lang="lv-LV" b="1" u="sng" dirty="0" err="1"/>
              <a:t>em</a:t>
            </a:r>
            <a:r>
              <a:rPr lang="en-US" b="1" u="sng" dirty="0"/>
              <a:t> </a:t>
            </a:r>
            <a:r>
              <a:rPr lang="en-US" b="1" u="sng" dirty="0" err="1"/>
              <a:t>vēl</a:t>
            </a:r>
            <a:r>
              <a:rPr lang="en-US" b="1" u="sng" dirty="0"/>
              <a:t> </a:t>
            </a:r>
            <a:r>
              <a:rPr lang="en-US" b="1" u="sng" dirty="0" err="1"/>
              <a:t>būs</a:t>
            </a:r>
            <a:r>
              <a:rPr lang="en-US" b="1" u="sng" dirty="0"/>
              <a:t> 3.pārejas</a:t>
            </a:r>
            <a:r>
              <a:rPr lang="lv-LV" b="1" u="sng" dirty="0"/>
              <a:t> gads, lai </a:t>
            </a:r>
            <a:r>
              <a:rPr lang="en-US" b="1" u="sng" dirty="0" err="1"/>
              <a:t>produktu</a:t>
            </a:r>
            <a:r>
              <a:rPr lang="lv-LV" b="1" u="sng" dirty="0"/>
              <a:t>s</a:t>
            </a:r>
            <a:r>
              <a:rPr lang="en-US" b="1" u="sng" dirty="0"/>
              <a:t> </a:t>
            </a:r>
            <a:r>
              <a:rPr lang="lv-LV" b="1" u="sng" dirty="0"/>
              <a:t>varētu atzīt par bioloģiski audzētiem </a:t>
            </a:r>
            <a:r>
              <a:rPr lang="lv-LV" b="1" u="sng" dirty="0">
                <a:solidFill>
                  <a:srgbClr val="FF0000"/>
                </a:solidFill>
              </a:rPr>
              <a:t>!!!</a:t>
            </a:r>
            <a:endParaRPr lang="en-US" b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252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AD17C2A3-8376-E4AE-794C-DBFA2B0D6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5" y="1188637"/>
            <a:ext cx="3527888" cy="4480726"/>
          </a:xfrm>
        </p:spPr>
        <p:txBody>
          <a:bodyPr>
            <a:normAutofit/>
          </a:bodyPr>
          <a:lstStyle/>
          <a:p>
            <a:pPr algn="r"/>
            <a:r>
              <a:rPr lang="lv-LV" sz="5400" dirty="0"/>
              <a:t>Kādus produktus sertificē</a:t>
            </a:r>
            <a:r>
              <a:rPr lang="lv-LV" sz="5600" dirty="0"/>
              <a:t>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CD850E9-DC6F-C5C5-378D-391B6C27A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r>
              <a:rPr lang="lv-LV" sz="2000" b="1"/>
              <a:t>Pārtikas produktus ko ražo atbilstoši BL prasībām</a:t>
            </a:r>
          </a:p>
          <a:p>
            <a:pPr marL="0" indent="0">
              <a:buNone/>
            </a:pPr>
            <a:r>
              <a:rPr lang="lv-LV" sz="2000"/>
              <a:t>     primārie produkti, nepārveidoti produkti no ražotāja</a:t>
            </a:r>
          </a:p>
          <a:p>
            <a:pPr marL="0" indent="0">
              <a:buNone/>
            </a:pPr>
            <a:r>
              <a:rPr lang="lv-LV" sz="2000"/>
              <a:t>Piemēram: piens. Graudi</a:t>
            </a:r>
          </a:p>
          <a:p>
            <a:pPr marL="0" indent="0">
              <a:buNone/>
            </a:pPr>
            <a:r>
              <a:rPr lang="lv-LV" sz="2000" b="1"/>
              <a:t>Pārstrādāti un pārveidoti produkti</a:t>
            </a:r>
          </a:p>
          <a:p>
            <a:pPr marL="0" indent="0">
              <a:buNone/>
            </a:pPr>
            <a:r>
              <a:rPr lang="lv-LV" sz="2000"/>
              <a:t>Piemēram: sviests, maize</a:t>
            </a:r>
          </a:p>
          <a:p>
            <a:pPr marL="0" indent="0">
              <a:buNone/>
            </a:pPr>
            <a:r>
              <a:rPr lang="lv-LV" sz="2000" b="1"/>
              <a:t>Sabiedriskā ēdināšana:</a:t>
            </a:r>
          </a:p>
          <a:p>
            <a:pPr marL="0" indent="0">
              <a:buNone/>
            </a:pPr>
            <a:r>
              <a:rPr lang="lv-LV" sz="2000"/>
              <a:t>Piens un maize uzņēmuma ēdienkartē</a:t>
            </a:r>
          </a:p>
          <a:p>
            <a:pPr marL="0" indent="0">
              <a:buNone/>
            </a:pPr>
            <a:r>
              <a:rPr lang="lv-LV" sz="2000" b="1"/>
              <a:t>Uzglabāšana, tirdzniecība, imports, eksports</a:t>
            </a:r>
          </a:p>
          <a:p>
            <a:pPr marL="0" indent="0">
              <a:buNone/>
            </a:pPr>
            <a:endParaRPr lang="lv-LV" sz="2000"/>
          </a:p>
        </p:txBody>
      </p:sp>
    </p:spTree>
    <p:extLst>
      <p:ext uri="{BB962C8B-B14F-4D97-AF65-F5344CB8AC3E}">
        <p14:creationId xmlns:p14="http://schemas.microsoft.com/office/powerpoint/2010/main" val="3640934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3B1910A7-5BC3-A606-E5BE-50C001BE8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lv-LV" sz="4100" dirty="0"/>
              <a:t>Kur meklēt informāciju par sertifikātiem?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0B65FED-F8C0-ED9F-89BC-51794F02F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r>
              <a:rPr lang="lv-LV" sz="2000" dirty="0"/>
              <a:t>Eiropas Savienībā šobrīd visi bioloģiskās lauksaimniecības operatoru sertifikāti ir atrodami vienotā sistēmā </a:t>
            </a:r>
            <a:r>
              <a:rPr lang="lv-LV" sz="2400" b="1" u="sng" dirty="0"/>
              <a:t>«</a:t>
            </a:r>
            <a:r>
              <a:rPr lang="lv-LV" sz="2400" b="1" u="sng" dirty="0" err="1"/>
              <a:t>Traces</a:t>
            </a:r>
            <a:r>
              <a:rPr lang="lv-LV" sz="2400" b="1" u="sng" dirty="0"/>
              <a:t>»</a:t>
            </a:r>
          </a:p>
          <a:p>
            <a:r>
              <a:rPr lang="lv-LV" sz="2000" dirty="0"/>
              <a:t>Informāciju pieejai var meklēt sertifikācijas organizāciju mājas lapās</a:t>
            </a:r>
          </a:p>
          <a:p>
            <a:r>
              <a:rPr lang="lv-LV" sz="2000" b="1" u="sng" dirty="0"/>
              <a:t>Bioloģiskās lauksaimniecības sertifikācija ir brīvprātīga ražotāja izvēle</a:t>
            </a:r>
          </a:p>
          <a:p>
            <a:r>
              <a:rPr lang="lv-LV" sz="2000" b="1" u="sng" dirty="0" err="1"/>
              <a:t>Sertikācijas</a:t>
            </a:r>
            <a:r>
              <a:rPr lang="lv-LV" sz="2000" b="1" u="sng" dirty="0"/>
              <a:t> organizācijas ir privāti uzņēmumi un sniedz maksas  pakalpojumus</a:t>
            </a:r>
          </a:p>
          <a:p>
            <a:pPr marL="0" indent="0">
              <a:buNone/>
            </a:pP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3114144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752</Words>
  <Application>Microsoft Office PowerPoint</Application>
  <PresentationFormat>Platekrāna</PresentationFormat>
  <Paragraphs>164</Paragraphs>
  <Slides>15</Slides>
  <Notes>2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dizains</vt:lpstr>
      <vt:lpstr>Bioloģiskās lauksaimniecības produktu sertifikācija pasaulē, Eiropas savienībā, Latvijā  </vt:lpstr>
      <vt:lpstr>Bioloģisko produktu marķēšana, populārākās atšķirības zīmes</vt:lpstr>
      <vt:lpstr>Kāpēc jasertificē  un  jāmarķē? </vt:lpstr>
      <vt:lpstr>Kas ir sertifikācija un kā tā notiek ?</vt:lpstr>
      <vt:lpstr>Kas to dara? </vt:lpstr>
      <vt:lpstr>PowerPoint prezentācija</vt:lpstr>
      <vt:lpstr>Uzņēmuma soļi pārejot uz bioloģisko saimniekošanu</vt:lpstr>
      <vt:lpstr>Kādus produktus sertificē?</vt:lpstr>
      <vt:lpstr>Kur meklēt informāciju par sertifikātiem?</vt:lpstr>
      <vt:lpstr>Ko izvērtē sertifikācijas procesā?</vt:lpstr>
      <vt:lpstr>Vai tās dzīvo atbilstoši  bioloģiskās lauksaimniecības principiem?</vt:lpstr>
      <vt:lpstr>Ko vēl izvērtē sertifikācijas procesā?</vt:lpstr>
      <vt:lpstr>Cita informācija, kas svarīga gan saimniecības sertifikācijai, gan atbalsta saņemšanai</vt:lpstr>
      <vt:lpstr>Kurš no attēliem, jūsuprāt, visvairāk atbilst bioloģiskajai saimniekošanai?</vt:lpstr>
      <vt:lpstr>Patstāvīgam darbam: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Bioloģiskās lauksaimniecības produktu sertifikācija</dc:title>
  <dc:creator>Arija Rudlapa</dc:creator>
  <cp:lastModifiedBy>Z.Andriksone</cp:lastModifiedBy>
  <cp:revision>11</cp:revision>
  <dcterms:created xsi:type="dcterms:W3CDTF">2024-12-08T18:37:44Z</dcterms:created>
  <dcterms:modified xsi:type="dcterms:W3CDTF">2026-01-07T12:58:11Z</dcterms:modified>
</cp:coreProperties>
</file>