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6"/>
  </p:notesMasterIdLst>
  <p:sldIdLst>
    <p:sldId id="256" r:id="rId2"/>
    <p:sldId id="258" r:id="rId3"/>
    <p:sldId id="261" r:id="rId4"/>
    <p:sldId id="260" r:id="rId5"/>
  </p:sldIdLst>
  <p:sldSz cx="7772400" cy="10058400"/>
  <p:notesSz cx="6985000" cy="92837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168">
          <p15:clr>
            <a:srgbClr val="A4A3A4"/>
          </p15:clr>
        </p15:guide>
        <p15:guide id="2" pos="2448">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27F97BB-C833-4FB7-BDE5-3F7075034690}" styleName="Themed Style 2 - Accent 5">
    <a:tblBg>
      <a:fillRef idx="3">
        <a:schemeClr val="accent5"/>
      </a:fillRef>
      <a:effectRef idx="3">
        <a:schemeClr val="accent5"/>
      </a:effectRef>
    </a:tblBg>
    <a:wholeTbl>
      <a:tcTxStyle>
        <a:fontRef idx="minor">
          <a:scrgbClr r="0" g="0" b="0"/>
        </a:fontRef>
        <a:schemeClr val="lt1"/>
      </a:tcTxStyle>
      <a:tcStyle>
        <a:tcBdr>
          <a:left>
            <a:lnRef idx="1">
              <a:schemeClr val="accent5">
                <a:tint val="50000"/>
              </a:schemeClr>
            </a:lnRef>
          </a:left>
          <a:right>
            <a:lnRef idx="1">
              <a:schemeClr val="accent5">
                <a:tint val="50000"/>
              </a:schemeClr>
            </a:lnRef>
          </a:right>
          <a:top>
            <a:lnRef idx="1">
              <a:schemeClr val="accent5">
                <a:tint val="50000"/>
              </a:schemeClr>
            </a:lnRef>
          </a:top>
          <a:bottom>
            <a:lnRef idx="1">
              <a:schemeClr val="accent5">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6980" autoAdjust="0"/>
  </p:normalViewPr>
  <p:slideViewPr>
    <p:cSldViewPr>
      <p:cViewPr varScale="1">
        <p:scale>
          <a:sx n="60" d="100"/>
          <a:sy n="60" d="100"/>
        </p:scale>
        <p:origin x="2124" y="72"/>
      </p:cViewPr>
      <p:guideLst>
        <p:guide orient="horz" pos="3168"/>
        <p:guide pos="2448"/>
      </p:guideLst>
    </p:cSldViewPr>
  </p:slideViewPr>
  <p:notesTextViewPr>
    <p:cViewPr>
      <p:scale>
        <a:sx n="1" d="1"/>
        <a:sy n="1" d="1"/>
      </p:scale>
      <p:origin x="0" y="0"/>
    </p:cViewPr>
  </p:notesTextViewPr>
  <p:sorterViewPr>
    <p:cViewPr>
      <p:scale>
        <a:sx n="100" d="100"/>
        <a:sy n="100" d="100"/>
      </p:scale>
      <p:origin x="0" y="0"/>
    </p:cViewPr>
  </p:sorterViewPr>
  <p:gridSpacing cx="75895" cy="75895"/>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notesMaster" Target="notesMasters/notesMaster1.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27363" cy="46355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956050" y="0"/>
            <a:ext cx="3027363" cy="463550"/>
          </a:xfrm>
          <a:prstGeom prst="rect">
            <a:avLst/>
          </a:prstGeom>
        </p:spPr>
        <p:txBody>
          <a:bodyPr vert="horz" lIns="91440" tIns="45720" rIns="91440" bIns="45720" rtlCol="0"/>
          <a:lstStyle>
            <a:lvl1pPr algn="r">
              <a:defRPr sz="1200"/>
            </a:lvl1pPr>
          </a:lstStyle>
          <a:p>
            <a:fld id="{745C8D1A-C6B7-4C52-8183-A9F8B8377051}" type="datetimeFigureOut">
              <a:rPr lang="en-US" smtClean="0"/>
              <a:t>7/20/2021</a:t>
            </a:fld>
            <a:endParaRPr lang="en-US"/>
          </a:p>
        </p:txBody>
      </p:sp>
      <p:sp>
        <p:nvSpPr>
          <p:cNvPr id="4" name="Slide Image Placeholder 3"/>
          <p:cNvSpPr>
            <a:spLocks noGrp="1" noRot="1" noChangeAspect="1"/>
          </p:cNvSpPr>
          <p:nvPr>
            <p:ph type="sldImg" idx="2"/>
          </p:nvPr>
        </p:nvSpPr>
        <p:spPr>
          <a:xfrm>
            <a:off x="2147888" y="696913"/>
            <a:ext cx="2689225" cy="3481387"/>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98500" y="4410075"/>
            <a:ext cx="5588000" cy="417671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18563"/>
            <a:ext cx="3027363" cy="46355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956050" y="8818563"/>
            <a:ext cx="3027363" cy="463550"/>
          </a:xfrm>
          <a:prstGeom prst="rect">
            <a:avLst/>
          </a:prstGeom>
        </p:spPr>
        <p:txBody>
          <a:bodyPr vert="horz" lIns="91440" tIns="45720" rIns="91440" bIns="45720" rtlCol="0" anchor="b"/>
          <a:lstStyle>
            <a:lvl1pPr algn="r">
              <a:defRPr sz="1200"/>
            </a:lvl1pPr>
          </a:lstStyle>
          <a:p>
            <a:fld id="{17B699A5-A39F-4EAB-84B7-E16955D7342D}" type="slidenum">
              <a:rPr lang="en-US" smtClean="0"/>
              <a:t>‹#›</a:t>
            </a:fld>
            <a:endParaRPr lang="en-US"/>
          </a:p>
        </p:txBody>
      </p:sp>
    </p:spTree>
    <p:extLst>
      <p:ext uri="{BB962C8B-B14F-4D97-AF65-F5344CB8AC3E}">
        <p14:creationId xmlns:p14="http://schemas.microsoft.com/office/powerpoint/2010/main" val="410737858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17B699A5-A39F-4EAB-84B7-E16955D7342D}" type="slidenum">
              <a:rPr lang="en-US" smtClean="0"/>
              <a:t>3</a:t>
            </a:fld>
            <a:endParaRPr lang="en-US"/>
          </a:p>
        </p:txBody>
      </p:sp>
    </p:spTree>
    <p:extLst>
      <p:ext uri="{BB962C8B-B14F-4D97-AF65-F5344CB8AC3E}">
        <p14:creationId xmlns:p14="http://schemas.microsoft.com/office/powerpoint/2010/main" val="71311024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82930" y="3124624"/>
            <a:ext cx="6606540" cy="2156037"/>
          </a:xfrm>
        </p:spPr>
        <p:txBody>
          <a:bodyPr/>
          <a:lstStyle/>
          <a:p>
            <a:r>
              <a:rPr lang="en-US" smtClean="0"/>
              <a:t>Click to edit Master title style</a:t>
            </a:r>
            <a:endParaRPr lang="en-US"/>
          </a:p>
        </p:txBody>
      </p:sp>
      <p:sp>
        <p:nvSpPr>
          <p:cNvPr id="3" name="Subtitle 2"/>
          <p:cNvSpPr>
            <a:spLocks noGrp="1"/>
          </p:cNvSpPr>
          <p:nvPr>
            <p:ph type="subTitle" idx="1"/>
          </p:nvPr>
        </p:nvSpPr>
        <p:spPr>
          <a:xfrm>
            <a:off x="1165860" y="5699760"/>
            <a:ext cx="5440680" cy="257048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3895148E-483B-4E29-A898-2C0636070BDE}" type="datetimeFigureOut">
              <a:rPr lang="en-US" smtClean="0"/>
              <a:pPr/>
              <a:t>7/20/2021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A0EC4D9-E3A7-41DB-AA65-E01A2C32A2BE}" type="slidenum">
              <a:rPr lang="en-US" smtClean="0"/>
              <a:pPr/>
              <a:t>‹#›</a:t>
            </a:fld>
            <a:endParaRPr lang="en-US"/>
          </a:p>
        </p:txBody>
      </p:sp>
    </p:spTree>
    <p:extLst>
      <p:ext uri="{BB962C8B-B14F-4D97-AF65-F5344CB8AC3E}">
        <p14:creationId xmlns:p14="http://schemas.microsoft.com/office/powerpoint/2010/main" val="225268080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895148E-483B-4E29-A898-2C0636070BDE}" type="datetimeFigureOut">
              <a:rPr lang="en-US" smtClean="0"/>
              <a:pPr/>
              <a:t>7/20/2021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A0EC4D9-E3A7-41DB-AA65-E01A2C32A2BE}" type="slidenum">
              <a:rPr lang="en-US" smtClean="0"/>
              <a:pPr/>
              <a:t>‹#›</a:t>
            </a:fld>
            <a:endParaRPr lang="en-US"/>
          </a:p>
        </p:txBody>
      </p:sp>
    </p:spTree>
    <p:extLst>
      <p:ext uri="{BB962C8B-B14F-4D97-AF65-F5344CB8AC3E}">
        <p14:creationId xmlns:p14="http://schemas.microsoft.com/office/powerpoint/2010/main" val="165146980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790281" y="591397"/>
            <a:ext cx="1485662" cy="1258697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330598" y="591397"/>
            <a:ext cx="4330144" cy="1258697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895148E-483B-4E29-A898-2C0636070BDE}" type="datetimeFigureOut">
              <a:rPr lang="en-US" smtClean="0"/>
              <a:pPr/>
              <a:t>7/20/2021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A0EC4D9-E3A7-41DB-AA65-E01A2C32A2BE}" type="slidenum">
              <a:rPr lang="en-US" smtClean="0"/>
              <a:pPr/>
              <a:t>‹#›</a:t>
            </a:fld>
            <a:endParaRPr lang="en-US"/>
          </a:p>
        </p:txBody>
      </p:sp>
    </p:spTree>
    <p:extLst>
      <p:ext uri="{BB962C8B-B14F-4D97-AF65-F5344CB8AC3E}">
        <p14:creationId xmlns:p14="http://schemas.microsoft.com/office/powerpoint/2010/main" val="39253714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895148E-483B-4E29-A898-2C0636070BDE}" type="datetimeFigureOut">
              <a:rPr lang="en-US" smtClean="0"/>
              <a:pPr/>
              <a:t>7/20/2021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A0EC4D9-E3A7-41DB-AA65-E01A2C32A2BE}" type="slidenum">
              <a:rPr lang="en-US" smtClean="0"/>
              <a:pPr/>
              <a:t>‹#›</a:t>
            </a:fld>
            <a:endParaRPr lang="en-US"/>
          </a:p>
        </p:txBody>
      </p:sp>
    </p:spTree>
    <p:extLst>
      <p:ext uri="{BB962C8B-B14F-4D97-AF65-F5344CB8AC3E}">
        <p14:creationId xmlns:p14="http://schemas.microsoft.com/office/powerpoint/2010/main" val="369065034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13966" y="6463454"/>
            <a:ext cx="6606540" cy="1997710"/>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613966" y="4263180"/>
            <a:ext cx="6606540" cy="2200274"/>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3895148E-483B-4E29-A898-2C0636070BDE}" type="datetimeFigureOut">
              <a:rPr lang="en-US" smtClean="0"/>
              <a:pPr/>
              <a:t>7/20/2021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A0EC4D9-E3A7-41DB-AA65-E01A2C32A2BE}" type="slidenum">
              <a:rPr lang="en-US" smtClean="0"/>
              <a:pPr/>
              <a:t>‹#›</a:t>
            </a:fld>
            <a:endParaRPr lang="en-US"/>
          </a:p>
        </p:txBody>
      </p:sp>
    </p:spTree>
    <p:extLst>
      <p:ext uri="{BB962C8B-B14F-4D97-AF65-F5344CB8AC3E}">
        <p14:creationId xmlns:p14="http://schemas.microsoft.com/office/powerpoint/2010/main" val="102246708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330597" y="3441277"/>
            <a:ext cx="2907903" cy="973709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3368040" y="3441277"/>
            <a:ext cx="2907904" cy="973709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3895148E-483B-4E29-A898-2C0636070BDE}" type="datetimeFigureOut">
              <a:rPr lang="en-US" smtClean="0"/>
              <a:pPr/>
              <a:t>7/20/2021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A0EC4D9-E3A7-41DB-AA65-E01A2C32A2BE}" type="slidenum">
              <a:rPr lang="en-US" smtClean="0"/>
              <a:pPr/>
              <a:t>‹#›</a:t>
            </a:fld>
            <a:endParaRPr lang="en-US"/>
          </a:p>
        </p:txBody>
      </p:sp>
    </p:spTree>
    <p:extLst>
      <p:ext uri="{BB962C8B-B14F-4D97-AF65-F5344CB8AC3E}">
        <p14:creationId xmlns:p14="http://schemas.microsoft.com/office/powerpoint/2010/main" val="280121265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388620" y="402802"/>
            <a:ext cx="6995160" cy="16764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388620" y="2251499"/>
            <a:ext cx="3434160" cy="938318"/>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388620" y="3189817"/>
            <a:ext cx="3434160" cy="5795222"/>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3948272" y="2251499"/>
            <a:ext cx="3435509" cy="938318"/>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3948272" y="3189817"/>
            <a:ext cx="3435509" cy="5795222"/>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3895148E-483B-4E29-A898-2C0636070BDE}" type="datetimeFigureOut">
              <a:rPr lang="en-US" smtClean="0"/>
              <a:pPr/>
              <a:t>7/20/2021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A0EC4D9-E3A7-41DB-AA65-E01A2C32A2BE}" type="slidenum">
              <a:rPr lang="en-US" smtClean="0"/>
              <a:pPr/>
              <a:t>‹#›</a:t>
            </a:fld>
            <a:endParaRPr lang="en-US"/>
          </a:p>
        </p:txBody>
      </p:sp>
    </p:spTree>
    <p:extLst>
      <p:ext uri="{BB962C8B-B14F-4D97-AF65-F5344CB8AC3E}">
        <p14:creationId xmlns:p14="http://schemas.microsoft.com/office/powerpoint/2010/main" val="41681963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3895148E-483B-4E29-A898-2C0636070BDE}" type="datetimeFigureOut">
              <a:rPr lang="en-US" smtClean="0"/>
              <a:pPr/>
              <a:t>7/20/2021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A0EC4D9-E3A7-41DB-AA65-E01A2C32A2BE}" type="slidenum">
              <a:rPr lang="en-US" smtClean="0"/>
              <a:pPr/>
              <a:t>‹#›</a:t>
            </a:fld>
            <a:endParaRPr lang="en-US"/>
          </a:p>
        </p:txBody>
      </p:sp>
    </p:spTree>
    <p:extLst>
      <p:ext uri="{BB962C8B-B14F-4D97-AF65-F5344CB8AC3E}">
        <p14:creationId xmlns:p14="http://schemas.microsoft.com/office/powerpoint/2010/main" val="228266445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895148E-483B-4E29-A898-2C0636070BDE}" type="datetimeFigureOut">
              <a:rPr lang="en-US" smtClean="0"/>
              <a:pPr/>
              <a:t>7/20/2021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A0EC4D9-E3A7-41DB-AA65-E01A2C32A2BE}" type="slidenum">
              <a:rPr lang="en-US" smtClean="0"/>
              <a:pPr/>
              <a:t>‹#›</a:t>
            </a:fld>
            <a:endParaRPr lang="en-US"/>
          </a:p>
        </p:txBody>
      </p:sp>
    </p:spTree>
    <p:extLst>
      <p:ext uri="{BB962C8B-B14F-4D97-AF65-F5344CB8AC3E}">
        <p14:creationId xmlns:p14="http://schemas.microsoft.com/office/powerpoint/2010/main" val="415229343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88620" y="400473"/>
            <a:ext cx="2557066" cy="170434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038792" y="400474"/>
            <a:ext cx="4344988" cy="8584566"/>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388620" y="2104814"/>
            <a:ext cx="2557066" cy="688022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895148E-483B-4E29-A898-2C0636070BDE}" type="datetimeFigureOut">
              <a:rPr lang="en-US" smtClean="0"/>
              <a:pPr/>
              <a:t>7/20/2021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A0EC4D9-E3A7-41DB-AA65-E01A2C32A2BE}" type="slidenum">
              <a:rPr lang="en-US" smtClean="0"/>
              <a:pPr/>
              <a:t>‹#›</a:t>
            </a:fld>
            <a:endParaRPr lang="en-US"/>
          </a:p>
        </p:txBody>
      </p:sp>
    </p:spTree>
    <p:extLst>
      <p:ext uri="{BB962C8B-B14F-4D97-AF65-F5344CB8AC3E}">
        <p14:creationId xmlns:p14="http://schemas.microsoft.com/office/powerpoint/2010/main" val="224045144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523445" y="7040880"/>
            <a:ext cx="4663440" cy="831216"/>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523445" y="898737"/>
            <a:ext cx="4663440" cy="603504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523445" y="7872096"/>
            <a:ext cx="4663440" cy="1180464"/>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895148E-483B-4E29-A898-2C0636070BDE}" type="datetimeFigureOut">
              <a:rPr lang="en-US" smtClean="0"/>
              <a:pPr/>
              <a:t>7/20/2021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A0EC4D9-E3A7-41DB-AA65-E01A2C32A2BE}" type="slidenum">
              <a:rPr lang="en-US" smtClean="0"/>
              <a:pPr/>
              <a:t>‹#›</a:t>
            </a:fld>
            <a:endParaRPr lang="en-US"/>
          </a:p>
        </p:txBody>
      </p:sp>
    </p:spTree>
    <p:extLst>
      <p:ext uri="{BB962C8B-B14F-4D97-AF65-F5344CB8AC3E}">
        <p14:creationId xmlns:p14="http://schemas.microsoft.com/office/powerpoint/2010/main" val="386108725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88620" y="402802"/>
            <a:ext cx="6995160" cy="16764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388620" y="2346961"/>
            <a:ext cx="6995160" cy="6638079"/>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388620" y="9322647"/>
            <a:ext cx="1813560" cy="535517"/>
          </a:xfrm>
          <a:prstGeom prst="rect">
            <a:avLst/>
          </a:prstGeom>
        </p:spPr>
        <p:txBody>
          <a:bodyPr vert="horz" lIns="91440" tIns="45720" rIns="91440" bIns="45720" rtlCol="0" anchor="ctr"/>
          <a:lstStyle>
            <a:lvl1pPr algn="l">
              <a:defRPr sz="1200">
                <a:solidFill>
                  <a:schemeClr val="tx1">
                    <a:tint val="75000"/>
                  </a:schemeClr>
                </a:solidFill>
              </a:defRPr>
            </a:lvl1pPr>
          </a:lstStyle>
          <a:p>
            <a:fld id="{3895148E-483B-4E29-A898-2C0636070BDE}" type="datetimeFigureOut">
              <a:rPr lang="en-US" smtClean="0"/>
              <a:pPr/>
              <a:t>7/20/2021</a:t>
            </a:fld>
            <a:endParaRPr lang="en-US"/>
          </a:p>
        </p:txBody>
      </p:sp>
      <p:sp>
        <p:nvSpPr>
          <p:cNvPr id="5" name="Footer Placeholder 4"/>
          <p:cNvSpPr>
            <a:spLocks noGrp="1"/>
          </p:cNvSpPr>
          <p:nvPr>
            <p:ph type="ftr" sz="quarter" idx="3"/>
          </p:nvPr>
        </p:nvSpPr>
        <p:spPr>
          <a:xfrm>
            <a:off x="2655570" y="9322647"/>
            <a:ext cx="2461260" cy="535517"/>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5570220" y="9322647"/>
            <a:ext cx="1813560" cy="535517"/>
          </a:xfrm>
          <a:prstGeom prst="rect">
            <a:avLst/>
          </a:prstGeom>
        </p:spPr>
        <p:txBody>
          <a:bodyPr vert="horz" lIns="91440" tIns="45720" rIns="91440" bIns="45720" rtlCol="0" anchor="ctr"/>
          <a:lstStyle>
            <a:lvl1pPr algn="r">
              <a:defRPr sz="1200">
                <a:solidFill>
                  <a:schemeClr val="tx1">
                    <a:tint val="75000"/>
                  </a:schemeClr>
                </a:solidFill>
              </a:defRPr>
            </a:lvl1pPr>
          </a:lstStyle>
          <a:p>
            <a:fld id="{4A0EC4D9-E3A7-41DB-AA65-E01A2C32A2BE}" type="slidenum">
              <a:rPr lang="en-US" smtClean="0"/>
              <a:pPr/>
              <a:t>‹#›</a:t>
            </a:fld>
            <a:endParaRPr lang="en-US"/>
          </a:p>
        </p:txBody>
      </p:sp>
    </p:spTree>
    <p:extLst>
      <p:ext uri="{BB962C8B-B14F-4D97-AF65-F5344CB8AC3E}">
        <p14:creationId xmlns:p14="http://schemas.microsoft.com/office/powerpoint/2010/main" val="335856410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microsoft.com/office/2007/relationships/hdphoto" Target="../media/hdphoto4.wdp"/><Relationship Id="rId5" Type="http://schemas.openxmlformats.org/officeDocument/2006/relationships/image" Target="../media/image4.jpeg"/><Relationship Id="rId4" Type="http://schemas.microsoft.com/office/2007/relationships/hdphoto" Target="../media/hdphoto3.wdp"/></Relationships>
</file>

<file path=ppt/slides/_rels/slide4.xml.rels><?xml version="1.0" encoding="UTF-8" standalone="yes"?>
<Relationships xmlns="http://schemas.openxmlformats.org/package/2006/relationships"><Relationship Id="rId2" Type="http://schemas.openxmlformats.org/officeDocument/2006/relationships/hyperlink" Target="http://www.ae-society.org/aepcos/sub/resources.php" TargetMode="Externa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1229875" y="171919"/>
            <a:ext cx="6466630" cy="3718856"/>
          </a:xfrm>
          <a:prstGeom prst="rect">
            <a:avLst/>
          </a:prstGeom>
          <a:solidFill>
            <a:schemeClr val="accent5">
              <a:lumMod val="75000"/>
            </a:schemeClr>
          </a:solidFill>
          <a:ln w="76200">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grpSp>
        <p:nvGrpSpPr>
          <p:cNvPr id="3" name="Group 2"/>
          <p:cNvGrpSpPr/>
          <p:nvPr/>
        </p:nvGrpSpPr>
        <p:grpSpPr>
          <a:xfrm>
            <a:off x="0" y="-227689"/>
            <a:ext cx="1153980" cy="10493643"/>
            <a:chOff x="0" y="-227689"/>
            <a:chExt cx="1153980" cy="10493643"/>
          </a:xfrm>
        </p:grpSpPr>
        <p:sp>
          <p:nvSpPr>
            <p:cNvPr id="4" name="Rectangle 3"/>
            <p:cNvSpPr/>
            <p:nvPr/>
          </p:nvSpPr>
          <p:spPr>
            <a:xfrm>
              <a:off x="0" y="-1"/>
              <a:ext cx="1153980" cy="10058400"/>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TextBox 6"/>
            <p:cNvSpPr txBox="1"/>
            <p:nvPr/>
          </p:nvSpPr>
          <p:spPr>
            <a:xfrm rot="16200000">
              <a:off x="-4669829" y="4719051"/>
              <a:ext cx="10493643" cy="600164"/>
            </a:xfrm>
            <a:prstGeom prst="rect">
              <a:avLst/>
            </a:prstGeom>
            <a:noFill/>
          </p:spPr>
          <p:txBody>
            <a:bodyPr wrap="square" rtlCol="0">
              <a:spAutoFit/>
            </a:bodyPr>
            <a:lstStyle/>
            <a:p>
              <a:pPr algn="ctr"/>
              <a:r>
                <a:rPr lang="en-US" sz="3300" b="1" cap="all" dirty="0" smtClean="0">
                  <a:solidFill>
                    <a:schemeClr val="bg1"/>
                  </a:solidFill>
                  <a:latin typeface="Garamond" panose="02020404030301010803" pitchFamily="18" charset="0"/>
                </a:rPr>
                <a:t>AE-PCOS Society Education Committee</a:t>
              </a:r>
              <a:endParaRPr lang="en-US" sz="3300" b="1" cap="all" dirty="0">
                <a:solidFill>
                  <a:schemeClr val="bg1"/>
                </a:solidFill>
                <a:latin typeface="Garamond" panose="02020404030301010803" pitchFamily="18" charset="0"/>
              </a:endParaRPr>
            </a:p>
          </p:txBody>
        </p:sp>
      </p:grpSp>
      <p:sp>
        <p:nvSpPr>
          <p:cNvPr id="8" name="Rectangle 7"/>
          <p:cNvSpPr/>
          <p:nvPr/>
        </p:nvSpPr>
        <p:spPr>
          <a:xfrm>
            <a:off x="1305770" y="171920"/>
            <a:ext cx="6223389" cy="954107"/>
          </a:xfrm>
          <a:prstGeom prst="rect">
            <a:avLst/>
          </a:prstGeom>
        </p:spPr>
        <p:txBody>
          <a:bodyPr wrap="square">
            <a:spAutoFit/>
          </a:bodyPr>
          <a:lstStyle/>
          <a:p>
            <a:r>
              <a:rPr lang="en-US" sz="2800" b="1" cap="all" dirty="0" smtClean="0">
                <a:solidFill>
                  <a:schemeClr val="bg1"/>
                </a:solidFill>
                <a:latin typeface="Garamond" panose="02020404030301010803" pitchFamily="18" charset="0"/>
              </a:rPr>
              <a:t>Polycystic ovary syndrome</a:t>
            </a:r>
            <a:r>
              <a:rPr lang="en-US" sz="2800" b="1" cap="all" dirty="0">
                <a:solidFill>
                  <a:schemeClr val="bg1"/>
                </a:solidFill>
                <a:latin typeface="Garamond" panose="02020404030301010803" pitchFamily="18" charset="0"/>
              </a:rPr>
              <a:t> </a:t>
            </a:r>
            <a:r>
              <a:rPr lang="en-US" sz="2800" b="1" dirty="0" smtClean="0">
                <a:solidFill>
                  <a:schemeClr val="bg1"/>
                </a:solidFill>
                <a:latin typeface="Garamond" panose="02020404030301010803" pitchFamily="18" charset="0"/>
              </a:rPr>
              <a:t>(PCOS)</a:t>
            </a:r>
            <a:endParaRPr lang="en-US" sz="1400" b="1" dirty="0">
              <a:solidFill>
                <a:schemeClr val="bg1"/>
              </a:solidFill>
              <a:latin typeface="Garamond" panose="02020404030301010803" pitchFamily="18" charset="0"/>
            </a:endParaRPr>
          </a:p>
        </p:txBody>
      </p:sp>
      <p:sp>
        <p:nvSpPr>
          <p:cNvPr id="9" name="Rectangle 8"/>
          <p:cNvSpPr/>
          <p:nvPr/>
        </p:nvSpPr>
        <p:spPr>
          <a:xfrm>
            <a:off x="1315650" y="1619523"/>
            <a:ext cx="3405395" cy="2246769"/>
          </a:xfrm>
          <a:prstGeom prst="rect">
            <a:avLst/>
          </a:prstGeom>
          <a:noFill/>
        </p:spPr>
        <p:txBody>
          <a:bodyPr wrap="square">
            <a:spAutoFit/>
          </a:bodyPr>
          <a:lstStyle/>
          <a:p>
            <a:pPr algn="just"/>
            <a:r>
              <a:rPr lang="en-US" sz="1400" dirty="0">
                <a:solidFill>
                  <a:schemeClr val="bg1"/>
                </a:solidFill>
                <a:latin typeface="Garamond" panose="02020404030301010803" pitchFamily="18" charset="0"/>
              </a:rPr>
              <a:t>Polycystic ovary syndrome (PCOS) is the most common endocrinopathy in women of reproductive age, with an approximate prevalence of </a:t>
            </a:r>
            <a:r>
              <a:rPr lang="en-US" sz="1400" dirty="0" smtClean="0">
                <a:solidFill>
                  <a:schemeClr val="bg1"/>
                </a:solidFill>
                <a:latin typeface="Garamond" panose="02020404030301010803" pitchFamily="18" charset="0"/>
              </a:rPr>
              <a:t>5-15% </a:t>
            </a:r>
            <a:r>
              <a:rPr lang="en-US" sz="1400" dirty="0">
                <a:solidFill>
                  <a:schemeClr val="bg1"/>
                </a:solidFill>
                <a:latin typeface="Garamond" panose="02020404030301010803" pitchFamily="18" charset="0"/>
              </a:rPr>
              <a:t>worldwide in all ethnic groups. </a:t>
            </a:r>
            <a:r>
              <a:rPr lang="en-US" sz="1400" dirty="0" smtClean="0">
                <a:solidFill>
                  <a:schemeClr val="bg1"/>
                </a:solidFill>
                <a:latin typeface="Garamond" panose="02020404030301010803" pitchFamily="18" charset="0"/>
              </a:rPr>
              <a:t>The cardinal features of PCOS include: ovulatory dysfunction and androgen excess. While the name of the condition implies a distinct abnormality of ovarian morphology, not all women with PCOS will display polycystic ovaries.</a:t>
            </a:r>
            <a:endParaRPr lang="en-US" sz="1400" dirty="0">
              <a:solidFill>
                <a:schemeClr val="bg1"/>
              </a:solidFill>
              <a:latin typeface="Garamond" panose="02020404030301010803" pitchFamily="18" charset="0"/>
            </a:endParaRPr>
          </a:p>
        </p:txBody>
      </p:sp>
      <p:sp>
        <p:nvSpPr>
          <p:cNvPr id="10" name="Rectangle 9"/>
          <p:cNvSpPr/>
          <p:nvPr/>
        </p:nvSpPr>
        <p:spPr>
          <a:xfrm>
            <a:off x="1305769" y="4183864"/>
            <a:ext cx="6309360" cy="769441"/>
          </a:xfrm>
          <a:prstGeom prst="rect">
            <a:avLst/>
          </a:prstGeom>
        </p:spPr>
        <p:txBody>
          <a:bodyPr wrap="square">
            <a:spAutoFit/>
          </a:bodyPr>
          <a:lstStyle/>
          <a:p>
            <a:r>
              <a:rPr lang="en-US" sz="2000" b="1" dirty="0" smtClean="0">
                <a:solidFill>
                  <a:schemeClr val="accent5">
                    <a:lumMod val="75000"/>
                  </a:schemeClr>
                </a:solidFill>
                <a:latin typeface="Garamond" panose="02020404030301010803" pitchFamily="18" charset="0"/>
              </a:rPr>
              <a:t>Diagnosis</a:t>
            </a:r>
          </a:p>
          <a:p>
            <a:endParaRPr lang="en-US" sz="1200" b="1" dirty="0">
              <a:solidFill>
                <a:schemeClr val="accent5">
                  <a:lumMod val="75000"/>
                </a:schemeClr>
              </a:solidFill>
              <a:latin typeface="Garamond" panose="02020404030301010803" pitchFamily="18" charset="0"/>
            </a:endParaRPr>
          </a:p>
          <a:p>
            <a:r>
              <a:rPr lang="en-US" sz="1200" dirty="0">
                <a:solidFill>
                  <a:schemeClr val="accent5">
                    <a:lumMod val="75000"/>
                  </a:schemeClr>
                </a:solidFill>
                <a:latin typeface="Garamond" panose="02020404030301010803" pitchFamily="18" charset="0"/>
              </a:rPr>
              <a:t>The definition of PCOS stands on two pillars: </a:t>
            </a:r>
            <a:r>
              <a:rPr lang="en-US" sz="1200" dirty="0" smtClean="0">
                <a:solidFill>
                  <a:schemeClr val="accent5">
                    <a:lumMod val="75000"/>
                  </a:schemeClr>
                </a:solidFill>
                <a:latin typeface="Garamond" panose="02020404030301010803" pitchFamily="18" charset="0"/>
              </a:rPr>
              <a:t>1) androgen </a:t>
            </a:r>
            <a:r>
              <a:rPr lang="en-US" sz="1200" dirty="0">
                <a:solidFill>
                  <a:schemeClr val="accent5">
                    <a:lumMod val="75000"/>
                  </a:schemeClr>
                </a:solidFill>
                <a:latin typeface="Garamond" panose="02020404030301010803" pitchFamily="18" charset="0"/>
              </a:rPr>
              <a:t>e</a:t>
            </a:r>
            <a:r>
              <a:rPr lang="en-US" sz="1200" dirty="0" smtClean="0">
                <a:solidFill>
                  <a:schemeClr val="accent5">
                    <a:lumMod val="75000"/>
                  </a:schemeClr>
                </a:solidFill>
                <a:latin typeface="Garamond" panose="02020404030301010803" pitchFamily="18" charset="0"/>
              </a:rPr>
              <a:t>xcess </a:t>
            </a:r>
            <a:r>
              <a:rPr lang="en-US" sz="1200" dirty="0">
                <a:solidFill>
                  <a:schemeClr val="accent5">
                    <a:lumMod val="75000"/>
                  </a:schemeClr>
                </a:solidFill>
                <a:latin typeface="Garamond" panose="02020404030301010803" pitchFamily="18" charset="0"/>
              </a:rPr>
              <a:t>and </a:t>
            </a:r>
            <a:r>
              <a:rPr lang="en-US" sz="1200" dirty="0" smtClean="0">
                <a:solidFill>
                  <a:schemeClr val="accent5">
                    <a:lumMod val="75000"/>
                  </a:schemeClr>
                </a:solidFill>
                <a:latin typeface="Garamond" panose="02020404030301010803" pitchFamily="18" charset="0"/>
              </a:rPr>
              <a:t>2) ovulatory </a:t>
            </a:r>
            <a:r>
              <a:rPr lang="en-US" sz="1200" dirty="0">
                <a:solidFill>
                  <a:schemeClr val="accent5">
                    <a:lumMod val="75000"/>
                  </a:schemeClr>
                </a:solidFill>
                <a:latin typeface="Garamond" panose="02020404030301010803" pitchFamily="18" charset="0"/>
              </a:rPr>
              <a:t>d</a:t>
            </a:r>
            <a:r>
              <a:rPr lang="en-US" sz="1200" dirty="0" smtClean="0">
                <a:solidFill>
                  <a:schemeClr val="accent5">
                    <a:lumMod val="75000"/>
                  </a:schemeClr>
                </a:solidFill>
                <a:latin typeface="Garamond" panose="02020404030301010803" pitchFamily="18" charset="0"/>
              </a:rPr>
              <a:t>ysfunction</a:t>
            </a:r>
            <a:r>
              <a:rPr lang="en-US" sz="1200" dirty="0">
                <a:solidFill>
                  <a:schemeClr val="accent5">
                    <a:lumMod val="75000"/>
                  </a:schemeClr>
                </a:solidFill>
                <a:latin typeface="Garamond" panose="02020404030301010803" pitchFamily="18" charset="0"/>
              </a:rPr>
              <a:t>. </a:t>
            </a:r>
            <a:r>
              <a:rPr lang="en-US" sz="1200" dirty="0" smtClean="0">
                <a:solidFill>
                  <a:schemeClr val="accent5">
                    <a:lumMod val="75000"/>
                  </a:schemeClr>
                </a:solidFill>
                <a:latin typeface="Garamond" panose="02020404030301010803" pitchFamily="18" charset="0"/>
              </a:rPr>
              <a:t> </a:t>
            </a:r>
            <a:endParaRPr lang="en-US" sz="1200" dirty="0">
              <a:solidFill>
                <a:schemeClr val="accent5">
                  <a:lumMod val="75000"/>
                </a:schemeClr>
              </a:solidFill>
              <a:latin typeface="Garamond" panose="02020404030301010803" pitchFamily="18" charset="0"/>
            </a:endParaRPr>
          </a:p>
        </p:txBody>
      </p:sp>
      <p:cxnSp>
        <p:nvCxnSpPr>
          <p:cNvPr id="13" name="Straight Connector 12"/>
          <p:cNvCxnSpPr/>
          <p:nvPr/>
        </p:nvCxnSpPr>
        <p:spPr>
          <a:xfrm>
            <a:off x="1381664" y="1462135"/>
            <a:ext cx="612648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4" name="Rectangle 13"/>
          <p:cNvSpPr/>
          <p:nvPr/>
        </p:nvSpPr>
        <p:spPr>
          <a:xfrm>
            <a:off x="1229875" y="4053535"/>
            <a:ext cx="6466630" cy="5832945"/>
          </a:xfrm>
          <a:prstGeom prst="rect">
            <a:avLst/>
          </a:prstGeom>
          <a:noFill/>
          <a:ln w="57150">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5" name="Rectangle 14"/>
          <p:cNvSpPr/>
          <p:nvPr/>
        </p:nvSpPr>
        <p:spPr>
          <a:xfrm>
            <a:off x="4796941" y="1689819"/>
            <a:ext cx="2697480" cy="204916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p:cNvSpPr/>
          <p:nvPr/>
        </p:nvSpPr>
        <p:spPr>
          <a:xfrm>
            <a:off x="1305769" y="8444475"/>
            <a:ext cx="6309360" cy="1384995"/>
          </a:xfrm>
          <a:prstGeom prst="rect">
            <a:avLst/>
          </a:prstGeom>
        </p:spPr>
        <p:txBody>
          <a:bodyPr wrap="square">
            <a:spAutoFit/>
          </a:bodyPr>
          <a:lstStyle/>
          <a:p>
            <a:pPr algn="just"/>
            <a:r>
              <a:rPr lang="en-US" sz="1200" dirty="0" smtClean="0">
                <a:solidFill>
                  <a:schemeClr val="accent5">
                    <a:lumMod val="75000"/>
                  </a:schemeClr>
                </a:solidFill>
                <a:latin typeface="Garamond" panose="02020404030301010803" pitchFamily="18" charset="0"/>
              </a:rPr>
              <a:t>However</a:t>
            </a:r>
            <a:r>
              <a:rPr lang="en-US" sz="1200" dirty="0">
                <a:solidFill>
                  <a:schemeClr val="accent5">
                    <a:lumMod val="75000"/>
                  </a:schemeClr>
                </a:solidFill>
                <a:latin typeface="Garamond" panose="02020404030301010803" pitchFamily="18" charset="0"/>
              </a:rPr>
              <a:t>, prior to assuming the diagnosis of PCOS in the presence of hyperandrogenism and menstrual dysfunction, other medical etiologies must be excluded. These include thyroid dysfunction, hyperprolactinemia, </a:t>
            </a:r>
            <a:r>
              <a:rPr lang="en-US" sz="1200" dirty="0" err="1">
                <a:solidFill>
                  <a:schemeClr val="accent5">
                    <a:lumMod val="75000"/>
                  </a:schemeClr>
                </a:solidFill>
                <a:latin typeface="Garamond" panose="02020404030301010803" pitchFamily="18" charset="0"/>
              </a:rPr>
              <a:t>hypercortisolism</a:t>
            </a:r>
            <a:r>
              <a:rPr lang="en-US" sz="1200" dirty="0">
                <a:solidFill>
                  <a:schemeClr val="accent5">
                    <a:lumMod val="75000"/>
                  </a:schemeClr>
                </a:solidFill>
                <a:latin typeface="Garamond" panose="02020404030301010803" pitchFamily="18" charset="0"/>
              </a:rPr>
              <a:t>, </a:t>
            </a:r>
            <a:r>
              <a:rPr lang="en-US" sz="1200" dirty="0" smtClean="0">
                <a:solidFill>
                  <a:schemeClr val="accent5">
                    <a:lumMod val="75000"/>
                  </a:schemeClr>
                </a:solidFill>
                <a:latin typeface="Garamond" panose="02020404030301010803" pitchFamily="18" charset="0"/>
              </a:rPr>
              <a:t>non-classic/late-onset </a:t>
            </a:r>
            <a:r>
              <a:rPr lang="en-US" sz="1200" dirty="0">
                <a:solidFill>
                  <a:schemeClr val="accent5">
                    <a:lumMod val="75000"/>
                  </a:schemeClr>
                </a:solidFill>
                <a:latin typeface="Garamond" panose="02020404030301010803" pitchFamily="18" charset="0"/>
              </a:rPr>
              <a:t>congenital adrenal hyperplasia as well as hormonally active </a:t>
            </a:r>
            <a:r>
              <a:rPr lang="en-US" sz="1200" dirty="0" smtClean="0">
                <a:solidFill>
                  <a:schemeClr val="accent5">
                    <a:lumMod val="75000"/>
                  </a:schemeClr>
                </a:solidFill>
                <a:latin typeface="Garamond" panose="02020404030301010803" pitchFamily="18" charset="0"/>
              </a:rPr>
              <a:t>adrenal or ovarian </a:t>
            </a:r>
            <a:r>
              <a:rPr lang="en-US" sz="1200" dirty="0">
                <a:solidFill>
                  <a:schemeClr val="accent5">
                    <a:lumMod val="75000"/>
                  </a:schemeClr>
                </a:solidFill>
                <a:latin typeface="Garamond" panose="02020404030301010803" pitchFamily="18" charset="0"/>
              </a:rPr>
              <a:t>tumors</a:t>
            </a:r>
            <a:r>
              <a:rPr lang="en-US" sz="1200" dirty="0" smtClean="0">
                <a:solidFill>
                  <a:schemeClr val="accent5">
                    <a:lumMod val="75000"/>
                  </a:schemeClr>
                </a:solidFill>
                <a:latin typeface="Garamond" panose="02020404030301010803" pitchFamily="18" charset="0"/>
              </a:rPr>
              <a:t>.</a:t>
            </a:r>
          </a:p>
          <a:p>
            <a:pPr algn="just"/>
            <a:endParaRPr lang="en-US" sz="1200" dirty="0">
              <a:solidFill>
                <a:schemeClr val="accent5">
                  <a:lumMod val="75000"/>
                </a:schemeClr>
              </a:solidFill>
              <a:latin typeface="Garamond" panose="02020404030301010803" pitchFamily="18" charset="0"/>
            </a:endParaRPr>
          </a:p>
          <a:p>
            <a:pPr algn="just"/>
            <a:r>
              <a:rPr lang="en-US" sz="1200" dirty="0">
                <a:solidFill>
                  <a:schemeClr val="accent5">
                    <a:lumMod val="75000"/>
                  </a:schemeClr>
                </a:solidFill>
                <a:latin typeface="Garamond" panose="02020404030301010803" pitchFamily="18" charset="0"/>
              </a:rPr>
              <a:t>Although </a:t>
            </a:r>
            <a:r>
              <a:rPr lang="en-US" sz="1200" dirty="0" smtClean="0">
                <a:solidFill>
                  <a:schemeClr val="accent5">
                    <a:lumMod val="75000"/>
                  </a:schemeClr>
                </a:solidFill>
                <a:latin typeface="Garamond" panose="02020404030301010803" pitchFamily="18" charset="0"/>
              </a:rPr>
              <a:t>luteinizing hormone (LH) elevations </a:t>
            </a:r>
            <a:r>
              <a:rPr lang="en-US" sz="1200" dirty="0">
                <a:solidFill>
                  <a:schemeClr val="accent5">
                    <a:lumMod val="75000"/>
                  </a:schemeClr>
                </a:solidFill>
                <a:latin typeface="Garamond" panose="02020404030301010803" pitchFamily="18" charset="0"/>
              </a:rPr>
              <a:t>and insulin resistance are common among women with </a:t>
            </a:r>
            <a:r>
              <a:rPr lang="en-US" sz="1200" dirty="0" smtClean="0">
                <a:solidFill>
                  <a:schemeClr val="accent5">
                    <a:lumMod val="75000"/>
                  </a:schemeClr>
                </a:solidFill>
                <a:latin typeface="Garamond" panose="02020404030301010803" pitchFamily="18" charset="0"/>
              </a:rPr>
              <a:t>PCOS, </a:t>
            </a:r>
            <a:r>
              <a:rPr lang="en-US" sz="1200" dirty="0">
                <a:solidFill>
                  <a:schemeClr val="accent5">
                    <a:lumMod val="75000"/>
                  </a:schemeClr>
                </a:solidFill>
                <a:latin typeface="Garamond" panose="02020404030301010803" pitchFamily="18" charset="0"/>
              </a:rPr>
              <a:t>they are not required for the diagnosis.  </a:t>
            </a:r>
          </a:p>
        </p:txBody>
      </p:sp>
      <p:graphicFrame>
        <p:nvGraphicFramePr>
          <p:cNvPr id="2" name="Table 1"/>
          <p:cNvGraphicFramePr>
            <a:graphicFrameLocks noGrp="1"/>
          </p:cNvGraphicFramePr>
          <p:nvPr>
            <p:extLst>
              <p:ext uri="{D42A27DB-BD31-4B8C-83A1-F6EECF244321}">
                <p14:modId xmlns:p14="http://schemas.microsoft.com/office/powerpoint/2010/main" val="4091781287"/>
              </p:ext>
            </p:extLst>
          </p:nvPr>
        </p:nvGraphicFramePr>
        <p:xfrm>
          <a:off x="1381665" y="5029199"/>
          <a:ext cx="6163502" cy="3324503"/>
        </p:xfrm>
        <a:graphic>
          <a:graphicData uri="http://schemas.openxmlformats.org/drawingml/2006/table">
            <a:tbl>
              <a:tblPr firstRow="1" bandRow="1">
                <a:tableStyleId>{5C22544A-7EE6-4342-B048-85BDC9FD1C3A}</a:tableStyleId>
              </a:tblPr>
              <a:tblGrid>
                <a:gridCol w="2368752">
                  <a:extLst>
                    <a:ext uri="{9D8B030D-6E8A-4147-A177-3AD203B41FA5}">
                      <a16:colId xmlns:a16="http://schemas.microsoft.com/office/drawing/2014/main" val="20000"/>
                    </a:ext>
                  </a:extLst>
                </a:gridCol>
                <a:gridCol w="3794750">
                  <a:extLst>
                    <a:ext uri="{9D8B030D-6E8A-4147-A177-3AD203B41FA5}">
                      <a16:colId xmlns:a16="http://schemas.microsoft.com/office/drawing/2014/main" val="20001"/>
                    </a:ext>
                  </a:extLst>
                </a:gridCol>
              </a:tblGrid>
              <a:tr h="479849">
                <a:tc gridSpan="2">
                  <a:txBody>
                    <a:bodyPr/>
                    <a:lstStyle/>
                    <a:p>
                      <a:pPr algn="just"/>
                      <a:r>
                        <a:rPr lang="en-US" sz="1200" b="0" i="0" cap="all" dirty="0" smtClean="0">
                          <a:solidFill>
                            <a:schemeClr val="bg1"/>
                          </a:solidFill>
                          <a:latin typeface="Garamond" panose="02020404030301010803" pitchFamily="18" charset="0"/>
                        </a:rPr>
                        <a:t>Androgen Excess</a:t>
                      </a:r>
                      <a:r>
                        <a:rPr lang="en-US" sz="1200" b="0" i="0" cap="all" baseline="0" dirty="0" smtClean="0">
                          <a:solidFill>
                            <a:schemeClr val="bg1"/>
                          </a:solidFill>
                          <a:latin typeface="Garamond" panose="02020404030301010803" pitchFamily="18" charset="0"/>
                        </a:rPr>
                        <a:t> </a:t>
                      </a:r>
                      <a:r>
                        <a:rPr lang="en-US" sz="1200" b="0" baseline="0" dirty="0" smtClean="0">
                          <a:solidFill>
                            <a:schemeClr val="bg1"/>
                          </a:solidFill>
                          <a:latin typeface="Garamond" panose="02020404030301010803" pitchFamily="18" charset="0"/>
                        </a:rPr>
                        <a:t>as defined by the presence of clinical hyperandrogenism </a:t>
                      </a:r>
                      <a:r>
                        <a:rPr lang="en-US" sz="1200" b="0" u="none" baseline="0" dirty="0" smtClean="0">
                          <a:solidFill>
                            <a:schemeClr val="bg1"/>
                          </a:solidFill>
                          <a:latin typeface="Garamond" panose="02020404030301010803" pitchFamily="18" charset="0"/>
                        </a:rPr>
                        <a:t>and/or biochemical </a:t>
                      </a:r>
                      <a:r>
                        <a:rPr lang="en-US" sz="1200" b="0" baseline="0" dirty="0" smtClean="0">
                          <a:solidFill>
                            <a:schemeClr val="bg1"/>
                          </a:solidFill>
                          <a:latin typeface="Garamond" panose="02020404030301010803" pitchFamily="18" charset="0"/>
                        </a:rPr>
                        <a:t>hyperandrogenemia.</a:t>
                      </a:r>
                      <a:endParaRPr lang="en-US" sz="1200" b="0" dirty="0">
                        <a:solidFill>
                          <a:schemeClr val="bg1"/>
                        </a:solidFill>
                        <a:latin typeface="Garamond" panose="02020404030301010803" pitchFamily="18" charset="0"/>
                      </a:endParaRPr>
                    </a:p>
                  </a:txBody>
                  <a:tcPr>
                    <a:lnL w="12700" cmpd="sng">
                      <a:noFill/>
                    </a:lnL>
                    <a:lnR w="12700" cmpd="sng">
                      <a:noFill/>
                    </a:lnR>
                    <a:lnT w="12700" cmpd="sng">
                      <a:noFill/>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5">
                        <a:lumMod val="75000"/>
                      </a:schemeClr>
                    </a:solidFill>
                  </a:tcPr>
                </a:tc>
                <a:tc hMerge="1">
                  <a:txBody>
                    <a:bodyPr/>
                    <a:lstStyle/>
                    <a:p>
                      <a:endParaRPr lang="en-US"/>
                    </a:p>
                  </a:txBody>
                  <a:tcPr/>
                </a:tc>
                <a:extLst>
                  <a:ext uri="{0D108BD9-81ED-4DB2-BD59-A6C34878D82A}">
                    <a16:rowId xmlns:a16="http://schemas.microsoft.com/office/drawing/2014/main" val="10000"/>
                  </a:ext>
                </a:extLst>
              </a:tr>
              <a:tr h="506787">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smtClean="0">
                          <a:solidFill>
                            <a:schemeClr val="bg1"/>
                          </a:solidFill>
                          <a:latin typeface="Garamond" panose="02020404030301010803" pitchFamily="18" charset="0"/>
                        </a:rPr>
                        <a:t>Clinical</a:t>
                      </a:r>
                      <a:r>
                        <a:rPr lang="en-US" sz="1200" baseline="0" dirty="0" smtClean="0">
                          <a:solidFill>
                            <a:schemeClr val="bg1"/>
                          </a:solidFill>
                          <a:latin typeface="Garamond" panose="02020404030301010803" pitchFamily="18" charset="0"/>
                        </a:rPr>
                        <a:t> Hyperandrogenism </a:t>
                      </a:r>
                      <a:endParaRPr lang="en-US" sz="1200" dirty="0" smtClean="0">
                        <a:solidFill>
                          <a:schemeClr val="bg1"/>
                        </a:solidFill>
                        <a:latin typeface="Garamond" panose="02020404030301010803" pitchFamily="18" charset="0"/>
                      </a:endParaRPr>
                    </a:p>
                  </a:txBody>
                  <a:tcPr>
                    <a:lnL w="12700" cmpd="sng">
                      <a:noFill/>
                    </a:lnL>
                    <a:lnR w="12700" cmpd="sng">
                      <a:noFill/>
                    </a:lnR>
                    <a:lnT w="12700" cap="flat" cmpd="sng" algn="ctr">
                      <a:solidFill>
                        <a:schemeClr val="bg1"/>
                      </a:solidFill>
                      <a:prstDash val="solid"/>
                      <a:round/>
                      <a:headEnd type="none" w="med" len="med"/>
                      <a:tailEnd type="none" w="med" len="med"/>
                    </a:lnT>
                    <a:lnB w="12700" cmpd="sng">
                      <a:noFill/>
                    </a:lnB>
                    <a:lnTlToBr w="12700" cmpd="sng">
                      <a:noFill/>
                      <a:prstDash val="solid"/>
                    </a:lnTlToBr>
                    <a:lnBlToTr w="12700" cmpd="sng">
                      <a:noFill/>
                      <a:prstDash val="solid"/>
                    </a:lnBlToTr>
                    <a:solidFill>
                      <a:schemeClr val="accent5">
                        <a:lumMod val="75000"/>
                      </a:schemeClr>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err="1" smtClean="0">
                          <a:solidFill>
                            <a:schemeClr val="bg1"/>
                          </a:solidFill>
                          <a:latin typeface="Garamond" panose="02020404030301010803" pitchFamily="18" charset="0"/>
                        </a:rPr>
                        <a:t>Hirsutism</a:t>
                      </a:r>
                      <a:r>
                        <a:rPr lang="en-US" sz="1200" dirty="0" smtClean="0">
                          <a:solidFill>
                            <a:schemeClr val="bg1"/>
                          </a:solidFill>
                          <a:latin typeface="Garamond" panose="02020404030301010803" pitchFamily="18" charset="0"/>
                        </a:rPr>
                        <a:t> or Acne Vulgaris or</a:t>
                      </a:r>
                    </a:p>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err="1" smtClean="0">
                          <a:solidFill>
                            <a:schemeClr val="bg1"/>
                          </a:solidFill>
                          <a:latin typeface="Garamond" panose="02020404030301010803" pitchFamily="18" charset="0"/>
                        </a:rPr>
                        <a:t>Androgenetic</a:t>
                      </a:r>
                      <a:r>
                        <a:rPr lang="en-US" sz="1200" dirty="0" smtClean="0">
                          <a:solidFill>
                            <a:schemeClr val="bg1"/>
                          </a:solidFill>
                          <a:latin typeface="Garamond" panose="02020404030301010803" pitchFamily="18" charset="0"/>
                        </a:rPr>
                        <a:t> alopecia</a:t>
                      </a:r>
                    </a:p>
                  </a:txBody>
                  <a:tcPr>
                    <a:lnL w="12700" cmpd="sng">
                      <a:noFill/>
                    </a:lnL>
                    <a:lnR w="12700" cmpd="sng">
                      <a:noFill/>
                    </a:lnR>
                    <a:lnT w="12700" cap="flat" cmpd="sng" algn="ctr">
                      <a:solidFill>
                        <a:schemeClr val="bg1"/>
                      </a:solidFill>
                      <a:prstDash val="solid"/>
                      <a:round/>
                      <a:headEnd type="none" w="med" len="med"/>
                      <a:tailEnd type="none" w="med" len="med"/>
                    </a:lnT>
                    <a:lnB w="12700" cmpd="sng">
                      <a:noFill/>
                    </a:lnB>
                    <a:lnTlToBr w="12700" cmpd="sng">
                      <a:noFill/>
                      <a:prstDash val="solid"/>
                    </a:lnTlToBr>
                    <a:lnBlToTr w="12700" cmpd="sng">
                      <a:noFill/>
                      <a:prstDash val="solid"/>
                    </a:lnBlToTr>
                    <a:solidFill>
                      <a:schemeClr val="accent5">
                        <a:lumMod val="75000"/>
                      </a:schemeClr>
                    </a:solidFill>
                  </a:tcPr>
                </a:tc>
                <a:extLst>
                  <a:ext uri="{0D108BD9-81ED-4DB2-BD59-A6C34878D82A}">
                    <a16:rowId xmlns:a16="http://schemas.microsoft.com/office/drawing/2014/main" val="10001"/>
                  </a:ext>
                </a:extLst>
              </a:tr>
              <a:tr h="709993">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smtClean="0">
                          <a:solidFill>
                            <a:schemeClr val="bg1"/>
                          </a:solidFill>
                          <a:latin typeface="Garamond" panose="02020404030301010803" pitchFamily="18" charset="0"/>
                        </a:rPr>
                        <a:t>Biochemical</a:t>
                      </a:r>
                      <a:r>
                        <a:rPr lang="en-US" sz="1200" baseline="0" dirty="0" smtClean="0">
                          <a:solidFill>
                            <a:schemeClr val="bg1"/>
                          </a:solidFill>
                          <a:latin typeface="Garamond" panose="02020404030301010803" pitchFamily="18" charset="0"/>
                        </a:rPr>
                        <a:t> H</a:t>
                      </a:r>
                      <a:r>
                        <a:rPr lang="en-US" sz="1200" dirty="0" smtClean="0">
                          <a:solidFill>
                            <a:schemeClr val="bg1"/>
                          </a:solidFill>
                          <a:latin typeface="Garamond" panose="02020404030301010803" pitchFamily="18" charset="0"/>
                        </a:rPr>
                        <a:t>yperandrogenemia</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5">
                        <a:lumMod val="75000"/>
                      </a:schemeClr>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smtClean="0">
                          <a:solidFill>
                            <a:schemeClr val="bg1"/>
                          </a:solidFill>
                          <a:latin typeface="Garamond" panose="02020404030301010803" pitchFamily="18" charset="0"/>
                        </a:rPr>
                        <a:t>Total Testosterone</a:t>
                      </a:r>
                      <a:r>
                        <a:rPr lang="en-US" sz="1200" baseline="0" dirty="0" smtClean="0">
                          <a:solidFill>
                            <a:schemeClr val="bg1"/>
                          </a:solidFill>
                          <a:latin typeface="Garamond" panose="02020404030301010803" pitchFamily="18" charset="0"/>
                        </a:rPr>
                        <a:t> or</a:t>
                      </a:r>
                      <a:endParaRPr lang="en-US" sz="1200" dirty="0" smtClean="0">
                        <a:solidFill>
                          <a:schemeClr val="bg1"/>
                        </a:solidFill>
                        <a:latin typeface="Garamond" panose="02020404030301010803" pitchFamily="18" charset="0"/>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smtClean="0">
                          <a:solidFill>
                            <a:schemeClr val="bg1"/>
                          </a:solidFill>
                          <a:latin typeface="Garamond" panose="02020404030301010803" pitchFamily="18" charset="0"/>
                        </a:rPr>
                        <a:t>Bioavailable Testosterone with/without</a:t>
                      </a:r>
                      <a:r>
                        <a:rPr lang="en-US" sz="1200" baseline="0" dirty="0" smtClean="0">
                          <a:solidFill>
                            <a:schemeClr val="bg1"/>
                          </a:solidFill>
                          <a:latin typeface="Garamond" panose="02020404030301010803" pitchFamily="18" charset="0"/>
                        </a:rPr>
                        <a:t> </a:t>
                      </a:r>
                      <a:r>
                        <a:rPr lang="en-US" sz="1200" dirty="0" smtClean="0">
                          <a:solidFill>
                            <a:schemeClr val="bg1"/>
                          </a:solidFill>
                          <a:latin typeface="Garamond" panose="02020404030301010803" pitchFamily="18"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smtClean="0">
                          <a:solidFill>
                            <a:schemeClr val="bg1"/>
                          </a:solidFill>
                          <a:latin typeface="Garamond" panose="02020404030301010803" pitchFamily="18" charset="0"/>
                        </a:rPr>
                        <a:t>mild elevation of </a:t>
                      </a:r>
                      <a:r>
                        <a:rPr lang="en-US" sz="1200" dirty="0" err="1" smtClean="0">
                          <a:solidFill>
                            <a:schemeClr val="bg1"/>
                          </a:solidFill>
                          <a:latin typeface="Garamond" panose="02020404030301010803" pitchFamily="18" charset="0"/>
                        </a:rPr>
                        <a:t>dehydroepiandrosterone</a:t>
                      </a:r>
                      <a:r>
                        <a:rPr lang="en-US" sz="1200" dirty="0" smtClean="0">
                          <a:solidFill>
                            <a:schemeClr val="bg1"/>
                          </a:solidFill>
                          <a:latin typeface="Garamond" panose="02020404030301010803" pitchFamily="18" charset="0"/>
                        </a:rPr>
                        <a:t> sulfate (DHEAS)</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5">
                        <a:lumMod val="75000"/>
                      </a:schemeClr>
                    </a:solidFill>
                  </a:tcPr>
                </a:tc>
                <a:extLst>
                  <a:ext uri="{0D108BD9-81ED-4DB2-BD59-A6C34878D82A}">
                    <a16:rowId xmlns:a16="http://schemas.microsoft.com/office/drawing/2014/main" val="10002"/>
                  </a:ext>
                </a:extLst>
              </a:tr>
              <a:tr h="122628">
                <a:tc gridSpan="2">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sz="100" b="0" dirty="0" smtClean="0">
                        <a:solidFill>
                          <a:schemeClr val="bg1"/>
                        </a:solidFill>
                        <a:latin typeface="Garamond" panose="02020404030301010803" pitchFamily="18"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hMerge="1">
                  <a:txBody>
                    <a:bodyPr/>
                    <a:lstStyle/>
                    <a:p>
                      <a:endParaRPr lang="en-US"/>
                    </a:p>
                  </a:txBody>
                  <a:tcPr/>
                </a:tc>
                <a:extLst>
                  <a:ext uri="{0D108BD9-81ED-4DB2-BD59-A6C34878D82A}">
                    <a16:rowId xmlns:a16="http://schemas.microsoft.com/office/drawing/2014/main" val="10003"/>
                  </a:ext>
                </a:extLst>
              </a:tr>
              <a:tr h="479849">
                <a:tc gridSpan="2">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en-US" sz="1200" b="0" i="0" cap="all" dirty="0" smtClean="0">
                          <a:solidFill>
                            <a:schemeClr val="bg1"/>
                          </a:solidFill>
                          <a:latin typeface="Garamond" panose="02020404030301010803" pitchFamily="18" charset="0"/>
                        </a:rPr>
                        <a:t>Ovulatory</a:t>
                      </a:r>
                      <a:r>
                        <a:rPr lang="en-US" sz="1200" b="0" i="0" cap="all" baseline="0" dirty="0" smtClean="0">
                          <a:solidFill>
                            <a:schemeClr val="bg1"/>
                          </a:solidFill>
                          <a:latin typeface="Garamond" panose="02020404030301010803" pitchFamily="18" charset="0"/>
                        </a:rPr>
                        <a:t> </a:t>
                      </a:r>
                      <a:r>
                        <a:rPr lang="en-US" sz="1200" b="0" i="0" cap="all" dirty="0" smtClean="0">
                          <a:solidFill>
                            <a:schemeClr val="bg1"/>
                          </a:solidFill>
                          <a:latin typeface="Garamond" panose="02020404030301010803" pitchFamily="18" charset="0"/>
                        </a:rPr>
                        <a:t>Dysfunction</a:t>
                      </a:r>
                      <a:r>
                        <a:rPr lang="en-US" sz="1200" b="0" i="0" cap="all" baseline="0" dirty="0" smtClean="0">
                          <a:solidFill>
                            <a:schemeClr val="bg1"/>
                          </a:solidFill>
                          <a:latin typeface="Garamond" panose="02020404030301010803" pitchFamily="18" charset="0"/>
                        </a:rPr>
                        <a:t> </a:t>
                      </a:r>
                      <a:r>
                        <a:rPr lang="en-US" sz="1200" b="0" baseline="0" dirty="0" smtClean="0">
                          <a:solidFill>
                            <a:schemeClr val="bg1"/>
                          </a:solidFill>
                          <a:latin typeface="Garamond" panose="02020404030301010803" pitchFamily="18" charset="0"/>
                        </a:rPr>
                        <a:t>as defined by clinical evidence of menstrual cycle irregularity  and/or ovarian dysmorphology.</a:t>
                      </a:r>
                      <a:endParaRPr lang="en-US" sz="1200" b="0" dirty="0" smtClean="0">
                        <a:solidFill>
                          <a:schemeClr val="bg1"/>
                        </a:solidFill>
                        <a:latin typeface="Garamond" panose="02020404030301010803" pitchFamily="18" charset="0"/>
                      </a:endParaRPr>
                    </a:p>
                  </a:txBody>
                  <a:tcPr>
                    <a:lnL w="12700" cmpd="sng">
                      <a:noFill/>
                    </a:lnL>
                    <a:lnR w="12700" cmpd="sng">
                      <a:noFill/>
                    </a:lnR>
                    <a:lnT w="12700" cmpd="sng">
                      <a:noFill/>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5">
                        <a:lumMod val="75000"/>
                      </a:schemeClr>
                    </a:solidFill>
                  </a:tcPr>
                </a:tc>
                <a:tc hMerge="1">
                  <a:txBody>
                    <a:bodyPr/>
                    <a:lstStyle/>
                    <a:p>
                      <a:endParaRPr lang="en-US"/>
                    </a:p>
                  </a:txBody>
                  <a:tcPr/>
                </a:tc>
                <a:extLst>
                  <a:ext uri="{0D108BD9-81ED-4DB2-BD59-A6C34878D82A}">
                    <a16:rowId xmlns:a16="http://schemas.microsoft.com/office/drawing/2014/main" val="10004"/>
                  </a:ext>
                </a:extLst>
              </a:tr>
              <a:tr h="660800">
                <a:tc>
                  <a:txBody>
                    <a:bodyPr/>
                    <a:lstStyle/>
                    <a:p>
                      <a:r>
                        <a:rPr lang="en-US" sz="1200" dirty="0" smtClean="0">
                          <a:solidFill>
                            <a:schemeClr val="bg1"/>
                          </a:solidFill>
                          <a:latin typeface="Garamond" panose="02020404030301010803" pitchFamily="18" charset="0"/>
                        </a:rPr>
                        <a:t>Clinical </a:t>
                      </a:r>
                      <a:endParaRPr lang="en-US" sz="1200" dirty="0">
                        <a:solidFill>
                          <a:schemeClr val="bg1"/>
                        </a:solidFill>
                        <a:latin typeface="Garamond" panose="02020404030301010803" pitchFamily="18" charset="0"/>
                      </a:endParaRPr>
                    </a:p>
                  </a:txBody>
                  <a:tcPr>
                    <a:lnL w="12700" cmpd="sng">
                      <a:noFill/>
                    </a:lnL>
                    <a:lnR w="12700" cmpd="sng">
                      <a:noFill/>
                    </a:lnR>
                    <a:lnT w="12700" cap="flat" cmpd="sng" algn="ctr">
                      <a:solidFill>
                        <a:schemeClr val="bg1"/>
                      </a:solidFill>
                      <a:prstDash val="solid"/>
                      <a:round/>
                      <a:headEnd type="none" w="med" len="med"/>
                      <a:tailEnd type="none" w="med" len="med"/>
                    </a:lnT>
                    <a:lnB w="12700" cmpd="sng">
                      <a:noFill/>
                    </a:lnB>
                    <a:lnTlToBr w="12700" cmpd="sng">
                      <a:noFill/>
                      <a:prstDash val="solid"/>
                    </a:lnTlToBr>
                    <a:lnBlToTr w="12700" cmpd="sng">
                      <a:noFill/>
                      <a:prstDash val="solid"/>
                    </a:lnBlToTr>
                    <a:solidFill>
                      <a:schemeClr val="accent5">
                        <a:lumMod val="75000"/>
                      </a:schemeClr>
                    </a:solidFill>
                  </a:tcPr>
                </a:tc>
                <a:tc>
                  <a:txBody>
                    <a:bodyPr/>
                    <a:lstStyle/>
                    <a:p>
                      <a:pPr algn="just"/>
                      <a:r>
                        <a:rPr lang="en-US" sz="1200" dirty="0" smtClean="0">
                          <a:solidFill>
                            <a:schemeClr val="bg1"/>
                          </a:solidFill>
                          <a:latin typeface="Garamond" panose="02020404030301010803" pitchFamily="18" charset="0"/>
                        </a:rPr>
                        <a:t>Irregular/Infrequent Menses or</a:t>
                      </a:r>
                    </a:p>
                    <a:p>
                      <a:pPr algn="just"/>
                      <a:r>
                        <a:rPr lang="en-US" sz="1200" dirty="0" smtClean="0">
                          <a:solidFill>
                            <a:schemeClr val="bg1"/>
                          </a:solidFill>
                          <a:latin typeface="Garamond" panose="02020404030301010803" pitchFamily="18" charset="0"/>
                        </a:rPr>
                        <a:t>Amenorrhea</a:t>
                      </a:r>
                      <a:r>
                        <a:rPr lang="en-US" sz="1200" baseline="0" dirty="0" smtClean="0">
                          <a:solidFill>
                            <a:schemeClr val="bg1"/>
                          </a:solidFill>
                          <a:latin typeface="Garamond" panose="02020404030301010803" pitchFamily="18" charset="0"/>
                        </a:rPr>
                        <a:t> or </a:t>
                      </a:r>
                    </a:p>
                    <a:p>
                      <a:pPr algn="just"/>
                      <a:r>
                        <a:rPr lang="en-US" sz="1200" dirty="0" smtClean="0">
                          <a:solidFill>
                            <a:schemeClr val="bg1"/>
                          </a:solidFill>
                          <a:latin typeface="Garamond" panose="02020404030301010803" pitchFamily="18" charset="0"/>
                        </a:rPr>
                        <a:t>Anovulation</a:t>
                      </a:r>
                    </a:p>
                  </a:txBody>
                  <a:tcPr>
                    <a:lnL w="12700" cmpd="sng">
                      <a:noFill/>
                    </a:lnL>
                    <a:lnR w="12700" cmpd="sng">
                      <a:noFill/>
                    </a:lnR>
                    <a:lnT w="12700" cap="flat" cmpd="sng" algn="ctr">
                      <a:solidFill>
                        <a:schemeClr val="bg1"/>
                      </a:solidFill>
                      <a:prstDash val="solid"/>
                      <a:round/>
                      <a:headEnd type="none" w="med" len="med"/>
                      <a:tailEnd type="none" w="med" len="med"/>
                    </a:lnT>
                    <a:lnB w="12700" cmpd="sng">
                      <a:noFill/>
                    </a:lnB>
                    <a:lnTlToBr w="12700" cmpd="sng">
                      <a:noFill/>
                      <a:prstDash val="solid"/>
                    </a:lnTlToBr>
                    <a:lnBlToTr w="12700" cmpd="sng">
                      <a:noFill/>
                      <a:prstDash val="solid"/>
                    </a:lnBlToTr>
                    <a:solidFill>
                      <a:schemeClr val="accent5">
                        <a:lumMod val="75000"/>
                      </a:schemeClr>
                    </a:solidFill>
                  </a:tcPr>
                </a:tc>
                <a:extLst>
                  <a:ext uri="{0D108BD9-81ED-4DB2-BD59-A6C34878D82A}">
                    <a16:rowId xmlns:a16="http://schemas.microsoft.com/office/drawing/2014/main" val="10005"/>
                  </a:ext>
                </a:extLst>
              </a:tr>
              <a:tr h="364597">
                <a:tc>
                  <a:txBody>
                    <a:bodyPr/>
                    <a:lstStyle/>
                    <a:p>
                      <a:r>
                        <a:rPr lang="en-US" sz="1200" dirty="0" smtClean="0">
                          <a:solidFill>
                            <a:schemeClr val="bg1"/>
                          </a:solidFill>
                          <a:latin typeface="Garamond" panose="02020404030301010803" pitchFamily="18" charset="0"/>
                        </a:rPr>
                        <a:t>Morphologic </a:t>
                      </a:r>
                      <a:endParaRPr lang="en-US" sz="1200" dirty="0">
                        <a:solidFill>
                          <a:schemeClr val="bg1"/>
                        </a:solidFill>
                        <a:latin typeface="Garamond" panose="02020404030301010803" pitchFamily="18"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5">
                        <a:lumMod val="75000"/>
                      </a:schemeClr>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smtClean="0">
                          <a:solidFill>
                            <a:schemeClr val="bg1"/>
                          </a:solidFill>
                          <a:latin typeface="Garamond" panose="02020404030301010803" pitchFamily="18" charset="0"/>
                        </a:rPr>
                        <a:t>Polycystic ovaries (on ultrasound</a:t>
                      </a:r>
                      <a:r>
                        <a:rPr lang="en-US" sz="1200" baseline="0" dirty="0" smtClean="0">
                          <a:solidFill>
                            <a:schemeClr val="bg1"/>
                          </a:solidFill>
                          <a:latin typeface="Garamond" panose="02020404030301010803" pitchFamily="18" charset="0"/>
                        </a:rPr>
                        <a:t> or other imaging)</a:t>
                      </a:r>
                      <a:endParaRPr lang="en-US" sz="1200" dirty="0" smtClean="0">
                        <a:solidFill>
                          <a:schemeClr val="bg1"/>
                        </a:solidFill>
                        <a:latin typeface="Garamond" panose="02020404030301010803" pitchFamily="18"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5">
                        <a:lumMod val="75000"/>
                      </a:schemeClr>
                    </a:solidFill>
                  </a:tcPr>
                </a:tc>
                <a:extLst>
                  <a:ext uri="{0D108BD9-81ED-4DB2-BD59-A6C34878D82A}">
                    <a16:rowId xmlns:a16="http://schemas.microsoft.com/office/drawing/2014/main" val="10006"/>
                  </a:ext>
                </a:extLst>
              </a:tr>
            </a:tbl>
          </a:graphicData>
        </a:graphic>
      </p:graphicFrame>
      <p:pic>
        <p:nvPicPr>
          <p:cNvPr id="20" name="Picture 19"/>
          <p:cNvPicPr>
            <a:picLocks noChangeAspect="1"/>
          </p:cNvPicPr>
          <p:nvPr/>
        </p:nvPicPr>
        <p:blipFill rotWithShape="1">
          <a:blip r:embed="rId2" cstate="print">
            <a:extLst>
              <a:ext uri="{BEBA8EAE-BF5A-486C-A8C5-ECC9F3942E4B}">
                <a14:imgProps xmlns:a14="http://schemas.microsoft.com/office/drawing/2010/main">
                  <a14:imgLayer r:embed="rId3">
                    <a14:imgEffect>
                      <a14:brightnessContrast bright="40000"/>
                    </a14:imgEffect>
                  </a14:imgLayer>
                </a14:imgProps>
              </a:ext>
              <a:ext uri="{28A0092B-C50C-407E-A947-70E740481C1C}">
                <a14:useLocalDpi xmlns:a14="http://schemas.microsoft.com/office/drawing/2010/main" val="0"/>
              </a:ext>
            </a:extLst>
          </a:blip>
          <a:srcRect l="22988" t="19875" r="22543" b="32403"/>
          <a:stretch/>
        </p:blipFill>
        <p:spPr>
          <a:xfrm>
            <a:off x="4796941" y="1841610"/>
            <a:ext cx="2646917" cy="1810211"/>
          </a:xfrm>
          <a:prstGeom prst="rect">
            <a:avLst/>
          </a:prstGeom>
          <a:ln>
            <a:noFill/>
          </a:ln>
          <a:effectLst>
            <a:softEdge rad="112500"/>
          </a:effectLst>
        </p:spPr>
      </p:pic>
      <p:sp>
        <p:nvSpPr>
          <p:cNvPr id="16" name="Rectangle 15"/>
          <p:cNvSpPr/>
          <p:nvPr/>
        </p:nvSpPr>
        <p:spPr>
          <a:xfrm>
            <a:off x="1305770" y="1154358"/>
            <a:ext cx="6202374" cy="307777"/>
          </a:xfrm>
          <a:prstGeom prst="rect">
            <a:avLst/>
          </a:prstGeom>
        </p:spPr>
        <p:txBody>
          <a:bodyPr wrap="square">
            <a:spAutoFit/>
          </a:bodyPr>
          <a:lstStyle/>
          <a:p>
            <a:r>
              <a:rPr lang="en-US" sz="1400" cap="all" dirty="0">
                <a:solidFill>
                  <a:schemeClr val="bg1"/>
                </a:solidFill>
                <a:latin typeface="Garamond" panose="02020404030301010803" pitchFamily="18" charset="0"/>
              </a:rPr>
              <a:t>A reference for healthcare providers</a:t>
            </a:r>
          </a:p>
        </p:txBody>
      </p:sp>
    </p:spTree>
    <p:extLst>
      <p:ext uri="{BB962C8B-B14F-4D97-AF65-F5344CB8AC3E}">
        <p14:creationId xmlns:p14="http://schemas.microsoft.com/office/powerpoint/2010/main" val="377242644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0" y="-227689"/>
            <a:ext cx="1153980" cy="10493643"/>
            <a:chOff x="0" y="-227689"/>
            <a:chExt cx="1153980" cy="10493643"/>
          </a:xfrm>
        </p:grpSpPr>
        <p:sp>
          <p:nvSpPr>
            <p:cNvPr id="4" name="Rectangle 3"/>
            <p:cNvSpPr/>
            <p:nvPr/>
          </p:nvSpPr>
          <p:spPr>
            <a:xfrm>
              <a:off x="0" y="-1"/>
              <a:ext cx="1153980" cy="10058400"/>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TextBox 6"/>
            <p:cNvSpPr txBox="1"/>
            <p:nvPr/>
          </p:nvSpPr>
          <p:spPr>
            <a:xfrm rot="16200000">
              <a:off x="-4669829" y="4719051"/>
              <a:ext cx="10493643" cy="600164"/>
            </a:xfrm>
            <a:prstGeom prst="rect">
              <a:avLst/>
            </a:prstGeom>
            <a:noFill/>
          </p:spPr>
          <p:txBody>
            <a:bodyPr wrap="square" rtlCol="0">
              <a:spAutoFit/>
            </a:bodyPr>
            <a:lstStyle/>
            <a:p>
              <a:pPr algn="ctr"/>
              <a:r>
                <a:rPr lang="en-US" sz="3300" b="1" cap="all" dirty="0" smtClean="0">
                  <a:solidFill>
                    <a:schemeClr val="bg1"/>
                  </a:solidFill>
                  <a:latin typeface="Garamond" panose="02020404030301010803" pitchFamily="18" charset="0"/>
                </a:rPr>
                <a:t>AE-PCOS Society Education Committee</a:t>
              </a:r>
              <a:endParaRPr lang="en-US" sz="3300" b="1" cap="all" dirty="0">
                <a:solidFill>
                  <a:schemeClr val="bg1"/>
                </a:solidFill>
                <a:latin typeface="Garamond" panose="02020404030301010803" pitchFamily="18" charset="0"/>
              </a:endParaRPr>
            </a:p>
          </p:txBody>
        </p:sp>
      </p:grpSp>
      <p:sp>
        <p:nvSpPr>
          <p:cNvPr id="14" name="Rectangle 13"/>
          <p:cNvSpPr/>
          <p:nvPr/>
        </p:nvSpPr>
        <p:spPr>
          <a:xfrm>
            <a:off x="1229875" y="171919"/>
            <a:ext cx="6466630" cy="2926080"/>
          </a:xfrm>
          <a:prstGeom prst="rect">
            <a:avLst/>
          </a:prstGeom>
          <a:noFill/>
          <a:ln w="57150">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9" name="Rectangle 18"/>
          <p:cNvSpPr/>
          <p:nvPr/>
        </p:nvSpPr>
        <p:spPr>
          <a:xfrm>
            <a:off x="1229875" y="3207721"/>
            <a:ext cx="6466630" cy="6678760"/>
          </a:xfrm>
          <a:prstGeom prst="rect">
            <a:avLst/>
          </a:prstGeom>
          <a:noFill/>
          <a:ln w="57150">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20" name="Rectangle 19"/>
          <p:cNvSpPr/>
          <p:nvPr/>
        </p:nvSpPr>
        <p:spPr>
          <a:xfrm>
            <a:off x="1305770" y="3194983"/>
            <a:ext cx="6309360" cy="6863417"/>
          </a:xfrm>
          <a:prstGeom prst="rect">
            <a:avLst/>
          </a:prstGeom>
        </p:spPr>
        <p:txBody>
          <a:bodyPr wrap="square">
            <a:spAutoFit/>
          </a:bodyPr>
          <a:lstStyle/>
          <a:p>
            <a:pPr algn="just"/>
            <a:r>
              <a:rPr lang="en-US" sz="2000" b="1" dirty="0" smtClean="0">
                <a:solidFill>
                  <a:schemeClr val="accent5">
                    <a:lumMod val="75000"/>
                  </a:schemeClr>
                </a:solidFill>
                <a:latin typeface="Garamond" panose="02020404030301010803" pitchFamily="18" charset="0"/>
              </a:rPr>
              <a:t>Implications </a:t>
            </a:r>
            <a:r>
              <a:rPr lang="en-US" sz="2000" b="1" dirty="0">
                <a:solidFill>
                  <a:schemeClr val="accent5">
                    <a:lumMod val="75000"/>
                  </a:schemeClr>
                </a:solidFill>
                <a:latin typeface="Garamond" panose="02020404030301010803" pitchFamily="18" charset="0"/>
              </a:rPr>
              <a:t>for Health and Wellness</a:t>
            </a:r>
          </a:p>
          <a:p>
            <a:pPr algn="just"/>
            <a:r>
              <a:rPr lang="en-US" sz="1200" dirty="0">
                <a:solidFill>
                  <a:schemeClr val="accent5">
                    <a:lumMod val="75000"/>
                  </a:schemeClr>
                </a:solidFill>
                <a:latin typeface="Garamond" panose="02020404030301010803" pitchFamily="18" charset="0"/>
              </a:rPr>
              <a:t> </a:t>
            </a:r>
          </a:p>
          <a:p>
            <a:pPr algn="just"/>
            <a:r>
              <a:rPr lang="en-US" sz="1200" i="1" dirty="0" smtClean="0">
                <a:solidFill>
                  <a:schemeClr val="accent5">
                    <a:lumMod val="75000"/>
                  </a:schemeClr>
                </a:solidFill>
                <a:latin typeface="Garamond" panose="02020404030301010803" pitchFamily="18" charset="0"/>
              </a:rPr>
              <a:t>Reproductive </a:t>
            </a:r>
            <a:r>
              <a:rPr lang="en-US" sz="1200" i="1" dirty="0">
                <a:solidFill>
                  <a:schemeClr val="accent5">
                    <a:lumMod val="75000"/>
                  </a:schemeClr>
                </a:solidFill>
                <a:latin typeface="Garamond" panose="02020404030301010803" pitchFamily="18" charset="0"/>
              </a:rPr>
              <a:t>Health &amp; Fertility:  </a:t>
            </a:r>
            <a:r>
              <a:rPr lang="en-US" sz="1200" dirty="0">
                <a:solidFill>
                  <a:schemeClr val="accent5">
                    <a:lumMod val="75000"/>
                  </a:schemeClr>
                </a:solidFill>
                <a:latin typeface="Garamond" panose="02020404030301010803" pitchFamily="18" charset="0"/>
              </a:rPr>
              <a:t>Impaired functioning of the </a:t>
            </a:r>
            <a:r>
              <a:rPr lang="en-US" sz="1200" dirty="0" err="1" smtClean="0">
                <a:solidFill>
                  <a:schemeClr val="accent5">
                    <a:lumMod val="75000"/>
                  </a:schemeClr>
                </a:solidFill>
                <a:latin typeface="Garamond" panose="02020404030301010803" pitchFamily="18" charset="0"/>
              </a:rPr>
              <a:t>HPO</a:t>
            </a:r>
            <a:r>
              <a:rPr lang="en-US" sz="1200" dirty="0" smtClean="0">
                <a:solidFill>
                  <a:schemeClr val="accent5">
                    <a:lumMod val="75000"/>
                  </a:schemeClr>
                </a:solidFill>
                <a:latin typeface="Garamond" panose="02020404030301010803" pitchFamily="18" charset="0"/>
              </a:rPr>
              <a:t> axis underlies much of the </a:t>
            </a:r>
            <a:r>
              <a:rPr lang="en-US" sz="1200" dirty="0">
                <a:solidFill>
                  <a:schemeClr val="accent5">
                    <a:lumMod val="75000"/>
                  </a:schemeClr>
                </a:solidFill>
                <a:latin typeface="Garamond" panose="02020404030301010803" pitchFamily="18" charset="0"/>
              </a:rPr>
              <a:t>ovulatory dysfunction </a:t>
            </a:r>
            <a:r>
              <a:rPr lang="en-US" sz="1200" dirty="0" smtClean="0">
                <a:solidFill>
                  <a:schemeClr val="accent5">
                    <a:lumMod val="75000"/>
                  </a:schemeClr>
                </a:solidFill>
                <a:latin typeface="Garamond" panose="02020404030301010803" pitchFamily="18" charset="0"/>
              </a:rPr>
              <a:t>in </a:t>
            </a:r>
            <a:r>
              <a:rPr lang="en-US" sz="1200" dirty="0">
                <a:solidFill>
                  <a:schemeClr val="accent5">
                    <a:lumMod val="75000"/>
                  </a:schemeClr>
                </a:solidFill>
                <a:latin typeface="Garamond" panose="02020404030301010803" pitchFamily="18" charset="0"/>
              </a:rPr>
              <a:t>PCOS. </a:t>
            </a:r>
            <a:r>
              <a:rPr lang="en-US" sz="1200" dirty="0" smtClean="0">
                <a:solidFill>
                  <a:schemeClr val="accent5">
                    <a:lumMod val="75000"/>
                  </a:schemeClr>
                </a:solidFill>
                <a:latin typeface="Garamond" panose="02020404030301010803" pitchFamily="18" charset="0"/>
              </a:rPr>
              <a:t> However, hyperandrogenemia and hyperinsulinemia are important </a:t>
            </a:r>
            <a:r>
              <a:rPr lang="en-US" sz="1200" dirty="0">
                <a:solidFill>
                  <a:schemeClr val="accent5">
                    <a:lumMod val="75000"/>
                  </a:schemeClr>
                </a:solidFill>
                <a:latin typeface="Garamond" panose="02020404030301010803" pitchFamily="18" charset="0"/>
              </a:rPr>
              <a:t>underpinnings to the ovulatory dysfunction in </a:t>
            </a:r>
            <a:r>
              <a:rPr lang="en-US" sz="1200" dirty="0" smtClean="0">
                <a:solidFill>
                  <a:schemeClr val="accent5">
                    <a:lumMod val="75000"/>
                  </a:schemeClr>
                </a:solidFill>
                <a:latin typeface="Garamond" panose="02020404030301010803" pitchFamily="18" charset="0"/>
              </a:rPr>
              <a:t>PCOS</a:t>
            </a:r>
            <a:r>
              <a:rPr lang="en-US" sz="1200" dirty="0">
                <a:solidFill>
                  <a:schemeClr val="accent5">
                    <a:lumMod val="75000"/>
                  </a:schemeClr>
                </a:solidFill>
                <a:latin typeface="Garamond" panose="02020404030301010803" pitchFamily="18" charset="0"/>
              </a:rPr>
              <a:t> </a:t>
            </a:r>
            <a:r>
              <a:rPr lang="en-US" sz="1200" dirty="0" smtClean="0">
                <a:solidFill>
                  <a:schemeClr val="accent5">
                    <a:lumMod val="75000"/>
                  </a:schemeClr>
                </a:solidFill>
                <a:latin typeface="Garamond" panose="02020404030301010803" pitchFamily="18" charset="0"/>
              </a:rPr>
              <a:t>since they perpetuate </a:t>
            </a:r>
            <a:r>
              <a:rPr lang="en-US" sz="1200" dirty="0">
                <a:solidFill>
                  <a:schemeClr val="accent5">
                    <a:lumMod val="75000"/>
                  </a:schemeClr>
                </a:solidFill>
                <a:latin typeface="Garamond" panose="02020404030301010803" pitchFamily="18" charset="0"/>
              </a:rPr>
              <a:t>the </a:t>
            </a:r>
            <a:r>
              <a:rPr lang="en-US" sz="1200" dirty="0" smtClean="0">
                <a:solidFill>
                  <a:schemeClr val="accent5">
                    <a:lumMod val="75000"/>
                  </a:schemeClr>
                </a:solidFill>
                <a:latin typeface="Garamond" panose="02020404030301010803" pitchFamily="18" charset="0"/>
              </a:rPr>
              <a:t>dysregulation </a:t>
            </a:r>
            <a:r>
              <a:rPr lang="en-US" sz="1200" dirty="0">
                <a:solidFill>
                  <a:schemeClr val="accent5">
                    <a:lumMod val="75000"/>
                  </a:schemeClr>
                </a:solidFill>
                <a:latin typeface="Garamond" panose="02020404030301010803" pitchFamily="18" charset="0"/>
              </a:rPr>
              <a:t>of the HPO axis and </a:t>
            </a:r>
            <a:r>
              <a:rPr lang="en-US" sz="1200" dirty="0" smtClean="0">
                <a:solidFill>
                  <a:schemeClr val="accent5">
                    <a:lumMod val="75000"/>
                  </a:schemeClr>
                </a:solidFill>
                <a:latin typeface="Garamond" panose="02020404030301010803" pitchFamily="18" charset="0"/>
              </a:rPr>
              <a:t>stimulate further hyperandrogenism</a:t>
            </a:r>
            <a:r>
              <a:rPr lang="en-US" sz="1200" dirty="0">
                <a:solidFill>
                  <a:schemeClr val="accent5">
                    <a:lumMod val="75000"/>
                  </a:schemeClr>
                </a:solidFill>
                <a:latin typeface="Garamond" panose="02020404030301010803" pitchFamily="18" charset="0"/>
              </a:rPr>
              <a:t>. L</a:t>
            </a:r>
            <a:r>
              <a:rPr lang="en-US" sz="1200" dirty="0" smtClean="0">
                <a:solidFill>
                  <a:schemeClr val="accent5">
                    <a:lumMod val="75000"/>
                  </a:schemeClr>
                </a:solidFill>
                <a:latin typeface="Garamond" panose="02020404030301010803" pitchFamily="18" charset="0"/>
              </a:rPr>
              <a:t>ocal production of androgens in </a:t>
            </a:r>
            <a:r>
              <a:rPr lang="en-US" sz="1200" dirty="0">
                <a:solidFill>
                  <a:schemeClr val="accent5">
                    <a:lumMod val="75000"/>
                  </a:schemeClr>
                </a:solidFill>
                <a:latin typeface="Garamond" panose="02020404030301010803" pitchFamily="18" charset="0"/>
              </a:rPr>
              <a:t>turn contributes to </a:t>
            </a:r>
            <a:r>
              <a:rPr lang="en-US" sz="1200" dirty="0" smtClean="0">
                <a:solidFill>
                  <a:schemeClr val="accent5">
                    <a:lumMod val="75000"/>
                  </a:schemeClr>
                </a:solidFill>
                <a:latin typeface="Garamond" panose="02020404030301010803" pitchFamily="18" charset="0"/>
              </a:rPr>
              <a:t>ovarian </a:t>
            </a:r>
            <a:r>
              <a:rPr lang="en-US" sz="1200" dirty="0">
                <a:solidFill>
                  <a:schemeClr val="accent5">
                    <a:lumMod val="75000"/>
                  </a:schemeClr>
                </a:solidFill>
                <a:latin typeface="Garamond" panose="02020404030301010803" pitchFamily="18" charset="0"/>
              </a:rPr>
              <a:t>follicular </a:t>
            </a:r>
            <a:r>
              <a:rPr lang="en-US" sz="1200" dirty="0" smtClean="0">
                <a:solidFill>
                  <a:schemeClr val="accent5">
                    <a:lumMod val="75000"/>
                  </a:schemeClr>
                </a:solidFill>
                <a:latin typeface="Garamond" panose="02020404030301010803" pitchFamily="18" charset="0"/>
              </a:rPr>
              <a:t>arrest, </a:t>
            </a:r>
            <a:r>
              <a:rPr lang="en-US" sz="1200" dirty="0" err="1" smtClean="0">
                <a:solidFill>
                  <a:schemeClr val="accent5">
                    <a:lumMod val="75000"/>
                  </a:schemeClr>
                </a:solidFill>
                <a:latin typeface="Garamond" panose="02020404030301010803" pitchFamily="18" charset="0"/>
              </a:rPr>
              <a:t>anovulation</a:t>
            </a:r>
            <a:r>
              <a:rPr lang="en-US" sz="1200" dirty="0" smtClean="0">
                <a:solidFill>
                  <a:schemeClr val="accent5">
                    <a:lumMod val="75000"/>
                  </a:schemeClr>
                </a:solidFill>
                <a:latin typeface="Garamond" panose="02020404030301010803" pitchFamily="18" charset="0"/>
              </a:rPr>
              <a:t>, and the </a:t>
            </a:r>
            <a:r>
              <a:rPr lang="en-US" sz="1200" dirty="0">
                <a:solidFill>
                  <a:schemeClr val="accent5">
                    <a:lumMod val="75000"/>
                  </a:schemeClr>
                </a:solidFill>
                <a:latin typeface="Garamond" panose="02020404030301010803" pitchFamily="18" charset="0"/>
              </a:rPr>
              <a:t>morphologic hallmark of the syndrome </a:t>
            </a:r>
            <a:r>
              <a:rPr lang="en-US" sz="1200" dirty="0" smtClean="0">
                <a:solidFill>
                  <a:schemeClr val="accent5">
                    <a:lumMod val="75000"/>
                  </a:schemeClr>
                </a:solidFill>
                <a:latin typeface="Garamond" panose="02020404030301010803" pitchFamily="18" charset="0"/>
              </a:rPr>
              <a:t>– polycystic ovaries on ultrasound. Together, these contributors to ovulatory dysfunction result in infrequent and unpredictable menstrual periods and a heightened risk for infertility. </a:t>
            </a:r>
            <a:endParaRPr lang="en-US" sz="1200" dirty="0">
              <a:solidFill>
                <a:schemeClr val="accent5">
                  <a:lumMod val="75000"/>
                </a:schemeClr>
              </a:solidFill>
              <a:latin typeface="Garamond" panose="02020404030301010803" pitchFamily="18" charset="0"/>
            </a:endParaRPr>
          </a:p>
          <a:p>
            <a:pPr algn="just"/>
            <a:endParaRPr lang="en-US" sz="1200" dirty="0" smtClean="0">
              <a:solidFill>
                <a:schemeClr val="accent5">
                  <a:lumMod val="75000"/>
                </a:schemeClr>
              </a:solidFill>
              <a:latin typeface="Garamond" panose="02020404030301010803" pitchFamily="18" charset="0"/>
            </a:endParaRPr>
          </a:p>
          <a:p>
            <a:pPr algn="just"/>
            <a:r>
              <a:rPr lang="en-US" sz="1200" i="1" dirty="0" smtClean="0">
                <a:solidFill>
                  <a:schemeClr val="accent5">
                    <a:lumMod val="75000"/>
                  </a:schemeClr>
                </a:solidFill>
                <a:latin typeface="Garamond" panose="02020404030301010803" pitchFamily="18" charset="0"/>
              </a:rPr>
              <a:t>Hirsutism:  </a:t>
            </a:r>
            <a:r>
              <a:rPr lang="en-US" sz="1200" dirty="0" smtClean="0">
                <a:solidFill>
                  <a:schemeClr val="accent5">
                    <a:lumMod val="75000"/>
                  </a:schemeClr>
                </a:solidFill>
                <a:latin typeface="Garamond" panose="02020404030301010803" pitchFamily="18" charset="0"/>
              </a:rPr>
              <a:t>Male pattern hair growth on the upper-lip, chin, mid-chest and abdomen can be cosmetically distressing to women. While pharmacological treatment of hirsutism may be helpful, it is often not sufficient for achieving the desired cosmetic effect. Therefore, non-pharmacological methods ranging from shaving, waxing, depilation and epilation to laser therapy and electrolysis are recommended supporting  management strategies. </a:t>
            </a:r>
            <a:endParaRPr lang="en-US" sz="1200" i="1" dirty="0" smtClean="0">
              <a:solidFill>
                <a:schemeClr val="accent5">
                  <a:lumMod val="75000"/>
                </a:schemeClr>
              </a:solidFill>
              <a:latin typeface="Garamond" panose="02020404030301010803" pitchFamily="18" charset="0"/>
            </a:endParaRPr>
          </a:p>
          <a:p>
            <a:pPr algn="just"/>
            <a:endParaRPr lang="en-US" sz="1200" i="1" dirty="0" smtClean="0">
              <a:solidFill>
                <a:schemeClr val="accent5">
                  <a:lumMod val="75000"/>
                </a:schemeClr>
              </a:solidFill>
              <a:latin typeface="Garamond" panose="02020404030301010803" pitchFamily="18" charset="0"/>
            </a:endParaRPr>
          </a:p>
          <a:p>
            <a:pPr algn="just"/>
            <a:r>
              <a:rPr lang="en-US" sz="1200" i="1" dirty="0" smtClean="0">
                <a:solidFill>
                  <a:schemeClr val="accent5">
                    <a:lumMod val="75000"/>
                  </a:schemeClr>
                </a:solidFill>
                <a:latin typeface="Garamond" panose="02020404030301010803" pitchFamily="18" charset="0"/>
              </a:rPr>
              <a:t>Metabolic </a:t>
            </a:r>
            <a:r>
              <a:rPr lang="en-US" sz="1200" i="1" dirty="0">
                <a:solidFill>
                  <a:schemeClr val="accent5">
                    <a:lumMod val="75000"/>
                  </a:schemeClr>
                </a:solidFill>
                <a:latin typeface="Garamond" panose="02020404030301010803" pitchFamily="18" charset="0"/>
              </a:rPr>
              <a:t>Dysfunction: </a:t>
            </a:r>
            <a:r>
              <a:rPr lang="en-US" sz="1200" dirty="0">
                <a:solidFill>
                  <a:schemeClr val="accent5">
                    <a:lumMod val="75000"/>
                  </a:schemeClr>
                </a:solidFill>
                <a:latin typeface="Garamond" panose="02020404030301010803" pitchFamily="18" charset="0"/>
              </a:rPr>
              <a:t>Even without </a:t>
            </a:r>
            <a:r>
              <a:rPr lang="en-US" sz="1200" dirty="0" smtClean="0">
                <a:solidFill>
                  <a:schemeClr val="accent5">
                    <a:lumMod val="75000"/>
                  </a:schemeClr>
                </a:solidFill>
                <a:latin typeface="Garamond" panose="02020404030301010803" pitchFamily="18" charset="0"/>
              </a:rPr>
              <a:t>excess </a:t>
            </a:r>
            <a:r>
              <a:rPr lang="en-US" sz="1200" dirty="0">
                <a:solidFill>
                  <a:schemeClr val="accent5">
                    <a:lumMod val="75000"/>
                  </a:schemeClr>
                </a:solidFill>
                <a:latin typeface="Garamond" panose="02020404030301010803" pitchFamily="18" charset="0"/>
              </a:rPr>
              <a:t>adiposity, women with PCOS are more insulin resistant than their </a:t>
            </a:r>
            <a:r>
              <a:rPr lang="en-US" sz="1200" dirty="0" smtClean="0">
                <a:solidFill>
                  <a:schemeClr val="accent5">
                    <a:lumMod val="75000"/>
                  </a:schemeClr>
                </a:solidFill>
                <a:latin typeface="Garamond" panose="02020404030301010803" pitchFamily="18" charset="0"/>
              </a:rPr>
              <a:t>non-PCOS counterparts </a:t>
            </a:r>
            <a:r>
              <a:rPr lang="en-US" sz="1200" dirty="0">
                <a:solidFill>
                  <a:schemeClr val="accent5">
                    <a:lumMod val="75000"/>
                  </a:schemeClr>
                </a:solidFill>
                <a:latin typeface="Garamond" panose="02020404030301010803" pitchFamily="18" charset="0"/>
              </a:rPr>
              <a:t>of </a:t>
            </a:r>
            <a:r>
              <a:rPr lang="en-US" sz="1200" dirty="0" smtClean="0">
                <a:solidFill>
                  <a:schemeClr val="accent5">
                    <a:lumMod val="75000"/>
                  </a:schemeClr>
                </a:solidFill>
                <a:latin typeface="Garamond" panose="02020404030301010803" pitchFamily="18" charset="0"/>
              </a:rPr>
              <a:t>the same body mass index and </a:t>
            </a:r>
            <a:r>
              <a:rPr lang="en-US" sz="1200" dirty="0">
                <a:solidFill>
                  <a:schemeClr val="accent5">
                    <a:lumMod val="75000"/>
                  </a:schemeClr>
                </a:solidFill>
                <a:latin typeface="Garamond" panose="02020404030301010803" pitchFamily="18" charset="0"/>
              </a:rPr>
              <a:t>age. Insulin resistance </a:t>
            </a:r>
            <a:r>
              <a:rPr lang="en-US" sz="1200" dirty="0" smtClean="0">
                <a:solidFill>
                  <a:schemeClr val="accent5">
                    <a:lumMod val="75000"/>
                  </a:schemeClr>
                </a:solidFill>
                <a:latin typeface="Garamond" panose="02020404030301010803" pitchFamily="18" charset="0"/>
              </a:rPr>
              <a:t>leads to increased levels of insulin (hyperinsulinemia) and increases the risk </a:t>
            </a:r>
            <a:r>
              <a:rPr lang="en-US" sz="1200" dirty="0">
                <a:solidFill>
                  <a:schemeClr val="accent5">
                    <a:lumMod val="75000"/>
                  </a:schemeClr>
                </a:solidFill>
                <a:latin typeface="Garamond" panose="02020404030301010803" pitchFamily="18" charset="0"/>
              </a:rPr>
              <a:t>of gestational diabetes and </a:t>
            </a:r>
            <a:r>
              <a:rPr lang="en-US" sz="1200" dirty="0" smtClean="0">
                <a:solidFill>
                  <a:schemeClr val="accent5">
                    <a:lumMod val="75000"/>
                  </a:schemeClr>
                </a:solidFill>
                <a:latin typeface="Garamond" panose="02020404030301010803" pitchFamily="18" charset="0"/>
              </a:rPr>
              <a:t>adult-onset/type II diabetes mellitus.  Lipid </a:t>
            </a:r>
            <a:r>
              <a:rPr lang="en-US" sz="1200" dirty="0">
                <a:solidFill>
                  <a:schemeClr val="accent5">
                    <a:lumMod val="75000"/>
                  </a:schemeClr>
                </a:solidFill>
                <a:latin typeface="Garamond" panose="02020404030301010803" pitchFamily="18" charset="0"/>
              </a:rPr>
              <a:t>profile abnormalities are also commonly encountered in women with PCOS</a:t>
            </a:r>
            <a:r>
              <a:rPr lang="en-US" sz="1200" dirty="0" smtClean="0">
                <a:solidFill>
                  <a:schemeClr val="accent5">
                    <a:lumMod val="75000"/>
                  </a:schemeClr>
                </a:solidFill>
                <a:latin typeface="Garamond" panose="02020404030301010803" pitchFamily="18" charset="0"/>
              </a:rPr>
              <a:t>. </a:t>
            </a:r>
            <a:endParaRPr lang="en-US" sz="1200" dirty="0">
              <a:solidFill>
                <a:schemeClr val="accent5">
                  <a:lumMod val="75000"/>
                </a:schemeClr>
              </a:solidFill>
              <a:latin typeface="Garamond" panose="02020404030301010803" pitchFamily="18" charset="0"/>
            </a:endParaRPr>
          </a:p>
          <a:p>
            <a:pPr algn="just"/>
            <a:endParaRPr lang="en-US" sz="1200" i="1" dirty="0" smtClean="0">
              <a:solidFill>
                <a:schemeClr val="accent5">
                  <a:lumMod val="75000"/>
                </a:schemeClr>
              </a:solidFill>
              <a:latin typeface="Garamond" panose="02020404030301010803" pitchFamily="18" charset="0"/>
            </a:endParaRPr>
          </a:p>
          <a:p>
            <a:pPr algn="just"/>
            <a:r>
              <a:rPr lang="en-US" sz="1200" i="1" dirty="0" smtClean="0">
                <a:solidFill>
                  <a:schemeClr val="accent5">
                    <a:lumMod val="75000"/>
                  </a:schemeClr>
                </a:solidFill>
                <a:latin typeface="Garamond" panose="02020404030301010803" pitchFamily="18" charset="0"/>
              </a:rPr>
              <a:t>Endometrial </a:t>
            </a:r>
            <a:r>
              <a:rPr lang="en-US" sz="1200" i="1" dirty="0">
                <a:solidFill>
                  <a:schemeClr val="accent5">
                    <a:lumMod val="75000"/>
                  </a:schemeClr>
                </a:solidFill>
                <a:latin typeface="Garamond" panose="02020404030301010803" pitchFamily="18" charset="0"/>
              </a:rPr>
              <a:t>Pathology: </a:t>
            </a:r>
            <a:r>
              <a:rPr lang="en-US" sz="1200" dirty="0" smtClean="0">
                <a:solidFill>
                  <a:schemeClr val="accent5">
                    <a:lumMod val="75000"/>
                  </a:schemeClr>
                </a:solidFill>
                <a:latin typeface="Garamond" panose="02020404030301010803" pitchFamily="18" charset="0"/>
              </a:rPr>
              <a:t>An increased </a:t>
            </a:r>
            <a:r>
              <a:rPr lang="en-US" sz="1200" dirty="0">
                <a:solidFill>
                  <a:schemeClr val="accent5">
                    <a:lumMod val="75000"/>
                  </a:schemeClr>
                </a:solidFill>
                <a:latin typeface="Garamond" panose="02020404030301010803" pitchFamily="18" charset="0"/>
              </a:rPr>
              <a:t>incidence and prevalence of endometrial polyps, hyperplasia and even </a:t>
            </a:r>
            <a:r>
              <a:rPr lang="en-US" sz="1200" dirty="0" smtClean="0">
                <a:solidFill>
                  <a:schemeClr val="accent5">
                    <a:lumMod val="75000"/>
                  </a:schemeClr>
                </a:solidFill>
                <a:latin typeface="Garamond" panose="02020404030301010803" pitchFamily="18" charset="0"/>
              </a:rPr>
              <a:t>endometrial adenocarcinoma are </a:t>
            </a:r>
            <a:r>
              <a:rPr lang="en-US" sz="1200" dirty="0">
                <a:solidFill>
                  <a:schemeClr val="accent5">
                    <a:lumMod val="75000"/>
                  </a:schemeClr>
                </a:solidFill>
                <a:latin typeface="Garamond" panose="02020404030301010803" pitchFamily="18" charset="0"/>
              </a:rPr>
              <a:t>noted in women with PCOS. Chronic anovulation with resulting endometrial exposure to estrogen unopposed by progesterone, insulin </a:t>
            </a:r>
            <a:r>
              <a:rPr lang="en-US" sz="1200" dirty="0" smtClean="0">
                <a:solidFill>
                  <a:schemeClr val="accent5">
                    <a:lumMod val="75000"/>
                  </a:schemeClr>
                </a:solidFill>
                <a:latin typeface="Garamond" panose="02020404030301010803" pitchFamily="18" charset="0"/>
              </a:rPr>
              <a:t>resistance, </a:t>
            </a:r>
            <a:r>
              <a:rPr lang="en-US" sz="1200" dirty="0">
                <a:solidFill>
                  <a:schemeClr val="accent5">
                    <a:lumMod val="75000"/>
                  </a:schemeClr>
                </a:solidFill>
                <a:latin typeface="Garamond" panose="02020404030301010803" pitchFamily="18" charset="0"/>
              </a:rPr>
              <a:t>and chronic inflammation </a:t>
            </a:r>
            <a:r>
              <a:rPr lang="en-US" sz="1200" dirty="0" smtClean="0">
                <a:solidFill>
                  <a:schemeClr val="accent5">
                    <a:lumMod val="75000"/>
                  </a:schemeClr>
                </a:solidFill>
                <a:latin typeface="Garamond" panose="02020404030301010803" pitchFamily="18" charset="0"/>
              </a:rPr>
              <a:t>are considered to contribute to the </a:t>
            </a:r>
            <a:r>
              <a:rPr lang="en-US" sz="1200" dirty="0">
                <a:solidFill>
                  <a:schemeClr val="accent5">
                    <a:lumMod val="75000"/>
                  </a:schemeClr>
                </a:solidFill>
                <a:latin typeface="Garamond" panose="02020404030301010803" pitchFamily="18" charset="0"/>
              </a:rPr>
              <a:t>risk for endometrial pathology in women with PCOS.</a:t>
            </a:r>
          </a:p>
          <a:p>
            <a:pPr algn="just"/>
            <a:endParaRPr lang="en-US" sz="1200" dirty="0" smtClean="0">
              <a:solidFill>
                <a:schemeClr val="accent5">
                  <a:lumMod val="75000"/>
                </a:schemeClr>
              </a:solidFill>
              <a:latin typeface="Garamond" panose="02020404030301010803" pitchFamily="18" charset="0"/>
            </a:endParaRPr>
          </a:p>
          <a:p>
            <a:pPr algn="just"/>
            <a:r>
              <a:rPr lang="en-US" sz="1200" i="1" dirty="0" smtClean="0">
                <a:solidFill>
                  <a:schemeClr val="accent5">
                    <a:lumMod val="75000"/>
                  </a:schemeClr>
                </a:solidFill>
                <a:latin typeface="Garamond" panose="02020404030301010803" pitchFamily="18" charset="0"/>
              </a:rPr>
              <a:t>Psychological </a:t>
            </a:r>
            <a:r>
              <a:rPr lang="en-US" sz="1200" i="1" dirty="0">
                <a:solidFill>
                  <a:schemeClr val="accent5">
                    <a:lumMod val="75000"/>
                  </a:schemeClr>
                </a:solidFill>
                <a:latin typeface="Garamond" panose="02020404030301010803" pitchFamily="18" charset="0"/>
              </a:rPr>
              <a:t>Distress:  </a:t>
            </a:r>
            <a:r>
              <a:rPr lang="en-US" sz="1200" dirty="0">
                <a:solidFill>
                  <a:schemeClr val="accent5">
                    <a:lumMod val="75000"/>
                  </a:schemeClr>
                </a:solidFill>
                <a:latin typeface="Garamond" panose="02020404030301010803" pitchFamily="18" charset="0"/>
              </a:rPr>
              <a:t>High </a:t>
            </a:r>
            <a:r>
              <a:rPr lang="en-US" sz="1200" dirty="0" smtClean="0">
                <a:solidFill>
                  <a:schemeClr val="accent5">
                    <a:lumMod val="75000"/>
                  </a:schemeClr>
                </a:solidFill>
                <a:latin typeface="Garamond" panose="02020404030301010803" pitchFamily="18" charset="0"/>
              </a:rPr>
              <a:t>rates of depression </a:t>
            </a:r>
            <a:r>
              <a:rPr lang="en-US" sz="1200" dirty="0">
                <a:solidFill>
                  <a:schemeClr val="accent5">
                    <a:lumMod val="75000"/>
                  </a:schemeClr>
                </a:solidFill>
                <a:latin typeface="Garamond" panose="02020404030301010803" pitchFamily="18" charset="0"/>
              </a:rPr>
              <a:t>and anxiety </a:t>
            </a:r>
            <a:r>
              <a:rPr lang="en-US" sz="1200" dirty="0" smtClean="0">
                <a:solidFill>
                  <a:schemeClr val="accent5">
                    <a:lumMod val="75000"/>
                  </a:schemeClr>
                </a:solidFill>
                <a:latin typeface="Garamond" panose="02020404030301010803" pitchFamily="18" charset="0"/>
              </a:rPr>
              <a:t>have </a:t>
            </a:r>
            <a:r>
              <a:rPr lang="en-US" sz="1200" dirty="0">
                <a:solidFill>
                  <a:schemeClr val="accent5">
                    <a:lumMod val="75000"/>
                  </a:schemeClr>
                </a:solidFill>
                <a:latin typeface="Garamond" panose="02020404030301010803" pitchFamily="18" charset="0"/>
              </a:rPr>
              <a:t>been reported in PCOS and </a:t>
            </a:r>
            <a:r>
              <a:rPr lang="en-US" sz="1200" dirty="0" smtClean="0">
                <a:solidFill>
                  <a:schemeClr val="accent5">
                    <a:lumMod val="75000"/>
                  </a:schemeClr>
                </a:solidFill>
                <a:latin typeface="Garamond" panose="02020404030301010803" pitchFamily="18" charset="0"/>
              </a:rPr>
              <a:t>appear unrelated to body habitus.  However, poor body image, psychosexual dysfunction, and eating disorders commonly associate with PCOS.</a:t>
            </a:r>
          </a:p>
          <a:p>
            <a:pPr algn="just"/>
            <a:endParaRPr lang="en-US" sz="1200" dirty="0" smtClean="0">
              <a:solidFill>
                <a:schemeClr val="accent5">
                  <a:lumMod val="75000"/>
                </a:schemeClr>
              </a:solidFill>
              <a:latin typeface="Garamond" panose="02020404030301010803" pitchFamily="18" charset="0"/>
            </a:endParaRPr>
          </a:p>
          <a:p>
            <a:pPr algn="just"/>
            <a:r>
              <a:rPr lang="en-US" sz="1200" i="1" dirty="0" smtClean="0">
                <a:solidFill>
                  <a:schemeClr val="accent5">
                    <a:lumMod val="75000"/>
                  </a:schemeClr>
                </a:solidFill>
                <a:latin typeface="Garamond" panose="02020404030301010803" pitchFamily="18" charset="0"/>
              </a:rPr>
              <a:t>Obstructive Sleep Apnea: </a:t>
            </a:r>
            <a:r>
              <a:rPr lang="en-US" sz="1200" dirty="0" smtClean="0">
                <a:solidFill>
                  <a:schemeClr val="accent5">
                    <a:lumMod val="75000"/>
                  </a:schemeClr>
                </a:solidFill>
                <a:latin typeface="Garamond" panose="02020404030301010803" pitchFamily="18" charset="0"/>
              </a:rPr>
              <a:t>There is a high prevalence of sleep disorder breathing in women with PCOS, even in those that are not overweight/obese. Although the pathophysiologic mechanism is not clear, androgen excess and insulin resistance have been postulated to contribute to this constellation of disordered sleep. </a:t>
            </a:r>
          </a:p>
          <a:p>
            <a:pPr algn="just"/>
            <a:endParaRPr lang="en-US" sz="1200" dirty="0">
              <a:solidFill>
                <a:schemeClr val="accent5">
                  <a:lumMod val="75000"/>
                </a:schemeClr>
              </a:solidFill>
              <a:latin typeface="Garamond" panose="02020404030301010803" pitchFamily="18" charset="0"/>
            </a:endParaRPr>
          </a:p>
        </p:txBody>
      </p:sp>
      <p:sp>
        <p:nvSpPr>
          <p:cNvPr id="18" name="Rectangle 17"/>
          <p:cNvSpPr/>
          <p:nvPr/>
        </p:nvSpPr>
        <p:spPr>
          <a:xfrm>
            <a:off x="1295694" y="255163"/>
            <a:ext cx="3804826" cy="2800767"/>
          </a:xfrm>
          <a:prstGeom prst="rect">
            <a:avLst/>
          </a:prstGeom>
        </p:spPr>
        <p:txBody>
          <a:bodyPr wrap="square">
            <a:spAutoFit/>
          </a:bodyPr>
          <a:lstStyle/>
          <a:p>
            <a:pPr algn="just"/>
            <a:r>
              <a:rPr lang="en-US" sz="2000" b="1" dirty="0" smtClean="0">
                <a:solidFill>
                  <a:schemeClr val="accent5">
                    <a:lumMod val="75000"/>
                  </a:schemeClr>
                </a:solidFill>
                <a:latin typeface="Garamond" panose="02020404030301010803" pitchFamily="18" charset="0"/>
              </a:rPr>
              <a:t>Diagnosis (continued)</a:t>
            </a:r>
            <a:endParaRPr lang="en-US" sz="2000" b="1" dirty="0">
              <a:solidFill>
                <a:schemeClr val="accent5">
                  <a:lumMod val="75000"/>
                </a:schemeClr>
              </a:solidFill>
              <a:latin typeface="Garamond" panose="02020404030301010803" pitchFamily="18" charset="0"/>
            </a:endParaRPr>
          </a:p>
          <a:p>
            <a:pPr algn="just"/>
            <a:endParaRPr lang="en-US" sz="1200" dirty="0" smtClean="0">
              <a:solidFill>
                <a:schemeClr val="accent5">
                  <a:lumMod val="75000"/>
                </a:schemeClr>
              </a:solidFill>
              <a:latin typeface="Garamond" panose="02020404030301010803" pitchFamily="18" charset="0"/>
            </a:endParaRPr>
          </a:p>
          <a:p>
            <a:pPr lvl="0" algn="just"/>
            <a:r>
              <a:rPr lang="en-US" sz="1200" dirty="0" smtClean="0">
                <a:solidFill>
                  <a:schemeClr val="accent5">
                    <a:lumMod val="75000"/>
                  </a:schemeClr>
                </a:solidFill>
                <a:latin typeface="Garamond" panose="02020404030301010803" pitchFamily="18" charset="0"/>
              </a:rPr>
              <a:t>Care </a:t>
            </a:r>
            <a:r>
              <a:rPr lang="en-US" sz="1200" dirty="0">
                <a:solidFill>
                  <a:schemeClr val="accent5">
                    <a:lumMod val="75000"/>
                  </a:schemeClr>
                </a:solidFill>
                <a:latin typeface="Garamond" panose="02020404030301010803" pitchFamily="18" charset="0"/>
              </a:rPr>
              <a:t>must be taken in the diagnosis of PCOS among adolescents, given the general prevalence of acne and the immaturity of the </a:t>
            </a:r>
            <a:r>
              <a:rPr lang="en-US" sz="1200" dirty="0" smtClean="0">
                <a:solidFill>
                  <a:schemeClr val="accent5">
                    <a:lumMod val="75000"/>
                  </a:schemeClr>
                </a:solidFill>
                <a:latin typeface="Garamond" panose="02020404030301010803" pitchFamily="18" charset="0"/>
              </a:rPr>
              <a:t>hypothalamic-pituitary-ovarian </a:t>
            </a:r>
            <a:r>
              <a:rPr lang="en-US" sz="1200" dirty="0">
                <a:solidFill>
                  <a:schemeClr val="accent5">
                    <a:lumMod val="75000"/>
                  </a:schemeClr>
                </a:solidFill>
                <a:latin typeface="Garamond" panose="02020404030301010803" pitchFamily="18" charset="0"/>
              </a:rPr>
              <a:t>(HPO) axis during the first </a:t>
            </a:r>
            <a:r>
              <a:rPr lang="en-US" sz="1200" dirty="0" smtClean="0">
                <a:solidFill>
                  <a:schemeClr val="accent5">
                    <a:lumMod val="75000"/>
                  </a:schemeClr>
                </a:solidFill>
                <a:latin typeface="Garamond" panose="02020404030301010803" pitchFamily="18" charset="0"/>
              </a:rPr>
              <a:t>two </a:t>
            </a:r>
            <a:r>
              <a:rPr lang="en-US" sz="1200" dirty="0">
                <a:solidFill>
                  <a:schemeClr val="accent5">
                    <a:lumMod val="75000"/>
                  </a:schemeClr>
                </a:solidFill>
                <a:latin typeface="Garamond" panose="02020404030301010803" pitchFamily="18" charset="0"/>
              </a:rPr>
              <a:t>years after menarche. In the adolescent, a diagnosis of PCOS should be based on a combination of persisting menstrual irregularity beyond the first </a:t>
            </a:r>
            <a:r>
              <a:rPr lang="en-US" sz="1200" dirty="0" smtClean="0">
                <a:solidFill>
                  <a:schemeClr val="accent5">
                    <a:lumMod val="75000"/>
                  </a:schemeClr>
                </a:solidFill>
                <a:latin typeface="Garamond" panose="02020404030301010803" pitchFamily="18" charset="0"/>
              </a:rPr>
              <a:t>two </a:t>
            </a:r>
            <a:r>
              <a:rPr lang="en-US" sz="1200" dirty="0">
                <a:solidFill>
                  <a:schemeClr val="accent5">
                    <a:lumMod val="75000"/>
                  </a:schemeClr>
                </a:solidFill>
                <a:latin typeface="Garamond" panose="02020404030301010803" pitchFamily="18" charset="0"/>
              </a:rPr>
              <a:t>years </a:t>
            </a:r>
            <a:r>
              <a:rPr lang="en-US" sz="1200" dirty="0" smtClean="0">
                <a:solidFill>
                  <a:schemeClr val="accent5">
                    <a:lumMod val="75000"/>
                  </a:schemeClr>
                </a:solidFill>
                <a:latin typeface="Garamond" panose="02020404030301010803" pitchFamily="18" charset="0"/>
              </a:rPr>
              <a:t>of </a:t>
            </a:r>
            <a:r>
              <a:rPr lang="en-US" sz="1200" dirty="0">
                <a:solidFill>
                  <a:schemeClr val="accent5">
                    <a:lumMod val="75000"/>
                  </a:schemeClr>
                </a:solidFill>
                <a:latin typeface="Garamond" panose="02020404030301010803" pitchFamily="18" charset="0"/>
              </a:rPr>
              <a:t>menarche and biochemical hyperandrogenism, with or without clinical symptoms of androgen excess. </a:t>
            </a:r>
            <a:r>
              <a:rPr lang="en-US" sz="1200" dirty="0" smtClean="0">
                <a:solidFill>
                  <a:schemeClr val="accent5">
                    <a:lumMod val="75000"/>
                  </a:schemeClr>
                </a:solidFill>
                <a:latin typeface="Garamond" panose="02020404030301010803" pitchFamily="18" charset="0"/>
              </a:rPr>
              <a:t>The value of examining ovarian morphology on ultrasound has not been established for adolescents and therefore is not routinely recommended.</a:t>
            </a:r>
          </a:p>
          <a:p>
            <a:pPr algn="just"/>
            <a:endParaRPr lang="en-US" sz="1200" dirty="0">
              <a:solidFill>
                <a:schemeClr val="accent5">
                  <a:lumMod val="75000"/>
                </a:schemeClr>
              </a:solidFill>
              <a:latin typeface="Garamond" panose="02020404030301010803" pitchFamily="18" charset="0"/>
            </a:endParaRPr>
          </a:p>
        </p:txBody>
      </p:sp>
      <p:pic>
        <p:nvPicPr>
          <p:cNvPr id="3" name="Picture 2"/>
          <p:cNvPicPr>
            <a:picLocks noChangeAspect="1"/>
          </p:cNvPicPr>
          <p:nvPr/>
        </p:nvPicPr>
        <p:blipFill>
          <a:blip r:embed="rId2" cstate="print">
            <a:extLst>
              <a:ext uri="{BEBA8EAE-BF5A-486C-A8C5-ECC9F3942E4B}">
                <a14:imgProps xmlns:a14="http://schemas.microsoft.com/office/drawing/2010/main">
                  <a14:imgLayer r:embed="rId3">
                    <a14:imgEffect>
                      <a14:saturation sat="33000"/>
                    </a14:imgEffect>
                  </a14:imgLayer>
                </a14:imgProps>
              </a:ext>
              <a:ext uri="{28A0092B-C50C-407E-A947-70E740481C1C}">
                <a14:useLocalDpi xmlns:a14="http://schemas.microsoft.com/office/drawing/2010/main" val="0"/>
              </a:ext>
            </a:extLst>
          </a:blip>
          <a:stretch>
            <a:fillRect/>
          </a:stretch>
        </p:blipFill>
        <p:spPr>
          <a:xfrm flipH="1">
            <a:off x="5252310" y="247815"/>
            <a:ext cx="2200955" cy="2732219"/>
          </a:xfrm>
          <a:prstGeom prst="rect">
            <a:avLst/>
          </a:prstGeom>
          <a:ln>
            <a:noFill/>
          </a:ln>
          <a:effectLst>
            <a:softEdge rad="112500"/>
          </a:effectLst>
        </p:spPr>
      </p:pic>
    </p:spTree>
    <p:extLst>
      <p:ext uri="{BB962C8B-B14F-4D97-AF65-F5344CB8AC3E}">
        <p14:creationId xmlns:p14="http://schemas.microsoft.com/office/powerpoint/2010/main" val="405684090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p:cNvSpPr/>
          <p:nvPr/>
        </p:nvSpPr>
        <p:spPr>
          <a:xfrm>
            <a:off x="1216142" y="203534"/>
            <a:ext cx="6464808" cy="9638664"/>
          </a:xfrm>
          <a:prstGeom prst="rect">
            <a:avLst/>
          </a:prstGeom>
          <a:noFill/>
          <a:ln w="57150">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grpSp>
        <p:nvGrpSpPr>
          <p:cNvPr id="9" name="Group 8"/>
          <p:cNvGrpSpPr/>
          <p:nvPr/>
        </p:nvGrpSpPr>
        <p:grpSpPr>
          <a:xfrm>
            <a:off x="0" y="-227689"/>
            <a:ext cx="1153980" cy="10493643"/>
            <a:chOff x="0" y="-227689"/>
            <a:chExt cx="1153980" cy="10493643"/>
          </a:xfrm>
        </p:grpSpPr>
        <p:sp>
          <p:nvSpPr>
            <p:cNvPr id="11" name="Rectangle 10"/>
            <p:cNvSpPr/>
            <p:nvPr/>
          </p:nvSpPr>
          <p:spPr>
            <a:xfrm>
              <a:off x="0" y="-1"/>
              <a:ext cx="1153980" cy="10058400"/>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TextBox 14"/>
            <p:cNvSpPr txBox="1"/>
            <p:nvPr/>
          </p:nvSpPr>
          <p:spPr>
            <a:xfrm rot="16200000">
              <a:off x="-4669829" y="4719051"/>
              <a:ext cx="10493643" cy="600164"/>
            </a:xfrm>
            <a:prstGeom prst="rect">
              <a:avLst/>
            </a:prstGeom>
            <a:noFill/>
          </p:spPr>
          <p:txBody>
            <a:bodyPr wrap="square" rtlCol="0">
              <a:spAutoFit/>
            </a:bodyPr>
            <a:lstStyle/>
            <a:p>
              <a:pPr algn="ctr"/>
              <a:r>
                <a:rPr lang="en-US" sz="3300" b="1" cap="all" dirty="0" smtClean="0">
                  <a:solidFill>
                    <a:schemeClr val="bg1"/>
                  </a:solidFill>
                  <a:latin typeface="Garamond" panose="02020404030301010803" pitchFamily="18" charset="0"/>
                </a:rPr>
                <a:t>AE-PCOS Society Education Committee</a:t>
              </a:r>
              <a:endParaRPr lang="en-US" sz="3300" b="1" cap="all" dirty="0">
                <a:solidFill>
                  <a:schemeClr val="bg1"/>
                </a:solidFill>
                <a:latin typeface="Garamond" panose="02020404030301010803" pitchFamily="18" charset="0"/>
              </a:endParaRPr>
            </a:p>
          </p:txBody>
        </p:sp>
      </p:grpSp>
      <p:grpSp>
        <p:nvGrpSpPr>
          <p:cNvPr id="5" name="Group 4"/>
          <p:cNvGrpSpPr/>
          <p:nvPr/>
        </p:nvGrpSpPr>
        <p:grpSpPr>
          <a:xfrm>
            <a:off x="1295696" y="316113"/>
            <a:ext cx="7447784" cy="9255242"/>
            <a:chOff x="1295696" y="261597"/>
            <a:chExt cx="7447784" cy="9255242"/>
          </a:xfrm>
        </p:grpSpPr>
        <p:sp>
          <p:nvSpPr>
            <p:cNvPr id="10" name="Rectangle 9"/>
            <p:cNvSpPr/>
            <p:nvPr/>
          </p:nvSpPr>
          <p:spPr>
            <a:xfrm>
              <a:off x="1295696" y="261597"/>
              <a:ext cx="7447784" cy="400110"/>
            </a:xfrm>
            <a:prstGeom prst="rect">
              <a:avLst/>
            </a:prstGeom>
          </p:spPr>
          <p:txBody>
            <a:bodyPr wrap="square">
              <a:spAutoFit/>
            </a:bodyPr>
            <a:lstStyle/>
            <a:p>
              <a:r>
                <a:rPr lang="en-US" sz="2000" b="1" dirty="0">
                  <a:solidFill>
                    <a:schemeClr val="accent5">
                      <a:lumMod val="75000"/>
                    </a:schemeClr>
                  </a:solidFill>
                  <a:latin typeface="Garamond" panose="02020404030301010803" pitchFamily="18" charset="0"/>
                </a:rPr>
                <a:t>Treatment and </a:t>
              </a:r>
              <a:r>
                <a:rPr lang="en-US" sz="2000" b="1" dirty="0" smtClean="0">
                  <a:solidFill>
                    <a:schemeClr val="accent5">
                      <a:lumMod val="75000"/>
                    </a:schemeClr>
                  </a:solidFill>
                  <a:latin typeface="Garamond" panose="02020404030301010803" pitchFamily="18" charset="0"/>
                </a:rPr>
                <a:t>Prevention</a:t>
              </a:r>
              <a:endParaRPr lang="en-US" sz="2000" b="1" dirty="0">
                <a:solidFill>
                  <a:schemeClr val="accent5">
                    <a:lumMod val="75000"/>
                  </a:schemeClr>
                </a:solidFill>
                <a:latin typeface="Garamond" panose="02020404030301010803" pitchFamily="18" charset="0"/>
              </a:endParaRPr>
            </a:p>
          </p:txBody>
        </p:sp>
        <p:sp>
          <p:nvSpPr>
            <p:cNvPr id="12" name="Rectangle 11"/>
            <p:cNvSpPr/>
            <p:nvPr/>
          </p:nvSpPr>
          <p:spPr>
            <a:xfrm>
              <a:off x="1305770" y="674510"/>
              <a:ext cx="3390971" cy="2292935"/>
            </a:xfrm>
            <a:prstGeom prst="rect">
              <a:avLst/>
            </a:prstGeom>
          </p:spPr>
          <p:txBody>
            <a:bodyPr wrap="square">
              <a:spAutoFit/>
            </a:bodyPr>
            <a:lstStyle/>
            <a:p>
              <a:pPr lvl="0" algn="just"/>
              <a:r>
                <a:rPr lang="en-US" sz="1200" dirty="0" smtClean="0">
                  <a:solidFill>
                    <a:schemeClr val="accent5">
                      <a:lumMod val="75000"/>
                    </a:schemeClr>
                  </a:solidFill>
                  <a:latin typeface="Garamond" panose="02020404030301010803" pitchFamily="18" charset="0"/>
                </a:rPr>
                <a:t>Lifestyle modification, particularly in the obese patient with PCOS, represents the first-line approach to treating PCOS and is recognized to impact the spectrum of morbidity associated with this disorder. Dietary adjustments and regular exercise reduce the risk for co-morbidities and improve ovulatory function.  As little as a 5% reduction in body weight can lead to an improvement in menstrual cyclicity and subsequently, improve fertility potential and reduce the risk for endometrial pathology.</a:t>
              </a:r>
            </a:p>
            <a:p>
              <a:pPr lvl="0" algn="just"/>
              <a:endParaRPr lang="en-US" sz="1100" dirty="0">
                <a:solidFill>
                  <a:schemeClr val="accent5">
                    <a:lumMod val="75000"/>
                  </a:schemeClr>
                </a:solidFill>
                <a:latin typeface="Garamond" panose="02020404030301010803" pitchFamily="18" charset="0"/>
              </a:endParaRPr>
            </a:p>
            <a:p>
              <a:pPr lvl="0" algn="just"/>
              <a:r>
                <a:rPr lang="en-US" sz="1200" i="1" dirty="0">
                  <a:solidFill>
                    <a:schemeClr val="accent5">
                      <a:lumMod val="75000"/>
                    </a:schemeClr>
                  </a:solidFill>
                  <a:latin typeface="Garamond" panose="02020404030301010803" pitchFamily="18" charset="0"/>
                </a:rPr>
                <a:t>Combined Hormonal Contraceptive (CHCs): </a:t>
              </a:r>
              <a:r>
                <a:rPr lang="en-US" sz="1200" i="1" dirty="0" smtClean="0">
                  <a:solidFill>
                    <a:schemeClr val="accent5">
                      <a:lumMod val="75000"/>
                    </a:schemeClr>
                  </a:solidFill>
                  <a:latin typeface="Garamond" panose="02020404030301010803" pitchFamily="18" charset="0"/>
                </a:rPr>
                <a:t>     </a:t>
              </a:r>
              <a:r>
                <a:rPr lang="en-US" sz="1200" dirty="0" smtClean="0">
                  <a:solidFill>
                    <a:schemeClr val="accent5">
                      <a:lumMod val="75000"/>
                    </a:schemeClr>
                  </a:solidFill>
                  <a:latin typeface="Garamond" panose="02020404030301010803" pitchFamily="18" charset="0"/>
                </a:rPr>
                <a:t>CHCs   are</a:t>
              </a:r>
            </a:p>
          </p:txBody>
        </p:sp>
        <p:sp>
          <p:nvSpPr>
            <p:cNvPr id="13" name="Rectangle 12"/>
            <p:cNvSpPr/>
            <p:nvPr/>
          </p:nvSpPr>
          <p:spPr>
            <a:xfrm>
              <a:off x="1305770" y="2852928"/>
              <a:ext cx="6309360" cy="1754326"/>
            </a:xfrm>
            <a:prstGeom prst="rect">
              <a:avLst/>
            </a:prstGeom>
          </p:spPr>
          <p:txBody>
            <a:bodyPr wrap="square">
              <a:spAutoFit/>
            </a:bodyPr>
            <a:lstStyle/>
            <a:p>
              <a:pPr algn="just"/>
              <a:r>
                <a:rPr lang="en-US" sz="1200" dirty="0" smtClean="0">
                  <a:solidFill>
                    <a:schemeClr val="accent5">
                      <a:lumMod val="75000"/>
                    </a:schemeClr>
                  </a:solidFill>
                  <a:latin typeface="Garamond" panose="02020404030301010803" pitchFamily="18" charset="0"/>
                </a:rPr>
                <a:t>currently </a:t>
              </a:r>
              <a:r>
                <a:rPr lang="en-US" sz="1200" dirty="0">
                  <a:solidFill>
                    <a:schemeClr val="accent5">
                      <a:lumMod val="75000"/>
                    </a:schemeClr>
                  </a:solidFill>
                  <a:latin typeface="Garamond" panose="02020404030301010803" pitchFamily="18" charset="0"/>
                </a:rPr>
                <a:t>the first-line pharmacologic approach to PCOS management. CHCs offer menstrual cycle regulation and endometrial protection, but also confer benefit against clinical and biochemical hyper-</a:t>
              </a:r>
              <a:r>
                <a:rPr lang="en-US" sz="1200" dirty="0" err="1">
                  <a:solidFill>
                    <a:schemeClr val="accent5">
                      <a:lumMod val="75000"/>
                    </a:schemeClr>
                  </a:solidFill>
                  <a:latin typeface="Garamond" panose="02020404030301010803" pitchFamily="18" charset="0"/>
                </a:rPr>
                <a:t>androgenism</a:t>
              </a:r>
              <a:r>
                <a:rPr lang="en-US" sz="1200" dirty="0">
                  <a:solidFill>
                    <a:schemeClr val="accent5">
                      <a:lumMod val="75000"/>
                    </a:schemeClr>
                  </a:solidFill>
                  <a:latin typeface="Garamond" panose="02020404030301010803" pitchFamily="18" charset="0"/>
                </a:rPr>
                <a:t>.  Mechanistically,  this  is  related to a suppression </a:t>
              </a:r>
              <a:r>
                <a:rPr lang="en-US" sz="1200" dirty="0" smtClean="0">
                  <a:solidFill>
                    <a:schemeClr val="accent5">
                      <a:lumMod val="75000"/>
                    </a:schemeClr>
                  </a:solidFill>
                  <a:latin typeface="Garamond" panose="02020404030301010803" pitchFamily="18" charset="0"/>
                </a:rPr>
                <a:t>of pituitary LH which, in turn, reduces the stimulatory effect of LH on androgen production by ovarian theca cells. Furthermore, CHCs increase hepatic sex hormone binding globulin (SHBG) which results in a decline of unbound (free) testosterone, improving the clinical manifestations of </a:t>
              </a:r>
              <a:r>
                <a:rPr lang="en-US" sz="1200" dirty="0" err="1" smtClean="0">
                  <a:solidFill>
                    <a:schemeClr val="accent5">
                      <a:lumMod val="75000"/>
                    </a:schemeClr>
                  </a:solidFill>
                  <a:latin typeface="Garamond" panose="02020404030301010803" pitchFamily="18" charset="0"/>
                </a:rPr>
                <a:t>hyperandrogenism</a:t>
              </a:r>
              <a:r>
                <a:rPr lang="en-US" sz="1200" dirty="0" smtClean="0">
                  <a:solidFill>
                    <a:schemeClr val="accent5">
                      <a:lumMod val="75000"/>
                    </a:schemeClr>
                  </a:solidFill>
                  <a:latin typeface="Garamond" panose="02020404030301010803" pitchFamily="18" charset="0"/>
                </a:rPr>
                <a:t>. Lastly, the anti-proliferative effects of the progestin component in CHCs offers protection against endometrial pathologies. While generally well-tolerated, CHCs increase the risk of thromboembolic events 2-6 fold, especially in overweight women. </a:t>
              </a:r>
            </a:p>
          </p:txBody>
        </p:sp>
        <p:pic>
          <p:nvPicPr>
            <p:cNvPr id="1026" name="Picture 2" descr="C:\Users\mel245\AppData\Local\Microsoft\Windows\Temporary Internet Files\Content.Outlook\X0FO6XDI\FullSizeRender (8).jpg"/>
            <p:cNvPicPr>
              <a:picLocks noChangeAspect="1" noChangeArrowheads="1"/>
            </p:cNvPicPr>
            <p:nvPr/>
          </p:nvPicPr>
          <p:blipFill rotWithShape="1">
            <a:blip r:embed="rId3" cstate="print">
              <a:extLst>
                <a:ext uri="{BEBA8EAE-BF5A-486C-A8C5-ECC9F3942E4B}">
                  <a14:imgProps xmlns:a14="http://schemas.microsoft.com/office/drawing/2010/main">
                    <a14:imgLayer r:embed="rId4">
                      <a14:imgEffect>
                        <a14:saturation sat="33000"/>
                      </a14:imgEffect>
                    </a14:imgLayer>
                  </a14:imgProps>
                </a:ext>
                <a:ext uri="{28A0092B-C50C-407E-A947-70E740481C1C}">
                  <a14:useLocalDpi xmlns:a14="http://schemas.microsoft.com/office/drawing/2010/main" val="0"/>
                </a:ext>
              </a:extLst>
            </a:blip>
            <a:srcRect l="1" t="6043" r="437" b="20636"/>
            <a:stretch/>
          </p:blipFill>
          <p:spPr bwMode="auto">
            <a:xfrm>
              <a:off x="4721048" y="452302"/>
              <a:ext cx="2832197" cy="2375943"/>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16" name="Rectangle 15"/>
            <p:cNvSpPr/>
            <p:nvPr/>
          </p:nvSpPr>
          <p:spPr>
            <a:xfrm>
              <a:off x="1305770" y="7023849"/>
              <a:ext cx="6309360" cy="2492990"/>
            </a:xfrm>
            <a:prstGeom prst="rect">
              <a:avLst/>
            </a:prstGeom>
          </p:spPr>
          <p:txBody>
            <a:bodyPr wrap="square">
              <a:spAutoFit/>
            </a:bodyPr>
            <a:lstStyle/>
            <a:p>
              <a:pPr algn="just"/>
              <a:r>
                <a:rPr lang="en-US" sz="1200" dirty="0" smtClean="0">
                  <a:solidFill>
                    <a:schemeClr val="accent5">
                      <a:lumMod val="75000"/>
                    </a:schemeClr>
                  </a:solidFill>
                  <a:latin typeface="Garamond" panose="02020404030301010803" pitchFamily="18" charset="0"/>
                </a:rPr>
                <a:t>the </a:t>
              </a:r>
              <a:r>
                <a:rPr lang="en-US" sz="1200" dirty="0">
                  <a:solidFill>
                    <a:schemeClr val="accent5">
                      <a:lumMod val="75000"/>
                    </a:schemeClr>
                  </a:solidFill>
                  <a:latin typeface="Garamond" panose="02020404030301010803" pitchFamily="18" charset="0"/>
                </a:rPr>
                <a:t>treatment of hyperandrogenic disorders.   Spironolactone,  an  aldosterone  </a:t>
              </a:r>
              <a:r>
                <a:rPr lang="en-US" sz="1200" dirty="0" smtClean="0">
                  <a:solidFill>
                    <a:schemeClr val="accent5">
                      <a:lumMod val="75000"/>
                    </a:schemeClr>
                  </a:solidFill>
                  <a:latin typeface="Garamond" panose="02020404030301010803" pitchFamily="18" charset="0"/>
                </a:rPr>
                <a:t>antagonist recognized for its antihypertensive and potassium-sparing diuretic effects, has proven efficacy against acne, and to a lesser extent against hirsutism. The anti-androgenic effect of spironolactone is carried out through a dual mechanism of androgen receptor blockade and inhibition of 5-alpha reductase, the enzyme responsible for the conversion of testosterone to the more potent dihydrotestosterone (DHT). Its efficacy against acne is partly mediated through reduction of sebum production. In general, spironolactone has a good safety profile and is well-tolerated without serious complications reported.  Breast tenderness and fatigue are the most common side-effects. Higher doses of  spironolactone can lead to menstrual irregularity, while lower doses, especially in combination with metformin, may enhance regular ovulatory cycles. While on spironolactone, contraceptive measures should be in place for those who are sexually active (see below). The main adverse effect is dose-dependent hyperkalemia, which is circumvented by  using  doses  in  the  recommended  range and screening for renal and liver disease prior to use. </a:t>
              </a:r>
            </a:p>
          </p:txBody>
        </p:sp>
        <p:sp>
          <p:nvSpPr>
            <p:cNvPr id="17" name="Rectangle 16"/>
            <p:cNvSpPr/>
            <p:nvPr/>
          </p:nvSpPr>
          <p:spPr>
            <a:xfrm>
              <a:off x="4189780" y="4671104"/>
              <a:ext cx="3392424" cy="2477601"/>
            </a:xfrm>
            <a:prstGeom prst="rect">
              <a:avLst/>
            </a:prstGeom>
          </p:spPr>
          <p:txBody>
            <a:bodyPr wrap="square">
              <a:spAutoFit/>
            </a:bodyPr>
            <a:lstStyle/>
            <a:p>
              <a:pPr lvl="0" algn="just"/>
              <a:r>
                <a:rPr lang="en-US" sz="1200" i="1" dirty="0">
                  <a:solidFill>
                    <a:schemeClr val="accent5">
                      <a:lumMod val="75000"/>
                    </a:schemeClr>
                  </a:solidFill>
                  <a:latin typeface="Garamond" panose="02020404030301010803" pitchFamily="18" charset="0"/>
                </a:rPr>
                <a:t>Progestin: </a:t>
              </a:r>
              <a:r>
                <a:rPr lang="en-US" sz="1200" dirty="0">
                  <a:solidFill>
                    <a:schemeClr val="accent5">
                      <a:lumMod val="75000"/>
                    </a:schemeClr>
                  </a:solidFill>
                  <a:latin typeface="Garamond" panose="02020404030301010803" pitchFamily="18" charset="0"/>
                </a:rPr>
                <a:t>For patients deemed at risk for adverse effects related to estrogen </a:t>
              </a:r>
              <a:r>
                <a:rPr lang="en-US" sz="1200" dirty="0" smtClean="0">
                  <a:solidFill>
                    <a:schemeClr val="accent5">
                      <a:lumMod val="75000"/>
                    </a:schemeClr>
                  </a:solidFill>
                  <a:latin typeface="Garamond" panose="02020404030301010803" pitchFamily="18" charset="0"/>
                </a:rPr>
                <a:t>or </a:t>
              </a:r>
              <a:r>
                <a:rPr lang="en-US" sz="1200" dirty="0" err="1" smtClean="0">
                  <a:solidFill>
                    <a:schemeClr val="accent5">
                      <a:lumMod val="75000"/>
                    </a:schemeClr>
                  </a:solidFill>
                  <a:latin typeface="Garamond" panose="02020404030301010803" pitchFamily="18" charset="0"/>
                </a:rPr>
                <a:t>CHC</a:t>
              </a:r>
              <a:r>
                <a:rPr lang="en-US" sz="1200" dirty="0" smtClean="0">
                  <a:solidFill>
                    <a:schemeClr val="accent5">
                      <a:lumMod val="75000"/>
                    </a:schemeClr>
                  </a:solidFill>
                  <a:latin typeface="Garamond" panose="02020404030301010803" pitchFamily="18" charset="0"/>
                </a:rPr>
                <a:t> use </a:t>
              </a:r>
              <a:r>
                <a:rPr lang="en-US" sz="1200" dirty="0">
                  <a:solidFill>
                    <a:schemeClr val="accent5">
                      <a:lumMod val="75000"/>
                    </a:schemeClr>
                  </a:solidFill>
                  <a:latin typeface="Garamond" panose="02020404030301010803" pitchFamily="18" charset="0"/>
                </a:rPr>
                <a:t>(</a:t>
              </a:r>
              <a:r>
                <a:rPr lang="en-US" sz="1200" dirty="0" smtClean="0">
                  <a:solidFill>
                    <a:schemeClr val="accent5">
                      <a:lumMod val="75000"/>
                    </a:schemeClr>
                  </a:solidFill>
                  <a:latin typeface="Garamond" panose="02020404030301010803" pitchFamily="18" charset="0"/>
                </a:rPr>
                <a:t>e.g., smokers</a:t>
              </a:r>
              <a:r>
                <a:rPr lang="en-US" sz="1200" dirty="0">
                  <a:solidFill>
                    <a:schemeClr val="accent5">
                      <a:lumMod val="75000"/>
                    </a:schemeClr>
                  </a:solidFill>
                  <a:latin typeface="Garamond" panose="02020404030301010803" pitchFamily="18" charset="0"/>
                </a:rPr>
                <a:t>, those with existing hypertension, or </a:t>
              </a:r>
              <a:r>
                <a:rPr lang="en-US" sz="1200" dirty="0" smtClean="0">
                  <a:solidFill>
                    <a:schemeClr val="accent5">
                      <a:lumMod val="75000"/>
                    </a:schemeClr>
                  </a:solidFill>
                  <a:latin typeface="Garamond" panose="02020404030301010803" pitchFamily="18" charset="0"/>
                </a:rPr>
                <a:t>history </a:t>
              </a:r>
              <a:r>
                <a:rPr lang="en-US" sz="1200" dirty="0">
                  <a:solidFill>
                    <a:schemeClr val="accent5">
                      <a:lumMod val="75000"/>
                    </a:schemeClr>
                  </a:solidFill>
                  <a:latin typeface="Garamond" panose="02020404030301010803" pitchFamily="18" charset="0"/>
                </a:rPr>
                <a:t>of thromboembolism), progestin “only” therapy is a viable alternative. Progestin therapy protects the endometrium from proliferative pathology and is very effective in controlling </a:t>
              </a:r>
              <a:r>
                <a:rPr lang="en-US" sz="1200" dirty="0" smtClean="0">
                  <a:solidFill>
                    <a:schemeClr val="accent5">
                      <a:lumMod val="75000"/>
                    </a:schemeClr>
                  </a:solidFill>
                  <a:latin typeface="Garamond" panose="02020404030301010803" pitchFamily="18" charset="0"/>
                </a:rPr>
                <a:t>abnormal uterine </a:t>
              </a:r>
              <a:r>
                <a:rPr lang="en-US" sz="1200" dirty="0">
                  <a:solidFill>
                    <a:schemeClr val="accent5">
                      <a:lumMod val="75000"/>
                    </a:schemeClr>
                  </a:solidFill>
                  <a:latin typeface="Garamond" panose="02020404030301010803" pitchFamily="18" charset="0"/>
                </a:rPr>
                <a:t>bleeding. However, the progestin approach </a:t>
              </a:r>
              <a:r>
                <a:rPr lang="en-US" sz="1200" dirty="0" smtClean="0">
                  <a:solidFill>
                    <a:schemeClr val="accent5">
                      <a:lumMod val="75000"/>
                    </a:schemeClr>
                  </a:solidFill>
                  <a:latin typeface="Garamond" panose="02020404030301010803" pitchFamily="18" charset="0"/>
                </a:rPr>
                <a:t>has a less </a:t>
              </a:r>
              <a:r>
                <a:rPr lang="en-US" sz="1200" dirty="0">
                  <a:solidFill>
                    <a:schemeClr val="accent5">
                      <a:lumMod val="75000"/>
                    </a:schemeClr>
                  </a:solidFill>
                  <a:latin typeface="Garamond" panose="02020404030301010803" pitchFamily="18" charset="0"/>
                </a:rPr>
                <a:t>robust effect on hyperandrogenemia due to incomplete suppression of </a:t>
              </a:r>
              <a:r>
                <a:rPr lang="en-US" sz="1200" dirty="0" smtClean="0">
                  <a:solidFill>
                    <a:schemeClr val="accent5">
                      <a:lumMod val="75000"/>
                    </a:schemeClr>
                  </a:solidFill>
                  <a:latin typeface="Garamond" panose="02020404030301010803" pitchFamily="18" charset="0"/>
                </a:rPr>
                <a:t>ovarian </a:t>
              </a:r>
              <a:r>
                <a:rPr lang="en-US" sz="1200" dirty="0">
                  <a:solidFill>
                    <a:schemeClr val="accent5">
                      <a:lumMod val="75000"/>
                    </a:schemeClr>
                  </a:solidFill>
                  <a:latin typeface="Garamond" panose="02020404030301010803" pitchFamily="18" charset="0"/>
                </a:rPr>
                <a:t>function and/or lack of </a:t>
              </a:r>
              <a:r>
                <a:rPr lang="en-US" sz="1200" dirty="0" smtClean="0">
                  <a:solidFill>
                    <a:schemeClr val="accent5">
                      <a:lumMod val="75000"/>
                    </a:schemeClr>
                  </a:solidFill>
                  <a:latin typeface="Garamond" panose="02020404030301010803" pitchFamily="18" charset="0"/>
                </a:rPr>
                <a:t>estrogen-mediated </a:t>
              </a:r>
              <a:r>
                <a:rPr lang="en-US" sz="1200" dirty="0">
                  <a:solidFill>
                    <a:schemeClr val="accent5">
                      <a:lumMod val="75000"/>
                    </a:schemeClr>
                  </a:solidFill>
                  <a:latin typeface="Garamond" panose="02020404030301010803" pitchFamily="18" charset="0"/>
                </a:rPr>
                <a:t>stimulation in SHBG production. </a:t>
              </a:r>
              <a:endParaRPr lang="en-US" sz="1200" dirty="0" smtClean="0">
                <a:solidFill>
                  <a:schemeClr val="accent5">
                    <a:lumMod val="75000"/>
                  </a:schemeClr>
                </a:solidFill>
                <a:latin typeface="Garamond" panose="02020404030301010803" pitchFamily="18" charset="0"/>
              </a:endParaRPr>
            </a:p>
            <a:p>
              <a:pPr lvl="0" algn="just"/>
              <a:endParaRPr lang="en-US" sz="1100" dirty="0">
                <a:solidFill>
                  <a:schemeClr val="accent5">
                    <a:lumMod val="75000"/>
                  </a:schemeClr>
                </a:solidFill>
                <a:latin typeface="Garamond" panose="02020404030301010803" pitchFamily="18" charset="0"/>
              </a:endParaRPr>
            </a:p>
            <a:p>
              <a:pPr lvl="0" algn="just"/>
              <a:r>
                <a:rPr lang="en-US" sz="1200" i="1" dirty="0">
                  <a:solidFill>
                    <a:schemeClr val="accent5">
                      <a:lumMod val="75000"/>
                    </a:schemeClr>
                  </a:solidFill>
                  <a:latin typeface="Garamond" panose="02020404030301010803" pitchFamily="18" charset="0"/>
                </a:rPr>
                <a:t>Anti-androgens:  </a:t>
              </a:r>
              <a:r>
                <a:rPr lang="en-US" sz="1200" i="1" dirty="0" smtClean="0">
                  <a:solidFill>
                    <a:schemeClr val="accent5">
                      <a:lumMod val="75000"/>
                    </a:schemeClr>
                  </a:solidFill>
                  <a:latin typeface="Garamond" panose="02020404030301010803" pitchFamily="18" charset="0"/>
                </a:rPr>
                <a:t> </a:t>
              </a:r>
              <a:r>
                <a:rPr lang="en-US" sz="1200" dirty="0" smtClean="0">
                  <a:solidFill>
                    <a:schemeClr val="accent5">
                      <a:lumMod val="75000"/>
                    </a:schemeClr>
                  </a:solidFill>
                  <a:latin typeface="Garamond" panose="02020404030301010803" pitchFamily="18" charset="0"/>
                </a:rPr>
                <a:t>These  drugs  are  increasingly used in</a:t>
              </a:r>
              <a:endParaRPr lang="en-US" sz="1200" dirty="0">
                <a:solidFill>
                  <a:schemeClr val="accent5">
                    <a:lumMod val="75000"/>
                  </a:schemeClr>
                </a:solidFill>
                <a:latin typeface="Garamond" panose="02020404030301010803" pitchFamily="18" charset="0"/>
              </a:endParaRPr>
            </a:p>
          </p:txBody>
        </p:sp>
        <p:pic>
          <p:nvPicPr>
            <p:cNvPr id="18" name="Picture 3" descr="C:\Users\tsburgert\AppData\Local\Microsoft\Windows\Temporary Internet Files\Content.Outlook\G063QQ10\pill pic.jpg"/>
            <p:cNvPicPr preferRelativeResize="0">
              <a:picLocks noChangeArrowheads="1"/>
            </p:cNvPicPr>
            <p:nvPr/>
          </p:nvPicPr>
          <p:blipFill>
            <a:blip r:embed="rId5" cstate="print">
              <a:extLst>
                <a:ext uri="{BEBA8EAE-BF5A-486C-A8C5-ECC9F3942E4B}">
                  <a14:imgProps xmlns:a14="http://schemas.microsoft.com/office/drawing/2010/main">
                    <a14:imgLayer r:embed="rId6">
                      <a14:imgEffect>
                        <a14:saturation sat="33000"/>
                      </a14:imgEffect>
                    </a14:imgLayer>
                  </a14:imgProps>
                </a:ext>
              </a:extLst>
            </a:blip>
            <a:srcRect/>
            <a:stretch>
              <a:fillRect/>
            </a:stretch>
          </p:blipFill>
          <p:spPr bwMode="auto">
            <a:xfrm>
              <a:off x="1381665" y="4671104"/>
              <a:ext cx="2834640" cy="2377440"/>
            </a:xfrm>
            <a:prstGeom prst="rect">
              <a:avLst/>
            </a:prstGeom>
            <a:ln>
              <a:noFill/>
            </a:ln>
            <a:effectLst>
              <a:softEdge rad="112500"/>
            </a:effectLst>
          </p:spPr>
        </p:pic>
      </p:grpSp>
    </p:spTree>
    <p:extLst>
      <p:ext uri="{BB962C8B-B14F-4D97-AF65-F5344CB8AC3E}">
        <p14:creationId xmlns:p14="http://schemas.microsoft.com/office/powerpoint/2010/main" val="25784918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p:cNvSpPr/>
          <p:nvPr/>
        </p:nvSpPr>
        <p:spPr>
          <a:xfrm>
            <a:off x="1295696" y="154089"/>
            <a:ext cx="6309360" cy="400110"/>
          </a:xfrm>
          <a:prstGeom prst="rect">
            <a:avLst/>
          </a:prstGeom>
        </p:spPr>
        <p:txBody>
          <a:bodyPr wrap="square">
            <a:spAutoFit/>
          </a:bodyPr>
          <a:lstStyle/>
          <a:p>
            <a:r>
              <a:rPr lang="en-US" sz="2000" b="1" dirty="0">
                <a:solidFill>
                  <a:schemeClr val="accent5">
                    <a:lumMod val="75000"/>
                  </a:schemeClr>
                </a:solidFill>
                <a:latin typeface="Garamond" panose="02020404030301010803" pitchFamily="18" charset="0"/>
              </a:rPr>
              <a:t>Treatment and </a:t>
            </a:r>
            <a:r>
              <a:rPr lang="en-US" sz="2000" b="1" dirty="0" smtClean="0">
                <a:solidFill>
                  <a:schemeClr val="accent5">
                    <a:lumMod val="75000"/>
                  </a:schemeClr>
                </a:solidFill>
                <a:latin typeface="Garamond" panose="02020404030301010803" pitchFamily="18" charset="0"/>
              </a:rPr>
              <a:t>Prevention (continued)</a:t>
            </a:r>
            <a:endParaRPr lang="en-US" sz="2000" b="1" dirty="0">
              <a:solidFill>
                <a:schemeClr val="accent5">
                  <a:lumMod val="75000"/>
                </a:schemeClr>
              </a:solidFill>
              <a:latin typeface="Garamond" panose="02020404030301010803" pitchFamily="18" charset="0"/>
            </a:endParaRPr>
          </a:p>
        </p:txBody>
      </p:sp>
      <p:sp>
        <p:nvSpPr>
          <p:cNvPr id="14" name="Rectangle 13"/>
          <p:cNvSpPr/>
          <p:nvPr/>
        </p:nvSpPr>
        <p:spPr>
          <a:xfrm>
            <a:off x="1231697" y="96025"/>
            <a:ext cx="6464808" cy="7685525"/>
          </a:xfrm>
          <a:prstGeom prst="rect">
            <a:avLst/>
          </a:prstGeom>
          <a:noFill/>
          <a:ln w="57150">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3" name="Rectangle 12"/>
          <p:cNvSpPr/>
          <p:nvPr/>
        </p:nvSpPr>
        <p:spPr>
          <a:xfrm>
            <a:off x="1305770" y="627290"/>
            <a:ext cx="6309360" cy="7294305"/>
          </a:xfrm>
          <a:prstGeom prst="rect">
            <a:avLst/>
          </a:prstGeom>
        </p:spPr>
        <p:txBody>
          <a:bodyPr wrap="square">
            <a:spAutoFit/>
          </a:bodyPr>
          <a:lstStyle/>
          <a:p>
            <a:pPr algn="just"/>
            <a:r>
              <a:rPr lang="en-US" sz="1200" i="1" dirty="0" smtClean="0">
                <a:solidFill>
                  <a:schemeClr val="accent5">
                    <a:lumMod val="75000"/>
                  </a:schemeClr>
                </a:solidFill>
                <a:latin typeface="Garamond" panose="02020404030301010803" pitchFamily="18" charset="0"/>
              </a:rPr>
              <a:t>Anti-androgens Continued.  </a:t>
            </a:r>
            <a:r>
              <a:rPr lang="en-US" sz="1200" dirty="0" smtClean="0">
                <a:solidFill>
                  <a:schemeClr val="accent5">
                    <a:lumMod val="75000"/>
                  </a:schemeClr>
                </a:solidFill>
                <a:latin typeface="Garamond" panose="02020404030301010803" pitchFamily="18" charset="0"/>
              </a:rPr>
              <a:t>Other </a:t>
            </a:r>
            <a:r>
              <a:rPr lang="en-US" sz="1200" dirty="0">
                <a:solidFill>
                  <a:schemeClr val="accent5">
                    <a:lumMod val="75000"/>
                  </a:schemeClr>
                </a:solidFill>
                <a:latin typeface="Garamond" panose="02020404030301010803" pitchFamily="18" charset="0"/>
              </a:rPr>
              <a:t>antiandrogens, including </a:t>
            </a:r>
            <a:r>
              <a:rPr lang="en-US" sz="1200" dirty="0" err="1">
                <a:solidFill>
                  <a:schemeClr val="accent5">
                    <a:lumMod val="75000"/>
                  </a:schemeClr>
                </a:solidFill>
                <a:latin typeface="Garamond" panose="02020404030301010803" pitchFamily="18" charset="0"/>
              </a:rPr>
              <a:t>flutamide</a:t>
            </a:r>
            <a:r>
              <a:rPr lang="en-US" sz="1200" dirty="0">
                <a:solidFill>
                  <a:schemeClr val="accent5">
                    <a:lumMod val="75000"/>
                  </a:schemeClr>
                </a:solidFill>
                <a:latin typeface="Garamond" panose="02020404030301010803" pitchFamily="18" charset="0"/>
              </a:rPr>
              <a:t> and finasteride, are effective in the treatment of acne, hirsutism, and androgenic alopecia. However </a:t>
            </a:r>
            <a:r>
              <a:rPr lang="en-US" sz="1200" dirty="0" err="1">
                <a:solidFill>
                  <a:schemeClr val="accent5">
                    <a:lumMod val="75000"/>
                  </a:schemeClr>
                </a:solidFill>
                <a:latin typeface="Garamond" panose="02020404030301010803" pitchFamily="18" charset="0"/>
              </a:rPr>
              <a:t>flutamide</a:t>
            </a:r>
            <a:r>
              <a:rPr lang="en-US" sz="1200" dirty="0">
                <a:solidFill>
                  <a:schemeClr val="accent5">
                    <a:lumMod val="75000"/>
                  </a:schemeClr>
                </a:solidFill>
                <a:latin typeface="Garamond" panose="02020404030301010803" pitchFamily="18" charset="0"/>
              </a:rPr>
              <a:t> use has the potential for rare hepatotoxicity and, if used, blood tests for liver functions should be checked regularly. Recent reviews have indicated that ultra-low dose </a:t>
            </a:r>
            <a:r>
              <a:rPr lang="en-US" sz="1200" dirty="0" err="1">
                <a:solidFill>
                  <a:schemeClr val="accent5">
                    <a:lumMod val="75000"/>
                  </a:schemeClr>
                </a:solidFill>
                <a:latin typeface="Garamond" panose="02020404030301010803" pitchFamily="18" charset="0"/>
              </a:rPr>
              <a:t>flutamide</a:t>
            </a:r>
            <a:r>
              <a:rPr lang="en-US" sz="1200" dirty="0">
                <a:solidFill>
                  <a:schemeClr val="accent5">
                    <a:lumMod val="75000"/>
                  </a:schemeClr>
                </a:solidFill>
                <a:latin typeface="Garamond" panose="02020404030301010803" pitchFamily="18" charset="0"/>
              </a:rPr>
              <a:t> (62.5 mg/day) is highly effective with negligible hepatotoxicity. Given the potential of all anti-androgen therapy to cause birth defects by possibly under-</a:t>
            </a:r>
            <a:r>
              <a:rPr lang="en-US" sz="1200" dirty="0" err="1">
                <a:solidFill>
                  <a:schemeClr val="accent5">
                    <a:lumMod val="75000"/>
                  </a:schemeClr>
                </a:solidFill>
                <a:latin typeface="Garamond" panose="02020404030301010803" pitchFamily="18" charset="0"/>
              </a:rPr>
              <a:t>virilizing</a:t>
            </a:r>
            <a:r>
              <a:rPr lang="en-US" sz="1200" dirty="0">
                <a:solidFill>
                  <a:schemeClr val="accent5">
                    <a:lumMod val="75000"/>
                  </a:schemeClr>
                </a:solidFill>
                <a:latin typeface="Garamond" panose="02020404030301010803" pitchFamily="18" charset="0"/>
              </a:rPr>
              <a:t> a male conceptus, reliable contraception is recommended for reproductive age women prescribed anti-androgens.  </a:t>
            </a:r>
          </a:p>
          <a:p>
            <a:pPr lvl="0" algn="just"/>
            <a:endParaRPr lang="en-US" sz="1200" i="1" dirty="0" smtClean="0">
              <a:solidFill>
                <a:schemeClr val="accent5">
                  <a:lumMod val="75000"/>
                </a:schemeClr>
              </a:solidFill>
              <a:latin typeface="Garamond" panose="02020404030301010803" pitchFamily="18" charset="0"/>
            </a:endParaRPr>
          </a:p>
          <a:p>
            <a:pPr lvl="0" algn="just"/>
            <a:r>
              <a:rPr lang="en-US" sz="1200" i="1" dirty="0" smtClean="0">
                <a:solidFill>
                  <a:schemeClr val="accent5">
                    <a:lumMod val="75000"/>
                  </a:schemeClr>
                </a:solidFill>
                <a:latin typeface="Garamond" panose="02020404030301010803" pitchFamily="18" charset="0"/>
              </a:rPr>
              <a:t>Insulin Sensitizers:  </a:t>
            </a:r>
            <a:r>
              <a:rPr lang="en-US" sz="1200" dirty="0" smtClean="0">
                <a:solidFill>
                  <a:schemeClr val="accent5">
                    <a:lumMod val="75000"/>
                  </a:schemeClr>
                </a:solidFill>
                <a:latin typeface="Garamond" panose="02020404030301010803" pitchFamily="18" charset="0"/>
              </a:rPr>
              <a:t>Metformin is the most commonly used insulin sensitizer in women with PCOS. Metformin’s main mechanism of action involves a decrease in hepatic gluconeogenesis, but it also mediates improved insulin sensitivity, blocks intestinal carbohydrate absorption, and promotes weight loss. Significant reductions in fasting insulin concentrations, LDL cholesterol, and improvements in systolic and diastolic blood pressure occur with metformin use in women with PCOS. Furthermore, metformin has insulin independent effects on ovarian health and androgen production. Anovulatory women with PCOS seeking fertility are likely to experience improvements in cycle control with the use of metformin. </a:t>
            </a:r>
            <a:r>
              <a:rPr lang="en-US" sz="1200" dirty="0">
                <a:solidFill>
                  <a:schemeClr val="accent5">
                    <a:lumMod val="75000"/>
                  </a:schemeClr>
                </a:solidFill>
                <a:latin typeface="Garamond" panose="02020404030301010803" pitchFamily="18" charset="0"/>
              </a:rPr>
              <a:t>T</a:t>
            </a:r>
            <a:r>
              <a:rPr lang="en-US" sz="1200" dirty="0" smtClean="0">
                <a:solidFill>
                  <a:schemeClr val="accent5">
                    <a:lumMod val="75000"/>
                  </a:schemeClr>
                </a:solidFill>
                <a:latin typeface="Garamond" panose="02020404030301010803" pitchFamily="18" charset="0"/>
              </a:rPr>
              <a:t>he addition of metformin to ovulation induction strategies offers a potential improvement in ovulation and pregnancy rates, as well as a reduction in the risk of ovarian </a:t>
            </a:r>
            <a:r>
              <a:rPr lang="en-US" sz="1200" dirty="0" err="1" smtClean="0">
                <a:solidFill>
                  <a:schemeClr val="accent5">
                    <a:lumMod val="75000"/>
                  </a:schemeClr>
                </a:solidFill>
                <a:latin typeface="Garamond" panose="02020404030301010803" pitchFamily="18" charset="0"/>
              </a:rPr>
              <a:t>hyperstimulation</a:t>
            </a:r>
            <a:r>
              <a:rPr lang="en-US" sz="1200" dirty="0" smtClean="0">
                <a:solidFill>
                  <a:schemeClr val="accent5">
                    <a:lumMod val="75000"/>
                  </a:schemeClr>
                </a:solidFill>
                <a:latin typeface="Garamond" panose="02020404030301010803" pitchFamily="18" charset="0"/>
              </a:rPr>
              <a:t> syndrome in those undergoing the in vitro fertilization process. Metformin has an excellent safety profile without serious medical risks. Most side effects are gastrointestinal in nature and can be ameliorated by starting with a very low dose and increasing dosage in small increments over the course of a few weeks. The only caution for metformin use is in patients with poor renal function. Lactic acidosis has been reported in elderly patients and those with poor renal function. </a:t>
            </a:r>
          </a:p>
          <a:p>
            <a:pPr lvl="0" algn="just"/>
            <a:endParaRPr lang="en-US" sz="1200" dirty="0" smtClean="0">
              <a:solidFill>
                <a:schemeClr val="accent5">
                  <a:lumMod val="75000"/>
                </a:schemeClr>
              </a:solidFill>
              <a:latin typeface="Garamond" panose="02020404030301010803" pitchFamily="18" charset="0"/>
            </a:endParaRPr>
          </a:p>
          <a:p>
            <a:pPr lvl="0" algn="just"/>
            <a:r>
              <a:rPr lang="en-US" sz="1200" i="1" dirty="0" smtClean="0">
                <a:solidFill>
                  <a:schemeClr val="accent5">
                    <a:lumMod val="75000"/>
                  </a:schemeClr>
                </a:solidFill>
                <a:latin typeface="Garamond" panose="02020404030301010803" pitchFamily="18" charset="0"/>
              </a:rPr>
              <a:t>Conception Enhancing Treatments: </a:t>
            </a:r>
            <a:r>
              <a:rPr lang="en-US" sz="1200" dirty="0" smtClean="0">
                <a:solidFill>
                  <a:schemeClr val="accent5">
                    <a:lumMod val="75000"/>
                  </a:schemeClr>
                </a:solidFill>
                <a:latin typeface="Garamond" panose="02020404030301010803" pitchFamily="18" charset="0"/>
              </a:rPr>
              <a:t>Clomiphene citrate (CC) is conventionally considered the first-line of treatment for women with PCOS seeking conception.  CC enhances ovulation by blocking estrogen-mediated negative feedback on pituitary gonadotropin release. This abrogation of estrogen-mediated gonadotropin suppression increases endogenous release of follicle stimulating hormone (FSH) which stimulates ovarian follicle recruitment, growth, and subsequent ovulation. Aromatase inhibitors are increasingly being incorporated into the clinical paradigm for managing anovulatory infertility.  Acting in a manner similar, yet distinct from CC, </a:t>
            </a:r>
            <a:r>
              <a:rPr lang="en-US" sz="1200" dirty="0" err="1" smtClean="0">
                <a:solidFill>
                  <a:schemeClr val="accent5">
                    <a:lumMod val="75000"/>
                  </a:schemeClr>
                </a:solidFill>
                <a:latin typeface="Garamond" panose="02020404030301010803" pitchFamily="18" charset="0"/>
              </a:rPr>
              <a:t>aromatase</a:t>
            </a:r>
            <a:r>
              <a:rPr lang="en-US" sz="1200" dirty="0" smtClean="0">
                <a:solidFill>
                  <a:schemeClr val="accent5">
                    <a:lumMod val="75000"/>
                  </a:schemeClr>
                </a:solidFill>
                <a:latin typeface="Garamond" panose="02020404030301010803" pitchFamily="18" charset="0"/>
              </a:rPr>
              <a:t> inhibitors block the enzyme aromatase which in turn, leads to profound reductions in serum and tissue estrogen levels thus abrogating estrogen-mediated negative feedback at the HPO level. The net result is an increased release of pituitary FSH which then induces follicular growth.  Unlike CC, </a:t>
            </a:r>
            <a:r>
              <a:rPr lang="en-US" sz="1200" dirty="0" err="1" smtClean="0">
                <a:solidFill>
                  <a:schemeClr val="accent5">
                    <a:lumMod val="75000"/>
                  </a:schemeClr>
                </a:solidFill>
                <a:latin typeface="Garamond" panose="02020404030301010803" pitchFamily="18" charset="0"/>
              </a:rPr>
              <a:t>aromatase</a:t>
            </a:r>
            <a:r>
              <a:rPr lang="en-US" sz="1200" dirty="0" smtClean="0">
                <a:solidFill>
                  <a:schemeClr val="accent5">
                    <a:lumMod val="75000"/>
                  </a:schemeClr>
                </a:solidFill>
                <a:latin typeface="Garamond" panose="02020404030301010803" pitchFamily="18" charset="0"/>
              </a:rPr>
              <a:t> inhibitors do not have adverse effects at the level of the endometrium – which is a benefit for implantation. </a:t>
            </a:r>
            <a:r>
              <a:rPr lang="en-US" sz="1200" dirty="0" err="1" smtClean="0">
                <a:solidFill>
                  <a:schemeClr val="accent5">
                    <a:lumMod val="75000"/>
                  </a:schemeClr>
                </a:solidFill>
                <a:latin typeface="Garamond" panose="02020404030301010803" pitchFamily="18" charset="0"/>
              </a:rPr>
              <a:t>Letrozole</a:t>
            </a:r>
            <a:r>
              <a:rPr lang="en-US" sz="1200" dirty="0" smtClean="0">
                <a:solidFill>
                  <a:schemeClr val="accent5">
                    <a:lumMod val="75000"/>
                  </a:schemeClr>
                </a:solidFill>
                <a:latin typeface="Garamond" panose="02020404030301010803" pitchFamily="18" charset="0"/>
              </a:rPr>
              <a:t> and </a:t>
            </a:r>
            <a:r>
              <a:rPr lang="en-US" sz="1200" dirty="0" err="1" smtClean="0">
                <a:solidFill>
                  <a:schemeClr val="accent5">
                    <a:lumMod val="75000"/>
                  </a:schemeClr>
                </a:solidFill>
                <a:latin typeface="Garamond" panose="02020404030301010803" pitchFamily="18" charset="0"/>
              </a:rPr>
              <a:t>anastrozole</a:t>
            </a:r>
            <a:r>
              <a:rPr lang="en-US" sz="1200" dirty="0" smtClean="0">
                <a:solidFill>
                  <a:schemeClr val="accent5">
                    <a:lumMod val="75000"/>
                  </a:schemeClr>
                </a:solidFill>
                <a:latin typeface="Garamond" panose="02020404030301010803" pitchFamily="18" charset="0"/>
              </a:rPr>
              <a:t> are the two </a:t>
            </a:r>
            <a:r>
              <a:rPr lang="en-US" sz="1200" dirty="0" err="1" smtClean="0">
                <a:solidFill>
                  <a:schemeClr val="accent5">
                    <a:lumMod val="75000"/>
                  </a:schemeClr>
                </a:solidFill>
                <a:latin typeface="Garamond" panose="02020404030301010803" pitchFamily="18" charset="0"/>
              </a:rPr>
              <a:t>aromatase</a:t>
            </a:r>
            <a:r>
              <a:rPr lang="en-US" sz="1200" dirty="0" smtClean="0">
                <a:solidFill>
                  <a:schemeClr val="accent5">
                    <a:lumMod val="75000"/>
                  </a:schemeClr>
                </a:solidFill>
                <a:latin typeface="Garamond" panose="02020404030301010803" pitchFamily="18" charset="0"/>
              </a:rPr>
              <a:t> inhibitors that have demonstrated success in achieving ovulation induction in CC resistant patients with PCOS. Standard ovulation induction with </a:t>
            </a:r>
            <a:r>
              <a:rPr lang="en-US" sz="1200" dirty="0" err="1" smtClean="0">
                <a:solidFill>
                  <a:schemeClr val="accent5">
                    <a:lumMod val="75000"/>
                  </a:schemeClr>
                </a:solidFill>
                <a:latin typeface="Garamond" panose="02020404030301010803" pitchFamily="18" charset="0"/>
              </a:rPr>
              <a:t>gonadotropins</a:t>
            </a:r>
            <a:r>
              <a:rPr lang="en-US" sz="1200" dirty="0" smtClean="0">
                <a:solidFill>
                  <a:schemeClr val="accent5">
                    <a:lumMod val="75000"/>
                  </a:schemeClr>
                </a:solidFill>
                <a:latin typeface="Garamond" panose="02020404030301010803" pitchFamily="18" charset="0"/>
              </a:rPr>
              <a:t> and assisted reproductive techniques are further options for  women with PCOS.  However, underlying PCOS many enhance the risk of ovarian </a:t>
            </a:r>
            <a:r>
              <a:rPr lang="en-US" sz="1200" dirty="0" err="1" smtClean="0">
                <a:solidFill>
                  <a:schemeClr val="accent5">
                    <a:lumMod val="75000"/>
                  </a:schemeClr>
                </a:solidFill>
                <a:latin typeface="Garamond" panose="02020404030301010803" pitchFamily="18" charset="0"/>
              </a:rPr>
              <a:t>hyperstimulation</a:t>
            </a:r>
            <a:r>
              <a:rPr lang="en-US" sz="1200" dirty="0" smtClean="0">
                <a:solidFill>
                  <a:schemeClr val="accent5">
                    <a:lumMod val="75000"/>
                  </a:schemeClr>
                </a:solidFill>
                <a:latin typeface="Garamond" panose="02020404030301010803" pitchFamily="18" charset="0"/>
              </a:rPr>
              <a:t> syndrome when using the later method.</a:t>
            </a:r>
            <a:endParaRPr lang="en-US" sz="1200" dirty="0">
              <a:solidFill>
                <a:schemeClr val="accent5">
                  <a:lumMod val="75000"/>
                </a:schemeClr>
              </a:solidFill>
              <a:latin typeface="Garamond" panose="02020404030301010803" pitchFamily="18" charset="0"/>
            </a:endParaRPr>
          </a:p>
        </p:txBody>
      </p:sp>
      <p:cxnSp>
        <p:nvCxnSpPr>
          <p:cNvPr id="16" name="Straight Connector 15"/>
          <p:cNvCxnSpPr/>
          <p:nvPr/>
        </p:nvCxnSpPr>
        <p:spPr>
          <a:xfrm>
            <a:off x="470925" y="9316044"/>
            <a:ext cx="6766560" cy="24483"/>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nvGrpSpPr>
          <p:cNvPr id="17" name="Group 16"/>
          <p:cNvGrpSpPr/>
          <p:nvPr/>
        </p:nvGrpSpPr>
        <p:grpSpPr>
          <a:xfrm>
            <a:off x="0" y="-227689"/>
            <a:ext cx="1153980" cy="10493643"/>
            <a:chOff x="0" y="-227689"/>
            <a:chExt cx="1153980" cy="10493643"/>
          </a:xfrm>
        </p:grpSpPr>
        <p:sp>
          <p:nvSpPr>
            <p:cNvPr id="18" name="Rectangle 17"/>
            <p:cNvSpPr/>
            <p:nvPr/>
          </p:nvSpPr>
          <p:spPr>
            <a:xfrm>
              <a:off x="0" y="-1"/>
              <a:ext cx="1153980" cy="10058400"/>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TextBox 18"/>
            <p:cNvSpPr txBox="1"/>
            <p:nvPr/>
          </p:nvSpPr>
          <p:spPr>
            <a:xfrm rot="16200000">
              <a:off x="-4669829" y="4719051"/>
              <a:ext cx="10493643" cy="600164"/>
            </a:xfrm>
            <a:prstGeom prst="rect">
              <a:avLst/>
            </a:prstGeom>
            <a:noFill/>
          </p:spPr>
          <p:txBody>
            <a:bodyPr wrap="square" rtlCol="0">
              <a:spAutoFit/>
            </a:bodyPr>
            <a:lstStyle/>
            <a:p>
              <a:pPr algn="ctr"/>
              <a:r>
                <a:rPr lang="en-US" sz="3300" b="1" cap="all" dirty="0" smtClean="0">
                  <a:solidFill>
                    <a:schemeClr val="bg1"/>
                  </a:solidFill>
                  <a:latin typeface="Garamond" panose="02020404030301010803" pitchFamily="18" charset="0"/>
                </a:rPr>
                <a:t>AE-PCOS Society Education Committee</a:t>
              </a:r>
              <a:endParaRPr lang="en-US" sz="3300" b="1" cap="all" dirty="0">
                <a:solidFill>
                  <a:schemeClr val="bg1"/>
                </a:solidFill>
                <a:latin typeface="Garamond" panose="02020404030301010803" pitchFamily="18" charset="0"/>
              </a:endParaRPr>
            </a:p>
          </p:txBody>
        </p:sp>
      </p:grpSp>
      <p:sp>
        <p:nvSpPr>
          <p:cNvPr id="21" name="Rectangle 20"/>
          <p:cNvSpPr/>
          <p:nvPr/>
        </p:nvSpPr>
        <p:spPr>
          <a:xfrm>
            <a:off x="1229875" y="7913210"/>
            <a:ext cx="6466630" cy="758950"/>
          </a:xfrm>
          <a:prstGeom prst="rect">
            <a:avLst/>
          </a:prstGeom>
          <a:noFill/>
          <a:ln w="57150">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22" name="Rectangle 21"/>
          <p:cNvSpPr/>
          <p:nvPr/>
        </p:nvSpPr>
        <p:spPr>
          <a:xfrm>
            <a:off x="1305769" y="7913210"/>
            <a:ext cx="6270041" cy="1046440"/>
          </a:xfrm>
          <a:prstGeom prst="rect">
            <a:avLst/>
          </a:prstGeom>
        </p:spPr>
        <p:txBody>
          <a:bodyPr wrap="square">
            <a:spAutoFit/>
          </a:bodyPr>
          <a:lstStyle/>
          <a:p>
            <a:r>
              <a:rPr lang="en-US" sz="2000" b="1" dirty="0" smtClean="0">
                <a:solidFill>
                  <a:schemeClr val="accent5">
                    <a:lumMod val="75000"/>
                  </a:schemeClr>
                </a:solidFill>
                <a:latin typeface="Garamond" panose="02020404030301010803" pitchFamily="18" charset="0"/>
              </a:rPr>
              <a:t>Resources</a:t>
            </a:r>
          </a:p>
          <a:p>
            <a:pPr>
              <a:lnSpc>
                <a:spcPct val="150000"/>
              </a:lnSpc>
            </a:pPr>
            <a:r>
              <a:rPr lang="en-US" sz="1200" dirty="0" smtClean="0">
                <a:solidFill>
                  <a:schemeClr val="accent5">
                    <a:lumMod val="75000"/>
                  </a:schemeClr>
                </a:solidFill>
                <a:latin typeface="Garamond" panose="02020404030301010803" pitchFamily="18" charset="0"/>
              </a:rPr>
              <a:t>Links to additional resources may be found on our website under Resources:</a:t>
            </a:r>
            <a:r>
              <a:rPr lang="en-US" sz="1200" b="1" dirty="0" smtClean="0">
                <a:solidFill>
                  <a:schemeClr val="accent5">
                    <a:lumMod val="75000"/>
                  </a:schemeClr>
                </a:solidFill>
                <a:latin typeface="Garamond" panose="02020404030301010803" pitchFamily="18" charset="0"/>
              </a:rPr>
              <a:t> </a:t>
            </a:r>
            <a:r>
              <a:rPr lang="en-US" sz="1200" b="1" dirty="0" smtClean="0">
                <a:solidFill>
                  <a:schemeClr val="accent5">
                    <a:lumMod val="75000"/>
                  </a:schemeClr>
                </a:solidFill>
                <a:latin typeface="Garamond" panose="02020404030301010803" pitchFamily="18" charset="0"/>
                <a:hlinkClick r:id="rId2"/>
              </a:rPr>
              <a:t>www.ae-society.org</a:t>
            </a:r>
            <a:endParaRPr lang="en-US" sz="1200" b="1" dirty="0" smtClean="0">
              <a:solidFill>
                <a:schemeClr val="accent5">
                  <a:lumMod val="75000"/>
                </a:schemeClr>
              </a:solidFill>
              <a:latin typeface="Garamond" panose="02020404030301010803" pitchFamily="18" charset="0"/>
            </a:endParaRPr>
          </a:p>
          <a:p>
            <a:endParaRPr lang="en-US" sz="1200" dirty="0">
              <a:solidFill>
                <a:schemeClr val="accent5">
                  <a:lumMod val="75000"/>
                </a:schemeClr>
              </a:solidFill>
              <a:latin typeface="Garamond" panose="02020404030301010803" pitchFamily="18" charset="0"/>
            </a:endParaRPr>
          </a:p>
          <a:p>
            <a:pPr algn="just"/>
            <a:endParaRPr lang="en-US" sz="1200" dirty="0">
              <a:solidFill>
                <a:schemeClr val="accent5">
                  <a:lumMod val="75000"/>
                </a:schemeClr>
              </a:solidFill>
              <a:latin typeface="Garamond" panose="02020404030301010803" pitchFamily="18" charset="0"/>
            </a:endParaRPr>
          </a:p>
        </p:txBody>
      </p:sp>
      <p:sp>
        <p:nvSpPr>
          <p:cNvPr id="23" name="TextBox 22"/>
          <p:cNvSpPr txBox="1"/>
          <p:nvPr/>
        </p:nvSpPr>
        <p:spPr>
          <a:xfrm>
            <a:off x="1305824" y="8794922"/>
            <a:ext cx="6466630" cy="1015663"/>
          </a:xfrm>
          <a:prstGeom prst="rect">
            <a:avLst/>
          </a:prstGeom>
          <a:noFill/>
        </p:spPr>
        <p:txBody>
          <a:bodyPr wrap="square" rtlCol="0">
            <a:spAutoFit/>
          </a:bodyPr>
          <a:lstStyle/>
          <a:p>
            <a:pPr algn="ctr"/>
            <a:endParaRPr lang="en-US" sz="1200" b="1" dirty="0">
              <a:solidFill>
                <a:schemeClr val="accent5">
                  <a:lumMod val="75000"/>
                </a:schemeClr>
              </a:solidFill>
              <a:latin typeface="Garamond" panose="02020404030301010803" pitchFamily="18" charset="0"/>
            </a:endParaRPr>
          </a:p>
          <a:p>
            <a:pPr algn="ctr"/>
            <a:r>
              <a:rPr lang="en-US" sz="1200" i="1" dirty="0" smtClean="0">
                <a:solidFill>
                  <a:schemeClr val="accent5">
                    <a:lumMod val="75000"/>
                  </a:schemeClr>
                </a:solidFill>
                <a:latin typeface="Garamond" panose="02020404030301010803" pitchFamily="18" charset="0"/>
              </a:rPr>
              <a:t>This pamphlet is designed to be informative and educational. It is not intended as a practice guideline.</a:t>
            </a:r>
          </a:p>
          <a:p>
            <a:pPr algn="ctr"/>
            <a:r>
              <a:rPr lang="en-US" sz="1200" i="1" dirty="0" smtClean="0">
                <a:solidFill>
                  <a:schemeClr val="accent5">
                    <a:lumMod val="75000"/>
                  </a:schemeClr>
                </a:solidFill>
                <a:latin typeface="Garamond" panose="02020404030301010803" pitchFamily="18" charset="0"/>
              </a:rPr>
              <a:t>The information in this document is based on current medical knowledge as of August 2020.</a:t>
            </a:r>
          </a:p>
          <a:p>
            <a:pPr algn="ctr"/>
            <a:endParaRPr lang="en-US" sz="1200" b="1" dirty="0">
              <a:solidFill>
                <a:schemeClr val="accent5">
                  <a:lumMod val="75000"/>
                </a:schemeClr>
              </a:solidFill>
              <a:latin typeface="Garamond" panose="02020404030301010803" pitchFamily="18" charset="0"/>
            </a:endParaRPr>
          </a:p>
          <a:p>
            <a:pPr lvl="0" algn="ctr"/>
            <a:r>
              <a:rPr lang="en-US" sz="1200" b="1" dirty="0">
                <a:solidFill>
                  <a:srgbClr val="4BACC6">
                    <a:lumMod val="75000"/>
                  </a:srgbClr>
                </a:solidFill>
                <a:latin typeface="Garamond" panose="02020404030301010803" pitchFamily="18" charset="0"/>
              </a:rPr>
              <a:t>© </a:t>
            </a:r>
            <a:r>
              <a:rPr lang="en-US" sz="1200" b="1" dirty="0" smtClean="0">
                <a:solidFill>
                  <a:srgbClr val="4BACC6">
                    <a:lumMod val="75000"/>
                  </a:srgbClr>
                </a:solidFill>
                <a:latin typeface="Garamond" panose="02020404030301010803" pitchFamily="18" charset="0"/>
              </a:rPr>
              <a:t>2016, 2020 </a:t>
            </a:r>
            <a:r>
              <a:rPr lang="en-US" sz="1200" b="1" dirty="0">
                <a:solidFill>
                  <a:srgbClr val="4BACC6">
                    <a:lumMod val="75000"/>
                  </a:srgbClr>
                </a:solidFill>
                <a:latin typeface="Garamond" panose="02020404030301010803" pitchFamily="18" charset="0"/>
              </a:rPr>
              <a:t>AE-PCOS Society </a:t>
            </a:r>
          </a:p>
        </p:txBody>
      </p:sp>
    </p:spTree>
    <p:extLst>
      <p:ext uri="{BB962C8B-B14F-4D97-AF65-F5344CB8AC3E}">
        <p14:creationId xmlns:p14="http://schemas.microsoft.com/office/powerpoint/2010/main" val="296872056"/>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Custom 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FFFFFF"/>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5">
            <a:lumMod val="75000"/>
          </a:schemeClr>
        </a:solidFill>
        <a:ln>
          <a:noFill/>
        </a:ln>
      </a:spPr>
      <a:bodyPr rtlCol="0" anchor="ctr"/>
      <a:lstStyle>
        <a:defPPr algn="ctr">
          <a:defRPr dirty="0"/>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2212</TotalTime>
  <Words>1829</Words>
  <Application>Microsoft Office PowerPoint</Application>
  <PresentationFormat>Custom</PresentationFormat>
  <Paragraphs>67</Paragraphs>
  <Slides>4</Slides>
  <Notes>1</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4</vt:i4>
      </vt:variant>
    </vt:vector>
  </HeadingPairs>
  <TitlesOfParts>
    <vt:vector size="8" baseType="lpstr">
      <vt:lpstr>Arial</vt:lpstr>
      <vt:lpstr>Calibri</vt:lpstr>
      <vt:lpstr>Garamond</vt:lpstr>
      <vt:lpstr>Office Theme</vt:lpstr>
      <vt:lpstr>PowerPoint Presentation</vt:lpstr>
      <vt:lpstr>PowerPoint Presentation</vt:lpstr>
      <vt:lpstr>PowerPoint Presentation</vt:lpstr>
      <vt:lpstr>PowerPoint Presentation</vt:lpstr>
    </vt:vector>
  </TitlesOfParts>
  <Company>Cornell University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Windows User</dc:creator>
  <cp:lastModifiedBy>Meyer, Michelle L</cp:lastModifiedBy>
  <cp:revision>140</cp:revision>
  <dcterms:created xsi:type="dcterms:W3CDTF">2015-08-12T22:48:27Z</dcterms:created>
  <dcterms:modified xsi:type="dcterms:W3CDTF">2021-07-20T23:44:58Z</dcterms:modified>
</cp:coreProperties>
</file>