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Lst>
  <p:sldSz cx="7772400" cy="10058400"/>
  <p:notesSz cx="6985000" cy="92837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8">
          <p15:clr>
            <a:srgbClr val="A4A3A4"/>
          </p15:clr>
        </p15:guide>
        <p15:guide id="2" pos="244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7D92"/>
    <a:srgbClr val="2F7F95"/>
    <a:srgbClr val="30829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0" d="100"/>
          <a:sy n="90" d="100"/>
        </p:scale>
        <p:origin x="1386" y="-1992"/>
      </p:cViewPr>
      <p:guideLst>
        <p:guide orient="horz" pos="3168"/>
        <p:guide pos="2448"/>
      </p:guideLst>
    </p:cSldViewPr>
  </p:slideViewPr>
  <p:notesTextViewPr>
    <p:cViewPr>
      <p:scale>
        <a:sx n="1" d="1"/>
        <a:sy n="1" d="1"/>
      </p:scale>
      <p:origin x="0" y="0"/>
    </p:cViewPr>
  </p:notesTextViewPr>
  <p:gridSpacing cx="75895" cy="75895"/>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82930" y="3124624"/>
            <a:ext cx="6606540" cy="2156037"/>
          </a:xfrm>
        </p:spPr>
        <p:txBody>
          <a:bodyPr/>
          <a:lstStyle/>
          <a:p>
            <a:r>
              <a:rPr lang="en-US" smtClean="0"/>
              <a:t>Click to edit Master title style</a:t>
            </a:r>
            <a:endParaRPr lang="en-US"/>
          </a:p>
        </p:txBody>
      </p:sp>
      <p:sp>
        <p:nvSpPr>
          <p:cNvPr id="3" name="Subtitle 2"/>
          <p:cNvSpPr>
            <a:spLocks noGrp="1"/>
          </p:cNvSpPr>
          <p:nvPr>
            <p:ph type="subTitle" idx="1"/>
          </p:nvPr>
        </p:nvSpPr>
        <p:spPr>
          <a:xfrm>
            <a:off x="1165860" y="5699760"/>
            <a:ext cx="5440680" cy="257048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895148E-483B-4E29-A898-2C0636070BDE}" type="datetimeFigureOut">
              <a:rPr lang="en-US" smtClean="0"/>
              <a:pPr/>
              <a:t>7/20/2021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0EC4D9-E3A7-41DB-AA65-E01A2C32A2BE}" type="slidenum">
              <a:rPr lang="en-US" smtClean="0"/>
              <a:pPr/>
              <a:t>‹#›</a:t>
            </a:fld>
            <a:endParaRPr lang="en-US"/>
          </a:p>
        </p:txBody>
      </p:sp>
    </p:spTree>
    <p:extLst>
      <p:ext uri="{BB962C8B-B14F-4D97-AF65-F5344CB8AC3E}">
        <p14:creationId xmlns:p14="http://schemas.microsoft.com/office/powerpoint/2010/main" val="22526808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895148E-483B-4E29-A898-2C0636070BDE}" type="datetimeFigureOut">
              <a:rPr lang="en-US" smtClean="0"/>
              <a:pPr/>
              <a:t>7/20/2021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0EC4D9-E3A7-41DB-AA65-E01A2C32A2BE}" type="slidenum">
              <a:rPr lang="en-US" smtClean="0"/>
              <a:pPr/>
              <a:t>‹#›</a:t>
            </a:fld>
            <a:endParaRPr lang="en-US"/>
          </a:p>
        </p:txBody>
      </p:sp>
    </p:spTree>
    <p:extLst>
      <p:ext uri="{BB962C8B-B14F-4D97-AF65-F5344CB8AC3E}">
        <p14:creationId xmlns:p14="http://schemas.microsoft.com/office/powerpoint/2010/main" val="16514698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790281" y="591397"/>
            <a:ext cx="1485662" cy="1258697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0598" y="591397"/>
            <a:ext cx="4330144" cy="1258697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895148E-483B-4E29-A898-2C0636070BDE}" type="datetimeFigureOut">
              <a:rPr lang="en-US" smtClean="0"/>
              <a:pPr/>
              <a:t>7/20/2021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0EC4D9-E3A7-41DB-AA65-E01A2C32A2BE}" type="slidenum">
              <a:rPr lang="en-US" smtClean="0"/>
              <a:pPr/>
              <a:t>‹#›</a:t>
            </a:fld>
            <a:endParaRPr lang="en-US"/>
          </a:p>
        </p:txBody>
      </p:sp>
    </p:spTree>
    <p:extLst>
      <p:ext uri="{BB962C8B-B14F-4D97-AF65-F5344CB8AC3E}">
        <p14:creationId xmlns:p14="http://schemas.microsoft.com/office/powerpoint/2010/main" val="3925371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895148E-483B-4E29-A898-2C0636070BDE}" type="datetimeFigureOut">
              <a:rPr lang="en-US" smtClean="0"/>
              <a:pPr/>
              <a:t>7/20/2021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0EC4D9-E3A7-41DB-AA65-E01A2C32A2BE}" type="slidenum">
              <a:rPr lang="en-US" smtClean="0"/>
              <a:pPr/>
              <a:t>‹#›</a:t>
            </a:fld>
            <a:endParaRPr lang="en-US"/>
          </a:p>
        </p:txBody>
      </p:sp>
    </p:spTree>
    <p:extLst>
      <p:ext uri="{BB962C8B-B14F-4D97-AF65-F5344CB8AC3E}">
        <p14:creationId xmlns:p14="http://schemas.microsoft.com/office/powerpoint/2010/main" val="36906503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13966" y="6463454"/>
            <a:ext cx="6606540" cy="1997710"/>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613966" y="4263180"/>
            <a:ext cx="6606540" cy="2200274"/>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895148E-483B-4E29-A898-2C0636070BDE}" type="datetimeFigureOut">
              <a:rPr lang="en-US" smtClean="0"/>
              <a:pPr/>
              <a:t>7/20/2021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0EC4D9-E3A7-41DB-AA65-E01A2C32A2BE}" type="slidenum">
              <a:rPr lang="en-US" smtClean="0"/>
              <a:pPr/>
              <a:t>‹#›</a:t>
            </a:fld>
            <a:endParaRPr lang="en-US"/>
          </a:p>
        </p:txBody>
      </p:sp>
    </p:spTree>
    <p:extLst>
      <p:ext uri="{BB962C8B-B14F-4D97-AF65-F5344CB8AC3E}">
        <p14:creationId xmlns:p14="http://schemas.microsoft.com/office/powerpoint/2010/main" val="10224670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30597" y="3441277"/>
            <a:ext cx="2907903" cy="973709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3368040" y="3441277"/>
            <a:ext cx="2907904" cy="973709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895148E-483B-4E29-A898-2C0636070BDE}" type="datetimeFigureOut">
              <a:rPr lang="en-US" smtClean="0"/>
              <a:pPr/>
              <a:t>7/20/2021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0EC4D9-E3A7-41DB-AA65-E01A2C32A2BE}" type="slidenum">
              <a:rPr lang="en-US" smtClean="0"/>
              <a:pPr/>
              <a:t>‹#›</a:t>
            </a:fld>
            <a:endParaRPr lang="en-US"/>
          </a:p>
        </p:txBody>
      </p:sp>
    </p:spTree>
    <p:extLst>
      <p:ext uri="{BB962C8B-B14F-4D97-AF65-F5344CB8AC3E}">
        <p14:creationId xmlns:p14="http://schemas.microsoft.com/office/powerpoint/2010/main" val="28012126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8620" y="402802"/>
            <a:ext cx="6995160" cy="16764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388620" y="2251499"/>
            <a:ext cx="3434160" cy="93831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88620" y="3189817"/>
            <a:ext cx="3434160" cy="579522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3948272" y="2251499"/>
            <a:ext cx="3435509" cy="93831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3948272" y="3189817"/>
            <a:ext cx="3435509" cy="579522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895148E-483B-4E29-A898-2C0636070BDE}" type="datetimeFigureOut">
              <a:rPr lang="en-US" smtClean="0"/>
              <a:pPr/>
              <a:t>7/20/2021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A0EC4D9-E3A7-41DB-AA65-E01A2C32A2BE}" type="slidenum">
              <a:rPr lang="en-US" smtClean="0"/>
              <a:pPr/>
              <a:t>‹#›</a:t>
            </a:fld>
            <a:endParaRPr lang="en-US"/>
          </a:p>
        </p:txBody>
      </p:sp>
    </p:spTree>
    <p:extLst>
      <p:ext uri="{BB962C8B-B14F-4D97-AF65-F5344CB8AC3E}">
        <p14:creationId xmlns:p14="http://schemas.microsoft.com/office/powerpoint/2010/main" val="4168196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895148E-483B-4E29-A898-2C0636070BDE}" type="datetimeFigureOut">
              <a:rPr lang="en-US" smtClean="0"/>
              <a:pPr/>
              <a:t>7/20/2021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A0EC4D9-E3A7-41DB-AA65-E01A2C32A2BE}" type="slidenum">
              <a:rPr lang="en-US" smtClean="0"/>
              <a:pPr/>
              <a:t>‹#›</a:t>
            </a:fld>
            <a:endParaRPr lang="en-US"/>
          </a:p>
        </p:txBody>
      </p:sp>
    </p:spTree>
    <p:extLst>
      <p:ext uri="{BB962C8B-B14F-4D97-AF65-F5344CB8AC3E}">
        <p14:creationId xmlns:p14="http://schemas.microsoft.com/office/powerpoint/2010/main" val="22826644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895148E-483B-4E29-A898-2C0636070BDE}" type="datetimeFigureOut">
              <a:rPr lang="en-US" smtClean="0"/>
              <a:pPr/>
              <a:t>7/20/2021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A0EC4D9-E3A7-41DB-AA65-E01A2C32A2BE}" type="slidenum">
              <a:rPr lang="en-US" smtClean="0"/>
              <a:pPr/>
              <a:t>‹#›</a:t>
            </a:fld>
            <a:endParaRPr lang="en-US"/>
          </a:p>
        </p:txBody>
      </p:sp>
    </p:spTree>
    <p:extLst>
      <p:ext uri="{BB962C8B-B14F-4D97-AF65-F5344CB8AC3E}">
        <p14:creationId xmlns:p14="http://schemas.microsoft.com/office/powerpoint/2010/main" val="41522934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88620" y="400473"/>
            <a:ext cx="2557066" cy="170434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038792" y="400474"/>
            <a:ext cx="4344988" cy="858456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388620" y="2104814"/>
            <a:ext cx="2557066" cy="688022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895148E-483B-4E29-A898-2C0636070BDE}" type="datetimeFigureOut">
              <a:rPr lang="en-US" smtClean="0"/>
              <a:pPr/>
              <a:t>7/20/2021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0EC4D9-E3A7-41DB-AA65-E01A2C32A2BE}" type="slidenum">
              <a:rPr lang="en-US" smtClean="0"/>
              <a:pPr/>
              <a:t>‹#›</a:t>
            </a:fld>
            <a:endParaRPr lang="en-US"/>
          </a:p>
        </p:txBody>
      </p:sp>
    </p:spTree>
    <p:extLst>
      <p:ext uri="{BB962C8B-B14F-4D97-AF65-F5344CB8AC3E}">
        <p14:creationId xmlns:p14="http://schemas.microsoft.com/office/powerpoint/2010/main" val="22404514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23445" y="7040880"/>
            <a:ext cx="4663440" cy="831216"/>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523445" y="898737"/>
            <a:ext cx="4663440" cy="603504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523445" y="7872096"/>
            <a:ext cx="4663440" cy="118046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895148E-483B-4E29-A898-2C0636070BDE}" type="datetimeFigureOut">
              <a:rPr lang="en-US" smtClean="0"/>
              <a:pPr/>
              <a:t>7/20/2021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0EC4D9-E3A7-41DB-AA65-E01A2C32A2BE}" type="slidenum">
              <a:rPr lang="en-US" smtClean="0"/>
              <a:pPr/>
              <a:t>‹#›</a:t>
            </a:fld>
            <a:endParaRPr lang="en-US"/>
          </a:p>
        </p:txBody>
      </p:sp>
    </p:spTree>
    <p:extLst>
      <p:ext uri="{BB962C8B-B14F-4D97-AF65-F5344CB8AC3E}">
        <p14:creationId xmlns:p14="http://schemas.microsoft.com/office/powerpoint/2010/main" val="38610872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8620" y="402802"/>
            <a:ext cx="6995160" cy="16764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388620" y="2346961"/>
            <a:ext cx="6995160" cy="6638079"/>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388620" y="9322647"/>
            <a:ext cx="1813560" cy="535517"/>
          </a:xfrm>
          <a:prstGeom prst="rect">
            <a:avLst/>
          </a:prstGeom>
        </p:spPr>
        <p:txBody>
          <a:bodyPr vert="horz" lIns="91440" tIns="45720" rIns="91440" bIns="45720" rtlCol="0" anchor="ctr"/>
          <a:lstStyle>
            <a:lvl1pPr algn="l">
              <a:defRPr sz="1200">
                <a:solidFill>
                  <a:schemeClr val="tx1">
                    <a:tint val="75000"/>
                  </a:schemeClr>
                </a:solidFill>
              </a:defRPr>
            </a:lvl1pPr>
          </a:lstStyle>
          <a:p>
            <a:fld id="{3895148E-483B-4E29-A898-2C0636070BDE}" type="datetimeFigureOut">
              <a:rPr lang="en-US" smtClean="0"/>
              <a:pPr/>
              <a:t>7/20/2021</a:t>
            </a:fld>
            <a:endParaRPr lang="en-US"/>
          </a:p>
        </p:txBody>
      </p:sp>
      <p:sp>
        <p:nvSpPr>
          <p:cNvPr id="5" name="Footer Placeholder 4"/>
          <p:cNvSpPr>
            <a:spLocks noGrp="1"/>
          </p:cNvSpPr>
          <p:nvPr>
            <p:ph type="ftr" sz="quarter" idx="3"/>
          </p:nvPr>
        </p:nvSpPr>
        <p:spPr>
          <a:xfrm>
            <a:off x="2655570" y="9322647"/>
            <a:ext cx="2461260" cy="53551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570220" y="9322647"/>
            <a:ext cx="1813560" cy="535517"/>
          </a:xfrm>
          <a:prstGeom prst="rect">
            <a:avLst/>
          </a:prstGeom>
        </p:spPr>
        <p:txBody>
          <a:bodyPr vert="horz" lIns="91440" tIns="45720" rIns="91440" bIns="45720" rtlCol="0" anchor="ctr"/>
          <a:lstStyle>
            <a:lvl1pPr algn="r">
              <a:defRPr sz="1200">
                <a:solidFill>
                  <a:schemeClr val="tx1">
                    <a:tint val="75000"/>
                  </a:schemeClr>
                </a:solidFill>
              </a:defRPr>
            </a:lvl1pPr>
          </a:lstStyle>
          <a:p>
            <a:fld id="{4A0EC4D9-E3A7-41DB-AA65-E01A2C32A2BE}" type="slidenum">
              <a:rPr lang="en-US" smtClean="0"/>
              <a:pPr/>
              <a:t>‹#›</a:t>
            </a:fld>
            <a:endParaRPr lang="en-US"/>
          </a:p>
        </p:txBody>
      </p:sp>
    </p:spTree>
    <p:extLst>
      <p:ext uri="{BB962C8B-B14F-4D97-AF65-F5344CB8AC3E}">
        <p14:creationId xmlns:p14="http://schemas.microsoft.com/office/powerpoint/2010/main" val="33585641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hyperlink" Target="http://www.ae-society.org/aepcos/sub/resources.php" TargetMode="External"/><Relationship Id="rId2" Type="http://schemas.openxmlformats.org/officeDocument/2006/relationships/image" Target="../media/image3.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
            <a:ext cx="1153980" cy="1005840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p:cNvSpPr txBox="1"/>
          <p:nvPr/>
        </p:nvSpPr>
        <p:spPr>
          <a:xfrm rot="16200000">
            <a:off x="-4669829" y="4719051"/>
            <a:ext cx="10493643" cy="600164"/>
          </a:xfrm>
          <a:prstGeom prst="rect">
            <a:avLst/>
          </a:prstGeom>
          <a:noFill/>
        </p:spPr>
        <p:txBody>
          <a:bodyPr wrap="square" rtlCol="0">
            <a:spAutoFit/>
          </a:bodyPr>
          <a:lstStyle/>
          <a:p>
            <a:pPr algn="ctr"/>
            <a:r>
              <a:rPr lang="en-US" sz="3300" b="1" cap="all" dirty="0" smtClean="0">
                <a:solidFill>
                  <a:schemeClr val="bg1"/>
                </a:solidFill>
                <a:latin typeface="Garamond" panose="02020404030301010803" pitchFamily="18" charset="0"/>
              </a:rPr>
              <a:t>AE-PCOS Society Education Committee</a:t>
            </a:r>
            <a:endParaRPr lang="en-US" sz="3300" b="1" cap="all" dirty="0">
              <a:solidFill>
                <a:schemeClr val="bg1"/>
              </a:solidFill>
              <a:latin typeface="Garamond" panose="02020404030301010803" pitchFamily="18" charset="0"/>
            </a:endParaRPr>
          </a:p>
        </p:txBody>
      </p:sp>
      <p:sp>
        <p:nvSpPr>
          <p:cNvPr id="5" name="Rectangle 4"/>
          <p:cNvSpPr/>
          <p:nvPr/>
        </p:nvSpPr>
        <p:spPr>
          <a:xfrm>
            <a:off x="1229875" y="96025"/>
            <a:ext cx="6466630" cy="4681728"/>
          </a:xfrm>
          <a:prstGeom prst="rect">
            <a:avLst/>
          </a:prstGeom>
          <a:solidFill>
            <a:schemeClr val="accent5">
              <a:lumMod val="75000"/>
            </a:schemeClr>
          </a:solidFill>
          <a:ln w="762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1305770" y="161431"/>
            <a:ext cx="6223389" cy="1415772"/>
          </a:xfrm>
          <a:prstGeom prst="rect">
            <a:avLst/>
          </a:prstGeom>
        </p:spPr>
        <p:txBody>
          <a:bodyPr wrap="square">
            <a:spAutoFit/>
          </a:bodyPr>
          <a:lstStyle/>
          <a:p>
            <a:r>
              <a:rPr lang="en-US" sz="2800" b="1" cap="all" dirty="0">
                <a:solidFill>
                  <a:schemeClr val="bg1"/>
                </a:solidFill>
                <a:latin typeface="Garamond" panose="02020404030301010803" pitchFamily="18" charset="0"/>
              </a:rPr>
              <a:t>Premature </a:t>
            </a:r>
            <a:r>
              <a:rPr lang="en-US" sz="2800" b="1" cap="all" dirty="0" smtClean="0">
                <a:solidFill>
                  <a:schemeClr val="bg1"/>
                </a:solidFill>
                <a:latin typeface="Garamond" panose="02020404030301010803" pitchFamily="18" charset="0"/>
              </a:rPr>
              <a:t>Adrenarche</a:t>
            </a:r>
          </a:p>
          <a:p>
            <a:r>
              <a:rPr lang="en-US" sz="1400" cap="all" dirty="0">
                <a:solidFill>
                  <a:schemeClr val="bg1"/>
                </a:solidFill>
                <a:latin typeface="Garamond" panose="02020404030301010803" pitchFamily="18" charset="0"/>
              </a:rPr>
              <a:t>A reference for healthcare </a:t>
            </a:r>
            <a:r>
              <a:rPr lang="en-US" sz="1400" cap="all" dirty="0" smtClean="0">
                <a:solidFill>
                  <a:schemeClr val="bg1"/>
                </a:solidFill>
                <a:latin typeface="Garamond" panose="02020404030301010803" pitchFamily="18" charset="0"/>
              </a:rPr>
              <a:t>providers</a:t>
            </a:r>
            <a:endParaRPr lang="en-US" sz="1400" cap="all" dirty="0">
              <a:solidFill>
                <a:schemeClr val="bg1"/>
              </a:solidFill>
              <a:latin typeface="Garamond" panose="02020404030301010803" pitchFamily="18" charset="0"/>
            </a:endParaRPr>
          </a:p>
          <a:p>
            <a:endParaRPr lang="en-US" sz="2800" b="1" cap="all" dirty="0">
              <a:solidFill>
                <a:schemeClr val="bg1"/>
              </a:solidFill>
              <a:latin typeface="Garamond" panose="02020404030301010803" pitchFamily="18" charset="0"/>
            </a:endParaRPr>
          </a:p>
          <a:p>
            <a:endParaRPr lang="en-US" sz="1600" dirty="0">
              <a:solidFill>
                <a:schemeClr val="bg1"/>
              </a:solidFill>
              <a:latin typeface="Garamond" panose="02020404030301010803" pitchFamily="18" charset="0"/>
            </a:endParaRPr>
          </a:p>
        </p:txBody>
      </p:sp>
      <p:sp>
        <p:nvSpPr>
          <p:cNvPr id="9" name="Rectangle 8"/>
          <p:cNvSpPr/>
          <p:nvPr/>
        </p:nvSpPr>
        <p:spPr>
          <a:xfrm>
            <a:off x="1305770" y="930870"/>
            <a:ext cx="3642960" cy="2246769"/>
          </a:xfrm>
          <a:prstGeom prst="rect">
            <a:avLst/>
          </a:prstGeom>
          <a:solidFill>
            <a:schemeClr val="accent5">
              <a:lumMod val="75000"/>
            </a:schemeClr>
          </a:solidFill>
        </p:spPr>
        <p:txBody>
          <a:bodyPr wrap="square">
            <a:spAutoFit/>
          </a:bodyPr>
          <a:lstStyle/>
          <a:p>
            <a:pPr algn="just"/>
            <a:r>
              <a:rPr lang="en-US" sz="1400" dirty="0">
                <a:solidFill>
                  <a:schemeClr val="bg1"/>
                </a:solidFill>
                <a:latin typeface="Garamond" panose="02020404030301010803" pitchFamily="18" charset="0"/>
              </a:rPr>
              <a:t>Premature adrenarche (PA) refers to the </a:t>
            </a:r>
            <a:r>
              <a:rPr lang="en-US" sz="1400" dirty="0" smtClean="0">
                <a:solidFill>
                  <a:schemeClr val="bg1"/>
                </a:solidFill>
                <a:latin typeface="Garamond" panose="02020404030301010803" pitchFamily="18" charset="0"/>
              </a:rPr>
              <a:t> </a:t>
            </a:r>
            <a:r>
              <a:rPr lang="en-US" sz="1400" dirty="0">
                <a:solidFill>
                  <a:schemeClr val="bg1"/>
                </a:solidFill>
                <a:latin typeface="Garamond" panose="02020404030301010803" pitchFamily="18" charset="0"/>
              </a:rPr>
              <a:t>appearance of pubic hair in girls before the age of 8 years </a:t>
            </a:r>
            <a:r>
              <a:rPr lang="en-US" sz="1400" dirty="0" smtClean="0">
                <a:solidFill>
                  <a:schemeClr val="bg1"/>
                </a:solidFill>
                <a:latin typeface="Garamond" panose="02020404030301010803" pitchFamily="18" charset="0"/>
              </a:rPr>
              <a:t>old. PA </a:t>
            </a:r>
            <a:r>
              <a:rPr lang="en-US" sz="1400" dirty="0">
                <a:solidFill>
                  <a:schemeClr val="bg1"/>
                </a:solidFill>
                <a:latin typeface="Garamond" panose="02020404030301010803" pitchFamily="18" charset="0"/>
              </a:rPr>
              <a:t>is characterized by modest </a:t>
            </a:r>
            <a:r>
              <a:rPr lang="en-US" sz="1400" dirty="0" smtClean="0">
                <a:solidFill>
                  <a:schemeClr val="bg1"/>
                </a:solidFill>
                <a:latin typeface="Garamond" panose="02020404030301010803" pitchFamily="18" charset="0"/>
              </a:rPr>
              <a:t>hyperandrogenism; other causes of androgen excess need to be excluded from diagnostic consideration. PA </a:t>
            </a:r>
            <a:r>
              <a:rPr lang="en-US" sz="1400" dirty="0">
                <a:solidFill>
                  <a:schemeClr val="bg1"/>
                </a:solidFill>
                <a:latin typeface="Garamond" panose="02020404030301010803" pitchFamily="18" charset="0"/>
              </a:rPr>
              <a:t>may also occur in boys and is defined as pubic hair before the age of 9 </a:t>
            </a:r>
            <a:r>
              <a:rPr lang="en-US" sz="1400" dirty="0" smtClean="0">
                <a:solidFill>
                  <a:schemeClr val="bg1"/>
                </a:solidFill>
                <a:latin typeface="Garamond" panose="02020404030301010803" pitchFamily="18" charset="0"/>
              </a:rPr>
              <a:t>years.  Boys </a:t>
            </a:r>
            <a:r>
              <a:rPr lang="en-US" sz="1400" dirty="0">
                <a:solidFill>
                  <a:schemeClr val="bg1"/>
                </a:solidFill>
                <a:latin typeface="Garamond" panose="02020404030301010803" pitchFamily="18" charset="0"/>
              </a:rPr>
              <a:t>who present with early pubic hair </a:t>
            </a:r>
            <a:r>
              <a:rPr lang="en-US" sz="1400" dirty="0" smtClean="0">
                <a:solidFill>
                  <a:schemeClr val="bg1"/>
                </a:solidFill>
                <a:latin typeface="Garamond" panose="02020404030301010803" pitchFamily="18" charset="0"/>
              </a:rPr>
              <a:t>are more likely to have an organic cause. The female to male ratio of “benign” PA is 9:1. </a:t>
            </a:r>
            <a:endParaRPr lang="en-US" sz="1400" dirty="0">
              <a:solidFill>
                <a:schemeClr val="bg1"/>
              </a:solidFill>
              <a:latin typeface="Garamond" panose="02020404030301010803" pitchFamily="18" charset="0"/>
            </a:endParaRPr>
          </a:p>
        </p:txBody>
      </p:sp>
      <p:cxnSp>
        <p:nvCxnSpPr>
          <p:cNvPr id="13" name="Straight Connector 12"/>
          <p:cNvCxnSpPr/>
          <p:nvPr/>
        </p:nvCxnSpPr>
        <p:spPr>
          <a:xfrm>
            <a:off x="1381664" y="930872"/>
            <a:ext cx="61264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1320873" y="3187062"/>
            <a:ext cx="6314840" cy="1600438"/>
          </a:xfrm>
          <a:prstGeom prst="rect">
            <a:avLst/>
          </a:prstGeom>
        </p:spPr>
        <p:txBody>
          <a:bodyPr wrap="square">
            <a:spAutoFit/>
          </a:bodyPr>
          <a:lstStyle/>
          <a:p>
            <a:pPr algn="just"/>
            <a:r>
              <a:rPr lang="en-US" sz="1400" dirty="0">
                <a:solidFill>
                  <a:schemeClr val="bg1"/>
                </a:solidFill>
                <a:latin typeface="Garamond" panose="02020404030301010803" pitchFamily="18" charset="0"/>
              </a:rPr>
              <a:t>By </a:t>
            </a:r>
            <a:r>
              <a:rPr lang="en-US" sz="1400" dirty="0" smtClean="0">
                <a:solidFill>
                  <a:schemeClr val="bg1"/>
                </a:solidFill>
                <a:latin typeface="Garamond" panose="02020404030301010803" pitchFamily="18" charset="0"/>
              </a:rPr>
              <a:t>definition, </a:t>
            </a:r>
            <a:r>
              <a:rPr lang="en-US" sz="1400" dirty="0">
                <a:solidFill>
                  <a:schemeClr val="bg1"/>
                </a:solidFill>
                <a:latin typeface="Garamond" panose="02020404030301010803" pitchFamily="18" charset="0"/>
              </a:rPr>
              <a:t>PA in girls occurs </a:t>
            </a:r>
            <a:r>
              <a:rPr lang="en-US" sz="1400" dirty="0" smtClean="0">
                <a:solidFill>
                  <a:schemeClr val="bg1"/>
                </a:solidFill>
                <a:latin typeface="Garamond" panose="02020404030301010803" pitchFamily="18" charset="0"/>
              </a:rPr>
              <a:t>without signs of estrogenic </a:t>
            </a:r>
            <a:r>
              <a:rPr lang="en-US" sz="1400" dirty="0">
                <a:solidFill>
                  <a:schemeClr val="bg1"/>
                </a:solidFill>
                <a:latin typeface="Garamond" panose="02020404030301010803" pitchFamily="18" charset="0"/>
              </a:rPr>
              <a:t>pubertal changes such as breast development or vaginal discharge. The presence of pubic hair may </a:t>
            </a:r>
            <a:r>
              <a:rPr lang="en-US" sz="1400" dirty="0" smtClean="0">
                <a:solidFill>
                  <a:schemeClr val="bg1"/>
                </a:solidFill>
                <a:latin typeface="Garamond" panose="02020404030301010803" pitchFamily="18" charset="0"/>
              </a:rPr>
              <a:t>be associated with </a:t>
            </a:r>
            <a:r>
              <a:rPr lang="en-US" sz="1400" dirty="0">
                <a:solidFill>
                  <a:schemeClr val="bg1"/>
                </a:solidFill>
                <a:latin typeface="Garamond" panose="02020404030301010803" pitchFamily="18" charset="0"/>
              </a:rPr>
              <a:t>other androgenic features such as </a:t>
            </a:r>
            <a:r>
              <a:rPr lang="en-US" sz="1400" dirty="0" smtClean="0">
                <a:solidFill>
                  <a:schemeClr val="bg1"/>
                </a:solidFill>
                <a:latin typeface="Garamond" panose="02020404030301010803" pitchFamily="18" charset="0"/>
              </a:rPr>
              <a:t>the development of axillary </a:t>
            </a:r>
            <a:r>
              <a:rPr lang="en-US" sz="1400" dirty="0">
                <a:solidFill>
                  <a:schemeClr val="bg1"/>
                </a:solidFill>
                <a:latin typeface="Garamond" panose="02020404030301010803" pitchFamily="18" charset="0"/>
              </a:rPr>
              <a:t>hair, adult body odor, seborrhea, and a minor degree of </a:t>
            </a:r>
            <a:r>
              <a:rPr lang="en-US" sz="1400" dirty="0" smtClean="0">
                <a:solidFill>
                  <a:schemeClr val="bg1"/>
                </a:solidFill>
                <a:latin typeface="Garamond" panose="02020404030301010803" pitchFamily="18" charset="0"/>
              </a:rPr>
              <a:t>acne</a:t>
            </a:r>
            <a:r>
              <a:rPr lang="en-US" sz="1400" dirty="0">
                <a:solidFill>
                  <a:schemeClr val="bg1"/>
                </a:solidFill>
                <a:latin typeface="Garamond" panose="02020404030301010803" pitchFamily="18" charset="0"/>
              </a:rPr>
              <a:t>.  </a:t>
            </a:r>
            <a:r>
              <a:rPr lang="en-US" sz="1400" dirty="0" smtClean="0">
                <a:solidFill>
                  <a:schemeClr val="bg1"/>
                </a:solidFill>
                <a:latin typeface="Garamond" panose="02020404030301010803" pitchFamily="18" charset="0"/>
              </a:rPr>
              <a:t>Some children with PA manifest a </a:t>
            </a:r>
            <a:r>
              <a:rPr lang="en-US" sz="1400" dirty="0">
                <a:solidFill>
                  <a:schemeClr val="bg1"/>
                </a:solidFill>
                <a:latin typeface="Garamond" panose="02020404030301010803" pitchFamily="18" charset="0"/>
              </a:rPr>
              <a:t>modest increase in height </a:t>
            </a:r>
            <a:r>
              <a:rPr lang="en-US" sz="1400" dirty="0" smtClean="0">
                <a:solidFill>
                  <a:schemeClr val="bg1"/>
                </a:solidFill>
                <a:latin typeface="Garamond" panose="02020404030301010803" pitchFamily="18" charset="0"/>
              </a:rPr>
              <a:t>velocity. Typically, </a:t>
            </a:r>
            <a:r>
              <a:rPr lang="en-US" sz="1400" dirty="0">
                <a:solidFill>
                  <a:schemeClr val="bg1"/>
                </a:solidFill>
                <a:latin typeface="Garamond" panose="02020404030301010803" pitchFamily="18" charset="0"/>
              </a:rPr>
              <a:t>skeletal </a:t>
            </a:r>
            <a:r>
              <a:rPr lang="en-US" sz="1400" dirty="0" smtClean="0">
                <a:solidFill>
                  <a:schemeClr val="bg1"/>
                </a:solidFill>
                <a:latin typeface="Garamond" panose="02020404030301010803" pitchFamily="18" charset="0"/>
              </a:rPr>
              <a:t>maturation is not excessively advanced.  Generally, </a:t>
            </a:r>
            <a:r>
              <a:rPr lang="en-US" sz="1400" dirty="0">
                <a:solidFill>
                  <a:schemeClr val="bg1"/>
                </a:solidFill>
                <a:latin typeface="Garamond" panose="02020404030301010803" pitchFamily="18" charset="0"/>
              </a:rPr>
              <a:t>pubertal timing and adult height </a:t>
            </a:r>
            <a:r>
              <a:rPr lang="en-US" sz="1400" dirty="0" smtClean="0">
                <a:solidFill>
                  <a:schemeClr val="bg1"/>
                </a:solidFill>
                <a:latin typeface="Garamond" panose="02020404030301010803" pitchFamily="18" charset="0"/>
              </a:rPr>
              <a:t>remain </a:t>
            </a:r>
            <a:r>
              <a:rPr lang="en-US" sz="1400" dirty="0">
                <a:solidFill>
                  <a:schemeClr val="bg1"/>
                </a:solidFill>
                <a:latin typeface="Garamond" panose="02020404030301010803" pitchFamily="18" charset="0"/>
              </a:rPr>
              <a:t>uncompromised </a:t>
            </a:r>
            <a:r>
              <a:rPr lang="en-US" sz="1400" dirty="0" smtClean="0">
                <a:solidFill>
                  <a:schemeClr val="bg1"/>
                </a:solidFill>
                <a:latin typeface="Garamond" panose="02020404030301010803" pitchFamily="18" charset="0"/>
              </a:rPr>
              <a:t>among children with PA</a:t>
            </a:r>
            <a:r>
              <a:rPr lang="en-US" sz="1400" dirty="0">
                <a:solidFill>
                  <a:schemeClr val="bg1"/>
                </a:solidFill>
                <a:latin typeface="Garamond" panose="02020404030301010803" pitchFamily="18" charset="0"/>
              </a:rPr>
              <a:t>. Increased central adiposity is a common comorbidity in this condition. </a:t>
            </a:r>
            <a:endParaRPr lang="en-US" sz="1400" dirty="0" smtClean="0">
              <a:solidFill>
                <a:schemeClr val="bg1"/>
              </a:solidFill>
              <a:latin typeface="Garamond" panose="02020404030301010803" pitchFamily="18" charset="0"/>
            </a:endParaRPr>
          </a:p>
        </p:txBody>
      </p:sp>
      <p:pic>
        <p:nvPicPr>
          <p:cNvPr id="1028" name="Picture 4" descr="C:\Users\mel245\Desktop\AEPCOS Education Committe\girl with mom shoes .jpg"/>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25812" t="53735" r="9840"/>
          <a:stretch/>
        </p:blipFill>
        <p:spPr bwMode="auto">
          <a:xfrm>
            <a:off x="4948729" y="995806"/>
            <a:ext cx="2656325" cy="211841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0" name="Rectangle 9"/>
          <p:cNvSpPr/>
          <p:nvPr/>
        </p:nvSpPr>
        <p:spPr>
          <a:xfrm>
            <a:off x="1305769" y="4953305"/>
            <a:ext cx="6309360" cy="2431435"/>
          </a:xfrm>
          <a:prstGeom prst="rect">
            <a:avLst/>
          </a:prstGeom>
        </p:spPr>
        <p:txBody>
          <a:bodyPr wrap="square">
            <a:spAutoFit/>
          </a:bodyPr>
          <a:lstStyle/>
          <a:p>
            <a:r>
              <a:rPr lang="en-US" sz="2000" b="1" dirty="0">
                <a:solidFill>
                  <a:schemeClr val="accent5">
                    <a:lumMod val="75000"/>
                  </a:schemeClr>
                </a:solidFill>
                <a:latin typeface="Garamond" panose="02020404030301010803" pitchFamily="18" charset="0"/>
              </a:rPr>
              <a:t>Diagnosis</a:t>
            </a:r>
          </a:p>
          <a:p>
            <a:r>
              <a:rPr lang="en-US" sz="1200" dirty="0">
                <a:solidFill>
                  <a:schemeClr val="accent5">
                    <a:lumMod val="75000"/>
                  </a:schemeClr>
                </a:solidFill>
                <a:latin typeface="Garamond" panose="02020404030301010803" pitchFamily="18" charset="0"/>
              </a:rPr>
              <a:t> </a:t>
            </a:r>
          </a:p>
          <a:p>
            <a:pPr algn="just"/>
            <a:r>
              <a:rPr lang="en-US" sz="1200" dirty="0">
                <a:solidFill>
                  <a:schemeClr val="accent5">
                    <a:lumMod val="75000"/>
                  </a:schemeClr>
                </a:solidFill>
                <a:latin typeface="Garamond" panose="02020404030301010803" pitchFamily="18" charset="0"/>
              </a:rPr>
              <a:t>In girls, the initial </a:t>
            </a:r>
            <a:r>
              <a:rPr lang="en-US" sz="1200" dirty="0" smtClean="0">
                <a:solidFill>
                  <a:schemeClr val="accent5">
                    <a:lumMod val="75000"/>
                  </a:schemeClr>
                </a:solidFill>
                <a:latin typeface="Garamond" panose="02020404030301010803" pitchFamily="18" charset="0"/>
              </a:rPr>
              <a:t>history and physical examination </a:t>
            </a:r>
            <a:r>
              <a:rPr lang="en-US" sz="1200" dirty="0">
                <a:solidFill>
                  <a:schemeClr val="accent5">
                    <a:lumMod val="75000"/>
                  </a:schemeClr>
                </a:solidFill>
                <a:latin typeface="Garamond" panose="02020404030301010803" pitchFamily="18" charset="0"/>
              </a:rPr>
              <a:t>should </a:t>
            </a:r>
            <a:r>
              <a:rPr lang="en-US" sz="1200" dirty="0" smtClean="0">
                <a:solidFill>
                  <a:schemeClr val="accent5">
                    <a:lumMod val="75000"/>
                  </a:schemeClr>
                </a:solidFill>
                <a:latin typeface="Garamond" panose="02020404030301010803" pitchFamily="18" charset="0"/>
              </a:rPr>
              <a:t>focus on whether </a:t>
            </a:r>
            <a:r>
              <a:rPr lang="en-US" sz="1200" dirty="0">
                <a:solidFill>
                  <a:schemeClr val="accent5">
                    <a:lumMod val="75000"/>
                  </a:schemeClr>
                </a:solidFill>
                <a:latin typeface="Garamond" panose="02020404030301010803" pitchFamily="18" charset="0"/>
              </a:rPr>
              <a:t>PA is truly </a:t>
            </a:r>
            <a:r>
              <a:rPr lang="en-US" sz="1200" dirty="0" smtClean="0">
                <a:solidFill>
                  <a:schemeClr val="accent5">
                    <a:lumMod val="75000"/>
                  </a:schemeClr>
                </a:solidFill>
                <a:latin typeface="Garamond" panose="02020404030301010803" pitchFamily="18" charset="0"/>
              </a:rPr>
              <a:t>isolated without clinical </a:t>
            </a:r>
            <a:r>
              <a:rPr lang="en-US" sz="1200" dirty="0">
                <a:solidFill>
                  <a:schemeClr val="accent5">
                    <a:lumMod val="75000"/>
                  </a:schemeClr>
                </a:solidFill>
                <a:latin typeface="Garamond" panose="02020404030301010803" pitchFamily="18" charset="0"/>
              </a:rPr>
              <a:t>signs of </a:t>
            </a:r>
            <a:r>
              <a:rPr lang="en-US" sz="1200" dirty="0" err="1" smtClean="0">
                <a:solidFill>
                  <a:schemeClr val="accent5">
                    <a:lumMod val="75000"/>
                  </a:schemeClr>
                </a:solidFill>
                <a:latin typeface="Garamond" panose="02020404030301010803" pitchFamily="18" charset="0"/>
              </a:rPr>
              <a:t>estrogenization</a:t>
            </a:r>
            <a:r>
              <a:rPr lang="en-US" sz="1200" dirty="0" smtClean="0">
                <a:solidFill>
                  <a:schemeClr val="accent5">
                    <a:lumMod val="75000"/>
                  </a:schemeClr>
                </a:solidFill>
                <a:latin typeface="Garamond" panose="02020404030301010803" pitchFamily="18" charset="0"/>
              </a:rPr>
              <a:t>. The occurrence of breast development suggests the possibility of central or gonadotropin-dependent precocious puberty. Therefore, </a:t>
            </a:r>
            <a:r>
              <a:rPr lang="en-US" sz="1200" dirty="0">
                <a:solidFill>
                  <a:schemeClr val="accent5">
                    <a:lumMod val="75000"/>
                  </a:schemeClr>
                </a:solidFill>
                <a:latin typeface="Garamond" panose="02020404030301010803" pitchFamily="18" charset="0"/>
              </a:rPr>
              <a:t>an accurate </a:t>
            </a:r>
            <a:r>
              <a:rPr lang="en-US" sz="1200" dirty="0" smtClean="0">
                <a:solidFill>
                  <a:schemeClr val="accent5">
                    <a:lumMod val="75000"/>
                  </a:schemeClr>
                </a:solidFill>
                <a:latin typeface="Garamond" panose="02020404030301010803" pitchFamily="18" charset="0"/>
              </a:rPr>
              <a:t>assessment of the extent of </a:t>
            </a:r>
            <a:r>
              <a:rPr lang="en-US" sz="1200" dirty="0">
                <a:solidFill>
                  <a:schemeClr val="accent5">
                    <a:lumMod val="75000"/>
                  </a:schemeClr>
                </a:solidFill>
                <a:latin typeface="Garamond" panose="02020404030301010803" pitchFamily="18" charset="0"/>
              </a:rPr>
              <a:t>breast and genital </a:t>
            </a:r>
            <a:r>
              <a:rPr lang="en-US" sz="1200" dirty="0" smtClean="0">
                <a:solidFill>
                  <a:schemeClr val="accent5">
                    <a:lumMod val="75000"/>
                  </a:schemeClr>
                </a:solidFill>
                <a:latin typeface="Garamond" panose="02020404030301010803" pitchFamily="18" charset="0"/>
              </a:rPr>
              <a:t>development, </a:t>
            </a:r>
            <a:r>
              <a:rPr lang="en-US" sz="1200" dirty="0">
                <a:solidFill>
                  <a:schemeClr val="accent5">
                    <a:lumMod val="75000"/>
                  </a:schemeClr>
                </a:solidFill>
                <a:latin typeface="Garamond" panose="02020404030301010803" pitchFamily="18" charset="0"/>
              </a:rPr>
              <a:t>as well as height and growth </a:t>
            </a:r>
            <a:r>
              <a:rPr lang="en-US" sz="1200" dirty="0" smtClean="0">
                <a:solidFill>
                  <a:schemeClr val="accent5">
                    <a:lumMod val="75000"/>
                  </a:schemeClr>
                </a:solidFill>
                <a:latin typeface="Garamond" panose="02020404030301010803" pitchFamily="18" charset="0"/>
              </a:rPr>
              <a:t>velocity, </a:t>
            </a:r>
            <a:r>
              <a:rPr lang="en-US" sz="1200" dirty="0">
                <a:solidFill>
                  <a:schemeClr val="accent5">
                    <a:lumMod val="75000"/>
                  </a:schemeClr>
                </a:solidFill>
                <a:latin typeface="Garamond" panose="02020404030301010803" pitchFamily="18" charset="0"/>
              </a:rPr>
              <a:t>are essential in the baseline evaluation of PA.  For </a:t>
            </a:r>
            <a:r>
              <a:rPr lang="en-US" sz="1200" dirty="0" smtClean="0">
                <a:solidFill>
                  <a:schemeClr val="accent5">
                    <a:lumMod val="75000"/>
                  </a:schemeClr>
                </a:solidFill>
                <a:latin typeface="Garamond" panose="02020404030301010803" pitchFamily="18" charset="0"/>
              </a:rPr>
              <a:t>boys, </a:t>
            </a:r>
            <a:r>
              <a:rPr lang="en-US" sz="1200" dirty="0">
                <a:solidFill>
                  <a:schemeClr val="accent5">
                    <a:lumMod val="75000"/>
                  </a:schemeClr>
                </a:solidFill>
                <a:latin typeface="Garamond" panose="02020404030301010803" pitchFamily="18" charset="0"/>
              </a:rPr>
              <a:t>the presence of testicular enlargement </a:t>
            </a:r>
            <a:r>
              <a:rPr lang="en-US" sz="1200" dirty="0" smtClean="0">
                <a:solidFill>
                  <a:schemeClr val="accent5">
                    <a:lumMod val="75000"/>
                  </a:schemeClr>
                </a:solidFill>
                <a:latin typeface="Garamond" panose="02020404030301010803" pitchFamily="18" charset="0"/>
              </a:rPr>
              <a:t>raises </a:t>
            </a:r>
            <a:r>
              <a:rPr lang="en-US" sz="1200" dirty="0">
                <a:solidFill>
                  <a:schemeClr val="accent5">
                    <a:lumMod val="75000"/>
                  </a:schemeClr>
                </a:solidFill>
                <a:latin typeface="Garamond" panose="02020404030301010803" pitchFamily="18" charset="0"/>
              </a:rPr>
              <a:t>concern for central puberty. While </a:t>
            </a:r>
            <a:r>
              <a:rPr lang="en-US" sz="1200" dirty="0" smtClean="0">
                <a:solidFill>
                  <a:schemeClr val="accent5">
                    <a:lumMod val="75000"/>
                  </a:schemeClr>
                </a:solidFill>
                <a:latin typeface="Garamond" panose="02020404030301010803" pitchFamily="18" charset="0"/>
              </a:rPr>
              <a:t>there is no definitive diagnostic study, </a:t>
            </a:r>
            <a:r>
              <a:rPr lang="en-US" sz="1200" dirty="0">
                <a:solidFill>
                  <a:schemeClr val="accent5">
                    <a:lumMod val="75000"/>
                  </a:schemeClr>
                </a:solidFill>
                <a:latin typeface="Garamond" panose="02020404030301010803" pitchFamily="18" charset="0"/>
              </a:rPr>
              <a:t>some endocrinologists consider a bone age as the single most important </a:t>
            </a:r>
            <a:r>
              <a:rPr lang="en-US" sz="1200" dirty="0" smtClean="0">
                <a:solidFill>
                  <a:schemeClr val="accent5">
                    <a:lumMod val="75000"/>
                  </a:schemeClr>
                </a:solidFill>
                <a:latin typeface="Garamond" panose="02020404030301010803" pitchFamily="18" charset="0"/>
              </a:rPr>
              <a:t>test for PA. </a:t>
            </a:r>
            <a:r>
              <a:rPr lang="en-US" sz="1200" dirty="0">
                <a:solidFill>
                  <a:schemeClr val="accent5">
                    <a:lumMod val="75000"/>
                  </a:schemeClr>
                </a:solidFill>
                <a:latin typeface="Garamond" panose="02020404030301010803" pitchFamily="18" charset="0"/>
              </a:rPr>
              <a:t>If the bone age is </a:t>
            </a:r>
            <a:r>
              <a:rPr lang="en-US" sz="1200" dirty="0" smtClean="0">
                <a:solidFill>
                  <a:schemeClr val="accent5">
                    <a:lumMod val="75000"/>
                  </a:schemeClr>
                </a:solidFill>
                <a:latin typeface="Garamond" panose="02020404030301010803" pitchFamily="18" charset="0"/>
              </a:rPr>
              <a:t>advanced, </a:t>
            </a:r>
            <a:r>
              <a:rPr lang="en-US" sz="1200" dirty="0">
                <a:solidFill>
                  <a:schemeClr val="accent5">
                    <a:lumMod val="75000"/>
                  </a:schemeClr>
                </a:solidFill>
                <a:latin typeface="Garamond" panose="02020404030301010803" pitchFamily="18" charset="0"/>
              </a:rPr>
              <a:t>further </a:t>
            </a:r>
            <a:r>
              <a:rPr lang="en-US" sz="1200" dirty="0" smtClean="0">
                <a:solidFill>
                  <a:schemeClr val="accent5">
                    <a:lumMod val="75000"/>
                  </a:schemeClr>
                </a:solidFill>
                <a:latin typeface="Garamond" panose="02020404030301010803" pitchFamily="18" charset="0"/>
              </a:rPr>
              <a:t>evaluation is </a:t>
            </a:r>
            <a:r>
              <a:rPr lang="en-US" sz="1200" dirty="0">
                <a:solidFill>
                  <a:schemeClr val="accent5">
                    <a:lumMod val="75000"/>
                  </a:schemeClr>
                </a:solidFill>
                <a:latin typeface="Garamond" panose="02020404030301010803" pitchFamily="18" charset="0"/>
              </a:rPr>
              <a:t>recommended.  A caveat to interpreting the significance of an advanced bone age is that obesity and insulin resistance also drive the maturation of bone age. </a:t>
            </a:r>
            <a:endParaRPr lang="en-US" sz="1200" dirty="0" smtClean="0">
              <a:solidFill>
                <a:schemeClr val="accent5">
                  <a:lumMod val="75000"/>
                </a:schemeClr>
              </a:solidFill>
              <a:latin typeface="Garamond" panose="02020404030301010803" pitchFamily="18" charset="0"/>
            </a:endParaRPr>
          </a:p>
          <a:p>
            <a:pPr algn="just"/>
            <a:endParaRPr lang="en-US" sz="1200" dirty="0">
              <a:solidFill>
                <a:schemeClr val="accent5">
                  <a:lumMod val="75000"/>
                </a:schemeClr>
              </a:solidFill>
              <a:latin typeface="Garamond" panose="02020404030301010803" pitchFamily="18" charset="0"/>
            </a:endParaRPr>
          </a:p>
        </p:txBody>
      </p:sp>
      <p:sp>
        <p:nvSpPr>
          <p:cNvPr id="14" name="Rectangle 13"/>
          <p:cNvSpPr/>
          <p:nvPr/>
        </p:nvSpPr>
        <p:spPr>
          <a:xfrm>
            <a:off x="1229875" y="4933175"/>
            <a:ext cx="6466630" cy="5029200"/>
          </a:xfrm>
          <a:prstGeom prst="rect">
            <a:avLst/>
          </a:prstGeom>
          <a:noFill/>
          <a:ln w="5715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Rectangle 1"/>
          <p:cNvSpPr/>
          <p:nvPr/>
        </p:nvSpPr>
        <p:spPr>
          <a:xfrm>
            <a:off x="1305770" y="7210026"/>
            <a:ext cx="3946540" cy="1569660"/>
          </a:xfrm>
          <a:prstGeom prst="rect">
            <a:avLst/>
          </a:prstGeom>
        </p:spPr>
        <p:txBody>
          <a:bodyPr wrap="square">
            <a:spAutoFit/>
          </a:bodyPr>
          <a:lstStyle/>
          <a:p>
            <a:pPr lvl="0" algn="just"/>
            <a:r>
              <a:rPr lang="en-US" sz="1200" dirty="0">
                <a:solidFill>
                  <a:srgbClr val="4BACC6">
                    <a:lumMod val="75000"/>
                  </a:srgbClr>
                </a:solidFill>
                <a:latin typeface="Garamond" panose="02020404030301010803" pitchFamily="18" charset="0"/>
              </a:rPr>
              <a:t>In general, children with PA exhibit higher serum levels of </a:t>
            </a:r>
            <a:r>
              <a:rPr lang="en-US" sz="1200" dirty="0" err="1">
                <a:solidFill>
                  <a:srgbClr val="4BACC6">
                    <a:lumMod val="75000"/>
                  </a:srgbClr>
                </a:solidFill>
                <a:latin typeface="Garamond" panose="02020404030301010803" pitchFamily="18" charset="0"/>
              </a:rPr>
              <a:t>dehydroepiandrosterone</a:t>
            </a:r>
            <a:r>
              <a:rPr lang="en-US" sz="1200" dirty="0">
                <a:solidFill>
                  <a:srgbClr val="4BACC6">
                    <a:lumMod val="75000"/>
                  </a:srgbClr>
                </a:solidFill>
                <a:latin typeface="Garamond" panose="02020404030301010803" pitchFamily="18" charset="0"/>
              </a:rPr>
              <a:t> (DHEA), </a:t>
            </a:r>
            <a:r>
              <a:rPr lang="en-US" sz="1200" dirty="0" err="1">
                <a:solidFill>
                  <a:srgbClr val="4BACC6">
                    <a:lumMod val="75000"/>
                  </a:srgbClr>
                </a:solidFill>
                <a:latin typeface="Garamond" panose="02020404030301010803" pitchFamily="18" charset="0"/>
              </a:rPr>
              <a:t>dehydroepiandrosterone</a:t>
            </a:r>
            <a:r>
              <a:rPr lang="en-US" sz="1200" dirty="0">
                <a:solidFill>
                  <a:srgbClr val="4BACC6">
                    <a:lumMod val="75000"/>
                  </a:srgbClr>
                </a:solidFill>
                <a:latin typeface="Garamond" panose="02020404030301010803" pitchFamily="18" charset="0"/>
              </a:rPr>
              <a:t> sulfate (DHEAS), androstenedione, testosterone and 17OH-pregnenolone. The serum concentration of </a:t>
            </a:r>
            <a:r>
              <a:rPr lang="en-US" sz="1200" dirty="0" smtClean="0">
                <a:solidFill>
                  <a:srgbClr val="4BACC6">
                    <a:lumMod val="75000"/>
                  </a:srgbClr>
                </a:solidFill>
                <a:latin typeface="Garamond" panose="02020404030301010803" pitchFamily="18" charset="0"/>
              </a:rPr>
              <a:t>DHEAS </a:t>
            </a:r>
            <a:r>
              <a:rPr lang="en-US" sz="1200" dirty="0">
                <a:solidFill>
                  <a:srgbClr val="4BACC6">
                    <a:lumMod val="75000"/>
                  </a:srgbClr>
                </a:solidFill>
                <a:latin typeface="Garamond" panose="02020404030301010803" pitchFamily="18" charset="0"/>
              </a:rPr>
              <a:t>is the best marker for the presence of </a:t>
            </a:r>
            <a:r>
              <a:rPr lang="en-US" sz="1200" dirty="0" smtClean="0">
                <a:solidFill>
                  <a:srgbClr val="4BACC6">
                    <a:lumMod val="75000"/>
                  </a:srgbClr>
                </a:solidFill>
                <a:latin typeface="Garamond" panose="02020404030301010803" pitchFamily="18" charset="0"/>
              </a:rPr>
              <a:t>PA (level </a:t>
            </a:r>
            <a:r>
              <a:rPr lang="en-US" sz="1200" dirty="0">
                <a:solidFill>
                  <a:srgbClr val="4BACC6">
                    <a:lumMod val="75000"/>
                  </a:srgbClr>
                </a:solidFill>
                <a:latin typeface="Garamond" panose="02020404030301010803" pitchFamily="18" charset="0"/>
              </a:rPr>
              <a:t>greater than </a:t>
            </a:r>
            <a:r>
              <a:rPr lang="en-US" sz="1200" dirty="0" smtClean="0">
                <a:solidFill>
                  <a:srgbClr val="4BACC6">
                    <a:lumMod val="75000"/>
                  </a:srgbClr>
                </a:solidFill>
                <a:latin typeface="Garamond" panose="02020404030301010803" pitchFamily="18" charset="0"/>
              </a:rPr>
              <a:t>50 </a:t>
            </a:r>
            <a:r>
              <a:rPr lang="en-US" sz="1200" dirty="0">
                <a:solidFill>
                  <a:srgbClr val="4BACC6">
                    <a:lumMod val="75000"/>
                  </a:srgbClr>
                </a:solidFill>
                <a:latin typeface="Garamond" panose="02020404030301010803" pitchFamily="18" charset="0"/>
              </a:rPr>
              <a:t>µg/</a:t>
            </a:r>
            <a:r>
              <a:rPr lang="en-US" sz="1200" dirty="0" err="1">
                <a:solidFill>
                  <a:srgbClr val="4BACC6">
                    <a:lumMod val="75000"/>
                  </a:srgbClr>
                </a:solidFill>
                <a:latin typeface="Garamond" panose="02020404030301010803" pitchFamily="18" charset="0"/>
              </a:rPr>
              <a:t>dL</a:t>
            </a:r>
            <a:r>
              <a:rPr lang="en-US" sz="1200" dirty="0">
                <a:solidFill>
                  <a:srgbClr val="4BACC6">
                    <a:lumMod val="75000"/>
                  </a:srgbClr>
                </a:solidFill>
                <a:latin typeface="Garamond" panose="02020404030301010803" pitchFamily="18" charset="0"/>
              </a:rPr>
              <a:t>).  </a:t>
            </a:r>
            <a:r>
              <a:rPr lang="en-US" sz="1200" dirty="0" smtClean="0">
                <a:solidFill>
                  <a:srgbClr val="4BACC6">
                    <a:lumMod val="75000"/>
                  </a:srgbClr>
                </a:solidFill>
                <a:latin typeface="Garamond" panose="02020404030301010803" pitchFamily="18" charset="0"/>
              </a:rPr>
              <a:t>However, </a:t>
            </a:r>
            <a:r>
              <a:rPr lang="en-US" sz="1200" dirty="0">
                <a:solidFill>
                  <a:srgbClr val="4BACC6">
                    <a:lumMod val="75000"/>
                  </a:srgbClr>
                </a:solidFill>
                <a:latin typeface="Garamond" panose="02020404030301010803" pitchFamily="18" charset="0"/>
              </a:rPr>
              <a:t>exceedingly elevated levels of </a:t>
            </a:r>
            <a:r>
              <a:rPr lang="en-US" sz="1200" dirty="0" smtClean="0">
                <a:solidFill>
                  <a:srgbClr val="4BACC6">
                    <a:lumMod val="75000"/>
                  </a:srgbClr>
                </a:solidFill>
                <a:latin typeface="Garamond" panose="02020404030301010803" pitchFamily="18" charset="0"/>
              </a:rPr>
              <a:t>DHEAS should </a:t>
            </a:r>
            <a:r>
              <a:rPr lang="en-US" sz="1200" dirty="0">
                <a:solidFill>
                  <a:srgbClr val="4BACC6">
                    <a:lumMod val="75000"/>
                  </a:srgbClr>
                </a:solidFill>
                <a:latin typeface="Garamond" panose="02020404030301010803" pitchFamily="18" charset="0"/>
              </a:rPr>
              <a:t>prompt imaging examination for adrenal tumors. </a:t>
            </a:r>
            <a:r>
              <a:rPr lang="en-US" sz="1200" dirty="0" smtClean="0">
                <a:solidFill>
                  <a:srgbClr val="4BACC6">
                    <a:lumMod val="75000"/>
                  </a:srgbClr>
                </a:solidFill>
                <a:latin typeface="Garamond" panose="02020404030301010803" pitchFamily="18" charset="0"/>
              </a:rPr>
              <a:t> Ultrasound is</a:t>
            </a:r>
            <a:endParaRPr lang="en-US" sz="1200" dirty="0">
              <a:solidFill>
                <a:schemeClr val="accent5">
                  <a:lumMod val="75000"/>
                </a:schemeClr>
              </a:solidFill>
              <a:latin typeface="Garamond" panose="02020404030301010803" pitchFamily="18" charset="0"/>
            </a:endParaRPr>
          </a:p>
          <a:p>
            <a:pPr lvl="0" algn="just"/>
            <a:endParaRPr lang="en-US" sz="1200" dirty="0">
              <a:solidFill>
                <a:schemeClr val="accent5">
                  <a:lumMod val="75000"/>
                </a:schemeClr>
              </a:solidFill>
              <a:latin typeface="Garamond" panose="02020404030301010803" pitchFamily="18" charset="0"/>
            </a:endParaRPr>
          </a:p>
        </p:txBody>
      </p:sp>
      <p:pic>
        <p:nvPicPr>
          <p:cNvPr id="1037" name="Picture 13"/>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12679" b="12679"/>
          <a:stretch/>
        </p:blipFill>
        <p:spPr bwMode="auto">
          <a:xfrm>
            <a:off x="5252310" y="6982341"/>
            <a:ext cx="2352745" cy="156966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Rectangle 10"/>
          <p:cNvSpPr/>
          <p:nvPr/>
        </p:nvSpPr>
        <p:spPr>
          <a:xfrm>
            <a:off x="1305769" y="8513966"/>
            <a:ext cx="6309360" cy="1384995"/>
          </a:xfrm>
          <a:prstGeom prst="rect">
            <a:avLst/>
          </a:prstGeom>
        </p:spPr>
        <p:txBody>
          <a:bodyPr wrap="square">
            <a:spAutoFit/>
          </a:bodyPr>
          <a:lstStyle/>
          <a:p>
            <a:pPr lvl="0" algn="just"/>
            <a:r>
              <a:rPr lang="en-US" sz="1200" dirty="0" smtClean="0">
                <a:solidFill>
                  <a:srgbClr val="4BACC6">
                    <a:lumMod val="75000"/>
                  </a:srgbClr>
                </a:solidFill>
                <a:latin typeface="Garamond" panose="02020404030301010803" pitchFamily="18" charset="0"/>
              </a:rPr>
              <a:t>the </a:t>
            </a:r>
            <a:r>
              <a:rPr lang="en-US" sz="1200" dirty="0">
                <a:solidFill>
                  <a:srgbClr val="4BACC6">
                    <a:lumMod val="75000"/>
                  </a:srgbClr>
                </a:solidFill>
                <a:latin typeface="Garamond" panose="02020404030301010803" pitchFamily="18" charset="0"/>
              </a:rPr>
              <a:t>initial radiographic study of choice to screen for neoplasms in the pelvis or adrenal gland. However, ultrasonography may not detect adrenal neoplasms if they are small or if the patient is </a:t>
            </a:r>
            <a:r>
              <a:rPr lang="en-US" sz="1200" dirty="0" smtClean="0">
                <a:solidFill>
                  <a:srgbClr val="4BACC6">
                    <a:lumMod val="75000"/>
                  </a:srgbClr>
                </a:solidFill>
                <a:latin typeface="Garamond" panose="02020404030301010803" pitchFamily="18" charset="0"/>
              </a:rPr>
              <a:t>obese.  Therefore</a:t>
            </a:r>
            <a:r>
              <a:rPr lang="en-US" sz="1200" dirty="0">
                <a:solidFill>
                  <a:srgbClr val="4BACC6">
                    <a:lumMod val="75000"/>
                  </a:srgbClr>
                </a:solidFill>
                <a:latin typeface="Garamond" panose="02020404030301010803" pitchFamily="18" charset="0"/>
              </a:rPr>
              <a:t>, adrenal CT is recommended in suspicious cases. To exclude congenital adrenal hyperplasia (see AE-PCOS Society Provider Reference on congenital adrenal </a:t>
            </a:r>
            <a:r>
              <a:rPr lang="en-US" sz="1200" dirty="0" smtClean="0">
                <a:solidFill>
                  <a:srgbClr val="4BACC6">
                    <a:lumMod val="75000"/>
                  </a:srgbClr>
                </a:solidFill>
                <a:latin typeface="Garamond" panose="02020404030301010803" pitchFamily="18" charset="0"/>
              </a:rPr>
              <a:t>hyperplasia) </a:t>
            </a:r>
            <a:r>
              <a:rPr lang="en-US" sz="1200" dirty="0">
                <a:solidFill>
                  <a:srgbClr val="4BACC6">
                    <a:lumMod val="75000"/>
                  </a:srgbClr>
                </a:solidFill>
                <a:latin typeface="Garamond" panose="02020404030301010803" pitchFamily="18" charset="0"/>
              </a:rPr>
              <a:t>as </a:t>
            </a:r>
            <a:r>
              <a:rPr lang="en-US" sz="1200" dirty="0" smtClean="0">
                <a:solidFill>
                  <a:srgbClr val="4BACC6">
                    <a:lumMod val="75000"/>
                  </a:srgbClr>
                </a:solidFill>
                <a:latin typeface="Garamond" panose="02020404030301010803" pitchFamily="18" charset="0"/>
              </a:rPr>
              <a:t>the etiology of early </a:t>
            </a:r>
            <a:r>
              <a:rPr lang="en-US" sz="1200" dirty="0">
                <a:solidFill>
                  <a:srgbClr val="4BACC6">
                    <a:lumMod val="75000"/>
                  </a:srgbClr>
                </a:solidFill>
                <a:latin typeface="Garamond" panose="02020404030301010803" pitchFamily="18" charset="0"/>
              </a:rPr>
              <a:t>pubic/axillary hair, 17-hydroxyprogesterone (17OH-P) should be part of the initial screening.  Elevation of 17OH-P should prompt an adrenocorticotropic hormone (ACTH) stimulation test – the definitive </a:t>
            </a:r>
            <a:r>
              <a:rPr lang="en-US" sz="1200" dirty="0" smtClean="0">
                <a:solidFill>
                  <a:srgbClr val="4BACC6">
                    <a:lumMod val="75000"/>
                  </a:srgbClr>
                </a:solidFill>
                <a:latin typeface="Garamond" panose="02020404030301010803" pitchFamily="18" charset="0"/>
              </a:rPr>
              <a:t>test </a:t>
            </a:r>
            <a:r>
              <a:rPr lang="en-US" sz="1200" dirty="0">
                <a:solidFill>
                  <a:srgbClr val="4BACC6">
                    <a:lumMod val="75000"/>
                  </a:srgbClr>
                </a:solidFill>
                <a:latin typeface="Garamond" panose="02020404030301010803" pitchFamily="18" charset="0"/>
              </a:rPr>
              <a:t>for congenital adrenal hyperplasia. </a:t>
            </a:r>
          </a:p>
        </p:txBody>
      </p:sp>
    </p:spTree>
    <p:extLst>
      <p:ext uri="{BB962C8B-B14F-4D97-AF65-F5344CB8AC3E}">
        <p14:creationId xmlns:p14="http://schemas.microsoft.com/office/powerpoint/2010/main" val="377242644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
            <a:ext cx="1153980" cy="1005840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p:cNvSpPr txBox="1"/>
          <p:nvPr/>
        </p:nvSpPr>
        <p:spPr>
          <a:xfrm rot="16200000">
            <a:off x="-4669829" y="4719051"/>
            <a:ext cx="10493643" cy="600164"/>
          </a:xfrm>
          <a:prstGeom prst="rect">
            <a:avLst/>
          </a:prstGeom>
          <a:noFill/>
        </p:spPr>
        <p:txBody>
          <a:bodyPr wrap="square" rtlCol="0">
            <a:spAutoFit/>
          </a:bodyPr>
          <a:lstStyle/>
          <a:p>
            <a:pPr algn="ctr"/>
            <a:r>
              <a:rPr lang="en-US" sz="3300" b="1" cap="all" dirty="0" smtClean="0">
                <a:solidFill>
                  <a:schemeClr val="bg1"/>
                </a:solidFill>
                <a:latin typeface="Garamond" panose="02020404030301010803" pitchFamily="18" charset="0"/>
              </a:rPr>
              <a:t>AE-PCOS Society Education Committee</a:t>
            </a:r>
            <a:endParaRPr lang="en-US" sz="3300" b="1" cap="all" dirty="0">
              <a:solidFill>
                <a:schemeClr val="bg1"/>
              </a:solidFill>
              <a:latin typeface="Garamond" panose="02020404030301010803" pitchFamily="18" charset="0"/>
            </a:endParaRPr>
          </a:p>
        </p:txBody>
      </p:sp>
      <p:sp>
        <p:nvSpPr>
          <p:cNvPr id="17" name="Rectangle 16"/>
          <p:cNvSpPr/>
          <p:nvPr/>
        </p:nvSpPr>
        <p:spPr>
          <a:xfrm>
            <a:off x="1229875" y="3966670"/>
            <a:ext cx="6466630" cy="1335024"/>
          </a:xfrm>
          <a:prstGeom prst="rect">
            <a:avLst/>
          </a:prstGeom>
          <a:noFill/>
          <a:ln w="5715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Rectangle 2"/>
          <p:cNvSpPr/>
          <p:nvPr/>
        </p:nvSpPr>
        <p:spPr>
          <a:xfrm>
            <a:off x="1292955" y="3966670"/>
            <a:ext cx="6355080" cy="1323439"/>
          </a:xfrm>
          <a:prstGeom prst="rect">
            <a:avLst/>
          </a:prstGeom>
        </p:spPr>
        <p:txBody>
          <a:bodyPr wrap="square">
            <a:spAutoFit/>
          </a:bodyPr>
          <a:lstStyle/>
          <a:p>
            <a:pPr algn="just"/>
            <a:r>
              <a:rPr lang="en-US" sz="2000" b="1" dirty="0" smtClean="0">
                <a:solidFill>
                  <a:schemeClr val="accent5">
                    <a:lumMod val="75000"/>
                  </a:schemeClr>
                </a:solidFill>
                <a:latin typeface="Garamond" panose="02020404030301010803" pitchFamily="18" charset="0"/>
              </a:rPr>
              <a:t>Treatment</a:t>
            </a:r>
          </a:p>
          <a:p>
            <a:pPr algn="just"/>
            <a:endParaRPr lang="en-US" sz="900" b="1" dirty="0" smtClean="0">
              <a:solidFill>
                <a:schemeClr val="accent5">
                  <a:lumMod val="75000"/>
                </a:schemeClr>
              </a:solidFill>
              <a:latin typeface="Garamond" panose="02020404030301010803" pitchFamily="18" charset="0"/>
            </a:endParaRPr>
          </a:p>
          <a:p>
            <a:pPr algn="just"/>
            <a:r>
              <a:rPr lang="en-US" sz="1200" dirty="0">
                <a:solidFill>
                  <a:schemeClr val="accent5">
                    <a:lumMod val="75000"/>
                  </a:schemeClr>
                </a:solidFill>
                <a:latin typeface="Garamond" panose="02020404030301010803" pitchFamily="18" charset="0"/>
              </a:rPr>
              <a:t>If the diagnosis of </a:t>
            </a:r>
            <a:r>
              <a:rPr lang="en-US" sz="1200" dirty="0" smtClean="0">
                <a:solidFill>
                  <a:schemeClr val="accent5">
                    <a:lumMod val="75000"/>
                  </a:schemeClr>
                </a:solidFill>
                <a:latin typeface="Garamond" panose="02020404030301010803" pitchFamily="18" charset="0"/>
              </a:rPr>
              <a:t>PA is </a:t>
            </a:r>
            <a:r>
              <a:rPr lang="en-US" sz="1200" dirty="0">
                <a:solidFill>
                  <a:schemeClr val="accent5">
                    <a:lumMod val="75000"/>
                  </a:schemeClr>
                </a:solidFill>
                <a:latin typeface="Garamond" panose="02020404030301010803" pitchFamily="18" charset="0"/>
              </a:rPr>
              <a:t>made, no specific </a:t>
            </a:r>
            <a:r>
              <a:rPr lang="en-US" sz="1200" dirty="0" smtClean="0">
                <a:solidFill>
                  <a:schemeClr val="accent5">
                    <a:lumMod val="75000"/>
                  </a:schemeClr>
                </a:solidFill>
                <a:latin typeface="Garamond" panose="02020404030301010803" pitchFamily="18" charset="0"/>
              </a:rPr>
              <a:t>treatment </a:t>
            </a:r>
            <a:r>
              <a:rPr lang="en-US" sz="1200" dirty="0">
                <a:solidFill>
                  <a:schemeClr val="accent5">
                    <a:lumMod val="75000"/>
                  </a:schemeClr>
                </a:solidFill>
                <a:latin typeface="Garamond" panose="02020404030301010803" pitchFamily="18" charset="0"/>
              </a:rPr>
              <a:t>is </a:t>
            </a:r>
            <a:r>
              <a:rPr lang="en-US" sz="1200" dirty="0" smtClean="0">
                <a:solidFill>
                  <a:schemeClr val="accent5">
                    <a:lumMod val="75000"/>
                  </a:schemeClr>
                </a:solidFill>
                <a:latin typeface="Garamond" panose="02020404030301010803" pitchFamily="18" charset="0"/>
              </a:rPr>
              <a:t>generally required</a:t>
            </a:r>
            <a:r>
              <a:rPr lang="en-US" sz="1200" dirty="0">
                <a:solidFill>
                  <a:schemeClr val="accent5">
                    <a:lumMod val="75000"/>
                  </a:schemeClr>
                </a:solidFill>
                <a:latin typeface="Garamond" panose="02020404030301010803" pitchFamily="18" charset="0"/>
              </a:rPr>
              <a:t>. Deodorants can be used, and pubic or axillary hairs may be shaved or clipped. Counseling </a:t>
            </a:r>
            <a:r>
              <a:rPr lang="en-US" sz="1200" dirty="0" smtClean="0">
                <a:solidFill>
                  <a:schemeClr val="accent5">
                    <a:lumMod val="75000"/>
                  </a:schemeClr>
                </a:solidFill>
                <a:latin typeface="Garamond" panose="02020404030301010803" pitchFamily="18" charset="0"/>
              </a:rPr>
              <a:t>about diet </a:t>
            </a:r>
            <a:r>
              <a:rPr lang="en-US" sz="1200" dirty="0">
                <a:solidFill>
                  <a:schemeClr val="accent5">
                    <a:lumMod val="75000"/>
                  </a:schemeClr>
                </a:solidFill>
                <a:latin typeface="Garamond" panose="02020404030301010803" pitchFamily="18" charset="0"/>
              </a:rPr>
              <a:t>and exercise </a:t>
            </a:r>
            <a:r>
              <a:rPr lang="en-US" sz="1200" dirty="0" smtClean="0">
                <a:solidFill>
                  <a:schemeClr val="accent5">
                    <a:lumMod val="75000"/>
                  </a:schemeClr>
                </a:solidFill>
                <a:latin typeface="Garamond" panose="02020404030301010803" pitchFamily="18" charset="0"/>
              </a:rPr>
              <a:t>is indicated </a:t>
            </a:r>
            <a:r>
              <a:rPr lang="en-US" sz="1200" dirty="0">
                <a:solidFill>
                  <a:schemeClr val="accent5">
                    <a:lumMod val="75000"/>
                  </a:schemeClr>
                </a:solidFill>
                <a:latin typeface="Garamond" panose="02020404030301010803" pitchFamily="18" charset="0"/>
              </a:rPr>
              <a:t>for </a:t>
            </a:r>
            <a:r>
              <a:rPr lang="en-US" sz="1200" dirty="0" smtClean="0">
                <a:solidFill>
                  <a:schemeClr val="accent5">
                    <a:lumMod val="75000"/>
                  </a:schemeClr>
                </a:solidFill>
                <a:latin typeface="Garamond" panose="02020404030301010803" pitchFamily="18" charset="0"/>
              </a:rPr>
              <a:t>those with obesity </a:t>
            </a:r>
            <a:r>
              <a:rPr lang="en-US" sz="1200" dirty="0">
                <a:solidFill>
                  <a:schemeClr val="accent5">
                    <a:lumMod val="75000"/>
                  </a:schemeClr>
                </a:solidFill>
                <a:latin typeface="Garamond" panose="02020404030301010803" pitchFamily="18" charset="0"/>
              </a:rPr>
              <a:t>and metabolic syndrome. Although pharmacotherapy is not </a:t>
            </a:r>
            <a:r>
              <a:rPr lang="en-US" sz="1200" dirty="0" smtClean="0">
                <a:solidFill>
                  <a:schemeClr val="accent5">
                    <a:lumMod val="75000"/>
                  </a:schemeClr>
                </a:solidFill>
                <a:latin typeface="Garamond" panose="02020404030301010803" pitchFamily="18" charset="0"/>
              </a:rPr>
              <a:t>recommended, metformin </a:t>
            </a:r>
            <a:r>
              <a:rPr lang="en-US" sz="1200" dirty="0">
                <a:solidFill>
                  <a:schemeClr val="accent5">
                    <a:lumMod val="75000"/>
                  </a:schemeClr>
                </a:solidFill>
                <a:latin typeface="Garamond" panose="02020404030301010803" pitchFamily="18" charset="0"/>
              </a:rPr>
              <a:t>may reverse </a:t>
            </a:r>
            <a:r>
              <a:rPr lang="en-US" sz="1200" dirty="0" smtClean="0">
                <a:solidFill>
                  <a:schemeClr val="accent5">
                    <a:lumMod val="75000"/>
                  </a:schemeClr>
                </a:solidFill>
                <a:latin typeface="Garamond" panose="02020404030301010803" pitchFamily="18" charset="0"/>
              </a:rPr>
              <a:t>changes </a:t>
            </a:r>
            <a:r>
              <a:rPr lang="en-US" sz="1200" dirty="0">
                <a:solidFill>
                  <a:schemeClr val="accent5">
                    <a:lumMod val="75000"/>
                  </a:schemeClr>
                </a:solidFill>
                <a:latin typeface="Garamond" panose="02020404030301010803" pitchFamily="18" charset="0"/>
              </a:rPr>
              <a:t>in body composition and </a:t>
            </a:r>
            <a:r>
              <a:rPr lang="en-US" sz="1200" dirty="0" smtClean="0">
                <a:solidFill>
                  <a:schemeClr val="accent5">
                    <a:lumMod val="75000"/>
                  </a:schemeClr>
                </a:solidFill>
                <a:latin typeface="Garamond" panose="02020404030301010803" pitchFamily="18" charset="0"/>
              </a:rPr>
              <a:t>cardiometabolic health. </a:t>
            </a:r>
          </a:p>
        </p:txBody>
      </p:sp>
      <p:grpSp>
        <p:nvGrpSpPr>
          <p:cNvPr id="12" name="Group 11"/>
          <p:cNvGrpSpPr/>
          <p:nvPr/>
        </p:nvGrpSpPr>
        <p:grpSpPr>
          <a:xfrm>
            <a:off x="1229875" y="5431536"/>
            <a:ext cx="6466630" cy="2606040"/>
            <a:chOff x="1229875" y="5408675"/>
            <a:chExt cx="6466630" cy="2606040"/>
          </a:xfrm>
        </p:grpSpPr>
        <p:sp>
          <p:nvSpPr>
            <p:cNvPr id="19" name="Rectangle 18"/>
            <p:cNvSpPr/>
            <p:nvPr/>
          </p:nvSpPr>
          <p:spPr>
            <a:xfrm>
              <a:off x="1229875" y="5408675"/>
              <a:ext cx="6466630" cy="2606040"/>
            </a:xfrm>
            <a:prstGeom prst="rect">
              <a:avLst/>
            </a:prstGeom>
            <a:noFill/>
            <a:ln w="5715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Garamond" panose="02020404030301010803" pitchFamily="18" charset="0"/>
              </a:endParaRPr>
            </a:p>
          </p:txBody>
        </p:sp>
        <p:sp>
          <p:nvSpPr>
            <p:cNvPr id="20" name="Rectangle 19"/>
            <p:cNvSpPr/>
            <p:nvPr/>
          </p:nvSpPr>
          <p:spPr>
            <a:xfrm>
              <a:off x="1280160" y="5409578"/>
              <a:ext cx="6355080" cy="2385268"/>
            </a:xfrm>
            <a:prstGeom prst="rect">
              <a:avLst/>
            </a:prstGeom>
          </p:spPr>
          <p:txBody>
            <a:bodyPr wrap="square">
              <a:spAutoFit/>
            </a:bodyPr>
            <a:lstStyle/>
            <a:p>
              <a:pPr algn="just"/>
              <a:r>
                <a:rPr lang="en-US" sz="2000" b="1" dirty="0" smtClean="0">
                  <a:solidFill>
                    <a:schemeClr val="accent5">
                      <a:lumMod val="75000"/>
                    </a:schemeClr>
                  </a:solidFill>
                  <a:latin typeface="Garamond" panose="02020404030301010803" pitchFamily="18" charset="0"/>
                </a:rPr>
                <a:t>Implications </a:t>
              </a:r>
              <a:r>
                <a:rPr lang="en-US" sz="2000" b="1" dirty="0">
                  <a:solidFill>
                    <a:schemeClr val="accent5">
                      <a:lumMod val="75000"/>
                    </a:schemeClr>
                  </a:solidFill>
                  <a:latin typeface="Garamond" panose="02020404030301010803" pitchFamily="18" charset="0"/>
                </a:rPr>
                <a:t>for Health and </a:t>
              </a:r>
              <a:r>
                <a:rPr lang="en-US" sz="2000" b="1" dirty="0" smtClean="0">
                  <a:solidFill>
                    <a:schemeClr val="accent5">
                      <a:lumMod val="75000"/>
                    </a:schemeClr>
                  </a:solidFill>
                  <a:latin typeface="Garamond" panose="02020404030301010803" pitchFamily="18" charset="0"/>
                </a:rPr>
                <a:t>Wellness</a:t>
              </a:r>
            </a:p>
            <a:p>
              <a:pPr algn="just"/>
              <a:endParaRPr lang="en-US" sz="900" b="1" dirty="0">
                <a:solidFill>
                  <a:schemeClr val="accent5">
                    <a:lumMod val="75000"/>
                  </a:schemeClr>
                </a:solidFill>
                <a:latin typeface="Garamond" panose="02020404030301010803" pitchFamily="18" charset="0"/>
              </a:endParaRPr>
            </a:p>
            <a:p>
              <a:pPr algn="just"/>
              <a:r>
                <a:rPr lang="en-US" sz="1200" dirty="0" smtClean="0">
                  <a:solidFill>
                    <a:schemeClr val="accent5">
                      <a:lumMod val="75000"/>
                    </a:schemeClr>
                  </a:solidFill>
                  <a:latin typeface="Garamond" panose="02020404030301010803" pitchFamily="18" charset="0"/>
                </a:rPr>
                <a:t>Since PA is a diagnosis of exclusion, some girls will need to undergo more extensive laboratory testing (such as ACTH stimulation testing) and/or imaging before the diagnosis of PA can be established.  For some girls and their families, the process </a:t>
              </a:r>
              <a:r>
                <a:rPr lang="en-US" sz="1200" smtClean="0">
                  <a:solidFill>
                    <a:schemeClr val="accent5">
                      <a:lumMod val="75000"/>
                    </a:schemeClr>
                  </a:solidFill>
                  <a:latin typeface="Garamond" panose="02020404030301010803" pitchFamily="18" charset="0"/>
                </a:rPr>
                <a:t>involved in a diagnostic </a:t>
              </a:r>
              <a:r>
                <a:rPr lang="en-US" sz="1200" dirty="0" smtClean="0">
                  <a:solidFill>
                    <a:schemeClr val="accent5">
                      <a:lumMod val="75000"/>
                    </a:schemeClr>
                  </a:solidFill>
                  <a:latin typeface="Garamond" panose="02020404030301010803" pitchFamily="18" charset="0"/>
                </a:rPr>
                <a:t>evaluation may be stressful. </a:t>
              </a:r>
            </a:p>
            <a:p>
              <a:pPr algn="just"/>
              <a:endParaRPr lang="en-US" sz="1200" dirty="0" smtClean="0">
                <a:solidFill>
                  <a:schemeClr val="accent5">
                    <a:lumMod val="75000"/>
                  </a:schemeClr>
                </a:solidFill>
                <a:latin typeface="Garamond" panose="02020404030301010803" pitchFamily="18" charset="0"/>
              </a:endParaRPr>
            </a:p>
            <a:p>
              <a:pPr algn="just"/>
              <a:r>
                <a:rPr lang="en-US" sz="1200" dirty="0" smtClean="0">
                  <a:solidFill>
                    <a:schemeClr val="accent5">
                      <a:lumMod val="75000"/>
                    </a:schemeClr>
                  </a:solidFill>
                  <a:latin typeface="Garamond" panose="02020404030301010803" pitchFamily="18" charset="0"/>
                </a:rPr>
                <a:t>Some girls with PA have an increased risk to develop polycystic ovary syndrome (PCOS) as well as type 2 diabetes or metabolic syndrome.  This is particularly true for obese girls and/or girls that gain too much weight during or after puberty. Thus, PA patients should be followed regularly with particular attention to the signs and symptoms suggestive of PCOS after menarche.  Awareness of the interrelatedness of these two conditions may help slow the rate of progression and allow for earlier treatment of PCOS in adolescents.  </a:t>
              </a:r>
              <a:endParaRPr lang="en-US" sz="1200" dirty="0">
                <a:solidFill>
                  <a:schemeClr val="accent5">
                    <a:lumMod val="75000"/>
                  </a:schemeClr>
                </a:solidFill>
                <a:latin typeface="Garamond" panose="02020404030301010803" pitchFamily="18" charset="0"/>
              </a:endParaRPr>
            </a:p>
          </p:txBody>
        </p:sp>
      </p:grpSp>
      <p:sp>
        <p:nvSpPr>
          <p:cNvPr id="6" name="AutoShape 2" descr="Image result for female and male symbol"/>
          <p:cNvSpPr>
            <a:spLocks noChangeAspect="1" noChangeArrowheads="1"/>
          </p:cNvSpPr>
          <p:nvPr/>
        </p:nvSpPr>
        <p:spPr bwMode="auto">
          <a:xfrm>
            <a:off x="109538"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4" descr="Image result for female and male symbol"/>
          <p:cNvSpPr>
            <a:spLocks noChangeAspect="1" noChangeArrowheads="1"/>
          </p:cNvSpPr>
          <p:nvPr/>
        </p:nvSpPr>
        <p:spPr bwMode="auto">
          <a:xfrm>
            <a:off x="261938"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6" descr="Image result for female and male symbol"/>
          <p:cNvSpPr>
            <a:spLocks noChangeAspect="1" noChangeArrowheads="1"/>
          </p:cNvSpPr>
          <p:nvPr/>
        </p:nvSpPr>
        <p:spPr bwMode="auto">
          <a:xfrm>
            <a:off x="414338"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AutoShape 9" descr="Image result for female and male symbol"/>
          <p:cNvSpPr>
            <a:spLocks noChangeAspect="1" noChangeArrowheads="1"/>
          </p:cNvSpPr>
          <p:nvPr/>
        </p:nvSpPr>
        <p:spPr bwMode="auto">
          <a:xfrm>
            <a:off x="566738"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Rectangle 9"/>
          <p:cNvSpPr/>
          <p:nvPr/>
        </p:nvSpPr>
        <p:spPr>
          <a:xfrm>
            <a:off x="1305769" y="105820"/>
            <a:ext cx="6355080" cy="1461939"/>
          </a:xfrm>
          <a:prstGeom prst="rect">
            <a:avLst/>
          </a:prstGeom>
        </p:spPr>
        <p:txBody>
          <a:bodyPr wrap="square">
            <a:spAutoFit/>
          </a:bodyPr>
          <a:lstStyle/>
          <a:p>
            <a:r>
              <a:rPr lang="en-US" sz="2000" b="1" dirty="0" smtClean="0">
                <a:solidFill>
                  <a:schemeClr val="accent5">
                    <a:lumMod val="75000"/>
                  </a:schemeClr>
                </a:solidFill>
                <a:latin typeface="Garamond" panose="02020404030301010803" pitchFamily="18" charset="0"/>
              </a:rPr>
              <a:t>Diagnosis (continued)</a:t>
            </a:r>
            <a:endParaRPr lang="en-US" dirty="0">
              <a:solidFill>
                <a:schemeClr val="accent5">
                  <a:lumMod val="75000"/>
                </a:schemeClr>
              </a:solidFill>
              <a:latin typeface="Garamond" panose="02020404030301010803" pitchFamily="18" charset="0"/>
            </a:endParaRPr>
          </a:p>
          <a:p>
            <a:pPr algn="just"/>
            <a:endParaRPr lang="en-US" sz="900" dirty="0" smtClean="0">
              <a:solidFill>
                <a:schemeClr val="accent5">
                  <a:lumMod val="75000"/>
                </a:schemeClr>
              </a:solidFill>
              <a:latin typeface="Garamond" panose="02020404030301010803" pitchFamily="18" charset="0"/>
            </a:endParaRPr>
          </a:p>
          <a:p>
            <a:pPr algn="just"/>
            <a:r>
              <a:rPr lang="en-US" sz="1200" dirty="0" smtClean="0">
                <a:solidFill>
                  <a:schemeClr val="accent5">
                    <a:lumMod val="75000"/>
                  </a:schemeClr>
                </a:solidFill>
                <a:latin typeface="Garamond" panose="02020404030301010803" pitchFamily="18" charset="0"/>
              </a:rPr>
              <a:t>Although PA is generally considered to be a benign variant of pubertal development, the strong association with insulin resistance should warrant a metabolic evaluation, especially in those with central adiposity.  Infants born small for gestational age may manifest insulin resistance, central adiposity in the peripubertal period, and may have an increased risk to develop PA.  PA may be the first manifestation of PCOS for some girls. </a:t>
            </a:r>
            <a:endParaRPr lang="en-US" sz="1200" dirty="0">
              <a:solidFill>
                <a:schemeClr val="accent5">
                  <a:lumMod val="75000"/>
                </a:schemeClr>
              </a:solidFill>
              <a:latin typeface="Garamond" panose="02020404030301010803" pitchFamily="18" charset="0"/>
            </a:endParaRPr>
          </a:p>
        </p:txBody>
      </p:sp>
      <p:sp>
        <p:nvSpPr>
          <p:cNvPr id="14" name="Rectangle 13"/>
          <p:cNvSpPr/>
          <p:nvPr/>
        </p:nvSpPr>
        <p:spPr>
          <a:xfrm>
            <a:off x="1229875" y="96027"/>
            <a:ext cx="6466630" cy="3749040"/>
          </a:xfrm>
          <a:prstGeom prst="rect">
            <a:avLst/>
          </a:prstGeom>
          <a:noFill/>
          <a:ln w="5715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57546" y="1538030"/>
            <a:ext cx="4651527" cy="2276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TextBox 17"/>
          <p:cNvSpPr txBox="1"/>
          <p:nvPr/>
        </p:nvSpPr>
        <p:spPr>
          <a:xfrm>
            <a:off x="1153980" y="8899845"/>
            <a:ext cx="6618420" cy="407804"/>
          </a:xfrm>
          <a:prstGeom prst="rect">
            <a:avLst/>
          </a:prstGeom>
          <a:noFill/>
        </p:spPr>
        <p:txBody>
          <a:bodyPr wrap="square" rtlCol="0">
            <a:spAutoFit/>
          </a:bodyPr>
          <a:lstStyle/>
          <a:p>
            <a:pPr algn="ctr"/>
            <a:endParaRPr lang="en-US" sz="1050" b="1" i="1" dirty="0">
              <a:solidFill>
                <a:schemeClr val="accent5">
                  <a:lumMod val="75000"/>
                </a:schemeClr>
              </a:solidFill>
              <a:latin typeface="Garamond" panose="02020404030301010803" pitchFamily="18" charset="0"/>
            </a:endParaRPr>
          </a:p>
          <a:p>
            <a:pPr algn="ctr">
              <a:lnSpc>
                <a:spcPts val="1200"/>
              </a:lnSpc>
            </a:pPr>
            <a:endParaRPr lang="en-US" sz="500" b="1" dirty="0" smtClean="0">
              <a:solidFill>
                <a:schemeClr val="accent5">
                  <a:lumMod val="75000"/>
                </a:schemeClr>
              </a:solidFill>
              <a:latin typeface="Garamond" panose="02020404030301010803" pitchFamily="18" charset="0"/>
            </a:endParaRPr>
          </a:p>
        </p:txBody>
      </p:sp>
      <p:grpSp>
        <p:nvGrpSpPr>
          <p:cNvPr id="13" name="Group 12"/>
          <p:cNvGrpSpPr/>
          <p:nvPr/>
        </p:nvGrpSpPr>
        <p:grpSpPr>
          <a:xfrm>
            <a:off x="1229875" y="8140895"/>
            <a:ext cx="6542525" cy="769441"/>
            <a:chOff x="1229875" y="8107054"/>
            <a:chExt cx="6542525" cy="769441"/>
          </a:xfrm>
        </p:grpSpPr>
        <p:sp>
          <p:nvSpPr>
            <p:cNvPr id="21" name="Rectangle 20"/>
            <p:cNvSpPr/>
            <p:nvPr/>
          </p:nvSpPr>
          <p:spPr>
            <a:xfrm>
              <a:off x="1229875" y="8107054"/>
              <a:ext cx="6466630" cy="736661"/>
            </a:xfrm>
            <a:prstGeom prst="rect">
              <a:avLst/>
            </a:prstGeom>
            <a:noFill/>
            <a:ln w="5715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2" name="Rectangle 21"/>
            <p:cNvSpPr/>
            <p:nvPr/>
          </p:nvSpPr>
          <p:spPr>
            <a:xfrm>
              <a:off x="1426464" y="8107054"/>
              <a:ext cx="6345936" cy="769441"/>
            </a:xfrm>
            <a:prstGeom prst="rect">
              <a:avLst/>
            </a:prstGeom>
          </p:spPr>
          <p:txBody>
            <a:bodyPr wrap="square">
              <a:spAutoFit/>
            </a:bodyPr>
            <a:lstStyle/>
            <a:p>
              <a:r>
                <a:rPr lang="en-US" sz="2000" b="1" dirty="0" smtClean="0">
                  <a:solidFill>
                    <a:schemeClr val="accent5">
                      <a:lumMod val="75000"/>
                    </a:schemeClr>
                  </a:solidFill>
                  <a:latin typeface="Garamond" panose="02020404030301010803" pitchFamily="18" charset="0"/>
                </a:rPr>
                <a:t>Resources</a:t>
              </a:r>
            </a:p>
            <a:p>
              <a:r>
                <a:rPr lang="en-US" sz="1200" dirty="0" smtClean="0">
                  <a:solidFill>
                    <a:schemeClr val="accent5">
                      <a:lumMod val="75000"/>
                    </a:schemeClr>
                  </a:solidFill>
                  <a:latin typeface="Garamond" panose="02020404030301010803" pitchFamily="18" charset="0"/>
                </a:rPr>
                <a:t>Links to additional resources may be found on our website under Resources:</a:t>
              </a:r>
              <a:r>
                <a:rPr lang="en-US" sz="1200" b="1" dirty="0" smtClean="0">
                  <a:solidFill>
                    <a:schemeClr val="accent5">
                      <a:lumMod val="75000"/>
                    </a:schemeClr>
                  </a:solidFill>
                  <a:latin typeface="Garamond" panose="02020404030301010803" pitchFamily="18" charset="0"/>
                </a:rPr>
                <a:t> </a:t>
              </a:r>
              <a:r>
                <a:rPr lang="en-US" sz="1200" b="1" dirty="0" smtClean="0">
                  <a:solidFill>
                    <a:schemeClr val="accent5">
                      <a:lumMod val="75000"/>
                    </a:schemeClr>
                  </a:solidFill>
                  <a:latin typeface="Garamond" panose="02020404030301010803" pitchFamily="18" charset="0"/>
                  <a:hlinkClick r:id="rId3"/>
                </a:rPr>
                <a:t>www.ae-society.org</a:t>
              </a:r>
              <a:endParaRPr lang="en-US" sz="1200" dirty="0" smtClean="0">
                <a:solidFill>
                  <a:schemeClr val="accent5">
                    <a:lumMod val="75000"/>
                  </a:schemeClr>
                </a:solidFill>
                <a:latin typeface="Garamond" panose="02020404030301010803" pitchFamily="18" charset="0"/>
              </a:endParaRPr>
            </a:p>
            <a:p>
              <a:pPr algn="just"/>
              <a:endParaRPr lang="en-US" sz="1200" dirty="0">
                <a:solidFill>
                  <a:schemeClr val="accent5">
                    <a:lumMod val="75000"/>
                  </a:schemeClr>
                </a:solidFill>
                <a:latin typeface="Garamond" panose="02020404030301010803" pitchFamily="18" charset="0"/>
              </a:endParaRPr>
            </a:p>
          </p:txBody>
        </p:sp>
      </p:grpSp>
      <p:sp>
        <p:nvSpPr>
          <p:cNvPr id="2" name="Rectangle 1"/>
          <p:cNvSpPr/>
          <p:nvPr/>
        </p:nvSpPr>
        <p:spPr>
          <a:xfrm>
            <a:off x="3506725" y="9658795"/>
            <a:ext cx="2049165" cy="246221"/>
          </a:xfrm>
          <a:prstGeom prst="rect">
            <a:avLst/>
          </a:prstGeom>
        </p:spPr>
        <p:txBody>
          <a:bodyPr wrap="square">
            <a:spAutoFit/>
          </a:bodyPr>
          <a:lstStyle/>
          <a:p>
            <a:pPr lvl="0" algn="ctr">
              <a:lnSpc>
                <a:spcPts val="1200"/>
              </a:lnSpc>
            </a:pPr>
            <a:r>
              <a:rPr lang="en-US" sz="1050" b="1" dirty="0">
                <a:solidFill>
                  <a:srgbClr val="4BACC6">
                    <a:lumMod val="75000"/>
                  </a:srgbClr>
                </a:solidFill>
                <a:latin typeface="Garamond" panose="02020404030301010803" pitchFamily="18" charset="0"/>
              </a:rPr>
              <a:t>© </a:t>
            </a:r>
            <a:r>
              <a:rPr lang="en-US" sz="1050" b="1" dirty="0" smtClean="0">
                <a:solidFill>
                  <a:srgbClr val="4BACC6">
                    <a:lumMod val="75000"/>
                  </a:srgbClr>
                </a:solidFill>
                <a:latin typeface="Garamond" panose="02020404030301010803" pitchFamily="18" charset="0"/>
              </a:rPr>
              <a:t>2016, 2020 </a:t>
            </a:r>
            <a:r>
              <a:rPr lang="en-US" sz="1050" b="1" dirty="0">
                <a:solidFill>
                  <a:srgbClr val="4BACC6">
                    <a:lumMod val="75000"/>
                  </a:srgbClr>
                </a:solidFill>
                <a:latin typeface="Garamond" panose="02020404030301010803" pitchFamily="18" charset="0"/>
              </a:rPr>
              <a:t>AE-PCOS Society </a:t>
            </a:r>
          </a:p>
        </p:txBody>
      </p:sp>
      <p:sp>
        <p:nvSpPr>
          <p:cNvPr id="5" name="Rectangle 4"/>
          <p:cNvSpPr/>
          <p:nvPr/>
        </p:nvSpPr>
        <p:spPr>
          <a:xfrm>
            <a:off x="1153980" y="9127530"/>
            <a:ext cx="6618420" cy="415498"/>
          </a:xfrm>
          <a:prstGeom prst="rect">
            <a:avLst/>
          </a:prstGeom>
        </p:spPr>
        <p:txBody>
          <a:bodyPr wrap="square">
            <a:spAutoFit/>
          </a:bodyPr>
          <a:lstStyle/>
          <a:p>
            <a:pPr lvl="0" algn="ctr"/>
            <a:r>
              <a:rPr lang="en-US" sz="1050" i="1" dirty="0">
                <a:solidFill>
                  <a:srgbClr val="4BACC6">
                    <a:lumMod val="75000"/>
                  </a:srgbClr>
                </a:solidFill>
                <a:latin typeface="Garamond" panose="02020404030301010803" pitchFamily="18" charset="0"/>
              </a:rPr>
              <a:t>This pamphlet is designed to be informative and educational. It is not intended as a practice guideline.  </a:t>
            </a:r>
          </a:p>
          <a:p>
            <a:pPr lvl="0" algn="ctr"/>
            <a:r>
              <a:rPr lang="en-US" sz="1050" i="1" dirty="0">
                <a:solidFill>
                  <a:srgbClr val="4BACC6">
                    <a:lumMod val="75000"/>
                  </a:srgbClr>
                </a:solidFill>
                <a:latin typeface="Garamond" panose="02020404030301010803" pitchFamily="18" charset="0"/>
              </a:rPr>
              <a:t>The information contained in this document is based on current medical knowledge as of </a:t>
            </a:r>
            <a:r>
              <a:rPr lang="en-US" sz="1050" i="1" dirty="0" smtClean="0">
                <a:solidFill>
                  <a:srgbClr val="4BACC6">
                    <a:lumMod val="75000"/>
                  </a:srgbClr>
                </a:solidFill>
                <a:latin typeface="Garamond" panose="02020404030301010803" pitchFamily="18" charset="0"/>
              </a:rPr>
              <a:t>August 2020.  </a:t>
            </a:r>
            <a:endParaRPr lang="en-US" sz="1050" i="1" dirty="0">
              <a:solidFill>
                <a:srgbClr val="4BACC6">
                  <a:lumMod val="75000"/>
                </a:srgbClr>
              </a:solidFill>
              <a:latin typeface="Garamond" panose="02020404030301010803" pitchFamily="18" charset="0"/>
            </a:endParaRPr>
          </a:p>
        </p:txBody>
      </p:sp>
    </p:spTree>
    <p:extLst>
      <p:ext uri="{BB962C8B-B14F-4D97-AF65-F5344CB8AC3E}">
        <p14:creationId xmlns:p14="http://schemas.microsoft.com/office/powerpoint/2010/main" val="405684090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2799</TotalTime>
  <Words>867</Words>
  <Application>Microsoft Office PowerPoint</Application>
  <PresentationFormat>Custom</PresentationFormat>
  <Paragraphs>27</Paragraphs>
  <Slides>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Arial</vt:lpstr>
      <vt:lpstr>Calibri</vt:lpstr>
      <vt:lpstr>Garamond</vt:lpstr>
      <vt:lpstr>Office Theme</vt:lpstr>
      <vt:lpstr>PowerPoint Presentation</vt:lpstr>
      <vt:lpstr>PowerPoint Presentation</vt:lpstr>
    </vt:vector>
  </TitlesOfParts>
  <Company>Cornell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Meyer, Michelle L</cp:lastModifiedBy>
  <cp:revision>91</cp:revision>
  <dcterms:created xsi:type="dcterms:W3CDTF">2015-08-12T22:48:27Z</dcterms:created>
  <dcterms:modified xsi:type="dcterms:W3CDTF">2021-07-20T23:44:27Z</dcterms:modified>
</cp:coreProperties>
</file>