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Lst>
  <p:sldSz cx="7772400" cy="100584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900" y="-3288"/>
      </p:cViewPr>
      <p:guideLst>
        <p:guide orient="horz" pos="3168"/>
        <p:guide pos="2448"/>
      </p:guideLst>
    </p:cSldViewPr>
  </p:slideViewPr>
  <p:notesTextViewPr>
    <p:cViewPr>
      <p:scale>
        <a:sx n="1" d="1"/>
        <a:sy n="1" d="1"/>
      </p:scale>
      <p:origin x="0" y="0"/>
    </p:cViewPr>
  </p:notesTextViewPr>
  <p:gridSpacing cx="75895" cy="75895"/>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52680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1651469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90281" y="591397"/>
            <a:ext cx="1485662" cy="1258697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0598" y="591397"/>
            <a:ext cx="4330144" cy="1258697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9253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690650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102246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30597" y="3441277"/>
            <a:ext cx="2907903"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368040" y="3441277"/>
            <a:ext cx="2907904"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80121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95148E-483B-4E29-A898-2C0636070BDE}" type="datetimeFigureOut">
              <a:rPr lang="en-US" smtClean="0"/>
              <a:pPr/>
              <a:t>7/20/2021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41681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95148E-483B-4E29-A898-2C0636070BDE}" type="datetimeFigureOut">
              <a:rPr lang="en-US" smtClean="0"/>
              <a:pPr/>
              <a:t>7/20/2021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82664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5148E-483B-4E29-A898-2C0636070BDE}" type="datetimeFigureOut">
              <a:rPr lang="en-US" smtClean="0"/>
              <a:pPr/>
              <a:t>7/20/2021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415229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4045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86108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3895148E-483B-4E29-A898-2C0636070BDE}" type="datetimeFigureOut">
              <a:rPr lang="en-US" smtClean="0"/>
              <a:pPr/>
              <a:t>7/20/2021</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570220" y="9322647"/>
            <a:ext cx="1813560" cy="535517"/>
          </a:xfrm>
          <a:prstGeom prst="rect">
            <a:avLst/>
          </a:prstGeom>
        </p:spPr>
        <p:txBody>
          <a:bodyPr vert="horz" lIns="91440" tIns="45720" rIns="91440" bIns="45720" rtlCol="0" anchor="ctr"/>
          <a:lstStyle>
            <a:lvl1pPr algn="r">
              <a:defRPr sz="1200">
                <a:solidFill>
                  <a:schemeClr val="tx1">
                    <a:tint val="75000"/>
                  </a:schemeClr>
                </a:solidFill>
              </a:defRPr>
            </a:lvl1pPr>
          </a:lstStyle>
          <a:p>
            <a:fld id="{4A0EC4D9-E3A7-41DB-AA65-E01A2C32A2BE}" type="slidenum">
              <a:rPr lang="en-US" smtClean="0"/>
              <a:pPr/>
              <a:t>‹#›</a:t>
            </a:fld>
            <a:endParaRPr lang="en-US"/>
          </a:p>
        </p:txBody>
      </p:sp>
    </p:spTree>
    <p:extLst>
      <p:ext uri="{BB962C8B-B14F-4D97-AF65-F5344CB8AC3E}">
        <p14:creationId xmlns:p14="http://schemas.microsoft.com/office/powerpoint/2010/main" val="3358564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ae-society.org/aepcos/sub/resources.php"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229875" y="96025"/>
            <a:ext cx="6375180" cy="4401909"/>
          </a:xfrm>
          <a:prstGeom prst="rect">
            <a:avLst/>
          </a:prstGeom>
          <a:solidFill>
            <a:schemeClr val="accent5">
              <a:lumMod val="75000"/>
            </a:schemeClr>
          </a:solid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extBox 6"/>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sp>
        <p:nvSpPr>
          <p:cNvPr id="8" name="Rectangle 7"/>
          <p:cNvSpPr/>
          <p:nvPr/>
        </p:nvSpPr>
        <p:spPr>
          <a:xfrm>
            <a:off x="1305770" y="96025"/>
            <a:ext cx="6223389" cy="1446550"/>
          </a:xfrm>
          <a:prstGeom prst="rect">
            <a:avLst/>
          </a:prstGeom>
        </p:spPr>
        <p:txBody>
          <a:bodyPr wrap="square">
            <a:spAutoFit/>
          </a:bodyPr>
          <a:lstStyle/>
          <a:p>
            <a:r>
              <a:rPr lang="en-US" sz="2800" b="1" cap="all" dirty="0">
                <a:solidFill>
                  <a:schemeClr val="bg1"/>
                </a:solidFill>
                <a:latin typeface="Garamond" panose="02020404030301010803" pitchFamily="18" charset="0"/>
              </a:rPr>
              <a:t>Congenital Adrenal Hyperplasia</a:t>
            </a:r>
          </a:p>
          <a:p>
            <a:r>
              <a:rPr lang="en-US" sz="3200" dirty="0">
                <a:solidFill>
                  <a:schemeClr val="bg1"/>
                </a:solidFill>
                <a:latin typeface="Garamond" panose="02020404030301010803" pitchFamily="18" charset="0"/>
              </a:rPr>
              <a:t> </a:t>
            </a:r>
            <a:endParaRPr lang="en-US" sz="1600" dirty="0">
              <a:solidFill>
                <a:schemeClr val="bg1"/>
              </a:solidFill>
              <a:latin typeface="Garamond" panose="02020404030301010803" pitchFamily="18" charset="0"/>
            </a:endParaRPr>
          </a:p>
        </p:txBody>
      </p:sp>
      <p:sp>
        <p:nvSpPr>
          <p:cNvPr id="9" name="Rectangle 8"/>
          <p:cNvSpPr/>
          <p:nvPr/>
        </p:nvSpPr>
        <p:spPr>
          <a:xfrm>
            <a:off x="1381665" y="1386240"/>
            <a:ext cx="4250120" cy="2462213"/>
          </a:xfrm>
          <a:prstGeom prst="rect">
            <a:avLst/>
          </a:prstGeom>
          <a:solidFill>
            <a:schemeClr val="accent5">
              <a:lumMod val="75000"/>
            </a:schemeClr>
          </a:solidFill>
        </p:spPr>
        <p:txBody>
          <a:bodyPr wrap="square">
            <a:spAutoFit/>
          </a:bodyPr>
          <a:lstStyle/>
          <a:p>
            <a:pPr algn="just"/>
            <a:r>
              <a:rPr lang="en-US" sz="1400" dirty="0" smtClean="0">
                <a:solidFill>
                  <a:schemeClr val="bg1"/>
                </a:solidFill>
                <a:latin typeface="Garamond" panose="02020404030301010803" pitchFamily="18" charset="0"/>
              </a:rPr>
              <a:t>Congenital adrenal </a:t>
            </a:r>
            <a:r>
              <a:rPr lang="en-US" sz="1400" dirty="0">
                <a:solidFill>
                  <a:schemeClr val="bg1"/>
                </a:solidFill>
                <a:latin typeface="Garamond" panose="02020404030301010803" pitchFamily="18" charset="0"/>
              </a:rPr>
              <a:t>hyperplasia (CAH) is a genetic condition with autosomal recessive inheritance. There is a wide spectrum of clinical severity ranging from the more severe </a:t>
            </a:r>
            <a:r>
              <a:rPr lang="en-US" sz="1400" i="1" dirty="0">
                <a:solidFill>
                  <a:schemeClr val="bg1"/>
                </a:solidFill>
                <a:latin typeface="Garamond" panose="02020404030301010803" pitchFamily="18" charset="0"/>
              </a:rPr>
              <a:t>classic </a:t>
            </a:r>
            <a:r>
              <a:rPr lang="en-US" sz="1400" dirty="0">
                <a:solidFill>
                  <a:schemeClr val="bg1"/>
                </a:solidFill>
                <a:latin typeface="Garamond" panose="02020404030301010803" pitchFamily="18" charset="0"/>
              </a:rPr>
              <a:t>to the milder </a:t>
            </a:r>
            <a:r>
              <a:rPr lang="en-US" sz="1400" i="1" dirty="0">
                <a:solidFill>
                  <a:schemeClr val="bg1"/>
                </a:solidFill>
                <a:latin typeface="Garamond" panose="02020404030301010803" pitchFamily="18" charset="0"/>
              </a:rPr>
              <a:t>non-classic</a:t>
            </a:r>
            <a:r>
              <a:rPr lang="en-US" sz="1400" dirty="0">
                <a:solidFill>
                  <a:schemeClr val="bg1"/>
                </a:solidFill>
                <a:latin typeface="Garamond" panose="02020404030301010803" pitchFamily="18" charset="0"/>
              </a:rPr>
              <a:t> forms. </a:t>
            </a:r>
            <a:endParaRPr lang="en-US" sz="1400" dirty="0" smtClean="0">
              <a:solidFill>
                <a:schemeClr val="bg1"/>
              </a:solidFill>
              <a:latin typeface="Garamond" panose="02020404030301010803" pitchFamily="18" charset="0"/>
            </a:endParaRPr>
          </a:p>
          <a:p>
            <a:pPr algn="just"/>
            <a:endParaRPr lang="en-US" sz="1400" dirty="0" smtClean="0">
              <a:solidFill>
                <a:schemeClr val="bg1"/>
              </a:solidFill>
              <a:latin typeface="Garamond" panose="02020404030301010803" pitchFamily="18" charset="0"/>
            </a:endParaRPr>
          </a:p>
          <a:p>
            <a:pPr algn="just"/>
            <a:r>
              <a:rPr lang="en-US" sz="1400" dirty="0" smtClean="0">
                <a:solidFill>
                  <a:schemeClr val="bg1"/>
                </a:solidFill>
                <a:latin typeface="Garamond" panose="02020404030301010803" pitchFamily="18" charset="0"/>
              </a:rPr>
              <a:t>Of </a:t>
            </a:r>
            <a:r>
              <a:rPr lang="en-US" sz="1400" dirty="0">
                <a:solidFill>
                  <a:schemeClr val="bg1"/>
                </a:solidFill>
                <a:latin typeface="Garamond" panose="02020404030301010803" pitchFamily="18" charset="0"/>
              </a:rPr>
              <a:t>those </a:t>
            </a:r>
            <a:r>
              <a:rPr lang="en-US" sz="1400" dirty="0" smtClean="0">
                <a:solidFill>
                  <a:schemeClr val="bg1"/>
                </a:solidFill>
                <a:latin typeface="Garamond" panose="02020404030301010803" pitchFamily="18" charset="0"/>
              </a:rPr>
              <a:t>born with </a:t>
            </a:r>
            <a:r>
              <a:rPr lang="en-US" sz="1400" i="1" dirty="0">
                <a:solidFill>
                  <a:schemeClr val="bg1"/>
                </a:solidFill>
                <a:latin typeface="Garamond" panose="02020404030301010803" pitchFamily="18" charset="0"/>
              </a:rPr>
              <a:t>classic</a:t>
            </a:r>
            <a:r>
              <a:rPr lang="en-US" sz="1400" dirty="0">
                <a:solidFill>
                  <a:schemeClr val="bg1"/>
                </a:solidFill>
                <a:latin typeface="Garamond" panose="02020404030301010803" pitchFamily="18" charset="0"/>
              </a:rPr>
              <a:t> </a:t>
            </a:r>
            <a:r>
              <a:rPr lang="en-US" sz="1400" dirty="0" smtClean="0">
                <a:solidFill>
                  <a:schemeClr val="bg1"/>
                </a:solidFill>
                <a:latin typeface="Garamond" panose="02020404030301010803" pitchFamily="18" charset="0"/>
              </a:rPr>
              <a:t>CAH, symptoms are mainly related </a:t>
            </a:r>
            <a:r>
              <a:rPr lang="en-US" sz="1400" dirty="0">
                <a:solidFill>
                  <a:schemeClr val="bg1"/>
                </a:solidFill>
                <a:latin typeface="Garamond" panose="02020404030301010803" pitchFamily="18" charset="0"/>
              </a:rPr>
              <a:t>to glucocorticoid (cortisol) </a:t>
            </a:r>
            <a:r>
              <a:rPr lang="en-US" sz="1400" dirty="0" smtClean="0">
                <a:solidFill>
                  <a:schemeClr val="bg1"/>
                </a:solidFill>
                <a:latin typeface="Garamond" panose="02020404030301010803" pitchFamily="18" charset="0"/>
              </a:rPr>
              <a:t>and </a:t>
            </a:r>
            <a:r>
              <a:rPr lang="en-US" sz="1400" dirty="0" err="1" smtClean="0">
                <a:solidFill>
                  <a:schemeClr val="bg1"/>
                </a:solidFill>
                <a:latin typeface="Garamond" panose="02020404030301010803" pitchFamily="18" charset="0"/>
              </a:rPr>
              <a:t>mineralocorticoid</a:t>
            </a:r>
            <a:r>
              <a:rPr lang="en-US" sz="1400" dirty="0" smtClean="0">
                <a:solidFill>
                  <a:schemeClr val="bg1"/>
                </a:solidFill>
                <a:latin typeface="Garamond" panose="02020404030301010803" pitchFamily="18" charset="0"/>
              </a:rPr>
              <a:t> </a:t>
            </a:r>
            <a:r>
              <a:rPr lang="en-US" sz="1400" dirty="0">
                <a:solidFill>
                  <a:schemeClr val="bg1"/>
                </a:solidFill>
                <a:latin typeface="Garamond" panose="02020404030301010803" pitchFamily="18" charset="0"/>
              </a:rPr>
              <a:t>(aldosterone) deficiency as well </a:t>
            </a:r>
            <a:r>
              <a:rPr lang="en-US" sz="1400" dirty="0" smtClean="0">
                <a:solidFill>
                  <a:schemeClr val="bg1"/>
                </a:solidFill>
                <a:latin typeface="Garamond" panose="02020404030301010803" pitchFamily="18" charset="0"/>
              </a:rPr>
              <a:t>as variable androgen excess. Clinically, this is expressed as hypoglycemia and low sodium (salt wasting) with elevated potassium and  a  varying degree of </a:t>
            </a:r>
            <a:r>
              <a:rPr lang="en-US" sz="1400" dirty="0" err="1" smtClean="0">
                <a:solidFill>
                  <a:schemeClr val="bg1"/>
                </a:solidFill>
                <a:latin typeface="Garamond" panose="02020404030301010803" pitchFamily="18" charset="0"/>
              </a:rPr>
              <a:t>virilization</a:t>
            </a:r>
            <a:r>
              <a:rPr lang="en-US" sz="1400" dirty="0" smtClean="0">
                <a:solidFill>
                  <a:schemeClr val="bg1"/>
                </a:solidFill>
                <a:latin typeface="Garamond" panose="02020404030301010803" pitchFamily="18" charset="0"/>
              </a:rPr>
              <a:t>.</a:t>
            </a:r>
            <a:endParaRPr lang="en-US" sz="1400" dirty="0">
              <a:solidFill>
                <a:schemeClr val="bg1"/>
              </a:solidFill>
              <a:latin typeface="Garamond" panose="02020404030301010803" pitchFamily="18" charset="0"/>
            </a:endParaRPr>
          </a:p>
        </p:txBody>
      </p:sp>
      <p:sp>
        <p:nvSpPr>
          <p:cNvPr id="10" name="Rectangle 9"/>
          <p:cNvSpPr/>
          <p:nvPr/>
        </p:nvSpPr>
        <p:spPr>
          <a:xfrm>
            <a:off x="1305770" y="4707789"/>
            <a:ext cx="6314840" cy="1877437"/>
          </a:xfrm>
          <a:prstGeom prst="rect">
            <a:avLst/>
          </a:prstGeom>
        </p:spPr>
        <p:txBody>
          <a:bodyPr wrap="square">
            <a:spAutoFit/>
          </a:bodyPr>
          <a:lstStyle/>
          <a:p>
            <a:r>
              <a:rPr lang="en-US" sz="2000" b="1" dirty="0">
                <a:solidFill>
                  <a:schemeClr val="accent5">
                    <a:lumMod val="75000"/>
                  </a:schemeClr>
                </a:solidFill>
                <a:latin typeface="Garamond" panose="02020404030301010803" pitchFamily="18" charset="0"/>
              </a:rPr>
              <a:t>Diagnosis</a:t>
            </a:r>
          </a:p>
          <a:p>
            <a:r>
              <a:rPr lang="en-US" sz="1200" dirty="0">
                <a:solidFill>
                  <a:schemeClr val="accent5">
                    <a:lumMod val="75000"/>
                  </a:schemeClr>
                </a:solidFill>
                <a:latin typeface="Garamond" panose="02020404030301010803" pitchFamily="18" charset="0"/>
              </a:rPr>
              <a:t> </a:t>
            </a:r>
          </a:p>
          <a:p>
            <a:pPr algn="just"/>
            <a:r>
              <a:rPr lang="en-US" sz="1200" dirty="0">
                <a:solidFill>
                  <a:schemeClr val="accent5">
                    <a:lumMod val="75000"/>
                  </a:schemeClr>
                </a:solidFill>
                <a:latin typeface="Garamond" panose="02020404030301010803" pitchFamily="18" charset="0"/>
              </a:rPr>
              <a:t>Genetic female infants with the classic severe </a:t>
            </a:r>
            <a:r>
              <a:rPr lang="en-US" sz="1200" dirty="0" smtClean="0">
                <a:solidFill>
                  <a:schemeClr val="accent5">
                    <a:lumMod val="75000"/>
                  </a:schemeClr>
                </a:solidFill>
                <a:latin typeface="Garamond" panose="02020404030301010803" pitchFamily="18" charset="0"/>
              </a:rPr>
              <a:t>form </a:t>
            </a:r>
            <a:r>
              <a:rPr lang="en-US" sz="1200" dirty="0">
                <a:solidFill>
                  <a:schemeClr val="accent5">
                    <a:lumMod val="75000"/>
                  </a:schemeClr>
                </a:solidFill>
                <a:latin typeface="Garamond" panose="02020404030301010803" pitchFamily="18" charset="0"/>
              </a:rPr>
              <a:t>typically present at birth with some degree of virilization of the external genitalia, often expressed as </a:t>
            </a:r>
            <a:r>
              <a:rPr lang="en-US" sz="1200" dirty="0" err="1" smtClean="0">
                <a:solidFill>
                  <a:schemeClr val="accent5">
                    <a:lumMod val="75000"/>
                  </a:schemeClr>
                </a:solidFill>
                <a:latin typeface="Garamond" panose="02020404030301010803" pitchFamily="18" charset="0"/>
              </a:rPr>
              <a:t>clitoromegaly</a:t>
            </a:r>
            <a:r>
              <a:rPr lang="en-US" sz="1200" dirty="0">
                <a:solidFill>
                  <a:schemeClr val="accent5">
                    <a:lumMod val="75000"/>
                  </a:schemeClr>
                </a:solidFill>
                <a:latin typeface="Garamond" panose="02020404030301010803" pitchFamily="18" charset="0"/>
              </a:rPr>
              <a:t>.  In boys, who are naturally virilized at birth, external genitalia appear normal.  If the condition goes undiagnosed after birth, life threatening adrenal crisis can present within the first week of </a:t>
            </a:r>
            <a:r>
              <a:rPr lang="en-US" sz="1200" dirty="0" smtClean="0">
                <a:solidFill>
                  <a:schemeClr val="accent5">
                    <a:lumMod val="75000"/>
                  </a:schemeClr>
                </a:solidFill>
                <a:latin typeface="Garamond" panose="02020404030301010803" pitchFamily="18" charset="0"/>
              </a:rPr>
              <a:t>life, but </a:t>
            </a:r>
            <a:r>
              <a:rPr lang="en-US" sz="1200" dirty="0">
                <a:solidFill>
                  <a:schemeClr val="accent5">
                    <a:lumMod val="75000"/>
                  </a:schemeClr>
                </a:solidFill>
                <a:latin typeface="Garamond" panose="02020404030301010803" pitchFamily="18" charset="0"/>
              </a:rPr>
              <a:t>most commonly occurs </a:t>
            </a:r>
            <a:r>
              <a:rPr lang="en-US" sz="1200" dirty="0" smtClean="0">
                <a:solidFill>
                  <a:schemeClr val="accent5">
                    <a:lumMod val="75000"/>
                  </a:schemeClr>
                </a:solidFill>
                <a:latin typeface="Garamond" panose="02020404030301010803" pitchFamily="18" charset="0"/>
              </a:rPr>
              <a:t>at two to four weeks of life. In </a:t>
            </a:r>
            <a:r>
              <a:rPr lang="en-US" sz="1200" dirty="0">
                <a:solidFill>
                  <a:schemeClr val="accent5">
                    <a:lumMod val="75000"/>
                  </a:schemeClr>
                </a:solidFill>
                <a:latin typeface="Garamond" panose="02020404030301010803" pitchFamily="18" charset="0"/>
              </a:rPr>
              <a:t>the non-classic form, symptoms are primarily related to milder androgen excess and occur later in childhood.  Premature adrenarche and early acne can be found in both boys and girls. Hirsutism and irregular menses can be seen in adolescent girls. </a:t>
            </a:r>
            <a:endParaRPr lang="en-US" sz="1200" dirty="0" smtClean="0">
              <a:solidFill>
                <a:schemeClr val="accent5">
                  <a:lumMod val="75000"/>
                </a:schemeClr>
              </a:solidFill>
              <a:latin typeface="Garamond" panose="02020404030301010803" pitchFamily="18" charset="0"/>
            </a:endParaRPr>
          </a:p>
        </p:txBody>
      </p:sp>
      <p:sp>
        <p:nvSpPr>
          <p:cNvPr id="11" name="Rectangle 10"/>
          <p:cNvSpPr/>
          <p:nvPr/>
        </p:nvSpPr>
        <p:spPr>
          <a:xfrm>
            <a:off x="1305770" y="1047686"/>
            <a:ext cx="6202374" cy="307777"/>
          </a:xfrm>
          <a:prstGeom prst="rect">
            <a:avLst/>
          </a:prstGeom>
        </p:spPr>
        <p:txBody>
          <a:bodyPr wrap="square">
            <a:spAutoFit/>
          </a:bodyPr>
          <a:lstStyle/>
          <a:p>
            <a:r>
              <a:rPr lang="en-US" sz="1400" cap="all" dirty="0">
                <a:solidFill>
                  <a:schemeClr val="bg1"/>
                </a:solidFill>
                <a:latin typeface="Garamond" panose="02020404030301010803" pitchFamily="18" charset="0"/>
              </a:rPr>
              <a:t>A reference for healthcare providers</a:t>
            </a:r>
          </a:p>
        </p:txBody>
      </p:sp>
      <p:cxnSp>
        <p:nvCxnSpPr>
          <p:cNvPr id="13" name="Straight Connector 12"/>
          <p:cNvCxnSpPr/>
          <p:nvPr/>
        </p:nvCxnSpPr>
        <p:spPr>
          <a:xfrm>
            <a:off x="1381664" y="1386240"/>
            <a:ext cx="61264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229875" y="4649725"/>
            <a:ext cx="6466630" cy="531265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1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5150" y="6822990"/>
            <a:ext cx="2780716" cy="1925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1381665" y="3738985"/>
            <a:ext cx="6071600" cy="523220"/>
          </a:xfrm>
          <a:prstGeom prst="rect">
            <a:avLst/>
          </a:prstGeom>
        </p:spPr>
        <p:txBody>
          <a:bodyPr wrap="square">
            <a:spAutoFit/>
          </a:bodyPr>
          <a:lstStyle/>
          <a:p>
            <a:pPr algn="just"/>
            <a:r>
              <a:rPr lang="en-US" sz="1400" dirty="0" smtClean="0">
                <a:solidFill>
                  <a:schemeClr val="bg1"/>
                </a:solidFill>
                <a:latin typeface="Garamond" panose="02020404030301010803" pitchFamily="18" charset="0"/>
              </a:rPr>
              <a:t>Some infants/children with classic CAH who do not suffer from salt wasting, but still have prominent androgen excess, are classified as simple </a:t>
            </a:r>
            <a:r>
              <a:rPr lang="en-US" sz="1400" dirty="0" err="1" smtClean="0">
                <a:solidFill>
                  <a:schemeClr val="bg1"/>
                </a:solidFill>
                <a:latin typeface="Garamond" panose="02020404030301010803" pitchFamily="18" charset="0"/>
              </a:rPr>
              <a:t>virilizing</a:t>
            </a:r>
            <a:r>
              <a:rPr lang="en-US" sz="1400" dirty="0" smtClean="0">
                <a:solidFill>
                  <a:schemeClr val="bg1"/>
                </a:solidFill>
                <a:latin typeface="Garamond" panose="02020404030301010803" pitchFamily="18" charset="0"/>
              </a:rPr>
              <a:t> classic CAH.  </a:t>
            </a:r>
          </a:p>
        </p:txBody>
      </p:sp>
      <p:sp>
        <p:nvSpPr>
          <p:cNvPr id="2" name="Rectangle 1"/>
          <p:cNvSpPr/>
          <p:nvPr/>
        </p:nvSpPr>
        <p:spPr>
          <a:xfrm>
            <a:off x="1305771" y="6675119"/>
            <a:ext cx="3339379" cy="1938992"/>
          </a:xfrm>
          <a:prstGeom prst="rect">
            <a:avLst/>
          </a:prstGeom>
        </p:spPr>
        <p:txBody>
          <a:bodyPr wrap="square">
            <a:spAutoFit/>
          </a:bodyPr>
          <a:lstStyle/>
          <a:p>
            <a:pPr lvl="0" algn="just"/>
            <a:r>
              <a:rPr lang="en-US" sz="1200" dirty="0">
                <a:solidFill>
                  <a:srgbClr val="4BACC6">
                    <a:lumMod val="75000"/>
                  </a:srgbClr>
                </a:solidFill>
                <a:latin typeface="Garamond" panose="02020404030301010803" pitchFamily="18" charset="0"/>
              </a:rPr>
              <a:t>The most common form of CAH is due to 21-hydroxylase </a:t>
            </a:r>
            <a:r>
              <a:rPr lang="en-US" sz="1200" dirty="0" smtClean="0">
                <a:solidFill>
                  <a:srgbClr val="4BACC6">
                    <a:lumMod val="75000"/>
                  </a:srgbClr>
                </a:solidFill>
                <a:latin typeface="Garamond" panose="02020404030301010803" pitchFamily="18" charset="0"/>
              </a:rPr>
              <a:t>deficiency. This form results from mutations </a:t>
            </a:r>
            <a:r>
              <a:rPr lang="en-US" sz="1200" dirty="0">
                <a:solidFill>
                  <a:srgbClr val="4BACC6">
                    <a:lumMod val="75000"/>
                  </a:srgbClr>
                </a:solidFill>
                <a:latin typeface="Garamond" panose="02020404030301010803" pitchFamily="18" charset="0"/>
              </a:rPr>
              <a:t>in the </a:t>
            </a:r>
            <a:r>
              <a:rPr lang="en-US" sz="1200" i="1" dirty="0">
                <a:solidFill>
                  <a:srgbClr val="4BACC6">
                    <a:lumMod val="75000"/>
                  </a:srgbClr>
                </a:solidFill>
                <a:latin typeface="Garamond" panose="02020404030301010803" pitchFamily="18" charset="0"/>
              </a:rPr>
              <a:t>CYP21A2</a:t>
            </a:r>
            <a:r>
              <a:rPr lang="en-US" sz="1200" dirty="0">
                <a:solidFill>
                  <a:srgbClr val="4BACC6">
                    <a:lumMod val="75000"/>
                  </a:srgbClr>
                </a:solidFill>
                <a:latin typeface="Garamond" panose="02020404030301010803" pitchFamily="18" charset="0"/>
              </a:rPr>
              <a:t> gene, </a:t>
            </a:r>
            <a:r>
              <a:rPr lang="en-US" sz="1200" dirty="0" smtClean="0">
                <a:solidFill>
                  <a:srgbClr val="4BACC6">
                    <a:lumMod val="75000"/>
                  </a:srgbClr>
                </a:solidFill>
                <a:latin typeface="Garamond" panose="02020404030301010803" pitchFamily="18" charset="0"/>
              </a:rPr>
              <a:t>which encodes </a:t>
            </a:r>
            <a:r>
              <a:rPr lang="en-US" sz="1200" dirty="0">
                <a:solidFill>
                  <a:srgbClr val="4BACC6">
                    <a:lumMod val="75000"/>
                  </a:srgbClr>
                </a:solidFill>
                <a:latin typeface="Garamond" panose="02020404030301010803" pitchFamily="18" charset="0"/>
              </a:rPr>
              <a:t>the adrenal 21-hydroxylase </a:t>
            </a:r>
            <a:r>
              <a:rPr lang="en-US" sz="1200" dirty="0" smtClean="0">
                <a:solidFill>
                  <a:srgbClr val="4BACC6">
                    <a:lumMod val="75000"/>
                  </a:srgbClr>
                </a:solidFill>
                <a:latin typeface="Garamond" panose="02020404030301010803" pitchFamily="18" charset="0"/>
              </a:rPr>
              <a:t>enzyme. To date, over 250 mutations have been reported and over 90</a:t>
            </a:r>
            <a:r>
              <a:rPr lang="en-US" sz="1200" dirty="0">
                <a:solidFill>
                  <a:srgbClr val="4BACC6">
                    <a:lumMod val="75000"/>
                  </a:srgbClr>
                </a:solidFill>
                <a:latin typeface="Garamond" panose="02020404030301010803" pitchFamily="18" charset="0"/>
              </a:rPr>
              <a:t>% of patients with </a:t>
            </a:r>
            <a:r>
              <a:rPr lang="en-US" sz="1200" dirty="0" smtClean="0">
                <a:solidFill>
                  <a:srgbClr val="4BACC6">
                    <a:lumMod val="75000"/>
                  </a:srgbClr>
                </a:solidFill>
                <a:latin typeface="Garamond" panose="02020404030301010803" pitchFamily="18" charset="0"/>
              </a:rPr>
              <a:t>CAH have mutations in the </a:t>
            </a:r>
            <a:r>
              <a:rPr lang="en-US" sz="1200" i="1" dirty="0" smtClean="0">
                <a:solidFill>
                  <a:srgbClr val="4BACC6">
                    <a:lumMod val="75000"/>
                  </a:srgbClr>
                </a:solidFill>
                <a:latin typeface="Garamond" panose="02020404030301010803" pitchFamily="18" charset="0"/>
              </a:rPr>
              <a:t>CYP21A2. </a:t>
            </a:r>
            <a:r>
              <a:rPr lang="en-US" sz="1200" dirty="0" smtClean="0">
                <a:solidFill>
                  <a:srgbClr val="4BACC6">
                    <a:lumMod val="75000"/>
                  </a:srgbClr>
                </a:solidFill>
                <a:latin typeface="Garamond" panose="02020404030301010803" pitchFamily="18" charset="0"/>
              </a:rPr>
              <a:t>The </a:t>
            </a:r>
            <a:r>
              <a:rPr lang="en-US" sz="1200" dirty="0">
                <a:solidFill>
                  <a:srgbClr val="4BACC6">
                    <a:lumMod val="75000"/>
                  </a:srgbClr>
                </a:solidFill>
                <a:latin typeface="Garamond" panose="02020404030301010803" pitchFamily="18" charset="0"/>
              </a:rPr>
              <a:t>disorder has an overall incidence of 1:10,000 to 1:20,000 although the milder form of non-classic CAH may be as common as 1:1000 in specific ethnic groups such as the Ashkenazi Jewish population. </a:t>
            </a:r>
          </a:p>
        </p:txBody>
      </p:sp>
      <p:sp>
        <p:nvSpPr>
          <p:cNvPr id="3" name="Rectangle 2"/>
          <p:cNvSpPr/>
          <p:nvPr/>
        </p:nvSpPr>
        <p:spPr>
          <a:xfrm>
            <a:off x="1305770" y="8870817"/>
            <a:ext cx="6314839" cy="1015663"/>
          </a:xfrm>
          <a:prstGeom prst="rect">
            <a:avLst/>
          </a:prstGeom>
        </p:spPr>
        <p:txBody>
          <a:bodyPr wrap="square">
            <a:spAutoFit/>
          </a:bodyPr>
          <a:lstStyle/>
          <a:p>
            <a:pPr lvl="0" algn="just"/>
            <a:r>
              <a:rPr lang="en-US" sz="1200" dirty="0">
                <a:solidFill>
                  <a:srgbClr val="4BACC6">
                    <a:lumMod val="75000"/>
                  </a:srgbClr>
                </a:solidFill>
                <a:latin typeface="Garamond" panose="02020404030301010803" pitchFamily="18" charset="0"/>
              </a:rPr>
              <a:t>Although genetic testing has become more available, hormone lab testing is often the first diagnostic approach</a:t>
            </a:r>
            <a:r>
              <a:rPr lang="en-US" sz="1200" dirty="0">
                <a:solidFill>
                  <a:schemeClr val="accent5">
                    <a:lumMod val="75000"/>
                  </a:schemeClr>
                </a:solidFill>
                <a:latin typeface="Garamond" panose="02020404030301010803" pitchFamily="18" charset="0"/>
              </a:rPr>
              <a:t>. </a:t>
            </a:r>
            <a:r>
              <a:rPr lang="en-US" sz="1200" dirty="0" smtClean="0">
                <a:solidFill>
                  <a:schemeClr val="accent5">
                    <a:lumMod val="75000"/>
                  </a:schemeClr>
                </a:solidFill>
                <a:latin typeface="Garamond" panose="02020404030301010803" pitchFamily="18" charset="0"/>
              </a:rPr>
              <a:t>Due</a:t>
            </a:r>
            <a:r>
              <a:rPr lang="en-US" sz="1200" dirty="0" smtClean="0">
                <a:solidFill>
                  <a:srgbClr val="4BACC6">
                    <a:lumMod val="75000"/>
                  </a:srgbClr>
                </a:solidFill>
                <a:latin typeface="Garamond" panose="02020404030301010803" pitchFamily="18" charset="0"/>
              </a:rPr>
              <a:t> </a:t>
            </a:r>
            <a:r>
              <a:rPr lang="en-US" sz="1200" dirty="0">
                <a:solidFill>
                  <a:srgbClr val="4BACC6">
                    <a:lumMod val="75000"/>
                  </a:srgbClr>
                </a:solidFill>
                <a:latin typeface="Garamond" panose="02020404030301010803" pitchFamily="18" charset="0"/>
              </a:rPr>
              <a:t>to the specific </a:t>
            </a:r>
            <a:r>
              <a:rPr lang="en-US" sz="1200" dirty="0" smtClean="0">
                <a:solidFill>
                  <a:schemeClr val="accent5">
                    <a:lumMod val="75000"/>
                  </a:schemeClr>
                </a:solidFill>
                <a:latin typeface="Garamond" panose="02020404030301010803" pitchFamily="18" charset="0"/>
              </a:rPr>
              <a:t>defect</a:t>
            </a:r>
            <a:r>
              <a:rPr lang="en-US" sz="1200" dirty="0" smtClean="0">
                <a:solidFill>
                  <a:srgbClr val="4BACC6">
                    <a:lumMod val="75000"/>
                  </a:srgbClr>
                </a:solidFill>
                <a:latin typeface="Garamond" panose="02020404030301010803" pitchFamily="18" charset="0"/>
              </a:rPr>
              <a:t> in </a:t>
            </a:r>
            <a:r>
              <a:rPr lang="en-US" sz="1200" dirty="0">
                <a:solidFill>
                  <a:srgbClr val="4BACC6">
                    <a:lumMod val="75000"/>
                  </a:srgbClr>
                </a:solidFill>
                <a:latin typeface="Garamond" panose="02020404030301010803" pitchFamily="18" charset="0"/>
              </a:rPr>
              <a:t>the 21-hydroxylase enzyme, </a:t>
            </a:r>
            <a:r>
              <a:rPr lang="en-US" sz="1200" dirty="0" smtClean="0">
                <a:solidFill>
                  <a:srgbClr val="4BACC6">
                    <a:lumMod val="75000"/>
                  </a:srgbClr>
                </a:solidFill>
                <a:latin typeface="Garamond" panose="02020404030301010803" pitchFamily="18" charset="0"/>
              </a:rPr>
              <a:t>its </a:t>
            </a:r>
            <a:r>
              <a:rPr lang="en-US" sz="1200" dirty="0">
                <a:solidFill>
                  <a:srgbClr val="4BACC6">
                    <a:lumMod val="75000"/>
                  </a:srgbClr>
                </a:solidFill>
                <a:latin typeface="Garamond" panose="02020404030301010803" pitchFamily="18" charset="0"/>
              </a:rPr>
              <a:t>precursor/substrate:  17- hydroxyprogesterone (17OHP) builds up in serum.  In addition, </a:t>
            </a:r>
            <a:r>
              <a:rPr lang="en-US" sz="1200" dirty="0" smtClean="0">
                <a:solidFill>
                  <a:srgbClr val="4BACC6">
                    <a:lumMod val="75000"/>
                  </a:srgbClr>
                </a:solidFill>
                <a:latin typeface="Garamond" panose="02020404030301010803" pitchFamily="18" charset="0"/>
              </a:rPr>
              <a:t>this enzymatic deficit </a:t>
            </a:r>
            <a:r>
              <a:rPr lang="en-US" sz="1200" dirty="0">
                <a:solidFill>
                  <a:srgbClr val="4BACC6">
                    <a:lumMod val="75000"/>
                  </a:srgbClr>
                </a:solidFill>
                <a:latin typeface="Garamond" panose="02020404030301010803" pitchFamily="18" charset="0"/>
              </a:rPr>
              <a:t>increases other </a:t>
            </a:r>
            <a:r>
              <a:rPr lang="en-US" sz="1200" dirty="0" smtClean="0">
                <a:solidFill>
                  <a:srgbClr val="4BACC6">
                    <a:lumMod val="75000"/>
                  </a:srgbClr>
                </a:solidFill>
                <a:latin typeface="Garamond" panose="02020404030301010803" pitchFamily="18" charset="0"/>
              </a:rPr>
              <a:t>precursor products, </a:t>
            </a:r>
            <a:r>
              <a:rPr lang="en-US" sz="1200" dirty="0">
                <a:solidFill>
                  <a:srgbClr val="4BACC6">
                    <a:lumMod val="75000"/>
                  </a:srgbClr>
                </a:solidFill>
                <a:latin typeface="Garamond" panose="02020404030301010803" pitchFamily="18" charset="0"/>
              </a:rPr>
              <a:t>which then are shunted towards increased androgen production that is 21-hydroxylase independent.   </a:t>
            </a:r>
          </a:p>
        </p:txBody>
      </p:sp>
      <p:sp>
        <p:nvSpPr>
          <p:cNvPr id="15" name="Rectangle 14"/>
          <p:cNvSpPr/>
          <p:nvPr/>
        </p:nvSpPr>
        <p:spPr>
          <a:xfrm>
            <a:off x="5783575" y="1538030"/>
            <a:ext cx="1730031" cy="19732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300"/>
                    </a14:imgEffect>
                    <a14:imgEffect>
                      <a14:saturation sat="33000"/>
                    </a14:imgEffect>
                  </a14:imgLayer>
                </a14:imgProps>
              </a:ext>
              <a:ext uri="{28A0092B-C50C-407E-A947-70E740481C1C}">
                <a14:useLocalDpi xmlns:a14="http://schemas.microsoft.com/office/drawing/2010/main" val="0"/>
              </a:ext>
            </a:extLst>
          </a:blip>
          <a:srcRect l="7422" t="4412" r="19865" b="11663"/>
          <a:stretch/>
        </p:blipFill>
        <p:spPr>
          <a:xfrm>
            <a:off x="5783575" y="1613925"/>
            <a:ext cx="1721559" cy="1897375"/>
          </a:xfrm>
          <a:prstGeom prst="rect">
            <a:avLst/>
          </a:prstGeom>
          <a:ln>
            <a:noFill/>
          </a:ln>
          <a:effectLst>
            <a:softEdge rad="112500"/>
          </a:effectLst>
        </p:spPr>
      </p:pic>
    </p:spTree>
    <p:extLst>
      <p:ext uri="{BB962C8B-B14F-4D97-AF65-F5344CB8AC3E}">
        <p14:creationId xmlns:p14="http://schemas.microsoft.com/office/powerpoint/2010/main" val="3772426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227689"/>
            <a:ext cx="1153980" cy="10493643"/>
            <a:chOff x="0" y="-227689"/>
            <a:chExt cx="1153980" cy="10493643"/>
          </a:xfrm>
        </p:grpSpPr>
        <p:sp>
          <p:nvSpPr>
            <p:cNvPr id="4" name="Rectangle 3"/>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grpSp>
      <p:sp>
        <p:nvSpPr>
          <p:cNvPr id="10" name="Rectangle 9"/>
          <p:cNvSpPr/>
          <p:nvPr/>
        </p:nvSpPr>
        <p:spPr>
          <a:xfrm>
            <a:off x="1305769" y="96025"/>
            <a:ext cx="6309360" cy="2431435"/>
          </a:xfrm>
          <a:prstGeom prst="rect">
            <a:avLst/>
          </a:prstGeom>
        </p:spPr>
        <p:txBody>
          <a:bodyPr wrap="square">
            <a:spAutoFit/>
          </a:bodyPr>
          <a:lstStyle/>
          <a:p>
            <a:r>
              <a:rPr lang="en-US" sz="2000" b="1" dirty="0" smtClean="0">
                <a:solidFill>
                  <a:schemeClr val="accent5">
                    <a:lumMod val="75000"/>
                  </a:schemeClr>
                </a:solidFill>
                <a:latin typeface="Garamond" panose="02020404030301010803" pitchFamily="18" charset="0"/>
              </a:rPr>
              <a:t>Diagnosis (continued)</a:t>
            </a:r>
            <a:endParaRPr lang="en-US" sz="2000" b="1" dirty="0">
              <a:solidFill>
                <a:schemeClr val="accent5">
                  <a:lumMod val="75000"/>
                </a:schemeClr>
              </a:solidFill>
              <a:latin typeface="Garamond" panose="02020404030301010803" pitchFamily="18" charset="0"/>
            </a:endParaRPr>
          </a:p>
          <a:p>
            <a:r>
              <a:rPr lang="en-US" sz="1200" dirty="0">
                <a:solidFill>
                  <a:schemeClr val="accent5">
                    <a:lumMod val="75000"/>
                  </a:schemeClr>
                </a:solidFill>
                <a:latin typeface="Garamond" panose="02020404030301010803" pitchFamily="18" charset="0"/>
              </a:rPr>
              <a:t> </a:t>
            </a:r>
          </a:p>
          <a:p>
            <a:pPr algn="just"/>
            <a:r>
              <a:rPr lang="en-US" sz="1200" dirty="0">
                <a:solidFill>
                  <a:schemeClr val="accent5">
                    <a:lumMod val="75000"/>
                  </a:schemeClr>
                </a:solidFill>
                <a:latin typeface="Garamond" panose="02020404030301010803" pitchFamily="18" charset="0"/>
              </a:rPr>
              <a:t>Algorithms have been developed for the ascertainment of patients with non-classic CAH, where there is reduced 21-hydroxylase activity instead of near absent activity.  Specific cut-off levels for early morning 17-OHP values (follicular phase in </a:t>
            </a:r>
            <a:r>
              <a:rPr lang="en-US" sz="1200" dirty="0" err="1" smtClean="0">
                <a:solidFill>
                  <a:schemeClr val="accent5">
                    <a:lumMod val="75000"/>
                  </a:schemeClr>
                </a:solidFill>
                <a:latin typeface="Garamond" panose="02020404030301010803" pitchFamily="18" charset="0"/>
              </a:rPr>
              <a:t>postmenarchal</a:t>
            </a:r>
            <a:r>
              <a:rPr lang="en-US" sz="1200" dirty="0" smtClean="0">
                <a:solidFill>
                  <a:schemeClr val="accent5">
                    <a:lumMod val="75000"/>
                  </a:schemeClr>
                </a:solidFill>
                <a:latin typeface="Garamond" panose="02020404030301010803" pitchFamily="18" charset="0"/>
              </a:rPr>
              <a:t> </a:t>
            </a:r>
            <a:r>
              <a:rPr lang="en-US" sz="1200" dirty="0">
                <a:solidFill>
                  <a:schemeClr val="accent5">
                    <a:lumMod val="75000"/>
                  </a:schemeClr>
                </a:solidFill>
                <a:latin typeface="Garamond" panose="02020404030301010803" pitchFamily="18" charset="0"/>
              </a:rPr>
              <a:t>women) are useful for initial </a:t>
            </a:r>
            <a:r>
              <a:rPr lang="en-US" sz="1200" dirty="0" smtClean="0">
                <a:solidFill>
                  <a:schemeClr val="accent5">
                    <a:lumMod val="75000"/>
                  </a:schemeClr>
                </a:solidFill>
                <a:latin typeface="Garamond" panose="02020404030301010803" pitchFamily="18" charset="0"/>
              </a:rPr>
              <a:t>screening, </a:t>
            </a:r>
            <a:r>
              <a:rPr lang="en-US" sz="1200" dirty="0">
                <a:solidFill>
                  <a:schemeClr val="accent5">
                    <a:lumMod val="75000"/>
                  </a:schemeClr>
                </a:solidFill>
                <a:latin typeface="Garamond" panose="02020404030301010803" pitchFamily="18" charset="0"/>
              </a:rPr>
              <a:t>and if </a:t>
            </a:r>
            <a:r>
              <a:rPr lang="en-US" sz="1200" dirty="0" smtClean="0">
                <a:solidFill>
                  <a:schemeClr val="accent5">
                    <a:lumMod val="75000"/>
                  </a:schemeClr>
                </a:solidFill>
                <a:latin typeface="Garamond" panose="02020404030301010803" pitchFamily="18" charset="0"/>
              </a:rPr>
              <a:t>elevated, should </a:t>
            </a:r>
            <a:r>
              <a:rPr lang="en-US" sz="1200" dirty="0">
                <a:solidFill>
                  <a:schemeClr val="accent5">
                    <a:lumMod val="75000"/>
                  </a:schemeClr>
                </a:solidFill>
                <a:latin typeface="Garamond" panose="02020404030301010803" pitchFamily="18" charset="0"/>
              </a:rPr>
              <a:t>be followed by an adrenal challenge test called </a:t>
            </a:r>
            <a:r>
              <a:rPr lang="en-US" sz="1200" dirty="0" smtClean="0">
                <a:solidFill>
                  <a:schemeClr val="accent5">
                    <a:lumMod val="75000"/>
                  </a:schemeClr>
                </a:solidFill>
                <a:latin typeface="Garamond" panose="02020404030301010803" pitchFamily="18" charset="0"/>
              </a:rPr>
              <a:t>an adrenocorticotropic hormone (ACTH) </a:t>
            </a:r>
            <a:r>
              <a:rPr lang="en-US" sz="1200" dirty="0">
                <a:solidFill>
                  <a:schemeClr val="accent5">
                    <a:lumMod val="75000"/>
                  </a:schemeClr>
                </a:solidFill>
                <a:latin typeface="Garamond" panose="02020404030301010803" pitchFamily="18" charset="0"/>
              </a:rPr>
              <a:t>stimulation test</a:t>
            </a:r>
            <a:r>
              <a:rPr lang="en-US" sz="1200" dirty="0" smtClean="0">
                <a:solidFill>
                  <a:schemeClr val="accent5">
                    <a:lumMod val="75000"/>
                  </a:schemeClr>
                </a:solidFill>
                <a:latin typeface="Garamond" panose="02020404030301010803" pitchFamily="18" charset="0"/>
              </a:rPr>
              <a:t>.</a:t>
            </a:r>
          </a:p>
          <a:p>
            <a:pPr algn="just"/>
            <a:r>
              <a:rPr lang="en-US" sz="1200" dirty="0" smtClean="0">
                <a:solidFill>
                  <a:schemeClr val="accent5">
                    <a:lumMod val="75000"/>
                  </a:schemeClr>
                </a:solidFill>
                <a:latin typeface="Garamond" panose="02020404030301010803" pitchFamily="18" charset="0"/>
              </a:rPr>
              <a:t> </a:t>
            </a:r>
            <a:endParaRPr lang="en-US" sz="1200" dirty="0">
              <a:solidFill>
                <a:schemeClr val="accent5">
                  <a:lumMod val="75000"/>
                </a:schemeClr>
              </a:solidFill>
              <a:latin typeface="Garamond" panose="02020404030301010803" pitchFamily="18" charset="0"/>
            </a:endParaRPr>
          </a:p>
          <a:p>
            <a:pPr algn="just"/>
            <a:r>
              <a:rPr lang="en-US" sz="1200" dirty="0" smtClean="0">
                <a:solidFill>
                  <a:schemeClr val="accent5">
                    <a:lumMod val="75000"/>
                  </a:schemeClr>
                </a:solidFill>
                <a:latin typeface="Garamond" panose="02020404030301010803" pitchFamily="18" charset="0"/>
              </a:rPr>
              <a:t>Diagnosis of classic CAH in the newborn period has been facilitated in the United States and many countries by the institution of newborn screening. This usually involves measurement of 17OHP levels obtained from dried blood on filter paper specimens. Molecular tools, particularly for the most common genetic mutations, are then used in adjunct when values are not clearly diagnostic. </a:t>
            </a:r>
            <a:endParaRPr lang="en-US" sz="1200" dirty="0">
              <a:solidFill>
                <a:schemeClr val="accent5">
                  <a:lumMod val="75000"/>
                </a:schemeClr>
              </a:solidFill>
              <a:latin typeface="Garamond" panose="02020404030301010803" pitchFamily="18" charset="0"/>
            </a:endParaRPr>
          </a:p>
        </p:txBody>
      </p:sp>
      <p:sp>
        <p:nvSpPr>
          <p:cNvPr id="14" name="Rectangle 13"/>
          <p:cNvSpPr/>
          <p:nvPr/>
        </p:nvSpPr>
        <p:spPr>
          <a:xfrm>
            <a:off x="1229875" y="96025"/>
            <a:ext cx="6466630" cy="411480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814446505"/>
              </p:ext>
            </p:extLst>
          </p:nvPr>
        </p:nvGraphicFramePr>
        <p:xfrm>
          <a:off x="1381665" y="2524665"/>
          <a:ext cx="6147494" cy="1593795"/>
        </p:xfrm>
        <a:graphic>
          <a:graphicData uri="http://schemas.openxmlformats.org/drawingml/2006/table">
            <a:tbl>
              <a:tblPr firstRow="1" firstCol="1" bandRow="1">
                <a:effectLst/>
                <a:tableStyleId>{327F97BB-C833-4FB7-BDE5-3F7075034690}</a:tableStyleId>
              </a:tblPr>
              <a:tblGrid>
                <a:gridCol w="1239361">
                  <a:extLst>
                    <a:ext uri="{9D8B030D-6E8A-4147-A177-3AD203B41FA5}">
                      <a16:colId xmlns:a16="http://schemas.microsoft.com/office/drawing/2014/main" val="20000"/>
                    </a:ext>
                  </a:extLst>
                </a:gridCol>
                <a:gridCol w="1644650">
                  <a:extLst>
                    <a:ext uri="{9D8B030D-6E8A-4147-A177-3AD203B41FA5}">
                      <a16:colId xmlns:a16="http://schemas.microsoft.com/office/drawing/2014/main" val="20001"/>
                    </a:ext>
                  </a:extLst>
                </a:gridCol>
                <a:gridCol w="1726281">
                  <a:extLst>
                    <a:ext uri="{9D8B030D-6E8A-4147-A177-3AD203B41FA5}">
                      <a16:colId xmlns:a16="http://schemas.microsoft.com/office/drawing/2014/main" val="20002"/>
                    </a:ext>
                  </a:extLst>
                </a:gridCol>
                <a:gridCol w="1537202">
                  <a:extLst>
                    <a:ext uri="{9D8B030D-6E8A-4147-A177-3AD203B41FA5}">
                      <a16:colId xmlns:a16="http://schemas.microsoft.com/office/drawing/2014/main" val="20003"/>
                    </a:ext>
                  </a:extLst>
                </a:gridCol>
              </a:tblGrid>
              <a:tr h="227685">
                <a:tc gridSpan="4">
                  <a:txBody>
                    <a:bodyPr/>
                    <a:lstStyle/>
                    <a:p>
                      <a:pPr marL="0" marR="0">
                        <a:lnSpc>
                          <a:spcPct val="107000"/>
                        </a:lnSpc>
                        <a:spcBef>
                          <a:spcPts val="0"/>
                        </a:spcBef>
                        <a:spcAft>
                          <a:spcPts val="0"/>
                        </a:spcAft>
                      </a:pPr>
                      <a:r>
                        <a:rPr lang="en-US" sz="1200" cap="all" baseline="0" dirty="0" smtClean="0">
                          <a:effectLst/>
                          <a:latin typeface="Garamond" panose="02020404030301010803" pitchFamily="18" charset="0"/>
                          <a:ea typeface="Calibri"/>
                          <a:cs typeface="Times New Roman"/>
                        </a:rPr>
                        <a:t>Hormonal Profiles in Congenital adrenal hyperplasia</a:t>
                      </a:r>
                      <a:endParaRPr lang="en-US" sz="1200" cap="all" baseline="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hMerge="1">
                  <a:txBody>
                    <a:bodyPr/>
                    <a:lstStyle/>
                    <a:p>
                      <a:pPr marL="0" marR="0" algn="ctr">
                        <a:lnSpc>
                          <a:spcPct val="107000"/>
                        </a:lnSpc>
                        <a:spcBef>
                          <a:spcPts val="0"/>
                        </a:spcBef>
                        <a:spcAft>
                          <a:spcPts val="0"/>
                        </a:spcAft>
                      </a:pP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hMerge="1">
                  <a:txBody>
                    <a:bodyPr/>
                    <a:lstStyle/>
                    <a:p>
                      <a:pPr marL="0" marR="0" algn="ctr">
                        <a:lnSpc>
                          <a:spcPct val="107000"/>
                        </a:lnSpc>
                        <a:spcBef>
                          <a:spcPts val="0"/>
                        </a:spcBef>
                        <a:spcAft>
                          <a:spcPts val="0"/>
                        </a:spcAft>
                      </a:pP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hMerge="1">
                  <a:txBody>
                    <a:bodyPr/>
                    <a:lstStyle/>
                    <a:p>
                      <a:pPr marL="0" marR="0" algn="ctr">
                        <a:lnSpc>
                          <a:spcPct val="107000"/>
                        </a:lnSpc>
                        <a:spcBef>
                          <a:spcPts val="0"/>
                        </a:spcBef>
                        <a:spcAft>
                          <a:spcPts val="0"/>
                        </a:spcAft>
                      </a:pPr>
                      <a:endParaRPr lang="en-US" sz="1100" cap="all" baseline="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extLst>
                  <a:ext uri="{0D108BD9-81ED-4DB2-BD59-A6C34878D82A}">
                    <a16:rowId xmlns:a16="http://schemas.microsoft.com/office/drawing/2014/main" val="10000"/>
                  </a:ext>
                </a:extLst>
              </a:tr>
              <a:tr h="455370">
                <a:tc>
                  <a:txBody>
                    <a:bodyPr/>
                    <a:lstStyle/>
                    <a:p>
                      <a:pPr marL="0" marR="0">
                        <a:lnSpc>
                          <a:spcPct val="107000"/>
                        </a:lnSpc>
                        <a:spcBef>
                          <a:spcPts val="0"/>
                        </a:spcBef>
                        <a:spcAft>
                          <a:spcPts val="0"/>
                        </a:spcAft>
                      </a:pPr>
                      <a:r>
                        <a:rPr lang="en-US" sz="1200" dirty="0">
                          <a:effectLst/>
                          <a:latin typeface="Garamond" panose="02020404030301010803" pitchFamily="18" charset="0"/>
                        </a:rPr>
                        <a:t> </a:t>
                      </a: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0000"/>
                        </a:lnSpc>
                        <a:spcBef>
                          <a:spcPts val="0"/>
                        </a:spcBef>
                        <a:spcAft>
                          <a:spcPts val="0"/>
                        </a:spcAft>
                      </a:pPr>
                      <a:r>
                        <a:rPr lang="en-US" sz="1200" cap="all" baseline="0" dirty="0" smtClean="0">
                          <a:effectLst/>
                          <a:latin typeface="Garamond" panose="02020404030301010803" pitchFamily="18" charset="0"/>
                        </a:rPr>
                        <a:t>Classic</a:t>
                      </a:r>
                      <a:r>
                        <a:rPr lang="en-US" sz="1200" dirty="0" smtClean="0">
                          <a:effectLst/>
                          <a:latin typeface="Garamond" panose="02020404030301010803" pitchFamily="18" charset="0"/>
                        </a:rPr>
                        <a:t> </a:t>
                      </a:r>
                    </a:p>
                    <a:p>
                      <a:pPr marL="0" marR="0" algn="ctr">
                        <a:lnSpc>
                          <a:spcPct val="100000"/>
                        </a:lnSpc>
                        <a:spcBef>
                          <a:spcPts val="0"/>
                        </a:spcBef>
                        <a:spcAft>
                          <a:spcPts val="0"/>
                        </a:spcAft>
                      </a:pPr>
                      <a:r>
                        <a:rPr lang="en-US" sz="1200" dirty="0" smtClean="0">
                          <a:solidFill>
                            <a:schemeClr val="bg1"/>
                          </a:solidFill>
                          <a:effectLst/>
                          <a:latin typeface="Garamond" panose="02020404030301010803" pitchFamily="18" charset="0"/>
                        </a:rPr>
                        <a:t>Salt </a:t>
                      </a:r>
                      <a:r>
                        <a:rPr lang="en-US" sz="1200" dirty="0">
                          <a:solidFill>
                            <a:schemeClr val="bg1"/>
                          </a:solidFill>
                          <a:effectLst/>
                          <a:latin typeface="Garamond" panose="02020404030301010803" pitchFamily="18" charset="0"/>
                        </a:rPr>
                        <a:t>Wasting</a:t>
                      </a:r>
                      <a:endParaRPr lang="en-US" sz="1100" dirty="0">
                        <a:solidFill>
                          <a:schemeClr val="bg1"/>
                        </a:solidFill>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0000"/>
                        </a:lnSpc>
                        <a:spcBef>
                          <a:spcPts val="0"/>
                        </a:spcBef>
                        <a:spcAft>
                          <a:spcPts val="0"/>
                        </a:spcAft>
                      </a:pPr>
                      <a:r>
                        <a:rPr lang="en-US" sz="1200" cap="all" baseline="0" dirty="0" smtClean="0">
                          <a:solidFill>
                            <a:schemeClr val="bg1"/>
                          </a:solidFill>
                          <a:effectLst/>
                          <a:latin typeface="Garamond" panose="02020404030301010803" pitchFamily="18" charset="0"/>
                        </a:rPr>
                        <a:t>CLASSIC</a:t>
                      </a:r>
                      <a:r>
                        <a:rPr lang="en-US" sz="1200" cap="none" baseline="0" dirty="0" smtClean="0">
                          <a:solidFill>
                            <a:schemeClr val="bg1"/>
                          </a:solidFill>
                          <a:effectLst/>
                          <a:latin typeface="Garamond" panose="02020404030301010803" pitchFamily="18" charset="0"/>
                        </a:rPr>
                        <a:t> </a:t>
                      </a:r>
                    </a:p>
                    <a:p>
                      <a:pPr marL="0" marR="0" algn="ctr">
                        <a:lnSpc>
                          <a:spcPct val="100000"/>
                        </a:lnSpc>
                        <a:spcBef>
                          <a:spcPts val="0"/>
                        </a:spcBef>
                        <a:spcAft>
                          <a:spcPts val="0"/>
                        </a:spcAft>
                      </a:pPr>
                      <a:r>
                        <a:rPr lang="en-US" sz="1200" cap="none" baseline="0" dirty="0" smtClean="0">
                          <a:solidFill>
                            <a:schemeClr val="bg1"/>
                          </a:solidFill>
                          <a:effectLst/>
                          <a:latin typeface="Garamond" panose="02020404030301010803" pitchFamily="18" charset="0"/>
                        </a:rPr>
                        <a:t>Simple V</a:t>
                      </a:r>
                      <a:r>
                        <a:rPr lang="en-US" sz="1200" dirty="0" smtClean="0">
                          <a:solidFill>
                            <a:schemeClr val="bg1"/>
                          </a:solidFill>
                          <a:effectLst/>
                          <a:latin typeface="Garamond" panose="02020404030301010803" pitchFamily="18" charset="0"/>
                        </a:rPr>
                        <a:t>irilizing</a:t>
                      </a:r>
                      <a:endParaRPr lang="en-US" sz="1100" dirty="0">
                        <a:solidFill>
                          <a:schemeClr val="bg1"/>
                        </a:solidFill>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0000"/>
                        </a:lnSpc>
                        <a:spcBef>
                          <a:spcPts val="0"/>
                        </a:spcBef>
                        <a:spcAft>
                          <a:spcPts val="0"/>
                        </a:spcAft>
                      </a:pPr>
                      <a:r>
                        <a:rPr lang="en-US" sz="1200" cap="all" baseline="0" dirty="0">
                          <a:solidFill>
                            <a:schemeClr val="bg1"/>
                          </a:solidFill>
                          <a:effectLst/>
                          <a:latin typeface="Garamond" panose="02020404030301010803" pitchFamily="18" charset="0"/>
                        </a:rPr>
                        <a:t>Non-Classic</a:t>
                      </a:r>
                      <a:endParaRPr lang="en-US" sz="1100" cap="all" baseline="0" dirty="0">
                        <a:solidFill>
                          <a:schemeClr val="bg1"/>
                        </a:solidFill>
                        <a:effectLst/>
                        <a:latin typeface="Garamond" panose="02020404030301010803" pitchFamily="18" charset="0"/>
                        <a:ea typeface="Calibri"/>
                        <a:cs typeface="Times New Roman"/>
                      </a:endParaRPr>
                    </a:p>
                  </a:txBody>
                  <a:tcPr marL="68580" marR="68580" marT="0" marB="0" anchor="ctr">
                    <a:solidFill>
                      <a:schemeClr val="accent5">
                        <a:lumMod val="75000"/>
                      </a:schemeClr>
                    </a:solidFill>
                  </a:tcPr>
                </a:tc>
                <a:extLst>
                  <a:ext uri="{0D108BD9-81ED-4DB2-BD59-A6C34878D82A}">
                    <a16:rowId xmlns:a16="http://schemas.microsoft.com/office/drawing/2014/main" val="10001"/>
                  </a:ext>
                </a:extLst>
              </a:tr>
              <a:tr h="227685">
                <a:tc>
                  <a:txBody>
                    <a:bodyPr/>
                    <a:lstStyle/>
                    <a:p>
                      <a:pPr marL="0" marR="0">
                        <a:lnSpc>
                          <a:spcPct val="107000"/>
                        </a:lnSpc>
                        <a:spcBef>
                          <a:spcPts val="0"/>
                        </a:spcBef>
                        <a:spcAft>
                          <a:spcPts val="0"/>
                        </a:spcAft>
                      </a:pPr>
                      <a:r>
                        <a:rPr lang="en-US" sz="1200">
                          <a:effectLst/>
                          <a:latin typeface="Garamond" panose="02020404030301010803" pitchFamily="18" charset="0"/>
                        </a:rPr>
                        <a:t>Cortisol</a:t>
                      </a:r>
                      <a:endParaRPr lang="en-US" sz="110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Garamond" panose="02020404030301010803" pitchFamily="18" charset="0"/>
                        </a:rPr>
                        <a:t>↓↓</a:t>
                      </a: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000" b="1" i="1" dirty="0" smtClean="0">
                          <a:effectLst/>
                          <a:latin typeface="Garamond" panose="02020404030301010803" pitchFamily="18" charset="0"/>
                        </a:rPr>
                        <a:t>near normal</a:t>
                      </a:r>
                      <a:endParaRPr lang="en-US" sz="1000" b="1" i="1"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000" b="1" i="1" dirty="0" smtClean="0">
                          <a:effectLst/>
                          <a:latin typeface="Garamond" panose="02020404030301010803" pitchFamily="18" charset="0"/>
                        </a:rPr>
                        <a:t>normal</a:t>
                      </a:r>
                      <a:endParaRPr lang="en-US" sz="1000" b="1" i="1"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extLst>
                  <a:ext uri="{0D108BD9-81ED-4DB2-BD59-A6C34878D82A}">
                    <a16:rowId xmlns:a16="http://schemas.microsoft.com/office/drawing/2014/main" val="10002"/>
                  </a:ext>
                </a:extLst>
              </a:tr>
              <a:tr h="227685">
                <a:tc>
                  <a:txBody>
                    <a:bodyPr/>
                    <a:lstStyle/>
                    <a:p>
                      <a:pPr marL="0" marR="0">
                        <a:lnSpc>
                          <a:spcPct val="107000"/>
                        </a:lnSpc>
                        <a:spcBef>
                          <a:spcPts val="0"/>
                        </a:spcBef>
                        <a:spcAft>
                          <a:spcPts val="0"/>
                        </a:spcAft>
                      </a:pPr>
                      <a:r>
                        <a:rPr lang="en-US" sz="1200">
                          <a:effectLst/>
                          <a:latin typeface="Garamond" panose="02020404030301010803" pitchFamily="18" charset="0"/>
                        </a:rPr>
                        <a:t>Aldosterone</a:t>
                      </a:r>
                      <a:endParaRPr lang="en-US" sz="110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a:effectLst/>
                          <a:latin typeface="Garamond" panose="02020404030301010803" pitchFamily="18" charset="0"/>
                        </a:rPr>
                        <a:t>↓↓</a:t>
                      </a:r>
                      <a:endParaRPr lang="en-US" sz="110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000" b="1" i="1" dirty="0" smtClean="0">
                          <a:effectLst/>
                          <a:latin typeface="Garamond" panose="02020404030301010803" pitchFamily="18" charset="0"/>
                        </a:rPr>
                        <a:t>normal </a:t>
                      </a:r>
                      <a:endParaRPr lang="en-US" sz="1000" b="1" i="1"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000" b="1" i="1" dirty="0">
                          <a:effectLst/>
                          <a:latin typeface="Garamond" panose="02020404030301010803" pitchFamily="18" charset="0"/>
                        </a:rPr>
                        <a:t>n</a:t>
                      </a:r>
                      <a:r>
                        <a:rPr lang="en-US" sz="1000" b="1" i="1" dirty="0" smtClean="0">
                          <a:effectLst/>
                          <a:latin typeface="Garamond" panose="02020404030301010803" pitchFamily="18" charset="0"/>
                        </a:rPr>
                        <a:t>ormal</a:t>
                      </a:r>
                      <a:endParaRPr lang="en-US" sz="1000" b="1" i="1"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extLst>
                  <a:ext uri="{0D108BD9-81ED-4DB2-BD59-A6C34878D82A}">
                    <a16:rowId xmlns:a16="http://schemas.microsoft.com/office/drawing/2014/main" val="10003"/>
                  </a:ext>
                </a:extLst>
              </a:tr>
              <a:tr h="227685">
                <a:tc>
                  <a:txBody>
                    <a:bodyPr/>
                    <a:lstStyle/>
                    <a:p>
                      <a:pPr marL="0" marR="0">
                        <a:lnSpc>
                          <a:spcPct val="107000"/>
                        </a:lnSpc>
                        <a:spcBef>
                          <a:spcPts val="0"/>
                        </a:spcBef>
                        <a:spcAft>
                          <a:spcPts val="0"/>
                        </a:spcAft>
                      </a:pPr>
                      <a:r>
                        <a:rPr lang="en-US" sz="1200">
                          <a:effectLst/>
                          <a:latin typeface="Garamond" panose="02020404030301010803" pitchFamily="18" charset="0"/>
                        </a:rPr>
                        <a:t>17OHP</a:t>
                      </a:r>
                      <a:endParaRPr lang="en-US" sz="110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a:effectLst/>
                          <a:latin typeface="Garamond" panose="02020404030301010803" pitchFamily="18" charset="0"/>
                        </a:rPr>
                        <a:t>↑↑↑</a:t>
                      </a:r>
                      <a:endParaRPr lang="en-US" sz="110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Garamond" panose="02020404030301010803" pitchFamily="18" charset="0"/>
                        </a:rPr>
                        <a:t>↑↑</a:t>
                      </a: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Garamond" panose="02020404030301010803" pitchFamily="18" charset="0"/>
                        </a:rPr>
                        <a:t>↑</a:t>
                      </a: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extLst>
                  <a:ext uri="{0D108BD9-81ED-4DB2-BD59-A6C34878D82A}">
                    <a16:rowId xmlns:a16="http://schemas.microsoft.com/office/drawing/2014/main" val="10004"/>
                  </a:ext>
                </a:extLst>
              </a:tr>
              <a:tr h="227685">
                <a:tc>
                  <a:txBody>
                    <a:bodyPr/>
                    <a:lstStyle/>
                    <a:p>
                      <a:pPr marL="0" marR="0">
                        <a:lnSpc>
                          <a:spcPct val="107000"/>
                        </a:lnSpc>
                        <a:spcBef>
                          <a:spcPts val="0"/>
                        </a:spcBef>
                        <a:spcAft>
                          <a:spcPts val="0"/>
                        </a:spcAft>
                      </a:pPr>
                      <a:r>
                        <a:rPr lang="en-US" sz="1200">
                          <a:effectLst/>
                          <a:latin typeface="Garamond" panose="02020404030301010803" pitchFamily="18" charset="0"/>
                        </a:rPr>
                        <a:t>Androgens</a:t>
                      </a:r>
                      <a:endParaRPr lang="en-US" sz="110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Garamond" panose="02020404030301010803" pitchFamily="18" charset="0"/>
                        </a:rPr>
                        <a:t>↑↑↑</a:t>
                      </a: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Garamond" panose="02020404030301010803" pitchFamily="18" charset="0"/>
                        </a:rPr>
                        <a:t>↑↑</a:t>
                      </a: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tc>
                  <a:txBody>
                    <a:bodyPr/>
                    <a:lstStyle/>
                    <a:p>
                      <a:pPr marL="0" marR="0" algn="ctr">
                        <a:lnSpc>
                          <a:spcPct val="107000"/>
                        </a:lnSpc>
                        <a:spcBef>
                          <a:spcPts val="0"/>
                        </a:spcBef>
                        <a:spcAft>
                          <a:spcPts val="0"/>
                        </a:spcAft>
                      </a:pPr>
                      <a:r>
                        <a:rPr lang="en-US" sz="1200" dirty="0">
                          <a:effectLst/>
                          <a:latin typeface="Garamond" panose="02020404030301010803" pitchFamily="18" charset="0"/>
                        </a:rPr>
                        <a:t>↑</a:t>
                      </a:r>
                      <a:endParaRPr lang="en-US" sz="1100" dirty="0">
                        <a:effectLst/>
                        <a:latin typeface="Garamond" panose="02020404030301010803" pitchFamily="18" charset="0"/>
                        <a:ea typeface="Calibri"/>
                        <a:cs typeface="Times New Roman"/>
                      </a:endParaRPr>
                    </a:p>
                  </a:txBody>
                  <a:tcPr marL="68580" marR="68580" marT="0" marB="0">
                    <a:solidFill>
                      <a:schemeClr val="accent5">
                        <a:lumMod val="75000"/>
                      </a:schemeClr>
                    </a:solidFill>
                  </a:tcPr>
                </a:tc>
                <a:extLst>
                  <a:ext uri="{0D108BD9-81ED-4DB2-BD59-A6C34878D82A}">
                    <a16:rowId xmlns:a16="http://schemas.microsoft.com/office/drawing/2014/main" val="10005"/>
                  </a:ext>
                </a:extLst>
              </a:tr>
            </a:tbl>
          </a:graphicData>
        </a:graphic>
      </p:graphicFrame>
      <p:sp>
        <p:nvSpPr>
          <p:cNvPr id="17" name="Rectangle 16"/>
          <p:cNvSpPr/>
          <p:nvPr/>
        </p:nvSpPr>
        <p:spPr>
          <a:xfrm>
            <a:off x="1229875" y="4346146"/>
            <a:ext cx="6466630" cy="2808114"/>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Rectangle 2"/>
          <p:cNvSpPr/>
          <p:nvPr/>
        </p:nvSpPr>
        <p:spPr>
          <a:xfrm>
            <a:off x="1305770" y="4346145"/>
            <a:ext cx="6309360" cy="2800767"/>
          </a:xfrm>
          <a:prstGeom prst="rect">
            <a:avLst/>
          </a:prstGeom>
        </p:spPr>
        <p:txBody>
          <a:bodyPr wrap="square">
            <a:spAutoFit/>
          </a:bodyPr>
          <a:lstStyle/>
          <a:p>
            <a:pPr algn="just"/>
            <a:r>
              <a:rPr lang="en-US" sz="2000" b="1" dirty="0" smtClean="0">
                <a:solidFill>
                  <a:schemeClr val="accent5">
                    <a:lumMod val="75000"/>
                  </a:schemeClr>
                </a:solidFill>
                <a:latin typeface="Garamond" panose="02020404030301010803" pitchFamily="18" charset="0"/>
              </a:rPr>
              <a:t>Treatment</a:t>
            </a:r>
          </a:p>
          <a:p>
            <a:pPr algn="just"/>
            <a:endParaRPr lang="en-US" sz="1200" b="1" dirty="0" smtClean="0">
              <a:solidFill>
                <a:schemeClr val="accent5">
                  <a:lumMod val="75000"/>
                </a:schemeClr>
              </a:solidFill>
              <a:latin typeface="Garamond" panose="02020404030301010803" pitchFamily="18" charset="0"/>
            </a:endParaRPr>
          </a:p>
          <a:p>
            <a:pPr algn="just"/>
            <a:r>
              <a:rPr lang="en-US" sz="1200" dirty="0" smtClean="0">
                <a:solidFill>
                  <a:schemeClr val="accent5">
                    <a:lumMod val="75000"/>
                  </a:schemeClr>
                </a:solidFill>
                <a:latin typeface="Garamond" panose="02020404030301010803" pitchFamily="18" charset="0"/>
              </a:rPr>
              <a:t>In the classic form of the disorder, one of the key enzymes in the cortisol and mineralocorticoid production cascade is impaired, resulting in cortisol and mineralocorticoid deficiency. Therefore, the primary aim of therapy is to prevent adrenal insufficiency and salt wasting. This requires life-long treatment with cortisol replacement, as well as early life mineralocorticoid replacement. Children with classic CAH need close follow up with frequent laboratory monitoring of hormonal levels during all stages of development. While most adult women with non-classic CAH do not require </a:t>
            </a:r>
            <a:r>
              <a:rPr lang="en-US" sz="1200" dirty="0" err="1" smtClean="0">
                <a:solidFill>
                  <a:schemeClr val="accent5">
                    <a:lumMod val="75000"/>
                  </a:schemeClr>
                </a:solidFill>
                <a:latin typeface="Garamond" panose="02020404030301010803" pitchFamily="18" charset="0"/>
              </a:rPr>
              <a:t>glucocorticoid</a:t>
            </a:r>
            <a:r>
              <a:rPr lang="en-US" sz="1200" dirty="0" smtClean="0">
                <a:solidFill>
                  <a:schemeClr val="accent5">
                    <a:lumMod val="75000"/>
                  </a:schemeClr>
                </a:solidFill>
                <a:latin typeface="Garamond" panose="02020404030301010803" pitchFamily="18" charset="0"/>
              </a:rPr>
              <a:t> therapy, treatment may be initiated to improve fertility in those seeking to conceive. Women with non-classic CAH often use oral contraceptives and/or </a:t>
            </a:r>
            <a:r>
              <a:rPr lang="en-US" sz="1200" dirty="0" err="1" smtClean="0">
                <a:solidFill>
                  <a:schemeClr val="accent5">
                    <a:lumMod val="75000"/>
                  </a:schemeClr>
                </a:solidFill>
                <a:latin typeface="Garamond" panose="02020404030301010803" pitchFamily="18" charset="0"/>
              </a:rPr>
              <a:t>antiandrogens</a:t>
            </a:r>
            <a:r>
              <a:rPr lang="en-US" sz="1200" dirty="0" smtClean="0">
                <a:solidFill>
                  <a:schemeClr val="accent5">
                    <a:lumMod val="75000"/>
                  </a:schemeClr>
                </a:solidFill>
                <a:latin typeface="Garamond" panose="02020404030301010803" pitchFamily="18" charset="0"/>
              </a:rPr>
              <a:t> to treat cosmetic and menstrual manifestations of their </a:t>
            </a:r>
            <a:r>
              <a:rPr lang="en-US" sz="1200" dirty="0" err="1" smtClean="0">
                <a:solidFill>
                  <a:schemeClr val="accent5">
                    <a:lumMod val="75000"/>
                  </a:schemeClr>
                </a:solidFill>
                <a:latin typeface="Garamond" panose="02020404030301010803" pitchFamily="18" charset="0"/>
              </a:rPr>
              <a:t>hyperandrogenism</a:t>
            </a:r>
            <a:r>
              <a:rPr lang="en-US" sz="1200" dirty="0" smtClean="0">
                <a:solidFill>
                  <a:schemeClr val="accent5">
                    <a:lumMod val="75000"/>
                  </a:schemeClr>
                </a:solidFill>
                <a:latin typeface="Garamond" panose="02020404030301010803" pitchFamily="18" charset="0"/>
              </a:rPr>
              <a:t>. All patients who do require glucocorticoid therapy should have knowledge of sick day increases in their basal </a:t>
            </a:r>
            <a:r>
              <a:rPr lang="en-US" sz="1200" dirty="0" err="1" smtClean="0">
                <a:solidFill>
                  <a:schemeClr val="accent5">
                    <a:lumMod val="75000"/>
                  </a:schemeClr>
                </a:solidFill>
                <a:latin typeface="Garamond" panose="02020404030301010803" pitchFamily="18" charset="0"/>
              </a:rPr>
              <a:t>glucocorticoid</a:t>
            </a:r>
            <a:r>
              <a:rPr lang="en-US" sz="1200" dirty="0" smtClean="0">
                <a:solidFill>
                  <a:schemeClr val="accent5">
                    <a:lumMod val="75000"/>
                  </a:schemeClr>
                </a:solidFill>
                <a:latin typeface="Garamond" panose="02020404030301010803" pitchFamily="18" charset="0"/>
              </a:rPr>
              <a:t> requirements and should be trained in the use of emergency intramuscular stress dosing.  A medic alert bracelet is recommended for all patients on chronic steroids. </a:t>
            </a:r>
          </a:p>
        </p:txBody>
      </p:sp>
      <p:sp>
        <p:nvSpPr>
          <p:cNvPr id="19" name="Rectangle 18"/>
          <p:cNvSpPr/>
          <p:nvPr/>
        </p:nvSpPr>
        <p:spPr>
          <a:xfrm>
            <a:off x="1229875" y="7264895"/>
            <a:ext cx="6466630" cy="269748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0" name="Rectangle 19"/>
          <p:cNvSpPr/>
          <p:nvPr/>
        </p:nvSpPr>
        <p:spPr>
          <a:xfrm>
            <a:off x="1305770" y="7305123"/>
            <a:ext cx="6309360" cy="2431435"/>
          </a:xfrm>
          <a:prstGeom prst="rect">
            <a:avLst/>
          </a:prstGeom>
        </p:spPr>
        <p:txBody>
          <a:bodyPr wrap="square">
            <a:spAutoFit/>
          </a:bodyPr>
          <a:lstStyle/>
          <a:p>
            <a:pPr algn="just"/>
            <a:r>
              <a:rPr lang="en-US" sz="2000" b="1" dirty="0" smtClean="0">
                <a:solidFill>
                  <a:schemeClr val="accent5">
                    <a:lumMod val="75000"/>
                  </a:schemeClr>
                </a:solidFill>
                <a:latin typeface="Garamond" panose="02020404030301010803" pitchFamily="18" charset="0"/>
              </a:rPr>
              <a:t>Implications </a:t>
            </a:r>
            <a:r>
              <a:rPr lang="en-US" sz="2000" b="1" dirty="0">
                <a:solidFill>
                  <a:schemeClr val="accent5">
                    <a:lumMod val="75000"/>
                  </a:schemeClr>
                </a:solidFill>
                <a:latin typeface="Garamond" panose="02020404030301010803" pitchFamily="18" charset="0"/>
              </a:rPr>
              <a:t>for Health and Wellness</a:t>
            </a:r>
          </a:p>
          <a:p>
            <a:pPr algn="just"/>
            <a:r>
              <a:rPr lang="en-US" sz="1200" dirty="0">
                <a:solidFill>
                  <a:schemeClr val="accent5">
                    <a:lumMod val="75000"/>
                  </a:schemeClr>
                </a:solidFill>
                <a:latin typeface="Garamond" panose="02020404030301010803" pitchFamily="18" charset="0"/>
              </a:rPr>
              <a:t> </a:t>
            </a:r>
          </a:p>
          <a:p>
            <a:pPr algn="just"/>
            <a:r>
              <a:rPr lang="en-US" sz="1200" dirty="0" smtClean="0">
                <a:solidFill>
                  <a:schemeClr val="accent5">
                    <a:lumMod val="75000"/>
                  </a:schemeClr>
                </a:solidFill>
                <a:latin typeface="Garamond" panose="02020404030301010803" pitchFamily="18" charset="0"/>
              </a:rPr>
              <a:t>Implications for health and wellness occur mainly from under or overtreatment as this is a difficult and delicate balance to strike in CAH patients. CAH patients may benefit most from being under the care of physicians specializing in CAH, often who are endocrinologists (pediatric, medical, or gynecologic/reproductive). In the child/adolescent patient with </a:t>
            </a:r>
            <a:r>
              <a:rPr lang="en-US" sz="1200" dirty="0">
                <a:solidFill>
                  <a:schemeClr val="accent5">
                    <a:lumMod val="75000"/>
                  </a:schemeClr>
                </a:solidFill>
                <a:latin typeface="Garamond" panose="02020404030301010803" pitchFamily="18" charset="0"/>
              </a:rPr>
              <a:t>c</a:t>
            </a:r>
            <a:r>
              <a:rPr lang="en-US" sz="1200" dirty="0" smtClean="0">
                <a:solidFill>
                  <a:schemeClr val="accent5">
                    <a:lumMod val="75000"/>
                  </a:schemeClr>
                </a:solidFill>
                <a:latin typeface="Garamond" panose="02020404030301010803" pitchFamily="18" charset="0"/>
              </a:rPr>
              <a:t>lassic CAH, growth and development are intimately linked to optimal management. Therefore, </a:t>
            </a:r>
            <a:r>
              <a:rPr lang="en-US" sz="1200" dirty="0">
                <a:solidFill>
                  <a:schemeClr val="accent5">
                    <a:lumMod val="75000"/>
                  </a:schemeClr>
                </a:solidFill>
                <a:latin typeface="Garamond" panose="02020404030301010803" pitchFamily="18" charset="0"/>
              </a:rPr>
              <a:t>care for young patients should be sought from specialists with particular expertise in the pediatric age group.  Unless great care is taken during physical stress such as trauma and illness, adrenal crisis can be precipitated in those with classic CAH at any age </a:t>
            </a:r>
            <a:r>
              <a:rPr lang="en-US" sz="1200" dirty="0" smtClean="0">
                <a:solidFill>
                  <a:schemeClr val="accent5">
                    <a:lumMod val="75000"/>
                  </a:schemeClr>
                </a:solidFill>
                <a:latin typeface="Garamond" panose="02020404030301010803" pitchFamily="18" charset="0"/>
              </a:rPr>
              <a:t>group. In adult women, unless </a:t>
            </a:r>
            <a:r>
              <a:rPr lang="en-US" sz="1200" dirty="0">
                <a:solidFill>
                  <a:schemeClr val="accent5">
                    <a:lumMod val="75000"/>
                  </a:schemeClr>
                </a:solidFill>
                <a:latin typeface="Garamond" panose="02020404030301010803" pitchFamily="18" charset="0"/>
              </a:rPr>
              <a:t>good hormonal balance is achieved and shunting towards androgen production is reduced, irregular and anovulatory menstrual cycles can contribute to </a:t>
            </a:r>
            <a:r>
              <a:rPr lang="en-US" sz="1200" dirty="0" smtClean="0">
                <a:solidFill>
                  <a:schemeClr val="accent5">
                    <a:lumMod val="75000"/>
                  </a:schemeClr>
                </a:solidFill>
                <a:latin typeface="Garamond" panose="02020404030301010803" pitchFamily="18" charset="0"/>
              </a:rPr>
              <a:t>sub/infertility. Cosmetically</a:t>
            </a:r>
            <a:r>
              <a:rPr lang="en-US" sz="1200" dirty="0">
                <a:solidFill>
                  <a:schemeClr val="accent5">
                    <a:lumMod val="75000"/>
                  </a:schemeClr>
                </a:solidFill>
                <a:latin typeface="Garamond" panose="02020404030301010803" pitchFamily="18" charset="0"/>
              </a:rPr>
              <a:t>, a poor hormonal balance can </a:t>
            </a:r>
            <a:r>
              <a:rPr lang="en-US" sz="1200" dirty="0" smtClean="0">
                <a:solidFill>
                  <a:schemeClr val="accent5">
                    <a:lumMod val="75000"/>
                  </a:schemeClr>
                </a:solidFill>
                <a:latin typeface="Garamond" panose="02020404030301010803" pitchFamily="18" charset="0"/>
              </a:rPr>
              <a:t>contribute to development of acne </a:t>
            </a:r>
            <a:r>
              <a:rPr lang="en-US" sz="1200" dirty="0">
                <a:solidFill>
                  <a:schemeClr val="accent5">
                    <a:lumMod val="75000"/>
                  </a:schemeClr>
                </a:solidFill>
                <a:latin typeface="Garamond" panose="02020404030301010803" pitchFamily="18" charset="0"/>
              </a:rPr>
              <a:t>and hirsutism. </a:t>
            </a:r>
          </a:p>
        </p:txBody>
      </p:sp>
    </p:spTree>
    <p:extLst>
      <p:ext uri="{BB962C8B-B14F-4D97-AF65-F5344CB8AC3E}">
        <p14:creationId xmlns:p14="http://schemas.microsoft.com/office/powerpoint/2010/main" val="4056840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295696" y="154089"/>
            <a:ext cx="6345936" cy="584775"/>
          </a:xfrm>
          <a:prstGeom prst="rect">
            <a:avLst/>
          </a:prstGeom>
        </p:spPr>
        <p:txBody>
          <a:bodyPr wrap="square">
            <a:spAutoFit/>
          </a:bodyPr>
          <a:lstStyle/>
          <a:p>
            <a:r>
              <a:rPr lang="en-US" sz="2000" b="1" dirty="0" smtClean="0">
                <a:solidFill>
                  <a:schemeClr val="accent5">
                    <a:lumMod val="75000"/>
                  </a:schemeClr>
                </a:solidFill>
                <a:latin typeface="Garamond" panose="02020404030301010803" pitchFamily="18" charset="0"/>
              </a:rPr>
              <a:t>Implications for Health and Wellness (continued)</a:t>
            </a:r>
            <a:endParaRPr lang="en-US" sz="1200" dirty="0">
              <a:solidFill>
                <a:schemeClr val="accent5">
                  <a:lumMod val="75000"/>
                </a:schemeClr>
              </a:solidFill>
              <a:latin typeface="Garamond" panose="02020404030301010803" pitchFamily="18" charset="0"/>
            </a:endParaRPr>
          </a:p>
          <a:p>
            <a:pPr algn="just"/>
            <a:endParaRPr lang="en-US" sz="1200" dirty="0">
              <a:solidFill>
                <a:schemeClr val="accent5">
                  <a:lumMod val="75000"/>
                </a:schemeClr>
              </a:solidFill>
              <a:latin typeface="Garamond" panose="02020404030301010803" pitchFamily="18" charset="0"/>
            </a:endParaRPr>
          </a:p>
        </p:txBody>
      </p:sp>
      <p:sp>
        <p:nvSpPr>
          <p:cNvPr id="12" name="Rectangle 11"/>
          <p:cNvSpPr/>
          <p:nvPr/>
        </p:nvSpPr>
        <p:spPr>
          <a:xfrm>
            <a:off x="1295695" y="1691222"/>
            <a:ext cx="3880719" cy="2123658"/>
          </a:xfrm>
          <a:prstGeom prst="rect">
            <a:avLst/>
          </a:prstGeom>
        </p:spPr>
        <p:txBody>
          <a:bodyPr wrap="square">
            <a:spAutoFit/>
          </a:bodyPr>
          <a:lstStyle/>
          <a:p>
            <a:pPr lvl="0" algn="just"/>
            <a:r>
              <a:rPr lang="en-US" sz="1200" dirty="0">
                <a:solidFill>
                  <a:srgbClr val="4BACC6">
                    <a:lumMod val="75000"/>
                  </a:srgbClr>
                </a:solidFill>
                <a:latin typeface="Garamond" panose="02020404030301010803" pitchFamily="18" charset="0"/>
              </a:rPr>
              <a:t>Male patients with CAH may develop non-malignant growth of testicular adrenal rest tumors (TARTs).  As the size of TARTs increases within the testes, so does the risk for increased obstructive azoospermia and the reduction of fertility.  Therefore, regular screening </a:t>
            </a:r>
            <a:r>
              <a:rPr lang="en-US" sz="1200" dirty="0" smtClean="0">
                <a:solidFill>
                  <a:srgbClr val="4BACC6">
                    <a:lumMod val="75000"/>
                  </a:srgbClr>
                </a:solidFill>
                <a:latin typeface="Garamond" panose="02020404030301010803" pitchFamily="18" charset="0"/>
              </a:rPr>
              <a:t>with testicular </a:t>
            </a:r>
            <a:r>
              <a:rPr lang="en-US" sz="1200" dirty="0">
                <a:solidFill>
                  <a:srgbClr val="4BACC6">
                    <a:lumMod val="75000"/>
                  </a:srgbClr>
                </a:solidFill>
                <a:latin typeface="Garamond" panose="02020404030301010803" pitchFamily="18" charset="0"/>
              </a:rPr>
              <a:t>sonograms starting in adolescence is recommended.  Although TARTs are more likely to occur in poorly controlled CAH, they can also occur in those with seemingly well controlled androgen hormones. </a:t>
            </a:r>
            <a:r>
              <a:rPr lang="en-US" sz="1200" dirty="0" smtClean="0">
                <a:solidFill>
                  <a:srgbClr val="4BACC6">
                    <a:lumMod val="75000"/>
                  </a:srgbClr>
                </a:solidFill>
                <a:latin typeface="Garamond" panose="02020404030301010803" pitchFamily="18" charset="0"/>
              </a:rPr>
              <a:t>Independently </a:t>
            </a:r>
            <a:r>
              <a:rPr lang="en-US" sz="1200" dirty="0">
                <a:solidFill>
                  <a:srgbClr val="4BACC6">
                    <a:lumMod val="75000"/>
                  </a:srgbClr>
                </a:solidFill>
                <a:latin typeface="Garamond" panose="02020404030301010803" pitchFamily="18" charset="0"/>
              </a:rPr>
              <a:t>of the perceived control, an intensified glucocorticoid regimen is usually recommended to decrease TART size. </a:t>
            </a:r>
          </a:p>
        </p:txBody>
      </p:sp>
      <p:pic>
        <p:nvPicPr>
          <p:cNvPr id="21" name="Picture 10"/>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76415" y="1765715"/>
            <a:ext cx="2132537" cy="1745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295696" y="627290"/>
            <a:ext cx="6345936" cy="1015663"/>
          </a:xfrm>
          <a:prstGeom prst="rect">
            <a:avLst/>
          </a:prstGeom>
        </p:spPr>
        <p:txBody>
          <a:bodyPr wrap="square">
            <a:spAutoFit/>
          </a:bodyPr>
          <a:lstStyle/>
          <a:p>
            <a:pPr lvl="0" algn="just"/>
            <a:r>
              <a:rPr lang="en-US" sz="1200" dirty="0">
                <a:solidFill>
                  <a:srgbClr val="4BACC6">
                    <a:lumMod val="75000"/>
                  </a:srgbClr>
                </a:solidFill>
                <a:latin typeface="Garamond" panose="02020404030301010803" pitchFamily="18" charset="0"/>
              </a:rPr>
              <a:t>In </a:t>
            </a:r>
            <a:r>
              <a:rPr lang="en-US" sz="1200" dirty="0">
                <a:solidFill>
                  <a:schemeClr val="accent5">
                    <a:lumMod val="75000"/>
                  </a:schemeClr>
                </a:solidFill>
                <a:latin typeface="Garamond" panose="02020404030301010803" pitchFamily="18" charset="0"/>
              </a:rPr>
              <a:t>those </a:t>
            </a:r>
            <a:r>
              <a:rPr lang="en-US" sz="1200" dirty="0" smtClean="0">
                <a:solidFill>
                  <a:schemeClr val="accent5">
                    <a:lumMod val="75000"/>
                  </a:schemeClr>
                </a:solidFill>
                <a:latin typeface="Garamond" panose="02020404030301010803" pitchFamily="18" charset="0"/>
              </a:rPr>
              <a:t>girls with classic CAH who </a:t>
            </a:r>
            <a:r>
              <a:rPr lang="en-US" sz="1200" dirty="0">
                <a:solidFill>
                  <a:schemeClr val="accent5">
                    <a:lumMod val="75000"/>
                  </a:schemeClr>
                </a:solidFill>
                <a:latin typeface="Garamond" panose="02020404030301010803" pitchFamily="18" charset="0"/>
              </a:rPr>
              <a:t>have had genital surgery to correct virilization of the genitalia, newer techniques are aimed to preserve the ability to </a:t>
            </a:r>
            <a:r>
              <a:rPr lang="en-US" sz="1200" dirty="0" smtClean="0">
                <a:solidFill>
                  <a:schemeClr val="accent5">
                    <a:lumMod val="75000"/>
                  </a:schemeClr>
                </a:solidFill>
                <a:latin typeface="Garamond" panose="02020404030301010803" pitchFamily="18" charset="0"/>
              </a:rPr>
              <a:t>experience sexual </a:t>
            </a:r>
            <a:r>
              <a:rPr lang="en-US" sz="1200" dirty="0">
                <a:solidFill>
                  <a:schemeClr val="accent5">
                    <a:lumMod val="75000"/>
                  </a:schemeClr>
                </a:solidFill>
                <a:latin typeface="Garamond" panose="02020404030301010803" pitchFamily="18" charset="0"/>
              </a:rPr>
              <a:t>relations. Women who have undergone genital surgery generally require Caesarian section for delivery. Both women with classic and non-classic CAH have an increased risk to have a child with </a:t>
            </a:r>
            <a:r>
              <a:rPr lang="en-US" sz="1200" dirty="0" smtClean="0">
                <a:solidFill>
                  <a:schemeClr val="accent5">
                    <a:lumMod val="75000"/>
                  </a:schemeClr>
                </a:solidFill>
                <a:latin typeface="Garamond" panose="02020404030301010803" pitchFamily="18" charset="0"/>
              </a:rPr>
              <a:t>CAH, </a:t>
            </a:r>
            <a:r>
              <a:rPr lang="en-US" sz="1200" dirty="0">
                <a:solidFill>
                  <a:schemeClr val="accent5">
                    <a:lumMod val="75000"/>
                  </a:schemeClr>
                </a:solidFill>
                <a:latin typeface="Garamond" panose="02020404030301010803" pitchFamily="18" charset="0"/>
              </a:rPr>
              <a:t>largely due to the high prevalence of </a:t>
            </a:r>
            <a:r>
              <a:rPr lang="en-US" sz="1200" dirty="0" smtClean="0">
                <a:solidFill>
                  <a:srgbClr val="4BACC6">
                    <a:lumMod val="75000"/>
                  </a:srgbClr>
                </a:solidFill>
                <a:latin typeface="Garamond" panose="02020404030301010803" pitchFamily="18" charset="0"/>
              </a:rPr>
              <a:t>these gene mutations </a:t>
            </a:r>
            <a:r>
              <a:rPr lang="en-US" sz="1200" dirty="0">
                <a:solidFill>
                  <a:srgbClr val="4BACC6">
                    <a:lumMod val="75000"/>
                  </a:srgbClr>
                </a:solidFill>
                <a:latin typeface="Garamond" panose="02020404030301010803" pitchFamily="18" charset="0"/>
              </a:rPr>
              <a:t>in the general population.</a:t>
            </a:r>
          </a:p>
        </p:txBody>
      </p:sp>
      <p:sp>
        <p:nvSpPr>
          <p:cNvPr id="11" name="TextBox 10"/>
          <p:cNvSpPr txBox="1"/>
          <p:nvPr/>
        </p:nvSpPr>
        <p:spPr>
          <a:xfrm>
            <a:off x="1153980" y="8520370"/>
            <a:ext cx="6618420" cy="830997"/>
          </a:xfrm>
          <a:prstGeom prst="rect">
            <a:avLst/>
          </a:prstGeom>
          <a:noFill/>
        </p:spPr>
        <p:txBody>
          <a:bodyPr wrap="square" rtlCol="0">
            <a:spAutoFit/>
          </a:bodyPr>
          <a:lstStyle/>
          <a:p>
            <a:pPr algn="ctr"/>
            <a:r>
              <a:rPr lang="en-US" sz="1200" i="1" dirty="0" smtClean="0">
                <a:solidFill>
                  <a:schemeClr val="accent5">
                    <a:lumMod val="75000"/>
                  </a:schemeClr>
                </a:solidFill>
                <a:latin typeface="Garamond" panose="02020404030301010803" pitchFamily="18" charset="0"/>
              </a:rPr>
              <a:t>This pamphlet is designed to be informative and educational. It is not intended as a practice guideline.</a:t>
            </a:r>
          </a:p>
          <a:p>
            <a:pPr algn="ctr"/>
            <a:r>
              <a:rPr lang="en-US" sz="1200" i="1" dirty="0" smtClean="0">
                <a:solidFill>
                  <a:schemeClr val="accent5">
                    <a:lumMod val="75000"/>
                  </a:schemeClr>
                </a:solidFill>
                <a:latin typeface="Garamond" panose="02020404030301010803" pitchFamily="18" charset="0"/>
              </a:rPr>
              <a:t>The information in this document is based on current medical knowledge as </a:t>
            </a:r>
            <a:r>
              <a:rPr lang="en-US" sz="1200" i="1" dirty="0" smtClean="0">
                <a:solidFill>
                  <a:schemeClr val="accent5">
                    <a:lumMod val="75000"/>
                  </a:schemeClr>
                </a:solidFill>
                <a:latin typeface="Garamond" panose="02020404030301010803" pitchFamily="18" charset="0"/>
              </a:rPr>
              <a:t>of </a:t>
            </a:r>
            <a:r>
              <a:rPr lang="en-US" sz="1200" i="1" dirty="0" smtClean="0">
                <a:solidFill>
                  <a:schemeClr val="accent5">
                    <a:lumMod val="75000"/>
                  </a:schemeClr>
                </a:solidFill>
                <a:latin typeface="Garamond" panose="02020404030301010803" pitchFamily="18" charset="0"/>
              </a:rPr>
              <a:t>August 2020.</a:t>
            </a:r>
          </a:p>
          <a:p>
            <a:pPr lvl="0" algn="ctr"/>
            <a:endParaRPr lang="en-US" sz="1200" b="1" dirty="0" smtClean="0">
              <a:solidFill>
                <a:srgbClr val="4BACC6">
                  <a:lumMod val="75000"/>
                </a:srgbClr>
              </a:solidFill>
              <a:latin typeface="Garamond" panose="02020404030301010803" pitchFamily="18" charset="0"/>
            </a:endParaRPr>
          </a:p>
          <a:p>
            <a:pPr lvl="0" algn="ctr"/>
            <a:r>
              <a:rPr lang="en-US" sz="1200" b="1" dirty="0" smtClean="0">
                <a:solidFill>
                  <a:srgbClr val="4BACC6">
                    <a:lumMod val="75000"/>
                  </a:srgbClr>
                </a:solidFill>
                <a:latin typeface="Garamond" panose="02020404030301010803" pitchFamily="18" charset="0"/>
              </a:rPr>
              <a:t>© </a:t>
            </a:r>
            <a:r>
              <a:rPr lang="en-US" sz="1200" b="1" dirty="0" smtClean="0">
                <a:solidFill>
                  <a:srgbClr val="4BACC6">
                    <a:lumMod val="75000"/>
                  </a:srgbClr>
                </a:solidFill>
                <a:latin typeface="Garamond" panose="02020404030301010803" pitchFamily="18" charset="0"/>
              </a:rPr>
              <a:t>2016, 2020 </a:t>
            </a:r>
            <a:r>
              <a:rPr lang="en-US" sz="1200" b="1" dirty="0">
                <a:solidFill>
                  <a:srgbClr val="4BACC6">
                    <a:lumMod val="75000"/>
                  </a:srgbClr>
                </a:solidFill>
                <a:latin typeface="Garamond" panose="02020404030301010803" pitchFamily="18" charset="0"/>
              </a:rPr>
              <a:t>AE-PCOS Society </a:t>
            </a:r>
          </a:p>
        </p:txBody>
      </p:sp>
      <p:grpSp>
        <p:nvGrpSpPr>
          <p:cNvPr id="13" name="Group 12"/>
          <p:cNvGrpSpPr/>
          <p:nvPr/>
        </p:nvGrpSpPr>
        <p:grpSpPr>
          <a:xfrm>
            <a:off x="0" y="-227689"/>
            <a:ext cx="1153980" cy="10493643"/>
            <a:chOff x="0" y="-227689"/>
            <a:chExt cx="1153980" cy="10493643"/>
          </a:xfrm>
        </p:grpSpPr>
        <p:sp>
          <p:nvSpPr>
            <p:cNvPr id="15" name="Rectangle 14"/>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grpSp>
      <p:sp>
        <p:nvSpPr>
          <p:cNvPr id="17" name="Rectangle 16"/>
          <p:cNvSpPr/>
          <p:nvPr/>
        </p:nvSpPr>
        <p:spPr>
          <a:xfrm>
            <a:off x="1229875" y="96024"/>
            <a:ext cx="6466630" cy="374904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8" name="Rectangle 17"/>
          <p:cNvSpPr/>
          <p:nvPr/>
        </p:nvSpPr>
        <p:spPr>
          <a:xfrm>
            <a:off x="1229875" y="4042566"/>
            <a:ext cx="6466630" cy="106253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9" name="Rectangle 18"/>
          <p:cNvSpPr/>
          <p:nvPr/>
        </p:nvSpPr>
        <p:spPr>
          <a:xfrm>
            <a:off x="1305770" y="4087368"/>
            <a:ext cx="6345936" cy="1138773"/>
          </a:xfrm>
          <a:prstGeom prst="rect">
            <a:avLst/>
          </a:prstGeom>
        </p:spPr>
        <p:txBody>
          <a:bodyPr wrap="square">
            <a:spAutoFit/>
          </a:bodyPr>
          <a:lstStyle/>
          <a:p>
            <a:r>
              <a:rPr lang="en-US" sz="2000" b="1" dirty="0" smtClean="0">
                <a:solidFill>
                  <a:schemeClr val="accent5">
                    <a:lumMod val="75000"/>
                  </a:schemeClr>
                </a:solidFill>
                <a:latin typeface="Garamond" panose="02020404030301010803" pitchFamily="18" charset="0"/>
              </a:rPr>
              <a:t>Resources</a:t>
            </a:r>
          </a:p>
          <a:p>
            <a:endParaRPr lang="en-US" sz="1200" b="1" dirty="0">
              <a:solidFill>
                <a:schemeClr val="accent5">
                  <a:lumMod val="75000"/>
                </a:schemeClr>
              </a:solidFill>
              <a:latin typeface="Garamond" panose="02020404030301010803" pitchFamily="18" charset="0"/>
            </a:endParaRPr>
          </a:p>
          <a:p>
            <a:r>
              <a:rPr lang="en-US" sz="1200" dirty="0" smtClean="0">
                <a:solidFill>
                  <a:schemeClr val="accent5">
                    <a:lumMod val="75000"/>
                  </a:schemeClr>
                </a:solidFill>
                <a:latin typeface="Garamond" panose="02020404030301010803" pitchFamily="18" charset="0"/>
              </a:rPr>
              <a:t>Links to additional resources may be found on our website under Resources:</a:t>
            </a:r>
            <a:r>
              <a:rPr lang="en-US" sz="1200" b="1" dirty="0" smtClean="0">
                <a:solidFill>
                  <a:schemeClr val="accent5">
                    <a:lumMod val="75000"/>
                  </a:schemeClr>
                </a:solidFill>
                <a:latin typeface="Garamond" panose="02020404030301010803" pitchFamily="18" charset="0"/>
              </a:rPr>
              <a:t> </a:t>
            </a:r>
            <a:r>
              <a:rPr lang="en-US" sz="1200" b="1" dirty="0" smtClean="0">
                <a:solidFill>
                  <a:schemeClr val="accent5">
                    <a:lumMod val="75000"/>
                  </a:schemeClr>
                </a:solidFill>
                <a:latin typeface="Garamond" panose="02020404030301010803" pitchFamily="18" charset="0"/>
                <a:hlinkClick r:id="rId3"/>
              </a:rPr>
              <a:t>www.ae-society.org</a:t>
            </a:r>
            <a:endParaRPr lang="en-US" sz="1200" b="1" dirty="0" smtClean="0">
              <a:solidFill>
                <a:schemeClr val="accent5">
                  <a:lumMod val="75000"/>
                </a:schemeClr>
              </a:solidFill>
              <a:latin typeface="Garamond" panose="02020404030301010803" pitchFamily="18" charset="0"/>
            </a:endParaRPr>
          </a:p>
          <a:p>
            <a:endParaRPr lang="en-US" sz="1200" dirty="0">
              <a:solidFill>
                <a:schemeClr val="accent5">
                  <a:lumMod val="75000"/>
                </a:schemeClr>
              </a:solidFill>
              <a:latin typeface="Garamond" panose="02020404030301010803" pitchFamily="18" charset="0"/>
            </a:endParaRPr>
          </a:p>
          <a:p>
            <a:pPr algn="just"/>
            <a:endParaRPr lang="en-US" sz="1200" dirty="0">
              <a:solidFill>
                <a:schemeClr val="accent5">
                  <a:lumMod val="75000"/>
                </a:schemeClr>
              </a:solidFill>
              <a:latin typeface="Garamond" panose="02020404030301010803" pitchFamily="18" charset="0"/>
            </a:endParaRPr>
          </a:p>
        </p:txBody>
      </p:sp>
    </p:spTree>
    <p:extLst>
      <p:ext uri="{BB962C8B-B14F-4D97-AF65-F5344CB8AC3E}">
        <p14:creationId xmlns:p14="http://schemas.microsoft.com/office/powerpoint/2010/main" val="3110756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1161</Words>
  <Application>Microsoft Office PowerPoint</Application>
  <PresentationFormat>Custom</PresentationFormat>
  <Paragraphs>59</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Garamond</vt:lpstr>
      <vt:lpstr>Times New Roman</vt:lpstr>
      <vt:lpstr>Office Theme</vt:lpstr>
      <vt:lpstr>PowerPoint Presentation</vt:lpstr>
      <vt:lpstr>PowerPoint Presentation</vt:lpstr>
      <vt:lpstr>PowerPoint Presentation</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Meyer, Michelle L</cp:lastModifiedBy>
  <cp:revision>71</cp:revision>
  <dcterms:created xsi:type="dcterms:W3CDTF">2015-08-12T22:48:27Z</dcterms:created>
  <dcterms:modified xsi:type="dcterms:W3CDTF">2021-07-20T23:43:46Z</dcterms:modified>
</cp:coreProperties>
</file>