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80" r:id="rId5"/>
    <p:sldId id="328" r:id="rId6"/>
    <p:sldId id="337" r:id="rId7"/>
    <p:sldId id="330" r:id="rId8"/>
    <p:sldId id="332" r:id="rId9"/>
    <p:sldId id="333" r:id="rId10"/>
    <p:sldId id="334" r:id="rId11"/>
    <p:sldId id="345" r:id="rId12"/>
    <p:sldId id="336" r:id="rId13"/>
    <p:sldId id="331" r:id="rId14"/>
    <p:sldId id="342" r:id="rId15"/>
    <p:sldId id="335" r:id="rId16"/>
    <p:sldId id="338" r:id="rId17"/>
    <p:sldId id="346" r:id="rId18"/>
    <p:sldId id="344" r:id="rId19"/>
    <p:sldId id="339" r:id="rId20"/>
    <p:sldId id="340" r:id="rId21"/>
    <p:sldId id="341" r:id="rId22"/>
    <p:sldId id="261"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dija Ozoliņa" initials="SO" lastIdx="2" clrIdx="0">
    <p:extLst>
      <p:ext uri="{19B8F6BF-5375-455C-9EA6-DF929625EA0E}">
        <p15:presenceInfo xmlns:p15="http://schemas.microsoft.com/office/powerpoint/2012/main" userId="S::sindija.ozolina@idejukapitals.lv::5e0cdbef-3bb7-4ece-b3b6-4c7d45cd1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38"/>
    <a:srgbClr val="12B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4"/>
    <p:restoredTop sz="96405"/>
  </p:normalViewPr>
  <p:slideViewPr>
    <p:cSldViewPr snapToGrid="0" snapToObjects="1">
      <p:cViewPr varScale="1">
        <p:scale>
          <a:sx n="88" d="100"/>
          <a:sy n="88" d="100"/>
        </p:scale>
        <p:origin x="417"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e Saukuma" userId="59da4761-d0a9-4cda-b8d5-14307609b3fd" providerId="ADAL" clId="{75E1330E-47DB-4F1B-9B6B-7F963FC7E9C5}"/>
    <pc:docChg chg="custSel modSld">
      <pc:chgData name="Dace Saukuma" userId="59da4761-d0a9-4cda-b8d5-14307609b3fd" providerId="ADAL" clId="{75E1330E-47DB-4F1B-9B6B-7F963FC7E9C5}" dt="2025-08-25T08:25:37.312" v="165" actId="13926"/>
      <pc:docMkLst>
        <pc:docMk/>
      </pc:docMkLst>
      <pc:sldChg chg="modSp mod">
        <pc:chgData name="Dace Saukuma" userId="59da4761-d0a9-4cda-b8d5-14307609b3fd" providerId="ADAL" clId="{75E1330E-47DB-4F1B-9B6B-7F963FC7E9C5}" dt="2025-08-25T08:17:34.753" v="4" actId="20577"/>
        <pc:sldMkLst>
          <pc:docMk/>
          <pc:sldMk cId="1605831796" sldId="280"/>
        </pc:sldMkLst>
        <pc:spChg chg="mod">
          <ac:chgData name="Dace Saukuma" userId="59da4761-d0a9-4cda-b8d5-14307609b3fd" providerId="ADAL" clId="{75E1330E-47DB-4F1B-9B6B-7F963FC7E9C5}" dt="2025-08-25T08:17:34.753" v="4" actId="20577"/>
          <ac:spMkLst>
            <pc:docMk/>
            <pc:sldMk cId="1605831796" sldId="280"/>
            <ac:spMk id="13" creationId="{E421C494-81E9-C607-11F0-1D743F0DFF87}"/>
          </ac:spMkLst>
        </pc:spChg>
      </pc:sldChg>
      <pc:sldChg chg="modSp mod">
        <pc:chgData name="Dace Saukuma" userId="59da4761-d0a9-4cda-b8d5-14307609b3fd" providerId="ADAL" clId="{75E1330E-47DB-4F1B-9B6B-7F963FC7E9C5}" dt="2025-08-25T08:25:37.312" v="165" actId="13926"/>
        <pc:sldMkLst>
          <pc:docMk/>
          <pc:sldMk cId="379146213" sldId="328"/>
        </pc:sldMkLst>
        <pc:spChg chg="mod">
          <ac:chgData name="Dace Saukuma" userId="59da4761-d0a9-4cda-b8d5-14307609b3fd" providerId="ADAL" clId="{75E1330E-47DB-4F1B-9B6B-7F963FC7E9C5}" dt="2025-08-25T08:25:37.312" v="165" actId="13926"/>
          <ac:spMkLst>
            <pc:docMk/>
            <pc:sldMk cId="379146213" sldId="328"/>
            <ac:spMk id="4" creationId="{A8056D99-B883-E082-88A4-E0CD827BB74F}"/>
          </ac:spMkLst>
        </pc:spChg>
      </pc:sldChg>
      <pc:sldChg chg="modSp mod">
        <pc:chgData name="Dace Saukuma" userId="59da4761-d0a9-4cda-b8d5-14307609b3fd" providerId="ADAL" clId="{75E1330E-47DB-4F1B-9B6B-7F963FC7E9C5}" dt="2025-08-25T08:23:56.115" v="152" actId="13926"/>
        <pc:sldMkLst>
          <pc:docMk/>
          <pc:sldMk cId="1269885740" sldId="336"/>
        </pc:sldMkLst>
        <pc:spChg chg="mod">
          <ac:chgData name="Dace Saukuma" userId="59da4761-d0a9-4cda-b8d5-14307609b3fd" providerId="ADAL" clId="{75E1330E-47DB-4F1B-9B6B-7F963FC7E9C5}" dt="2025-08-25T08:23:39.919" v="148" actId="27636"/>
          <ac:spMkLst>
            <pc:docMk/>
            <pc:sldMk cId="1269885740" sldId="336"/>
            <ac:spMk id="2" creationId="{0A5FF9B2-3A71-09F1-126C-88D7C97E478C}"/>
          </ac:spMkLst>
        </pc:spChg>
        <pc:spChg chg="mod">
          <ac:chgData name="Dace Saukuma" userId="59da4761-d0a9-4cda-b8d5-14307609b3fd" providerId="ADAL" clId="{75E1330E-47DB-4F1B-9B6B-7F963FC7E9C5}" dt="2025-08-25T08:23:56.115" v="152" actId="13926"/>
          <ac:spMkLst>
            <pc:docMk/>
            <pc:sldMk cId="1269885740" sldId="336"/>
            <ac:spMk id="3" creationId="{D161DF90-6A1C-9B88-058A-DAB6F7C573BB}"/>
          </ac:spMkLst>
        </pc:spChg>
      </pc:sldChg>
      <pc:sldChg chg="modSp mod">
        <pc:chgData name="Dace Saukuma" userId="59da4761-d0a9-4cda-b8d5-14307609b3fd" providerId="ADAL" clId="{75E1330E-47DB-4F1B-9B6B-7F963FC7E9C5}" dt="2025-08-25T08:24:38.264" v="163" actId="13926"/>
        <pc:sldMkLst>
          <pc:docMk/>
          <pc:sldMk cId="120965885" sldId="344"/>
        </pc:sldMkLst>
        <pc:spChg chg="mod">
          <ac:chgData name="Dace Saukuma" userId="59da4761-d0a9-4cda-b8d5-14307609b3fd" providerId="ADAL" clId="{75E1330E-47DB-4F1B-9B6B-7F963FC7E9C5}" dt="2025-08-25T08:24:38.264" v="163" actId="13926"/>
          <ac:spMkLst>
            <pc:docMk/>
            <pc:sldMk cId="120965885" sldId="344"/>
            <ac:spMk id="3" creationId="{C7F009A6-8520-5E6B-D017-B3BED15FB232}"/>
          </ac:spMkLst>
        </pc:spChg>
      </pc:sldChg>
      <pc:sldChg chg="modSp mod">
        <pc:chgData name="Dace Saukuma" userId="59da4761-d0a9-4cda-b8d5-14307609b3fd" providerId="ADAL" clId="{75E1330E-47DB-4F1B-9B6B-7F963FC7E9C5}" dt="2025-08-25T08:25:16.449" v="164" actId="13926"/>
        <pc:sldMkLst>
          <pc:docMk/>
          <pc:sldMk cId="1269397975" sldId="345"/>
        </pc:sldMkLst>
        <pc:spChg chg="mod">
          <ac:chgData name="Dace Saukuma" userId="59da4761-d0a9-4cda-b8d5-14307609b3fd" providerId="ADAL" clId="{75E1330E-47DB-4F1B-9B6B-7F963FC7E9C5}" dt="2025-08-25T08:25:16.449" v="164" actId="13926"/>
          <ac:spMkLst>
            <pc:docMk/>
            <pc:sldMk cId="1269397975" sldId="345"/>
            <ac:spMk id="3" creationId="{5B83FDD7-BC28-B745-EF6A-C767BC351477}"/>
          </ac:spMkLst>
        </pc:spChg>
      </pc:sldChg>
    </pc:docChg>
  </pc:docChgLst>
  <pc:docChgLst>
    <pc:chgData name="Baiba Berovska" userId="f3613adc-0610-4169-926a-464d0d176378" providerId="ADAL" clId="{B815FF48-FAB7-4D42-B28A-1C45DE5207CA}"/>
    <pc:docChg chg="modSld">
      <pc:chgData name="Baiba Berovska" userId="f3613adc-0610-4169-926a-464d0d176378" providerId="ADAL" clId="{B815FF48-FAB7-4D42-B28A-1C45DE5207CA}" dt="2025-08-26T11:54:16.140" v="7" actId="13926"/>
      <pc:docMkLst>
        <pc:docMk/>
      </pc:docMkLst>
      <pc:sldChg chg="modSp mod">
        <pc:chgData name="Baiba Berovska" userId="f3613adc-0610-4169-926a-464d0d176378" providerId="ADAL" clId="{B815FF48-FAB7-4D42-B28A-1C45DE5207CA}" dt="2025-08-26T11:51:34.241" v="0" actId="13926"/>
        <pc:sldMkLst>
          <pc:docMk/>
          <pc:sldMk cId="379146213" sldId="328"/>
        </pc:sldMkLst>
        <pc:spChg chg="mod">
          <ac:chgData name="Baiba Berovska" userId="f3613adc-0610-4169-926a-464d0d176378" providerId="ADAL" clId="{B815FF48-FAB7-4D42-B28A-1C45DE5207CA}" dt="2025-08-26T11:51:34.241" v="0" actId="13926"/>
          <ac:spMkLst>
            <pc:docMk/>
            <pc:sldMk cId="379146213" sldId="328"/>
            <ac:spMk id="4" creationId="{A8056D99-B883-E082-88A4-E0CD827BB74F}"/>
          </ac:spMkLst>
        </pc:spChg>
      </pc:sldChg>
      <pc:sldChg chg="modSp mod">
        <pc:chgData name="Baiba Berovska" userId="f3613adc-0610-4169-926a-464d0d176378" providerId="ADAL" clId="{B815FF48-FAB7-4D42-B28A-1C45DE5207CA}" dt="2025-08-26T11:51:55.336" v="1" actId="1076"/>
        <pc:sldMkLst>
          <pc:docMk/>
          <pc:sldMk cId="2938876398" sldId="334"/>
        </pc:sldMkLst>
        <pc:spChg chg="mod">
          <ac:chgData name="Baiba Berovska" userId="f3613adc-0610-4169-926a-464d0d176378" providerId="ADAL" clId="{B815FF48-FAB7-4D42-B28A-1C45DE5207CA}" dt="2025-08-26T11:51:55.336" v="1" actId="1076"/>
          <ac:spMkLst>
            <pc:docMk/>
            <pc:sldMk cId="2938876398" sldId="334"/>
            <ac:spMk id="4" creationId="{60216ED7-9C66-8668-9030-CA4CC21E996A}"/>
          </ac:spMkLst>
        </pc:spChg>
      </pc:sldChg>
      <pc:sldChg chg="modSp mod">
        <pc:chgData name="Baiba Berovska" userId="f3613adc-0610-4169-926a-464d0d176378" providerId="ADAL" clId="{B815FF48-FAB7-4D42-B28A-1C45DE5207CA}" dt="2025-08-26T11:53:21.903" v="3" actId="13926"/>
        <pc:sldMkLst>
          <pc:docMk/>
          <pc:sldMk cId="1269885740" sldId="336"/>
        </pc:sldMkLst>
        <pc:spChg chg="mod">
          <ac:chgData name="Baiba Berovska" userId="f3613adc-0610-4169-926a-464d0d176378" providerId="ADAL" clId="{B815FF48-FAB7-4D42-B28A-1C45DE5207CA}" dt="2025-08-26T11:53:21.903" v="3" actId="13926"/>
          <ac:spMkLst>
            <pc:docMk/>
            <pc:sldMk cId="1269885740" sldId="336"/>
            <ac:spMk id="3" creationId="{D161DF90-6A1C-9B88-058A-DAB6F7C573BB}"/>
          </ac:spMkLst>
        </pc:spChg>
      </pc:sldChg>
      <pc:sldChg chg="modSp mod">
        <pc:chgData name="Baiba Berovska" userId="f3613adc-0610-4169-926a-464d0d176378" providerId="ADAL" clId="{B815FF48-FAB7-4D42-B28A-1C45DE5207CA}" dt="2025-08-26T11:54:16.140" v="7" actId="13926"/>
        <pc:sldMkLst>
          <pc:docMk/>
          <pc:sldMk cId="120965885" sldId="344"/>
        </pc:sldMkLst>
        <pc:spChg chg="mod">
          <ac:chgData name="Baiba Berovska" userId="f3613adc-0610-4169-926a-464d0d176378" providerId="ADAL" clId="{B815FF48-FAB7-4D42-B28A-1C45DE5207CA}" dt="2025-08-26T11:54:16.140" v="7" actId="13926"/>
          <ac:spMkLst>
            <pc:docMk/>
            <pc:sldMk cId="120965885" sldId="344"/>
            <ac:spMk id="3" creationId="{C7F009A6-8520-5E6B-D017-B3BED15FB232}"/>
          </ac:spMkLst>
        </pc:spChg>
      </pc:sldChg>
      <pc:sldChg chg="modSp mod">
        <pc:chgData name="Baiba Berovska" userId="f3613adc-0610-4169-926a-464d0d176378" providerId="ADAL" clId="{B815FF48-FAB7-4D42-B28A-1C45DE5207CA}" dt="2025-08-26T11:53:39.782" v="6" actId="20577"/>
        <pc:sldMkLst>
          <pc:docMk/>
          <pc:sldMk cId="1269397975" sldId="345"/>
        </pc:sldMkLst>
        <pc:spChg chg="mod">
          <ac:chgData name="Baiba Berovska" userId="f3613adc-0610-4169-926a-464d0d176378" providerId="ADAL" clId="{B815FF48-FAB7-4D42-B28A-1C45DE5207CA}" dt="2025-08-26T11:53:39.782" v="6" actId="20577"/>
          <ac:spMkLst>
            <pc:docMk/>
            <pc:sldMk cId="1269397975" sldId="345"/>
            <ac:spMk id="3" creationId="{5B83FDD7-BC28-B745-EF6A-C767BC3514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36E24-315B-4058-A7C4-5CF0ED52184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CC00A7E5-0E92-4757-BDD7-03673FC212A6}">
      <dgm:prSet/>
      <dgm:spPr/>
      <dgm:t>
        <a:bodyPr/>
        <a:lstStyle/>
        <a:p>
          <a:r>
            <a:rPr lang="lv-LV" b="1" i="0"/>
            <a:t>Investīcijas mērķis </a:t>
          </a:r>
          <a:r>
            <a:rPr lang="lv-LV" b="0" i="0"/>
            <a:t>ir privāto pētniecības un attīstības investīciju apjoma palielināšana, veicot mērķētas publiskās investīcijas, lai sekmētu jaunu produktu un pakalpojumu izstrādi, kā arī zināšanu pārnesi tautsaimniecībā</a:t>
          </a:r>
          <a:endParaRPr lang="en-US"/>
        </a:p>
      </dgm:t>
    </dgm:pt>
    <dgm:pt modelId="{B7775552-EB98-49D7-A3E8-DC620B98841F}" type="parTrans" cxnId="{17641377-201B-431E-8947-BD8B6691BFC0}">
      <dgm:prSet/>
      <dgm:spPr/>
      <dgm:t>
        <a:bodyPr/>
        <a:lstStyle/>
        <a:p>
          <a:endParaRPr lang="en-US"/>
        </a:p>
      </dgm:t>
    </dgm:pt>
    <dgm:pt modelId="{8339E88E-EF0C-4E14-B518-51F3CC0DCBE1}" type="sibTrans" cxnId="{17641377-201B-431E-8947-BD8B6691BFC0}">
      <dgm:prSet/>
      <dgm:spPr/>
      <dgm:t>
        <a:bodyPr/>
        <a:lstStyle/>
        <a:p>
          <a:endParaRPr lang="en-US"/>
        </a:p>
      </dgm:t>
    </dgm:pt>
    <dgm:pt modelId="{8D03D08E-74C1-4392-AF7A-3C20B7720091}">
      <dgm:prSet/>
      <dgm:spPr/>
      <dgm:t>
        <a:bodyPr/>
        <a:lstStyle/>
        <a:p>
          <a:r>
            <a:rPr lang="lv-LV" b="0" i="0" dirty="0"/>
            <a:t>Investīcijas </a:t>
          </a:r>
          <a:r>
            <a:rPr lang="lv-LV" b="1" i="0" dirty="0"/>
            <a:t>mērķa grupa</a:t>
          </a:r>
          <a:r>
            <a:rPr lang="lv-LV" b="0" i="0" dirty="0"/>
            <a:t> ir sīkie (mikro), mazie, vidējie un lielie </a:t>
          </a:r>
          <a:r>
            <a:rPr lang="lv-LV" b="1" i="0" dirty="0"/>
            <a:t>komersanti</a:t>
          </a:r>
          <a:r>
            <a:rPr lang="lv-LV" b="0" i="0" dirty="0"/>
            <a:t>, tai skaitā valsts kapitālsabiedrības un </a:t>
          </a:r>
          <a:r>
            <a:rPr lang="lv-LV" b="1" i="0" dirty="0"/>
            <a:t>pētniecības un zināšanu izplatīšanas organizācijas</a:t>
          </a:r>
          <a:r>
            <a:rPr lang="lv-LV" b="0" i="0" dirty="0"/>
            <a:t>, kas attīsta produktus, pakalpojumus un tehnoloģijas viedās specializācijas jomās</a:t>
          </a:r>
          <a:endParaRPr lang="en-US" dirty="0"/>
        </a:p>
      </dgm:t>
    </dgm:pt>
    <dgm:pt modelId="{3374BC1F-C735-4182-89CB-78F606365351}" type="parTrans" cxnId="{05FF5935-0529-4823-9261-6F5C1E0FAAF8}">
      <dgm:prSet/>
      <dgm:spPr/>
      <dgm:t>
        <a:bodyPr/>
        <a:lstStyle/>
        <a:p>
          <a:endParaRPr lang="en-US"/>
        </a:p>
      </dgm:t>
    </dgm:pt>
    <dgm:pt modelId="{293B87CE-3F43-4720-BF73-5E6C945CCACF}" type="sibTrans" cxnId="{05FF5935-0529-4823-9261-6F5C1E0FAAF8}">
      <dgm:prSet/>
      <dgm:spPr/>
      <dgm:t>
        <a:bodyPr/>
        <a:lstStyle/>
        <a:p>
          <a:endParaRPr lang="en-US"/>
        </a:p>
      </dgm:t>
    </dgm:pt>
    <dgm:pt modelId="{E79A8B84-B316-410D-8DF0-0A7B978A9E72}" type="pres">
      <dgm:prSet presAssocID="{E7336E24-315B-4058-A7C4-5CF0ED52184B}" presName="hierChild1" presStyleCnt="0">
        <dgm:presLayoutVars>
          <dgm:chPref val="1"/>
          <dgm:dir/>
          <dgm:animOne val="branch"/>
          <dgm:animLvl val="lvl"/>
          <dgm:resizeHandles/>
        </dgm:presLayoutVars>
      </dgm:prSet>
      <dgm:spPr/>
    </dgm:pt>
    <dgm:pt modelId="{7544A393-1682-40BA-94F9-6584C22F2250}" type="pres">
      <dgm:prSet presAssocID="{CC00A7E5-0E92-4757-BDD7-03673FC212A6}" presName="hierRoot1" presStyleCnt="0"/>
      <dgm:spPr/>
    </dgm:pt>
    <dgm:pt modelId="{32D36711-2EA2-45E6-AD1F-2F686D97DEC0}" type="pres">
      <dgm:prSet presAssocID="{CC00A7E5-0E92-4757-BDD7-03673FC212A6}" presName="composite" presStyleCnt="0"/>
      <dgm:spPr/>
    </dgm:pt>
    <dgm:pt modelId="{3D72319C-7183-4B20-A291-5CC4F6EDEDB8}" type="pres">
      <dgm:prSet presAssocID="{CC00A7E5-0E92-4757-BDD7-03673FC212A6}" presName="background" presStyleLbl="node0" presStyleIdx="0" presStyleCnt="2"/>
      <dgm:spPr/>
    </dgm:pt>
    <dgm:pt modelId="{4E72FE3C-D3F0-4FEA-9107-EF6D2E71DC1A}" type="pres">
      <dgm:prSet presAssocID="{CC00A7E5-0E92-4757-BDD7-03673FC212A6}" presName="text" presStyleLbl="fgAcc0" presStyleIdx="0" presStyleCnt="2">
        <dgm:presLayoutVars>
          <dgm:chPref val="3"/>
        </dgm:presLayoutVars>
      </dgm:prSet>
      <dgm:spPr/>
    </dgm:pt>
    <dgm:pt modelId="{4C2C96DA-A83A-46E8-8D97-07629D53CEAF}" type="pres">
      <dgm:prSet presAssocID="{CC00A7E5-0E92-4757-BDD7-03673FC212A6}" presName="hierChild2" presStyleCnt="0"/>
      <dgm:spPr/>
    </dgm:pt>
    <dgm:pt modelId="{D983B170-E9A9-45CB-BCD5-B038C08C962B}" type="pres">
      <dgm:prSet presAssocID="{8D03D08E-74C1-4392-AF7A-3C20B7720091}" presName="hierRoot1" presStyleCnt="0"/>
      <dgm:spPr/>
    </dgm:pt>
    <dgm:pt modelId="{07C75AB6-EC9A-4F77-84EA-71DD2D2C21DC}" type="pres">
      <dgm:prSet presAssocID="{8D03D08E-74C1-4392-AF7A-3C20B7720091}" presName="composite" presStyleCnt="0"/>
      <dgm:spPr/>
    </dgm:pt>
    <dgm:pt modelId="{D5027228-B507-4033-9B04-B0FD29E0CF2C}" type="pres">
      <dgm:prSet presAssocID="{8D03D08E-74C1-4392-AF7A-3C20B7720091}" presName="background" presStyleLbl="node0" presStyleIdx="1" presStyleCnt="2"/>
      <dgm:spPr/>
    </dgm:pt>
    <dgm:pt modelId="{C292A707-8DFC-4A0E-9B6A-1574A8768368}" type="pres">
      <dgm:prSet presAssocID="{8D03D08E-74C1-4392-AF7A-3C20B7720091}" presName="text" presStyleLbl="fgAcc0" presStyleIdx="1" presStyleCnt="2">
        <dgm:presLayoutVars>
          <dgm:chPref val="3"/>
        </dgm:presLayoutVars>
      </dgm:prSet>
      <dgm:spPr/>
    </dgm:pt>
    <dgm:pt modelId="{1EE98DD4-7017-4F9D-9F93-BF46D3452E1D}" type="pres">
      <dgm:prSet presAssocID="{8D03D08E-74C1-4392-AF7A-3C20B7720091}" presName="hierChild2" presStyleCnt="0"/>
      <dgm:spPr/>
    </dgm:pt>
  </dgm:ptLst>
  <dgm:cxnLst>
    <dgm:cxn modelId="{BBDE2A2B-8C93-41ED-9F4D-F65A56D2A81D}" type="presOf" srcId="{CC00A7E5-0E92-4757-BDD7-03673FC212A6}" destId="{4E72FE3C-D3F0-4FEA-9107-EF6D2E71DC1A}" srcOrd="0" destOrd="0" presId="urn:microsoft.com/office/officeart/2005/8/layout/hierarchy1"/>
    <dgm:cxn modelId="{05FF5935-0529-4823-9261-6F5C1E0FAAF8}" srcId="{E7336E24-315B-4058-A7C4-5CF0ED52184B}" destId="{8D03D08E-74C1-4392-AF7A-3C20B7720091}" srcOrd="1" destOrd="0" parTransId="{3374BC1F-C735-4182-89CB-78F606365351}" sibTransId="{293B87CE-3F43-4720-BF73-5E6C945CCACF}"/>
    <dgm:cxn modelId="{751A7072-65E7-4BF8-AB69-C97D7681765E}" type="presOf" srcId="{E7336E24-315B-4058-A7C4-5CF0ED52184B}" destId="{E79A8B84-B316-410D-8DF0-0A7B978A9E72}" srcOrd="0" destOrd="0" presId="urn:microsoft.com/office/officeart/2005/8/layout/hierarchy1"/>
    <dgm:cxn modelId="{17641377-201B-431E-8947-BD8B6691BFC0}" srcId="{E7336E24-315B-4058-A7C4-5CF0ED52184B}" destId="{CC00A7E5-0E92-4757-BDD7-03673FC212A6}" srcOrd="0" destOrd="0" parTransId="{B7775552-EB98-49D7-A3E8-DC620B98841F}" sibTransId="{8339E88E-EF0C-4E14-B518-51F3CC0DCBE1}"/>
    <dgm:cxn modelId="{C01FBEE7-4556-47E9-AB5C-08702F9C0CA0}" type="presOf" srcId="{8D03D08E-74C1-4392-AF7A-3C20B7720091}" destId="{C292A707-8DFC-4A0E-9B6A-1574A8768368}" srcOrd="0" destOrd="0" presId="urn:microsoft.com/office/officeart/2005/8/layout/hierarchy1"/>
    <dgm:cxn modelId="{4FF9AC29-7EE3-4A01-9A79-6EAE66E244D1}" type="presParOf" srcId="{E79A8B84-B316-410D-8DF0-0A7B978A9E72}" destId="{7544A393-1682-40BA-94F9-6584C22F2250}" srcOrd="0" destOrd="0" presId="urn:microsoft.com/office/officeart/2005/8/layout/hierarchy1"/>
    <dgm:cxn modelId="{8E2AF502-1616-47E8-B01D-A4C21F0B7BAB}" type="presParOf" srcId="{7544A393-1682-40BA-94F9-6584C22F2250}" destId="{32D36711-2EA2-45E6-AD1F-2F686D97DEC0}" srcOrd="0" destOrd="0" presId="urn:microsoft.com/office/officeart/2005/8/layout/hierarchy1"/>
    <dgm:cxn modelId="{16F13806-6BBB-4D6A-ACE2-844217AE80A9}" type="presParOf" srcId="{32D36711-2EA2-45E6-AD1F-2F686D97DEC0}" destId="{3D72319C-7183-4B20-A291-5CC4F6EDEDB8}" srcOrd="0" destOrd="0" presId="urn:microsoft.com/office/officeart/2005/8/layout/hierarchy1"/>
    <dgm:cxn modelId="{506A9717-1C8F-44AD-AE67-2857356F157F}" type="presParOf" srcId="{32D36711-2EA2-45E6-AD1F-2F686D97DEC0}" destId="{4E72FE3C-D3F0-4FEA-9107-EF6D2E71DC1A}" srcOrd="1" destOrd="0" presId="urn:microsoft.com/office/officeart/2005/8/layout/hierarchy1"/>
    <dgm:cxn modelId="{A56A6F90-2B20-485F-BBC2-BA82FEE176A2}" type="presParOf" srcId="{7544A393-1682-40BA-94F9-6584C22F2250}" destId="{4C2C96DA-A83A-46E8-8D97-07629D53CEAF}" srcOrd="1" destOrd="0" presId="urn:microsoft.com/office/officeart/2005/8/layout/hierarchy1"/>
    <dgm:cxn modelId="{C8E6FA09-6619-43D2-9794-06F1D3E71EB6}" type="presParOf" srcId="{E79A8B84-B316-410D-8DF0-0A7B978A9E72}" destId="{D983B170-E9A9-45CB-BCD5-B038C08C962B}" srcOrd="1" destOrd="0" presId="urn:microsoft.com/office/officeart/2005/8/layout/hierarchy1"/>
    <dgm:cxn modelId="{FFA7B008-CAB8-4B39-B0D4-FF55FC3C0F53}" type="presParOf" srcId="{D983B170-E9A9-45CB-BCD5-B038C08C962B}" destId="{07C75AB6-EC9A-4F77-84EA-71DD2D2C21DC}" srcOrd="0" destOrd="0" presId="urn:microsoft.com/office/officeart/2005/8/layout/hierarchy1"/>
    <dgm:cxn modelId="{219BB5AC-0AD4-41CE-A690-9F073CA95ABB}" type="presParOf" srcId="{07C75AB6-EC9A-4F77-84EA-71DD2D2C21DC}" destId="{D5027228-B507-4033-9B04-B0FD29E0CF2C}" srcOrd="0" destOrd="0" presId="urn:microsoft.com/office/officeart/2005/8/layout/hierarchy1"/>
    <dgm:cxn modelId="{017E80C6-E451-4C86-9E40-35A563D3A06A}" type="presParOf" srcId="{07C75AB6-EC9A-4F77-84EA-71DD2D2C21DC}" destId="{C292A707-8DFC-4A0E-9B6A-1574A8768368}" srcOrd="1" destOrd="0" presId="urn:microsoft.com/office/officeart/2005/8/layout/hierarchy1"/>
    <dgm:cxn modelId="{A172006F-4F06-4487-AE9C-8F82E19D27CC}" type="presParOf" srcId="{D983B170-E9A9-45CB-BCD5-B038C08C962B}" destId="{1EE98DD4-7017-4F9D-9F93-BF46D3452E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2319C-7183-4B20-A291-5CC4F6EDEDB8}">
      <dsp:nvSpPr>
        <dsp:cNvPr id="0" name=""/>
        <dsp:cNvSpPr/>
      </dsp:nvSpPr>
      <dsp:spPr>
        <a:xfrm>
          <a:off x="1283"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72FE3C-D3F0-4FEA-9107-EF6D2E71DC1A}">
      <dsp:nvSpPr>
        <dsp:cNvPr id="0" name=""/>
        <dsp:cNvSpPr/>
      </dsp:nvSpPr>
      <dsp:spPr>
        <a:xfrm>
          <a:off x="501904"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i="0" kern="1200"/>
            <a:t>Investīcijas mērķis </a:t>
          </a:r>
          <a:r>
            <a:rPr lang="lv-LV" sz="2200" b="0" i="0" kern="1200"/>
            <a:t>ir privāto pētniecības un attīstības investīciju apjoma palielināšana, veicot mērķētas publiskās investīcijas, lai sekmētu jaunu produktu un pakalpojumu izstrādi, kā arī zināšanu pārnesi tautsaimniecībā</a:t>
          </a:r>
          <a:endParaRPr lang="en-US" sz="2200" kern="1200"/>
        </a:p>
      </dsp:txBody>
      <dsp:txXfrm>
        <a:off x="585701" y="964123"/>
        <a:ext cx="4337991" cy="2693452"/>
      </dsp:txXfrm>
    </dsp:sp>
    <dsp:sp modelId="{D5027228-B507-4033-9B04-B0FD29E0CF2C}">
      <dsp:nvSpPr>
        <dsp:cNvPr id="0" name=""/>
        <dsp:cNvSpPr/>
      </dsp:nvSpPr>
      <dsp:spPr>
        <a:xfrm>
          <a:off x="5508110"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92A707-8DFC-4A0E-9B6A-1574A8768368}">
      <dsp:nvSpPr>
        <dsp:cNvPr id="0" name=""/>
        <dsp:cNvSpPr/>
      </dsp:nvSpPr>
      <dsp:spPr>
        <a:xfrm>
          <a:off x="6008730"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i="0" kern="1200" dirty="0"/>
            <a:t>Investīcijas </a:t>
          </a:r>
          <a:r>
            <a:rPr lang="lv-LV" sz="2200" b="1" i="0" kern="1200" dirty="0"/>
            <a:t>mērķa grupa</a:t>
          </a:r>
          <a:r>
            <a:rPr lang="lv-LV" sz="2200" b="0" i="0" kern="1200" dirty="0"/>
            <a:t> ir sīkie (mikro), mazie, vidējie un lielie </a:t>
          </a:r>
          <a:r>
            <a:rPr lang="lv-LV" sz="2200" b="1" i="0" kern="1200" dirty="0"/>
            <a:t>komersanti</a:t>
          </a:r>
          <a:r>
            <a:rPr lang="lv-LV" sz="2200" b="0" i="0" kern="1200" dirty="0"/>
            <a:t>, tai skaitā valsts kapitālsabiedrības un </a:t>
          </a:r>
          <a:r>
            <a:rPr lang="lv-LV" sz="2200" b="1" i="0" kern="1200" dirty="0"/>
            <a:t>pētniecības un zināšanu izplatīšanas organizācijas</a:t>
          </a:r>
          <a:r>
            <a:rPr lang="lv-LV" sz="2200" b="0" i="0" kern="1200" dirty="0"/>
            <a:t>, kas attīsta produktus, pakalpojumus un tehnoloģijas viedās specializācijas jomās</a:t>
          </a:r>
          <a:endParaRPr lang="en-US" sz="2200" kern="1200" dirty="0"/>
        </a:p>
      </dsp:txBody>
      <dsp:txXfrm>
        <a:off x="6092527" y="96412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5609E-A3DF-4AD4-8D2B-2CAAB6F9B4DA}" type="datetimeFigureOut">
              <a:rPr lang="lv-LV" smtClean="0"/>
              <a:t>26.08.2025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26F3C-8088-455D-B93E-C69C0CDC205C}" type="slidenum">
              <a:rPr lang="lv-LV" smtClean="0"/>
              <a:t>‹#›</a:t>
            </a:fld>
            <a:endParaRPr lang="lv-LV"/>
          </a:p>
        </p:txBody>
      </p:sp>
    </p:spTree>
    <p:extLst>
      <p:ext uri="{BB962C8B-B14F-4D97-AF65-F5344CB8AC3E}">
        <p14:creationId xmlns:p14="http://schemas.microsoft.com/office/powerpoint/2010/main" val="74557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BC032C-DCC4-014B-94C4-C12C4080AC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20F0DB-4A0A-A54A-99A6-E6D4844870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dirty="0"/>
              <a:t>Click to edit Master title style</a:t>
            </a:r>
            <a:endParaRPr lang="x-none" dirty="0"/>
          </a:p>
        </p:txBody>
      </p:sp>
      <p:sp>
        <p:nvSpPr>
          <p:cNvPr id="3" name="Subtitle 2">
            <a:extLst>
              <a:ext uri="{FF2B5EF4-FFF2-40B4-BE49-F238E27FC236}">
                <a16:creationId xmlns:a16="http://schemas.microsoft.com/office/drawing/2014/main" id="{36F328EE-BC17-ED4A-AF39-F8D5A82B5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x-none" dirty="0"/>
          </a:p>
        </p:txBody>
      </p:sp>
    </p:spTree>
    <p:extLst>
      <p:ext uri="{BB962C8B-B14F-4D97-AF65-F5344CB8AC3E}">
        <p14:creationId xmlns:p14="http://schemas.microsoft.com/office/powerpoint/2010/main" val="23583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2E4A-2095-0E40-B9D2-0BF29E8EA44A}"/>
              </a:ext>
            </a:extLst>
          </p:cNvPr>
          <p:cNvSpPr>
            <a:spLocks noGrp="1"/>
          </p:cNvSpPr>
          <p:nvPr>
            <p:ph type="title"/>
          </p:nvPr>
        </p:nvSpPr>
        <p:spPr>
          <a:xfrm>
            <a:off x="838200" y="365125"/>
            <a:ext cx="9397817" cy="1325563"/>
          </a:xfr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BFC6228-F966-D940-B1CE-11F641B1E5F7}"/>
              </a:ext>
            </a:extLst>
          </p:cNvPr>
          <p:cNvSpPr>
            <a:spLocks noGrp="1"/>
          </p:cNvSpPr>
          <p:nvPr>
            <p:ph idx="1"/>
          </p:nvPr>
        </p:nvSpPr>
        <p:spPr>
          <a:xfrm>
            <a:off x="838200" y="1825625"/>
            <a:ext cx="10515600" cy="41461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9485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C029-29CE-E446-A1FE-CD057E6CD9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416418BC-DF9C-9D43-952B-70F645378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9210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FBF7-9073-FE43-928F-1B6A75F7BEB7}"/>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94CE4651-C8DB-C54B-BC6E-265150C39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F48BBF-8291-2548-81D7-95EE21F0927A}"/>
              </a:ext>
            </a:extLst>
          </p:cNvPr>
          <p:cNvSpPr>
            <a:spLocks noGrp="1"/>
          </p:cNvSpPr>
          <p:nvPr>
            <p:ph sz="half" idx="2"/>
          </p:nvPr>
        </p:nvSpPr>
        <p:spPr>
          <a:xfrm>
            <a:off x="839788" y="2505075"/>
            <a:ext cx="5157787" cy="3438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306762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A453-EB0A-0645-9226-4FEB2816FC50}"/>
              </a:ext>
            </a:extLst>
          </p:cNvPr>
          <p:cNvSpPr>
            <a:spLocks noGrp="1"/>
          </p:cNvSpPr>
          <p:nvPr>
            <p:ph type="title"/>
          </p:nvPr>
        </p:nvSpPr>
        <p:spPr/>
        <p:txBody>
          <a:bodyPr/>
          <a:lstStyle/>
          <a:p>
            <a:r>
              <a:rPr lang="en-GB"/>
              <a:t>Click to edit Master title style</a:t>
            </a:r>
            <a:endParaRPr lang="x-none"/>
          </a:p>
        </p:txBody>
      </p:sp>
    </p:spTree>
    <p:extLst>
      <p:ext uri="{BB962C8B-B14F-4D97-AF65-F5344CB8AC3E}">
        <p14:creationId xmlns:p14="http://schemas.microsoft.com/office/powerpoint/2010/main" val="300217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DCB058D-13F1-5147-AF15-FB33BDEBCF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0" y="0"/>
            <a:ext cx="12230400" cy="6879600"/>
          </a:xfrm>
          <a:prstGeom prst="rect">
            <a:avLst/>
          </a:prstGeom>
        </p:spPr>
      </p:pic>
    </p:spTree>
    <p:extLst>
      <p:ext uri="{BB962C8B-B14F-4D97-AF65-F5344CB8AC3E}">
        <p14:creationId xmlns:p14="http://schemas.microsoft.com/office/powerpoint/2010/main" val="2643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F8EF5A-47A3-F241-85E9-A8492A2D42C6}"/>
              </a:ext>
            </a:extLst>
          </p:cNvPr>
          <p:cNvPicPr>
            <a:picLocks noChangeAspect="1"/>
          </p:cNvPicPr>
          <p:nvPr userDrawn="1"/>
        </p:nvPicPr>
        <p:blipFill>
          <a:blip r:embed="rId2"/>
          <a:stretch>
            <a:fillRect/>
          </a:stretch>
        </p:blipFill>
        <p:spPr>
          <a:xfrm>
            <a:off x="-14400" y="-8100"/>
            <a:ext cx="12261600" cy="6897150"/>
          </a:xfrm>
          <a:prstGeom prst="rect">
            <a:avLst/>
          </a:prstGeom>
        </p:spPr>
      </p:pic>
      <p:sp>
        <p:nvSpPr>
          <p:cNvPr id="2" name="Date Placeholder 1">
            <a:extLst>
              <a:ext uri="{FF2B5EF4-FFF2-40B4-BE49-F238E27FC236}">
                <a16:creationId xmlns:a16="http://schemas.microsoft.com/office/drawing/2014/main" id="{2C824A67-E8C3-C940-9E76-566468880CD0}"/>
              </a:ext>
            </a:extLst>
          </p:cNvPr>
          <p:cNvSpPr>
            <a:spLocks noGrp="1"/>
          </p:cNvSpPr>
          <p:nvPr>
            <p:ph type="dt" sz="half" idx="10"/>
          </p:nvPr>
        </p:nvSpPr>
        <p:spPr>
          <a:xfrm>
            <a:off x="838200" y="6356350"/>
            <a:ext cx="2743200" cy="365125"/>
          </a:xfrm>
          <a:prstGeom prst="rect">
            <a:avLst/>
          </a:prstGeom>
        </p:spPr>
        <p:txBody>
          <a:bodyPr/>
          <a:lstStyle/>
          <a:p>
            <a:fld id="{8A61EC70-75BA-604E-8F26-370EED43F5AA}" type="datetimeFigureOut">
              <a:rPr lang="x-none" smtClean="0"/>
              <a:t>8/26/2025</a:t>
            </a:fld>
            <a:endParaRPr lang="x-none"/>
          </a:p>
        </p:txBody>
      </p:sp>
      <p:sp>
        <p:nvSpPr>
          <p:cNvPr id="4" name="Slide Number Placeholder 3">
            <a:extLst>
              <a:ext uri="{FF2B5EF4-FFF2-40B4-BE49-F238E27FC236}">
                <a16:creationId xmlns:a16="http://schemas.microsoft.com/office/drawing/2014/main" id="{40A2C2BC-3D4D-B645-9BF6-52B65B1EB9CC}"/>
              </a:ext>
            </a:extLst>
          </p:cNvPr>
          <p:cNvSpPr>
            <a:spLocks noGrp="1"/>
          </p:cNvSpPr>
          <p:nvPr>
            <p:ph type="sldNum" sz="quarter" idx="12"/>
          </p:nvPr>
        </p:nvSpPr>
        <p:spPr>
          <a:xfrm>
            <a:off x="6436200" y="6356350"/>
            <a:ext cx="2743200" cy="365125"/>
          </a:xfrm>
          <a:prstGeom prst="rect">
            <a:avLst/>
          </a:prstGeom>
        </p:spPr>
        <p:txBody>
          <a:bodyPr/>
          <a:lstStyle/>
          <a:p>
            <a:fld id="{3E17F0C9-EFAE-3441-8717-578774F9B5C0}" type="slidenum">
              <a:rPr lang="x-none" smtClean="0"/>
              <a:t>‹#›</a:t>
            </a:fld>
            <a:endParaRPr lang="x-none"/>
          </a:p>
        </p:txBody>
      </p:sp>
    </p:spTree>
    <p:extLst>
      <p:ext uri="{BB962C8B-B14F-4D97-AF65-F5344CB8AC3E}">
        <p14:creationId xmlns:p14="http://schemas.microsoft.com/office/powerpoint/2010/main" val="55817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370A-77DD-A149-BF1E-842991D63571}"/>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x-none" dirty="0"/>
          </a:p>
        </p:txBody>
      </p:sp>
      <p:sp>
        <p:nvSpPr>
          <p:cNvPr id="3" name="Picture Placeholder 2">
            <a:extLst>
              <a:ext uri="{FF2B5EF4-FFF2-40B4-BE49-F238E27FC236}">
                <a16:creationId xmlns:a16="http://schemas.microsoft.com/office/drawing/2014/main" id="{2C92F53D-7F3E-7D4F-8C6F-A62ABE4FD60B}"/>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22E3A3D-0F7C-2E40-8660-DAAC7E021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053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AEE2780-3416-004C-8AE7-FF9F03A4990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230400" cy="6879600"/>
          </a:xfrm>
          <a:prstGeom prst="rect">
            <a:avLst/>
          </a:prstGeom>
        </p:spPr>
      </p:pic>
      <p:sp>
        <p:nvSpPr>
          <p:cNvPr id="2" name="Title Placeholder 1">
            <a:extLst>
              <a:ext uri="{FF2B5EF4-FFF2-40B4-BE49-F238E27FC236}">
                <a16:creationId xmlns:a16="http://schemas.microsoft.com/office/drawing/2014/main" id="{C280E9F3-7219-B548-B532-2A92B6DD2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94C44C68-4202-D247-B6B1-09E55DD83902}"/>
              </a:ext>
            </a:extLst>
          </p:cNvPr>
          <p:cNvSpPr>
            <a:spLocks noGrp="1"/>
          </p:cNvSpPr>
          <p:nvPr>
            <p:ph type="body" idx="1"/>
          </p:nvPr>
        </p:nvSpPr>
        <p:spPr>
          <a:xfrm>
            <a:off x="838200" y="1825625"/>
            <a:ext cx="10515600" cy="423386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1" name="Picture 10">
            <a:extLst>
              <a:ext uri="{FF2B5EF4-FFF2-40B4-BE49-F238E27FC236}">
                <a16:creationId xmlns:a16="http://schemas.microsoft.com/office/drawing/2014/main" id="{1C352607-8401-5F46-864A-E5E456A1BBF2}"/>
              </a:ext>
            </a:extLst>
          </p:cNvPr>
          <p:cNvPicPr>
            <a:picLocks noChangeAspect="1"/>
          </p:cNvPicPr>
          <p:nvPr userDrawn="1"/>
        </p:nvPicPr>
        <p:blipFill>
          <a:blip r:embed="rId12"/>
          <a:stretch>
            <a:fillRect/>
          </a:stretch>
        </p:blipFill>
        <p:spPr>
          <a:xfrm>
            <a:off x="10344600" y="365125"/>
            <a:ext cx="1549400" cy="1028700"/>
          </a:xfrm>
          <a:prstGeom prst="rect">
            <a:avLst/>
          </a:prstGeom>
        </p:spPr>
      </p:pic>
      <p:pic>
        <p:nvPicPr>
          <p:cNvPr id="5" name="Attēls 4">
            <a:extLst>
              <a:ext uri="{FF2B5EF4-FFF2-40B4-BE49-F238E27FC236}">
                <a16:creationId xmlns:a16="http://schemas.microsoft.com/office/drawing/2014/main" id="{A9E90C39-D205-3166-BE51-8814A567B12E}"/>
              </a:ext>
            </a:extLst>
          </p:cNvPr>
          <p:cNvPicPr>
            <a:picLocks noChangeAspect="1"/>
          </p:cNvPicPr>
          <p:nvPr userDrawn="1"/>
        </p:nvPicPr>
        <p:blipFill>
          <a:blip r:embed="rId13"/>
          <a:stretch>
            <a:fillRect/>
          </a:stretch>
        </p:blipFill>
        <p:spPr>
          <a:xfrm>
            <a:off x="838200" y="6119591"/>
            <a:ext cx="1140051" cy="676715"/>
          </a:xfrm>
          <a:prstGeom prst="rect">
            <a:avLst/>
          </a:prstGeom>
        </p:spPr>
      </p:pic>
      <p:sp>
        <p:nvSpPr>
          <p:cNvPr id="4" name="Kājenes vietturis 3">
            <a:extLst>
              <a:ext uri="{FF2B5EF4-FFF2-40B4-BE49-F238E27FC236}">
                <a16:creationId xmlns:a16="http://schemas.microsoft.com/office/drawing/2014/main" id="{4BA8D4A6-5B06-7977-9E3E-A4C0E3761FC9}"/>
              </a:ext>
            </a:extLst>
          </p:cNvPr>
          <p:cNvSpPr>
            <a:spLocks noGrp="1"/>
          </p:cNvSpPr>
          <p:nvPr>
            <p:ph type="ftr" sz="quarter" idx="3"/>
          </p:nvPr>
        </p:nvSpPr>
        <p:spPr>
          <a:xfrm>
            <a:off x="838200" y="6059487"/>
            <a:ext cx="4114800" cy="6619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Tree>
    <p:extLst>
      <p:ext uri="{BB962C8B-B14F-4D97-AF65-F5344CB8AC3E}">
        <p14:creationId xmlns:p14="http://schemas.microsoft.com/office/powerpoint/2010/main" val="120992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57" r:id="rId8"/>
  </p:sldLayoutIdLst>
  <p:txStyles>
    <p:title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dejukapitals.sharepoint.com/teams/ITKC_2024_2027_007/Shared%20Documents/P&#275;tniec&#299;bas%20projektu%20atlase_dublejas/1.uzsaukums/Sagataves/1_1_ITKC_petniecibas_projektu_aprakst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dejukapitals.sharepoint.com/teams/ITKC_2024_2027_007/Shared%20Documents/P&#275;tniec&#299;bas%20projektu%20atlase_dublejas/1.uzsaukums/Sagataves/1_2_Petniecibas%20projekta%20budzets.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dejukapitals.sharepoint.com/teams/ITKC_2024_2027_007/Shared%20Documents/P&#275;tniec&#299;bas%20projektu%20atlase_dublejas/1.uzsaukums/Sagataves/5_Atlases_kriteriji_2024_07.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tu.lv/lv/tehnologiju-gatavibas-limeni" TargetMode="External"/><Relationship Id="rId2" Type="http://schemas.openxmlformats.org/officeDocument/2006/relationships/hyperlink" Target="https://www.itkc.lv/services"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likumi.lv/ta/id/349114-latvijas-atveselosanas-un-noturibas-mehanisma-plana-5-1-reformu-un-investiciju-virziena-produktivitates-paaugstinasana-cau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nfo@itkc.lv"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BD045-F8C2-294D-8455-F43B9880916C}"/>
              </a:ext>
            </a:extLst>
          </p:cNvPr>
          <p:cNvSpPr txBox="1"/>
          <p:nvPr/>
        </p:nvSpPr>
        <p:spPr>
          <a:xfrm>
            <a:off x="2336059" y="2133549"/>
            <a:ext cx="7522108" cy="1754326"/>
          </a:xfrm>
          <a:prstGeom prst="rect">
            <a:avLst/>
          </a:prstGeom>
          <a:noFill/>
        </p:spPr>
        <p:txBody>
          <a:bodyPr wrap="square" rtlCol="0">
            <a:spAutoFit/>
          </a:bodyPr>
          <a:lstStyle/>
          <a:p>
            <a:pPr algn="ctr"/>
            <a:r>
              <a:rPr lang="lv-LV" sz="3600" dirty="0"/>
              <a:t>Informācijas un komunikācijas tehnoloģiju kompetences centrs pētniecībai</a:t>
            </a:r>
          </a:p>
        </p:txBody>
      </p:sp>
      <p:sp>
        <p:nvSpPr>
          <p:cNvPr id="5" name="TextBox 4">
            <a:extLst>
              <a:ext uri="{FF2B5EF4-FFF2-40B4-BE49-F238E27FC236}">
                <a16:creationId xmlns:a16="http://schemas.microsoft.com/office/drawing/2014/main" id="{E1EC25CB-12AA-630B-2EF9-9C3B876B3984}"/>
              </a:ext>
            </a:extLst>
          </p:cNvPr>
          <p:cNvSpPr txBox="1"/>
          <p:nvPr/>
        </p:nvSpPr>
        <p:spPr>
          <a:xfrm>
            <a:off x="3898774" y="4068246"/>
            <a:ext cx="4394446" cy="707886"/>
          </a:xfrm>
          <a:prstGeom prst="rect">
            <a:avLst/>
          </a:prstGeom>
          <a:noFill/>
        </p:spPr>
        <p:txBody>
          <a:bodyPr wrap="square" rtlCol="0">
            <a:spAutoFit/>
          </a:bodyPr>
          <a:lstStyle/>
          <a:p>
            <a:pPr algn="ctr"/>
            <a:r>
              <a:rPr lang="lv-LV" sz="2000" b="1" dirty="0"/>
              <a:t>2024 – 2027</a:t>
            </a:r>
          </a:p>
          <a:p>
            <a:pPr algn="ctr"/>
            <a:r>
              <a:rPr lang="lv-LV" sz="2000" dirty="0" err="1"/>
              <a:t>id</a:t>
            </a:r>
            <a:r>
              <a:rPr lang="lv-LV" sz="2000" dirty="0"/>
              <a:t>. Nr. 5.1.1.2.i.0/2/24/A/CFLA/007 </a:t>
            </a:r>
            <a:endParaRPr lang="en-US" sz="2000" dirty="0"/>
          </a:p>
        </p:txBody>
      </p:sp>
      <p:pic>
        <p:nvPicPr>
          <p:cNvPr id="7" name="Picture 6">
            <a:extLst>
              <a:ext uri="{FF2B5EF4-FFF2-40B4-BE49-F238E27FC236}">
                <a16:creationId xmlns:a16="http://schemas.microsoft.com/office/drawing/2014/main" id="{CF45DF78-0D64-7A9E-2437-5653CFD15ED5}"/>
              </a:ext>
            </a:extLst>
          </p:cNvPr>
          <p:cNvPicPr>
            <a:picLocks noChangeAspect="1"/>
          </p:cNvPicPr>
          <p:nvPr/>
        </p:nvPicPr>
        <p:blipFill>
          <a:blip r:embed="rId2"/>
          <a:stretch>
            <a:fillRect/>
          </a:stretch>
        </p:blipFill>
        <p:spPr>
          <a:xfrm>
            <a:off x="4799226" y="4829098"/>
            <a:ext cx="1296771" cy="1423598"/>
          </a:xfrm>
          <a:prstGeom prst="rect">
            <a:avLst/>
          </a:prstGeom>
        </p:spPr>
      </p:pic>
      <p:pic>
        <p:nvPicPr>
          <p:cNvPr id="11" name="Picture 10">
            <a:extLst>
              <a:ext uri="{FF2B5EF4-FFF2-40B4-BE49-F238E27FC236}">
                <a16:creationId xmlns:a16="http://schemas.microsoft.com/office/drawing/2014/main" id="{1291F08B-B6D5-5FA6-9F0E-588988494099}"/>
              </a:ext>
            </a:extLst>
          </p:cNvPr>
          <p:cNvPicPr>
            <a:picLocks noChangeAspect="1"/>
          </p:cNvPicPr>
          <p:nvPr/>
        </p:nvPicPr>
        <p:blipFill>
          <a:blip r:embed="rId3"/>
          <a:stretch>
            <a:fillRect/>
          </a:stretch>
        </p:blipFill>
        <p:spPr>
          <a:xfrm>
            <a:off x="6373904" y="4953475"/>
            <a:ext cx="892399" cy="1144101"/>
          </a:xfrm>
          <a:prstGeom prst="rect">
            <a:avLst/>
          </a:prstGeom>
        </p:spPr>
      </p:pic>
      <p:sp>
        <p:nvSpPr>
          <p:cNvPr id="13" name="TextBox 12">
            <a:extLst>
              <a:ext uri="{FF2B5EF4-FFF2-40B4-BE49-F238E27FC236}">
                <a16:creationId xmlns:a16="http://schemas.microsoft.com/office/drawing/2014/main" id="{E421C494-81E9-C607-11F0-1D743F0DFF87}"/>
              </a:ext>
            </a:extLst>
          </p:cNvPr>
          <p:cNvSpPr txBox="1"/>
          <p:nvPr/>
        </p:nvSpPr>
        <p:spPr>
          <a:xfrm>
            <a:off x="10577485" y="6394038"/>
            <a:ext cx="1614515" cy="400110"/>
          </a:xfrm>
          <a:prstGeom prst="rect">
            <a:avLst/>
          </a:prstGeom>
          <a:noFill/>
        </p:spPr>
        <p:txBody>
          <a:bodyPr wrap="square" rtlCol="0">
            <a:spAutoFit/>
          </a:bodyPr>
          <a:lstStyle/>
          <a:p>
            <a:pPr algn="ctr"/>
            <a:r>
              <a:rPr lang="en-GB" sz="2000" b="1" dirty="0"/>
              <a:t>27.08.2025</a:t>
            </a:r>
            <a:r>
              <a:rPr lang="lv-LV" sz="2000" b="1" dirty="0"/>
              <a:t>.</a:t>
            </a:r>
          </a:p>
        </p:txBody>
      </p:sp>
    </p:spTree>
    <p:extLst>
      <p:ext uri="{BB962C8B-B14F-4D97-AF65-F5344CB8AC3E}">
        <p14:creationId xmlns:p14="http://schemas.microsoft.com/office/powerpoint/2010/main" val="160583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Pētniecības projekta apraksts</a:t>
            </a:r>
          </a:p>
        </p:txBody>
      </p:sp>
      <p:pic>
        <p:nvPicPr>
          <p:cNvPr id="7" name="Picture 6">
            <a:hlinkClick r:id="rId2"/>
            <a:extLst>
              <a:ext uri="{FF2B5EF4-FFF2-40B4-BE49-F238E27FC236}">
                <a16:creationId xmlns:a16="http://schemas.microsoft.com/office/drawing/2014/main" id="{A22E0321-FFCB-01D3-2B5C-DEF5AC81B039}"/>
              </a:ext>
            </a:extLst>
          </p:cNvPr>
          <p:cNvPicPr>
            <a:picLocks noChangeAspect="1"/>
          </p:cNvPicPr>
          <p:nvPr/>
        </p:nvPicPr>
        <p:blipFill>
          <a:blip r:embed="rId3"/>
          <a:stretch>
            <a:fillRect/>
          </a:stretch>
        </p:blipFill>
        <p:spPr>
          <a:xfrm>
            <a:off x="4036099" y="239341"/>
            <a:ext cx="7999392" cy="5899552"/>
          </a:xfrm>
          <a:prstGeom prst="rect">
            <a:avLst/>
          </a:prstGeom>
        </p:spPr>
      </p:pic>
    </p:spTree>
    <p:extLst>
      <p:ext uri="{BB962C8B-B14F-4D97-AF65-F5344CB8AC3E}">
        <p14:creationId xmlns:p14="http://schemas.microsoft.com/office/powerpoint/2010/main" val="167261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zdevīgākie cenu piedāvājumi | Jauna jumta izmaksas | Pieprasijums.lv">
            <a:extLst>
              <a:ext uri="{FF2B5EF4-FFF2-40B4-BE49-F238E27FC236}">
                <a16:creationId xmlns:a16="http://schemas.microsoft.com/office/drawing/2014/main" id="{FB5C8E7A-C1C3-6832-83D8-077D8941D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18" r="21216" b="-1"/>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59" name="Rectangle 2058">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6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E0B0-FDAA-02D0-94D1-92E554C594FB}"/>
              </a:ext>
            </a:extLst>
          </p:cNvPr>
          <p:cNvSpPr>
            <a:spLocks noGrp="1"/>
          </p:cNvSpPr>
          <p:nvPr>
            <p:ph type="title"/>
          </p:nvPr>
        </p:nvSpPr>
        <p:spPr>
          <a:xfrm>
            <a:off x="761801" y="328512"/>
            <a:ext cx="4778387" cy="1628970"/>
          </a:xfrm>
        </p:spPr>
        <p:txBody>
          <a:bodyPr anchor="ctr">
            <a:normAutofit/>
          </a:bodyPr>
          <a:lstStyle/>
          <a:p>
            <a:r>
              <a:rPr lang="lv-LV" sz="3700"/>
              <a:t>Svarīgākais </a:t>
            </a:r>
            <a:r>
              <a:rPr lang="en-GB" sz="3700"/>
              <a:t>par attiecināmajām </a:t>
            </a:r>
            <a:r>
              <a:rPr lang="lv-LV" sz="3700"/>
              <a:t>izmaks</a:t>
            </a:r>
            <a:r>
              <a:rPr lang="en-GB" sz="3700"/>
              <a:t>ām</a:t>
            </a:r>
            <a:endParaRPr lang="en-US" sz="3700"/>
          </a:p>
        </p:txBody>
      </p:sp>
      <p:sp>
        <p:nvSpPr>
          <p:cNvPr id="3" name="Content Placeholder 2">
            <a:extLst>
              <a:ext uri="{FF2B5EF4-FFF2-40B4-BE49-F238E27FC236}">
                <a16:creationId xmlns:a16="http://schemas.microsoft.com/office/drawing/2014/main" id="{B8540ED4-B1D0-9005-2E15-B3E94AE9BD2C}"/>
              </a:ext>
            </a:extLst>
          </p:cNvPr>
          <p:cNvSpPr>
            <a:spLocks noGrp="1"/>
          </p:cNvSpPr>
          <p:nvPr>
            <p:ph idx="1"/>
          </p:nvPr>
        </p:nvSpPr>
        <p:spPr>
          <a:xfrm>
            <a:off x="761801" y="2351315"/>
            <a:ext cx="4659756" cy="3907752"/>
          </a:xfrm>
        </p:spPr>
        <p:txBody>
          <a:bodyPr anchor="ctr">
            <a:normAutofit lnSpcReduction="10000"/>
          </a:bodyPr>
          <a:lstStyle/>
          <a:p>
            <a:r>
              <a:rPr lang="lv-LV" altLang="lv-LV" sz="1400" dirty="0">
                <a:cs typeface="Times New Roman" pitchFamily="18" charset="0"/>
              </a:rPr>
              <a:t>Izmaksas ir tieši saistītas ar pētniecības projekta īstenošanu un nepieciešamas rezultātu sasniegšanai, un šī </a:t>
            </a:r>
            <a:r>
              <a:rPr lang="lv-LV" altLang="lv-LV" sz="1400" b="1" dirty="0">
                <a:cs typeface="Times New Roman" pitchFamily="18" charset="0"/>
              </a:rPr>
              <a:t>saistība ir skaidri saprotama un pierādāma.</a:t>
            </a:r>
          </a:p>
          <a:p>
            <a:r>
              <a:rPr lang="lv-LV" altLang="lv-LV" sz="1400" dirty="0">
                <a:cs typeface="Times New Roman" pitchFamily="18" charset="0"/>
              </a:rPr>
              <a:t>Izmaksas, kuras tieši saistītas ar projekta ietvaros veiktajām darbībām, ir </a:t>
            </a:r>
            <a:r>
              <a:rPr lang="lv-LV" altLang="lv-LV" sz="1400" b="1" dirty="0">
                <a:cs typeface="Times New Roman" pitchFamily="18" charset="0"/>
              </a:rPr>
              <a:t>izmērāmas, samērīgas, pamatotas</a:t>
            </a:r>
            <a:r>
              <a:rPr lang="lv-LV" altLang="lv-LV" sz="1400" dirty="0">
                <a:cs typeface="Times New Roman" pitchFamily="18" charset="0"/>
              </a:rPr>
              <a:t> un atbilst pareizas finanšu vadības principiem.</a:t>
            </a:r>
          </a:p>
          <a:p>
            <a:r>
              <a:rPr lang="lv-LV" altLang="lv-LV" sz="1400" dirty="0">
                <a:cs typeface="Times New Roman" pitchFamily="18" charset="0"/>
              </a:rPr>
              <a:t>Izmaksas ir attiecināmas tikai tiktāl, cik tās attiecas uz konkrēto pētniecības projektu. Attiecināmajās izmaksās iekļauj izmaksas </a:t>
            </a:r>
            <a:r>
              <a:rPr lang="lv-LV" altLang="lv-LV" sz="1400" b="1" dirty="0">
                <a:cs typeface="Times New Roman" pitchFamily="18" charset="0"/>
              </a:rPr>
              <a:t>tikai</a:t>
            </a:r>
            <a:r>
              <a:rPr lang="lv-LV" altLang="lv-LV" sz="1400" dirty="0">
                <a:cs typeface="Times New Roman" pitchFamily="18" charset="0"/>
              </a:rPr>
              <a:t> par tām pētniecības projektu aktivitātēm, kuras projekta noslēguma progresa pārskata iesniegšanas dienā būs noslēgtas. </a:t>
            </a:r>
            <a:endParaRPr lang="lv-LV" altLang="lv-LV" sz="1400" b="1" dirty="0">
              <a:cs typeface="Times New Roman" pitchFamily="18" charset="0"/>
            </a:endParaRPr>
          </a:p>
          <a:p>
            <a:r>
              <a:rPr lang="lv-LV" altLang="lv-LV" sz="1400" b="1" dirty="0">
                <a:cs typeface="Times New Roman" pitchFamily="18" charset="0"/>
              </a:rPr>
              <a:t>Attiecināmā instrumentu, iekārtu un to aprīkojuma mēneša nomas maksa tiek pielīdzināta amortizācijas izmaksām</a:t>
            </a:r>
            <a:r>
              <a:rPr lang="lv-LV" altLang="lv-LV" sz="1400" dirty="0">
                <a:cs typeface="Times New Roman" pitchFamily="18" charset="0"/>
              </a:rPr>
              <a:t>, kādas tās būtu, ja instrumenti, iekārtas un to aprīkojums būtu sadarbības partnera īpašumā. Izmaksām jāpiemēro tādu pašu nolietojuma aprēķināšanas metodi kā nomnieka īpašumā esošiem pamatlīdzekļiem. Sadarbības partneriem jāiesniedz attiecīgie dokumenti, kas apliecina nomāto instrumentu, iekārtu un to aprīkojuma tirgus vērtību.</a:t>
            </a:r>
          </a:p>
        </p:txBody>
      </p:sp>
    </p:spTree>
    <p:extLst>
      <p:ext uri="{BB962C8B-B14F-4D97-AF65-F5344CB8AC3E}">
        <p14:creationId xmlns:p14="http://schemas.microsoft.com/office/powerpoint/2010/main" val="197387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adomi, kā samazināt ikdienas izmaksas – Aizdevums.lv">
            <a:extLst>
              <a:ext uri="{FF2B5EF4-FFF2-40B4-BE49-F238E27FC236}">
                <a16:creationId xmlns:a16="http://schemas.microsoft.com/office/drawing/2014/main" id="{C3FA1D21-7202-D046-A3C5-ADF60D32B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973" r="26854" b="1"/>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3" name="Rectangle 308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26866-FB92-0373-3FF1-137D96BEEB5F}"/>
              </a:ext>
            </a:extLst>
          </p:cNvPr>
          <p:cNvSpPr>
            <a:spLocks noGrp="1"/>
          </p:cNvSpPr>
          <p:nvPr>
            <p:ph type="title"/>
          </p:nvPr>
        </p:nvSpPr>
        <p:spPr>
          <a:xfrm>
            <a:off x="761801" y="328512"/>
            <a:ext cx="4778387" cy="1628970"/>
          </a:xfrm>
        </p:spPr>
        <p:txBody>
          <a:bodyPr anchor="ctr">
            <a:normAutofit/>
          </a:bodyPr>
          <a:lstStyle/>
          <a:p>
            <a:r>
              <a:rPr lang="lv-LV" sz="4000"/>
              <a:t>Attiecināmās izmaksas</a:t>
            </a:r>
            <a:endParaRPr lang="en-US" sz="4000"/>
          </a:p>
        </p:txBody>
      </p:sp>
      <p:sp>
        <p:nvSpPr>
          <p:cNvPr id="3" name="Content Placeholder 2">
            <a:extLst>
              <a:ext uri="{FF2B5EF4-FFF2-40B4-BE49-F238E27FC236}">
                <a16:creationId xmlns:a16="http://schemas.microsoft.com/office/drawing/2014/main" id="{373C736F-B482-BD95-9111-9CEA5CB55B82}"/>
              </a:ext>
            </a:extLst>
          </p:cNvPr>
          <p:cNvSpPr>
            <a:spLocks noGrp="1"/>
          </p:cNvSpPr>
          <p:nvPr>
            <p:ph idx="1"/>
          </p:nvPr>
        </p:nvSpPr>
        <p:spPr>
          <a:xfrm>
            <a:off x="761801" y="2285995"/>
            <a:ext cx="4659756" cy="4469368"/>
          </a:xfrm>
        </p:spPr>
        <p:txBody>
          <a:bodyPr anchor="ctr">
            <a:normAutofit lnSpcReduction="10000"/>
          </a:bodyPr>
          <a:lstStyle/>
          <a:p>
            <a:r>
              <a:rPr lang="en-US" sz="2000" dirty="0" err="1"/>
              <a:t>Darba</a:t>
            </a:r>
            <a:r>
              <a:rPr lang="en-US" sz="2000" dirty="0"/>
              <a:t> </a:t>
            </a:r>
            <a:r>
              <a:rPr lang="en-US" sz="2000" dirty="0" err="1"/>
              <a:t>samaksa</a:t>
            </a:r>
            <a:endParaRPr lang="lv-LV" sz="2000" dirty="0"/>
          </a:p>
          <a:p>
            <a:r>
              <a:rPr lang="en-US" sz="2000" dirty="0" err="1"/>
              <a:t>Komandējuma</a:t>
            </a:r>
            <a:r>
              <a:rPr lang="en-US" sz="2000" dirty="0"/>
              <a:t> (</a:t>
            </a:r>
            <a:r>
              <a:rPr lang="en-US" sz="2000" dirty="0" err="1"/>
              <a:t>darba</a:t>
            </a:r>
            <a:r>
              <a:rPr lang="en-US" sz="2000" dirty="0"/>
              <a:t> </a:t>
            </a:r>
            <a:r>
              <a:rPr lang="en-US" sz="2000" dirty="0" err="1"/>
              <a:t>brauciena</a:t>
            </a:r>
            <a:r>
              <a:rPr lang="en-US" sz="2000" dirty="0"/>
              <a:t>) </a:t>
            </a:r>
            <a:r>
              <a:rPr lang="en-US" sz="2000" dirty="0" err="1"/>
              <a:t>izmaksas</a:t>
            </a:r>
            <a:endParaRPr lang="lv-LV" sz="2000" dirty="0"/>
          </a:p>
          <a:p>
            <a:r>
              <a:rPr lang="en-US" sz="2000" dirty="0" err="1"/>
              <a:t>Komunālo</a:t>
            </a:r>
            <a:r>
              <a:rPr lang="en-US" sz="2000" dirty="0"/>
              <a:t> </a:t>
            </a:r>
            <a:r>
              <a:rPr lang="en-US" sz="2000" dirty="0" err="1"/>
              <a:t>pakalpojumu</a:t>
            </a:r>
            <a:r>
              <a:rPr lang="en-US" sz="2000" dirty="0"/>
              <a:t> un </a:t>
            </a:r>
            <a:r>
              <a:rPr lang="en-US" sz="2000" dirty="0" err="1"/>
              <a:t>sakaru</a:t>
            </a:r>
            <a:r>
              <a:rPr lang="en-US" sz="2000" dirty="0"/>
              <a:t> </a:t>
            </a:r>
            <a:r>
              <a:rPr lang="en-US" sz="2000" dirty="0" err="1"/>
              <a:t>pakalpojumu</a:t>
            </a:r>
            <a:r>
              <a:rPr lang="en-US" sz="2000" dirty="0"/>
              <a:t> </a:t>
            </a:r>
            <a:r>
              <a:rPr lang="en-US" sz="2000" dirty="0" err="1"/>
              <a:t>izmaksas</a:t>
            </a:r>
            <a:endParaRPr lang="lv-LV" sz="2000" dirty="0"/>
          </a:p>
          <a:p>
            <a:r>
              <a:rPr lang="en-US" sz="2000" dirty="0" err="1"/>
              <a:t>Telpu</a:t>
            </a:r>
            <a:r>
              <a:rPr lang="en-US" sz="2000" dirty="0"/>
              <a:t> </a:t>
            </a:r>
            <a:r>
              <a:rPr lang="en-US" sz="2000" dirty="0" err="1"/>
              <a:t>nomas</a:t>
            </a:r>
            <a:r>
              <a:rPr lang="en-US" sz="2000" dirty="0"/>
              <a:t> </a:t>
            </a:r>
            <a:r>
              <a:rPr lang="en-US" sz="2000" dirty="0" err="1"/>
              <a:t>maksa</a:t>
            </a:r>
            <a:endParaRPr lang="lv-LV" sz="2000" dirty="0"/>
          </a:p>
          <a:p>
            <a:r>
              <a:rPr lang="en-US" sz="2000" dirty="0" err="1"/>
              <a:t>Materiālu</a:t>
            </a:r>
            <a:r>
              <a:rPr lang="en-US" sz="2000" dirty="0"/>
              <a:t> </a:t>
            </a:r>
            <a:r>
              <a:rPr lang="en-US" sz="2000" dirty="0" err="1"/>
              <a:t>izmaksas</a:t>
            </a:r>
            <a:r>
              <a:rPr lang="en-US" sz="2000" dirty="0"/>
              <a:t>, </a:t>
            </a:r>
            <a:r>
              <a:rPr lang="en-US" sz="2000" dirty="0" err="1"/>
              <a:t>ciktāl</a:t>
            </a:r>
            <a:r>
              <a:rPr lang="en-US" sz="2000" dirty="0"/>
              <a:t> </a:t>
            </a:r>
            <a:r>
              <a:rPr lang="en-US" sz="2000" dirty="0" err="1"/>
              <a:t>tos</a:t>
            </a:r>
            <a:r>
              <a:rPr lang="en-US" sz="2000" dirty="0"/>
              <a:t> </a:t>
            </a:r>
            <a:r>
              <a:rPr lang="en-US" sz="2000" dirty="0" err="1"/>
              <a:t>izmanto</a:t>
            </a:r>
            <a:r>
              <a:rPr lang="en-US" sz="2000" dirty="0"/>
              <a:t> </a:t>
            </a:r>
            <a:r>
              <a:rPr lang="en-US" sz="2000" dirty="0" err="1"/>
              <a:t>pētniecības</a:t>
            </a:r>
            <a:r>
              <a:rPr lang="en-US" sz="2000" dirty="0"/>
              <a:t> </a:t>
            </a:r>
            <a:r>
              <a:rPr lang="en-US" sz="2000" dirty="0" err="1"/>
              <a:t>darbībām</a:t>
            </a:r>
            <a:endParaRPr lang="lv-LV" sz="2000" dirty="0"/>
          </a:p>
          <a:p>
            <a:r>
              <a:rPr lang="en-US" sz="2000" dirty="0" err="1"/>
              <a:t>Instrumentu</a:t>
            </a:r>
            <a:r>
              <a:rPr lang="en-US" sz="2000" dirty="0"/>
              <a:t>, </a:t>
            </a:r>
            <a:r>
              <a:rPr lang="en-US" sz="2000" dirty="0" err="1"/>
              <a:t>iekārtu</a:t>
            </a:r>
            <a:r>
              <a:rPr lang="en-US" sz="2000" dirty="0"/>
              <a:t> un to </a:t>
            </a:r>
            <a:r>
              <a:rPr lang="en-US" sz="2000" dirty="0" err="1"/>
              <a:t>aprīkojuma</a:t>
            </a:r>
            <a:r>
              <a:rPr lang="en-US" sz="2000" dirty="0"/>
              <a:t> </a:t>
            </a:r>
            <a:r>
              <a:rPr lang="en-US" sz="2000" dirty="0" err="1"/>
              <a:t>izmaksas</a:t>
            </a:r>
            <a:endParaRPr lang="lv-LV" sz="2000" dirty="0"/>
          </a:p>
          <a:p>
            <a:r>
              <a:rPr lang="en-US" sz="2000" dirty="0" err="1"/>
              <a:t>Izmaksas</a:t>
            </a:r>
            <a:r>
              <a:rPr lang="en-US" sz="2000" dirty="0"/>
              <a:t> par </a:t>
            </a:r>
            <a:r>
              <a:rPr lang="en-US" sz="2000" dirty="0" err="1"/>
              <a:t>līgumpētījumiem</a:t>
            </a:r>
            <a:r>
              <a:rPr lang="en-US" sz="2000" dirty="0"/>
              <a:t> un </a:t>
            </a:r>
            <a:r>
              <a:rPr lang="en-US" sz="2000" dirty="0" err="1"/>
              <a:t>patentiem</a:t>
            </a:r>
            <a:endParaRPr lang="lv-LV" sz="2000" dirty="0"/>
          </a:p>
          <a:p>
            <a:r>
              <a:rPr lang="en-US" sz="2000" dirty="0" err="1"/>
              <a:t>Ārējo</a:t>
            </a:r>
            <a:r>
              <a:rPr lang="en-US" sz="2000" dirty="0"/>
              <a:t> </a:t>
            </a:r>
            <a:r>
              <a:rPr lang="en-US" sz="2000" dirty="0" err="1"/>
              <a:t>pakalpojumu</a:t>
            </a:r>
            <a:r>
              <a:rPr lang="en-US" sz="2000" dirty="0"/>
              <a:t> </a:t>
            </a:r>
            <a:r>
              <a:rPr lang="en-US" sz="2000" dirty="0" err="1"/>
              <a:t>izmaksas</a:t>
            </a:r>
            <a:r>
              <a:rPr lang="en-US" sz="2000" dirty="0"/>
              <a:t> – </a:t>
            </a:r>
            <a:r>
              <a:rPr lang="en-US" sz="2000" dirty="0" err="1"/>
              <a:t>testēšanas</a:t>
            </a:r>
            <a:r>
              <a:rPr lang="en-US" sz="2000" dirty="0"/>
              <a:t> un </a:t>
            </a:r>
            <a:r>
              <a:rPr lang="en-US" sz="2000" dirty="0" err="1"/>
              <a:t>izstrādes</a:t>
            </a:r>
            <a:r>
              <a:rPr lang="en-US" sz="2000" dirty="0"/>
              <a:t> </a:t>
            </a:r>
            <a:r>
              <a:rPr lang="en-US" sz="2000" dirty="0" err="1"/>
              <a:t>pakalpojumi</a:t>
            </a:r>
            <a:endParaRPr lang="en-US" sz="2000" dirty="0"/>
          </a:p>
        </p:txBody>
      </p:sp>
    </p:spTree>
    <p:extLst>
      <p:ext uri="{BB962C8B-B14F-4D97-AF65-F5344CB8AC3E}">
        <p14:creationId xmlns:p14="http://schemas.microsoft.com/office/powerpoint/2010/main" val="169010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7D988-94AD-5A67-CEFE-359A91CB9D9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Pētniecības projekta budžets</a:t>
            </a:r>
          </a:p>
        </p:txBody>
      </p:sp>
      <p:pic>
        <p:nvPicPr>
          <p:cNvPr id="5" name="Picture 4">
            <a:hlinkClick r:id="rId2"/>
            <a:extLst>
              <a:ext uri="{FF2B5EF4-FFF2-40B4-BE49-F238E27FC236}">
                <a16:creationId xmlns:a16="http://schemas.microsoft.com/office/drawing/2014/main" id="{F457CDDC-136B-B6C1-513E-9C8107736773}"/>
              </a:ext>
            </a:extLst>
          </p:cNvPr>
          <p:cNvPicPr>
            <a:picLocks noChangeAspect="1"/>
          </p:cNvPicPr>
          <p:nvPr/>
        </p:nvPicPr>
        <p:blipFill>
          <a:blip r:embed="rId3"/>
          <a:stretch>
            <a:fillRect/>
          </a:stretch>
        </p:blipFill>
        <p:spPr>
          <a:xfrm>
            <a:off x="888795" y="1966293"/>
            <a:ext cx="10414408" cy="4452160"/>
          </a:xfrm>
          <a:prstGeom prst="rect">
            <a:avLst/>
          </a:prstGeom>
        </p:spPr>
      </p:pic>
    </p:spTree>
    <p:extLst>
      <p:ext uri="{BB962C8B-B14F-4D97-AF65-F5344CB8AC3E}">
        <p14:creationId xmlns:p14="http://schemas.microsoft.com/office/powerpoint/2010/main" val="150829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A51D-AA38-A9C1-D307-1975BB87782B}"/>
              </a:ext>
            </a:extLst>
          </p:cNvPr>
          <p:cNvSpPr>
            <a:spLocks noGrp="1"/>
          </p:cNvSpPr>
          <p:nvPr>
            <p:ph type="title"/>
          </p:nvPr>
        </p:nvSpPr>
        <p:spPr/>
        <p:txBody>
          <a:bodyPr>
            <a:normAutofit/>
          </a:bodyPr>
          <a:lstStyle/>
          <a:p>
            <a:r>
              <a:rPr lang="lv-LV" sz="3600" dirty="0"/>
              <a:t>Pētniecības projekta budžets</a:t>
            </a:r>
            <a:endParaRPr lang="en-US" sz="3600" dirty="0"/>
          </a:p>
        </p:txBody>
      </p:sp>
      <p:sp>
        <p:nvSpPr>
          <p:cNvPr id="3" name="Content Placeholder 2">
            <a:extLst>
              <a:ext uri="{FF2B5EF4-FFF2-40B4-BE49-F238E27FC236}">
                <a16:creationId xmlns:a16="http://schemas.microsoft.com/office/drawing/2014/main" id="{8D5E05EF-AE1E-C1C3-65C2-EF8EB6843C40}"/>
              </a:ext>
            </a:extLst>
          </p:cNvPr>
          <p:cNvSpPr>
            <a:spLocks noGrp="1"/>
          </p:cNvSpPr>
          <p:nvPr>
            <p:ph idx="1"/>
          </p:nvPr>
        </p:nvSpPr>
        <p:spPr>
          <a:xfrm>
            <a:off x="838200" y="1825625"/>
            <a:ext cx="3962400" cy="4146110"/>
          </a:xfrm>
        </p:spPr>
        <p:txBody>
          <a:bodyPr>
            <a:normAutofit/>
          </a:bodyPr>
          <a:lstStyle/>
          <a:p>
            <a:pPr marL="0" indent="0">
              <a:buNone/>
            </a:pPr>
            <a:r>
              <a:rPr lang="lv-LV" sz="3200" dirty="0"/>
              <a:t>Rūpīgi jāizvērtē, kādas budžeta pozīcijas iekļaujamas pētniecības projekta tāmē, īpašu uzmanību pievēršot:</a:t>
            </a:r>
          </a:p>
          <a:p>
            <a:pPr lvl="1"/>
            <a:r>
              <a:rPr lang="en-GB" sz="1800" dirty="0"/>
              <a:t>ā</a:t>
            </a:r>
            <a:r>
              <a:rPr lang="lv-LV" sz="1800" dirty="0" err="1"/>
              <a:t>rpakalpojumu</a:t>
            </a:r>
            <a:r>
              <a:rPr lang="lv-LV" sz="1800" dirty="0"/>
              <a:t> pozīcijai</a:t>
            </a:r>
          </a:p>
          <a:p>
            <a:pPr lvl="1"/>
            <a:r>
              <a:rPr lang="en-GB" sz="1800" dirty="0"/>
              <a:t>m</a:t>
            </a:r>
            <a:r>
              <a:rPr lang="lv-LV" sz="1800" dirty="0" err="1"/>
              <a:t>ateriālu</a:t>
            </a:r>
            <a:r>
              <a:rPr lang="lv-LV" sz="1800" dirty="0"/>
              <a:t> izmaksām</a:t>
            </a:r>
          </a:p>
          <a:p>
            <a:pPr lvl="1"/>
            <a:r>
              <a:rPr lang="en-GB" sz="1800" dirty="0"/>
              <a:t>t</a:t>
            </a:r>
            <a:r>
              <a:rPr lang="lv-LV" sz="1800" dirty="0"/>
              <a:t>elpu nomas un komunālajiem maksājumiem</a:t>
            </a:r>
          </a:p>
          <a:p>
            <a:pPr marL="0" indent="0">
              <a:buNone/>
            </a:pPr>
            <a:endParaRPr lang="en-US" sz="4000" dirty="0"/>
          </a:p>
        </p:txBody>
      </p:sp>
      <p:pic>
        <p:nvPicPr>
          <p:cNvPr id="4" name="Picture 3" descr="A screenshot of a computer screen&#10;&#10;Description automatically generated">
            <a:extLst>
              <a:ext uri="{FF2B5EF4-FFF2-40B4-BE49-F238E27FC236}">
                <a16:creationId xmlns:a16="http://schemas.microsoft.com/office/drawing/2014/main" id="{DBE61E88-1160-A5B0-27FF-147992FDEFF3}"/>
              </a:ext>
            </a:extLst>
          </p:cNvPr>
          <p:cNvPicPr>
            <a:picLocks noChangeAspect="1"/>
          </p:cNvPicPr>
          <p:nvPr/>
        </p:nvPicPr>
        <p:blipFill rotWithShape="1">
          <a:blip r:embed="rId2"/>
          <a:srcRect r="34704"/>
          <a:stretch/>
        </p:blipFill>
        <p:spPr>
          <a:xfrm>
            <a:off x="5411283" y="1690688"/>
            <a:ext cx="6780717" cy="5035550"/>
          </a:xfrm>
          <a:prstGeom prst="rect">
            <a:avLst/>
          </a:prstGeom>
        </p:spPr>
      </p:pic>
    </p:spTree>
    <p:extLst>
      <p:ext uri="{BB962C8B-B14F-4D97-AF65-F5344CB8AC3E}">
        <p14:creationId xmlns:p14="http://schemas.microsoft.com/office/powerpoint/2010/main" val="14405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8B72-D81D-D213-66AB-BA94E7EAA256}"/>
              </a:ext>
            </a:extLst>
          </p:cNvPr>
          <p:cNvSpPr>
            <a:spLocks noGrp="1"/>
          </p:cNvSpPr>
          <p:nvPr>
            <p:ph type="title"/>
          </p:nvPr>
        </p:nvSpPr>
        <p:spPr>
          <a:xfrm>
            <a:off x="838200" y="365125"/>
            <a:ext cx="9397817" cy="1325563"/>
          </a:xfrm>
        </p:spPr>
        <p:txBody>
          <a:bodyPr anchor="ctr">
            <a:normAutofit/>
          </a:bodyPr>
          <a:lstStyle/>
          <a:p>
            <a:r>
              <a:rPr lang="lv-LV" dirty="0"/>
              <a:t>Pētniecības projektu izvērtēšanas kārtība</a:t>
            </a:r>
            <a:endParaRPr lang="en-US" dirty="0"/>
          </a:p>
        </p:txBody>
      </p:sp>
      <p:sp>
        <p:nvSpPr>
          <p:cNvPr id="3" name="Content Placeholder 2">
            <a:extLst>
              <a:ext uri="{FF2B5EF4-FFF2-40B4-BE49-F238E27FC236}">
                <a16:creationId xmlns:a16="http://schemas.microsoft.com/office/drawing/2014/main" id="{C7F009A6-8520-5E6B-D017-B3BED15FB232}"/>
              </a:ext>
            </a:extLst>
          </p:cNvPr>
          <p:cNvSpPr>
            <a:spLocks noGrp="1"/>
          </p:cNvSpPr>
          <p:nvPr>
            <p:ph idx="1"/>
          </p:nvPr>
        </p:nvSpPr>
        <p:spPr>
          <a:xfrm>
            <a:off x="838200" y="1825625"/>
            <a:ext cx="5162550" cy="4146110"/>
          </a:xfrm>
        </p:spPr>
        <p:txBody>
          <a:bodyPr>
            <a:normAutofit/>
          </a:bodyPr>
          <a:lstStyle/>
          <a:p>
            <a:r>
              <a:rPr lang="lv-LV" sz="1300" dirty="0"/>
              <a:t>Pētniecības projektu pieteikumu iesniegšanas termiņš </a:t>
            </a:r>
            <a:r>
              <a:rPr lang="lv-LV" sz="1300" b="1" dirty="0"/>
              <a:t>– </a:t>
            </a:r>
            <a:r>
              <a:rPr lang="en-GB" sz="1300" b="1" dirty="0"/>
              <a:t>16.09.2025</a:t>
            </a:r>
            <a:r>
              <a:rPr lang="lv-LV" sz="1300" b="1" dirty="0"/>
              <a:t>.</a:t>
            </a:r>
          </a:p>
          <a:p>
            <a:r>
              <a:rPr lang="lv-LV" sz="1300" dirty="0"/>
              <a:t>Pētniecības projektu </a:t>
            </a:r>
            <a:r>
              <a:rPr lang="lv-LV" sz="1300" b="1" dirty="0" err="1"/>
              <a:t>priekšizvērtēšanas</a:t>
            </a:r>
            <a:r>
              <a:rPr lang="lv-LV" sz="1300" dirty="0"/>
              <a:t> posms (iespējami precizējumi pētniecības projekta pieteikumā)</a:t>
            </a:r>
          </a:p>
          <a:p>
            <a:r>
              <a:rPr lang="lv-LV" sz="1300" dirty="0"/>
              <a:t>Pētniecības projektu pieteikumu </a:t>
            </a:r>
            <a:r>
              <a:rPr lang="lv-LV" sz="1300" b="1" dirty="0"/>
              <a:t>prezentēšana</a:t>
            </a:r>
            <a:r>
              <a:rPr lang="lv-LV" sz="1300" dirty="0"/>
              <a:t> pētniecības projektu atlases vērtēšanas komisijai</a:t>
            </a:r>
          </a:p>
          <a:p>
            <a:r>
              <a:rPr lang="lv-LV" sz="1300" b="1" dirty="0"/>
              <a:t>Komisijas vērtējums </a:t>
            </a:r>
            <a:r>
              <a:rPr lang="lv-LV" sz="1300" dirty="0"/>
              <a:t>ar lēmumiem:</a:t>
            </a:r>
          </a:p>
          <a:p>
            <a:pPr marL="514350" indent="-514350">
              <a:buFont typeface="+mj-lt"/>
              <a:buAutoNum type="romanLcPeriod"/>
            </a:pPr>
            <a:r>
              <a:rPr lang="lv-LV" sz="1300" b="1" dirty="0">
                <a:effectLst/>
              </a:rPr>
              <a:t>noraidīts</a:t>
            </a:r>
            <a:r>
              <a:rPr lang="lv-LV" sz="1300" dirty="0">
                <a:effectLst/>
              </a:rPr>
              <a:t>, ja tiek konstatētas neatbilstības kritērijiem vai kompetences centram nav pietiekama finansējuma pētniecības projekta īstenošanai;</a:t>
            </a:r>
          </a:p>
          <a:p>
            <a:pPr marL="514350" indent="-514350">
              <a:buFont typeface="+mj-lt"/>
              <a:buAutoNum type="romanLcPeriod"/>
            </a:pPr>
            <a:r>
              <a:rPr lang="lv-LV" sz="1300" b="1" dirty="0">
                <a:effectLst/>
              </a:rPr>
              <a:t>atbalstīts</a:t>
            </a:r>
            <a:r>
              <a:rPr lang="lv-LV" sz="1300" dirty="0">
                <a:effectLst/>
              </a:rPr>
              <a:t> pētniecības projekta pieteikuma virzībai uz CFLA</a:t>
            </a:r>
            <a:r>
              <a:rPr lang="lv-LV" sz="1300" dirty="0"/>
              <a:t>;</a:t>
            </a:r>
          </a:p>
          <a:p>
            <a:pPr marL="514350" indent="-514350">
              <a:buFont typeface="+mj-lt"/>
              <a:buAutoNum type="romanLcPeriod"/>
            </a:pPr>
            <a:r>
              <a:rPr lang="lv-LV" sz="1300" dirty="0">
                <a:effectLst/>
              </a:rPr>
              <a:t>atbalstīts pētniecības projekta pieteikuma virzībai uz CFLA </a:t>
            </a:r>
            <a:r>
              <a:rPr lang="lv-LV" sz="1300" b="1" dirty="0">
                <a:effectLst/>
              </a:rPr>
              <a:t>ar nosacījumiem</a:t>
            </a:r>
            <a:r>
              <a:rPr lang="lv-LV" sz="1300" dirty="0">
                <a:effectLst/>
              </a:rPr>
              <a:t>, ja nepieciešami precizējumi vai eksperta viedoklis.</a:t>
            </a:r>
          </a:p>
          <a:p>
            <a:r>
              <a:rPr lang="lv-LV" sz="1300" dirty="0"/>
              <a:t>Atbalstīto pētniecības projektu pieteikumu iesniegšana </a:t>
            </a:r>
            <a:r>
              <a:rPr lang="lv-LV" sz="1300" b="1" dirty="0"/>
              <a:t>CFLA</a:t>
            </a:r>
          </a:p>
          <a:p>
            <a:r>
              <a:rPr lang="lv-LV" sz="1300" dirty="0"/>
              <a:t>CFLA </a:t>
            </a:r>
            <a:r>
              <a:rPr lang="lv-LV" sz="1300" b="1" dirty="0"/>
              <a:t>lēmums</a:t>
            </a:r>
          </a:p>
        </p:txBody>
      </p:sp>
      <p:pic>
        <p:nvPicPr>
          <p:cNvPr id="1026" name="Picture 2" descr="risku izvērtēšana | Lursoft Blog">
            <a:extLst>
              <a:ext uri="{FF2B5EF4-FFF2-40B4-BE49-F238E27FC236}">
                <a16:creationId xmlns:a16="http://schemas.microsoft.com/office/drawing/2014/main" id="{23865478-0B84-90D3-2F58-AA96B9C2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59" r="6149" b="1"/>
          <a:stretch/>
        </p:blipFill>
        <p:spPr bwMode="auto">
          <a:xfrm>
            <a:off x="6191250" y="1825625"/>
            <a:ext cx="5162550" cy="4146110"/>
          </a:xfrm>
          <a:prstGeom prst="rect">
            <a:avLst/>
          </a:prstGeom>
          <a:solidFill>
            <a:srgbClr val="FFFFFF"/>
          </a:solidFill>
        </p:spPr>
      </p:pic>
    </p:spTree>
    <p:extLst>
      <p:ext uri="{BB962C8B-B14F-4D97-AF65-F5344CB8AC3E}">
        <p14:creationId xmlns:p14="http://schemas.microsoft.com/office/powerpoint/2010/main" val="12096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69EE5-E5E9-FE09-CA9C-EE49EE7A68D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Pētniecības projektu vērtēšanas kritēriji</a:t>
            </a:r>
          </a:p>
        </p:txBody>
      </p:sp>
      <p:pic>
        <p:nvPicPr>
          <p:cNvPr id="5" name="Picture 4">
            <a:hlinkClick r:id="rId2"/>
            <a:extLst>
              <a:ext uri="{FF2B5EF4-FFF2-40B4-BE49-F238E27FC236}">
                <a16:creationId xmlns:a16="http://schemas.microsoft.com/office/drawing/2014/main" id="{E1428BB7-4191-6781-EB66-1AA2D76F422F}"/>
              </a:ext>
            </a:extLst>
          </p:cNvPr>
          <p:cNvPicPr>
            <a:picLocks noChangeAspect="1"/>
          </p:cNvPicPr>
          <p:nvPr/>
        </p:nvPicPr>
        <p:blipFill>
          <a:blip r:embed="rId3"/>
          <a:stretch>
            <a:fillRect/>
          </a:stretch>
        </p:blipFill>
        <p:spPr>
          <a:xfrm>
            <a:off x="4585126" y="1574019"/>
            <a:ext cx="6387674" cy="2475222"/>
          </a:xfrm>
          <a:prstGeom prst="rect">
            <a:avLst/>
          </a:prstGeom>
        </p:spPr>
      </p:pic>
    </p:spTree>
    <p:extLst>
      <p:ext uri="{BB962C8B-B14F-4D97-AF65-F5344CB8AC3E}">
        <p14:creationId xmlns:p14="http://schemas.microsoft.com/office/powerpoint/2010/main" val="331080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3E709-220A-7074-FA07-4F8764066416}"/>
              </a:ext>
            </a:extLst>
          </p:cNvPr>
          <p:cNvSpPr>
            <a:spLocks noGrp="1"/>
          </p:cNvSpPr>
          <p:nvPr>
            <p:ph type="title"/>
          </p:nvPr>
        </p:nvSpPr>
        <p:spPr>
          <a:xfrm>
            <a:off x="761803" y="350196"/>
            <a:ext cx="4646904" cy="1624520"/>
          </a:xfrm>
        </p:spPr>
        <p:txBody>
          <a:bodyPr anchor="ctr">
            <a:normAutofit/>
          </a:bodyPr>
          <a:lstStyle/>
          <a:p>
            <a:r>
              <a:rPr lang="lv-LV" sz="4000"/>
              <a:t>Noderīgi materiāli</a:t>
            </a:r>
            <a:endParaRPr lang="en-US" sz="4000"/>
          </a:p>
        </p:txBody>
      </p:sp>
      <p:sp>
        <p:nvSpPr>
          <p:cNvPr id="3" name="Content Placeholder 2">
            <a:extLst>
              <a:ext uri="{FF2B5EF4-FFF2-40B4-BE49-F238E27FC236}">
                <a16:creationId xmlns:a16="http://schemas.microsoft.com/office/drawing/2014/main" id="{1A8D0735-050D-82B0-8B63-E238C0D5FEFE}"/>
              </a:ext>
            </a:extLst>
          </p:cNvPr>
          <p:cNvSpPr>
            <a:spLocks noGrp="1"/>
          </p:cNvSpPr>
          <p:nvPr>
            <p:ph idx="1"/>
          </p:nvPr>
        </p:nvSpPr>
        <p:spPr>
          <a:xfrm>
            <a:off x="761802" y="2743200"/>
            <a:ext cx="4646905" cy="3613149"/>
          </a:xfrm>
        </p:spPr>
        <p:txBody>
          <a:bodyPr anchor="ctr">
            <a:normAutofit fontScale="92500" lnSpcReduction="20000"/>
          </a:bodyPr>
          <a:lstStyle/>
          <a:p>
            <a:pPr marL="0" indent="0">
              <a:lnSpc>
                <a:spcPct val="100000"/>
              </a:lnSpc>
              <a:spcBef>
                <a:spcPts val="1200"/>
              </a:spcBef>
              <a:spcAft>
                <a:spcPts val="1200"/>
              </a:spcAft>
              <a:buNone/>
            </a:pPr>
            <a:r>
              <a:rPr lang="lv-LV" sz="2000" i="0" dirty="0">
                <a:effectLst/>
                <a:highlight>
                  <a:srgbClr val="FFFFFF"/>
                </a:highlight>
                <a:latin typeface="+mj-lt"/>
                <a:hlinkClick r:id="rId2"/>
              </a:rPr>
              <a:t>IT kompetences centra pētniecības virzieni</a:t>
            </a:r>
            <a:endParaRPr lang="lv-LV" sz="2000" b="1" dirty="0">
              <a:highlight>
                <a:srgbClr val="FFFFFF"/>
              </a:highlight>
              <a:latin typeface="+mj-lt"/>
            </a:endParaRPr>
          </a:p>
          <a:p>
            <a:pPr marL="0" indent="0">
              <a:lnSpc>
                <a:spcPct val="100000"/>
              </a:lnSpc>
              <a:spcBef>
                <a:spcPts val="1200"/>
              </a:spcBef>
              <a:spcAft>
                <a:spcPts val="1200"/>
              </a:spcAft>
              <a:buNone/>
            </a:pPr>
            <a:r>
              <a:rPr lang="lv-LV" sz="2000" dirty="0">
                <a:latin typeface="+mj-lt"/>
                <a:hlinkClick r:id="rId3"/>
              </a:rPr>
              <a:t>Tehnoloģiju gatavības līmeņi</a:t>
            </a:r>
            <a:endParaRPr lang="lv-LV" sz="2000" dirty="0">
              <a:highlight>
                <a:srgbClr val="FFFFFF"/>
              </a:highlight>
              <a:latin typeface="+mj-lt"/>
              <a:hlinkClick r:id="rId4"/>
            </a:endParaRPr>
          </a:p>
          <a:p>
            <a:pPr marL="0" indent="0">
              <a:lnSpc>
                <a:spcPct val="100000"/>
              </a:lnSpc>
              <a:spcBef>
                <a:spcPts val="1200"/>
              </a:spcBef>
              <a:spcAft>
                <a:spcPts val="1200"/>
              </a:spcAft>
              <a:buNone/>
            </a:pPr>
            <a:r>
              <a:rPr lang="lv-LV" sz="2000" i="0" dirty="0">
                <a:effectLst/>
                <a:highlight>
                  <a:srgbClr val="FFFFFF"/>
                </a:highlight>
                <a:latin typeface="+mj-lt"/>
                <a:hlinkClick r:id="rId4"/>
              </a:rPr>
              <a:t>Latvijas Atveseļošanas un noturības mehānisma plāna 5.1. reformu un investīciju virziena "Produktivitātes paaugstināšana caur investīciju apjoma palielināšanu P&amp;A" 5.1.1.r. reformas "Inovāciju pārvaldība un privāto P&amp;A investīciju motivācija" 5.1.1.2.i. investīcijas "Atbalsta instruments pētniecībai un internacionalizācijai" otrās kārtas īstenošanas noteikumi</a:t>
            </a:r>
            <a:endParaRPr lang="lv-LV" sz="2000" i="0" dirty="0">
              <a:effectLst/>
              <a:highlight>
                <a:srgbClr val="FFFFFF"/>
              </a:highlight>
              <a:latin typeface="+mj-lt"/>
            </a:endParaRPr>
          </a:p>
          <a:p>
            <a:pPr marL="0" indent="0">
              <a:buNone/>
            </a:pPr>
            <a:endParaRPr lang="en-US" sz="2000" dirty="0">
              <a:latin typeface="+mj-lt"/>
            </a:endParaRPr>
          </a:p>
        </p:txBody>
      </p:sp>
      <p:pic>
        <p:nvPicPr>
          <p:cNvPr id="5" name="Picture 4" descr="A row of samples for medical testing">
            <a:extLst>
              <a:ext uri="{FF2B5EF4-FFF2-40B4-BE49-F238E27FC236}">
                <a16:creationId xmlns:a16="http://schemas.microsoft.com/office/drawing/2014/main" id="{308AC5FB-76D2-2C32-A70F-9F7719E857E0}"/>
              </a:ext>
            </a:extLst>
          </p:cNvPr>
          <p:cNvPicPr>
            <a:picLocks noChangeAspect="1"/>
          </p:cNvPicPr>
          <p:nvPr/>
        </p:nvPicPr>
        <p:blipFill>
          <a:blip r:embed="rId5"/>
          <a:srcRect l="33259"/>
          <a:stretch/>
        </p:blipFill>
        <p:spPr>
          <a:xfrm>
            <a:off x="6096000" y="1"/>
            <a:ext cx="6102825" cy="6858000"/>
          </a:xfrm>
          <a:prstGeom prst="rect">
            <a:avLst/>
          </a:prstGeom>
        </p:spPr>
      </p:pic>
    </p:spTree>
    <p:extLst>
      <p:ext uri="{BB962C8B-B14F-4D97-AF65-F5344CB8AC3E}">
        <p14:creationId xmlns:p14="http://schemas.microsoft.com/office/powerpoint/2010/main" val="345244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72D16-7410-62DD-32E2-C0A3094D87CB}"/>
              </a:ext>
            </a:extLst>
          </p:cNvPr>
          <p:cNvSpPr>
            <a:spLocks noGrp="1"/>
          </p:cNvSpPr>
          <p:nvPr>
            <p:ph type="title"/>
          </p:nvPr>
        </p:nvSpPr>
        <p:spPr>
          <a:xfrm>
            <a:off x="841248" y="256032"/>
            <a:ext cx="10506456" cy="1014984"/>
          </a:xfrm>
        </p:spPr>
        <p:txBody>
          <a:bodyPr anchor="b">
            <a:normAutofit/>
          </a:bodyPr>
          <a:lstStyle/>
          <a:p>
            <a:r>
              <a:rPr lang="lv-LV" dirty="0"/>
              <a:t>Kontaktinformācija</a:t>
            </a:r>
            <a:endParaRPr lang="en-US" dirty="0"/>
          </a:p>
        </p:txBody>
      </p:sp>
      <p:sp>
        <p:nvSpPr>
          <p:cNvPr id="1033" name="Rectangle 103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Attēlu rezultāti vaicājumam Signe Bāliņa. izmērs: 176 x 185. Avots: publikacijas.lu.lv">
            <a:extLst>
              <a:ext uri="{FF2B5EF4-FFF2-40B4-BE49-F238E27FC236}">
                <a16:creationId xmlns:a16="http://schemas.microsoft.com/office/drawing/2014/main" id="{E7461645-4CCB-CE90-C881-B02CD2EC7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93" y="2696074"/>
            <a:ext cx="2522572" cy="2648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7B6AF6-9067-930B-E5F1-2E8F118ABEA1}"/>
              </a:ext>
            </a:extLst>
          </p:cNvPr>
          <p:cNvSpPr txBox="1"/>
          <p:nvPr/>
        </p:nvSpPr>
        <p:spPr>
          <a:xfrm>
            <a:off x="2064794" y="5717763"/>
            <a:ext cx="2818852" cy="651204"/>
          </a:xfrm>
          <a:prstGeom prst="rect">
            <a:avLst/>
          </a:prstGeom>
          <a:noFill/>
        </p:spPr>
        <p:txBody>
          <a:bodyPr wrap="square" rtlCol="0">
            <a:spAutoFit/>
          </a:bodyPr>
          <a:lstStyle/>
          <a:p>
            <a:pPr algn="ctr" defTabSz="795528">
              <a:spcAft>
                <a:spcPts val="600"/>
              </a:spcAft>
            </a:pPr>
            <a:r>
              <a:rPr lang="en-GB" sz="1566" kern="1200">
                <a:solidFill>
                  <a:schemeClr val="tx1"/>
                </a:solidFill>
                <a:latin typeface="+mn-lt"/>
                <a:ea typeface="+mn-ea"/>
                <a:cs typeface="+mn-cs"/>
              </a:rPr>
              <a:t>Signe Bāliņa, </a:t>
            </a:r>
            <a:r>
              <a:rPr lang="en-GB" sz="1566" kern="1200" err="1">
                <a:solidFill>
                  <a:schemeClr val="tx1"/>
                </a:solidFill>
                <a:latin typeface="+mn-lt"/>
                <a:ea typeface="+mn-ea"/>
                <a:cs typeface="+mn-cs"/>
              </a:rPr>
              <a:t>projekta</a:t>
            </a:r>
            <a:r>
              <a:rPr lang="en-GB" sz="1566" kern="1200">
                <a:solidFill>
                  <a:schemeClr val="tx1"/>
                </a:solidFill>
                <a:latin typeface="+mn-lt"/>
                <a:ea typeface="+mn-ea"/>
                <a:cs typeface="+mn-cs"/>
              </a:rPr>
              <a:t> </a:t>
            </a:r>
            <a:r>
              <a:rPr lang="en-GB" sz="1566" kern="1200" err="1">
                <a:solidFill>
                  <a:schemeClr val="tx1"/>
                </a:solidFill>
                <a:latin typeface="+mn-lt"/>
                <a:ea typeface="+mn-ea"/>
                <a:cs typeface="+mn-cs"/>
              </a:rPr>
              <a:t>vadītāja</a:t>
            </a:r>
            <a:endParaRPr lang="en-GB" sz="1566" kern="1200">
              <a:solidFill>
                <a:schemeClr val="tx1"/>
              </a:solidFill>
              <a:latin typeface="+mn-lt"/>
              <a:ea typeface="+mn-ea"/>
              <a:cs typeface="+mn-cs"/>
            </a:endParaRPr>
          </a:p>
          <a:p>
            <a:pPr algn="ctr" defTabSz="795528">
              <a:spcAft>
                <a:spcPts val="600"/>
              </a:spcAft>
            </a:pPr>
            <a:r>
              <a:rPr lang="en-GB" sz="1566" kern="1200">
                <a:solidFill>
                  <a:schemeClr val="tx1"/>
                </a:solidFill>
                <a:latin typeface="+mn-lt"/>
                <a:ea typeface="+mn-ea"/>
                <a:cs typeface="+mn-cs"/>
              </a:rPr>
              <a:t>+371 29 252 365</a:t>
            </a:r>
            <a:endParaRPr lang="en-GB"/>
          </a:p>
        </p:txBody>
      </p:sp>
      <p:sp>
        <p:nvSpPr>
          <p:cNvPr id="7" name="TextBox 6">
            <a:extLst>
              <a:ext uri="{FF2B5EF4-FFF2-40B4-BE49-F238E27FC236}">
                <a16:creationId xmlns:a16="http://schemas.microsoft.com/office/drawing/2014/main" id="{E8B059C4-F40F-7843-F9DD-E5E06FF42284}"/>
              </a:ext>
            </a:extLst>
          </p:cNvPr>
          <p:cNvSpPr txBox="1"/>
          <p:nvPr/>
        </p:nvSpPr>
        <p:spPr>
          <a:xfrm>
            <a:off x="5958753" y="683755"/>
            <a:ext cx="3553722" cy="467179"/>
          </a:xfrm>
          <a:prstGeom prst="rect">
            <a:avLst/>
          </a:prstGeom>
          <a:noFill/>
        </p:spPr>
        <p:txBody>
          <a:bodyPr wrap="square" rtlCol="0">
            <a:spAutoFit/>
          </a:bodyPr>
          <a:lstStyle/>
          <a:p>
            <a:pPr defTabSz="795528">
              <a:spcAft>
                <a:spcPts val="600"/>
              </a:spcAft>
            </a:pPr>
            <a:r>
              <a:rPr lang="en-GB" sz="2436" kern="1200" dirty="0">
                <a:solidFill>
                  <a:schemeClr val="tx1"/>
                </a:solidFill>
                <a:latin typeface="+mn-lt"/>
                <a:ea typeface="+mn-ea"/>
                <a:cs typeface="+mn-cs"/>
                <a:hlinkClick r:id="rId3"/>
              </a:rPr>
              <a:t>info@itkc.lv</a:t>
            </a:r>
            <a:r>
              <a:rPr lang="en-GB" sz="2436" kern="1200" dirty="0">
                <a:solidFill>
                  <a:schemeClr val="tx1"/>
                </a:solidFill>
                <a:latin typeface="+mn-lt"/>
                <a:ea typeface="+mn-ea"/>
                <a:cs typeface="+mn-cs"/>
              </a:rPr>
              <a:t> </a:t>
            </a:r>
            <a:endParaRPr lang="en-GB" sz="2800" dirty="0"/>
          </a:p>
        </p:txBody>
      </p:sp>
      <p:pic>
        <p:nvPicPr>
          <p:cNvPr id="13" name="Picture 12">
            <a:extLst>
              <a:ext uri="{FF2B5EF4-FFF2-40B4-BE49-F238E27FC236}">
                <a16:creationId xmlns:a16="http://schemas.microsoft.com/office/drawing/2014/main" id="{415DE458-22AE-E0C3-8D9B-717A23E376CD}"/>
              </a:ext>
            </a:extLst>
          </p:cNvPr>
          <p:cNvPicPr>
            <a:picLocks noChangeAspect="1"/>
          </p:cNvPicPr>
          <p:nvPr/>
        </p:nvPicPr>
        <p:blipFill rotWithShape="1">
          <a:blip r:embed="rId4"/>
          <a:srcRect l="15623" r="13008"/>
          <a:stretch/>
        </p:blipFill>
        <p:spPr>
          <a:xfrm>
            <a:off x="5025284" y="2685738"/>
            <a:ext cx="2189915" cy="2648282"/>
          </a:xfrm>
          <a:prstGeom prst="rect">
            <a:avLst/>
          </a:prstGeom>
        </p:spPr>
      </p:pic>
      <p:sp>
        <p:nvSpPr>
          <p:cNvPr id="14" name="TextBox 13">
            <a:extLst>
              <a:ext uri="{FF2B5EF4-FFF2-40B4-BE49-F238E27FC236}">
                <a16:creationId xmlns:a16="http://schemas.microsoft.com/office/drawing/2014/main" id="{ED416B5D-0CDF-6C52-C131-044E0C7E7DB6}"/>
              </a:ext>
            </a:extLst>
          </p:cNvPr>
          <p:cNvSpPr txBox="1"/>
          <p:nvPr/>
        </p:nvSpPr>
        <p:spPr>
          <a:xfrm>
            <a:off x="5025284" y="5717763"/>
            <a:ext cx="2189915" cy="651204"/>
          </a:xfrm>
          <a:prstGeom prst="rect">
            <a:avLst/>
          </a:prstGeom>
          <a:noFill/>
        </p:spPr>
        <p:txBody>
          <a:bodyPr wrap="square" rtlCol="0">
            <a:spAutoFit/>
          </a:bodyPr>
          <a:lstStyle/>
          <a:p>
            <a:pPr algn="ctr" defTabSz="795528">
              <a:spcAft>
                <a:spcPts val="600"/>
              </a:spcAft>
            </a:pPr>
            <a:r>
              <a:rPr lang="en-GB" sz="1566" kern="1200">
                <a:solidFill>
                  <a:schemeClr val="tx1"/>
                </a:solidFill>
                <a:latin typeface="+mn-lt"/>
                <a:ea typeface="+mn-ea"/>
                <a:cs typeface="+mn-cs"/>
              </a:rPr>
              <a:t>Baiba Berovska</a:t>
            </a:r>
          </a:p>
          <a:p>
            <a:pPr algn="ctr" defTabSz="795528">
              <a:spcAft>
                <a:spcPts val="600"/>
              </a:spcAft>
            </a:pPr>
            <a:r>
              <a:rPr lang="en-GB" sz="1566" kern="1200">
                <a:solidFill>
                  <a:schemeClr val="tx1"/>
                </a:solidFill>
                <a:latin typeface="+mn-lt"/>
                <a:ea typeface="+mn-ea"/>
                <a:cs typeface="+mn-cs"/>
              </a:rPr>
              <a:t>+371 29489720</a:t>
            </a:r>
            <a:endParaRPr lang="en-GB"/>
          </a:p>
        </p:txBody>
      </p:sp>
      <p:sp>
        <p:nvSpPr>
          <p:cNvPr id="17" name="TextBox 16">
            <a:extLst>
              <a:ext uri="{FF2B5EF4-FFF2-40B4-BE49-F238E27FC236}">
                <a16:creationId xmlns:a16="http://schemas.microsoft.com/office/drawing/2014/main" id="{F7E84BE5-6843-BF16-CA82-C0CCF52C8687}"/>
              </a:ext>
            </a:extLst>
          </p:cNvPr>
          <p:cNvSpPr txBox="1"/>
          <p:nvPr/>
        </p:nvSpPr>
        <p:spPr>
          <a:xfrm>
            <a:off x="7574050" y="5657943"/>
            <a:ext cx="2364530" cy="651204"/>
          </a:xfrm>
          <a:prstGeom prst="rect">
            <a:avLst/>
          </a:prstGeom>
          <a:noFill/>
        </p:spPr>
        <p:txBody>
          <a:bodyPr wrap="square" rtlCol="0">
            <a:spAutoFit/>
          </a:bodyPr>
          <a:lstStyle/>
          <a:p>
            <a:pPr algn="ctr" defTabSz="795528">
              <a:spcAft>
                <a:spcPts val="600"/>
              </a:spcAft>
            </a:pPr>
            <a:r>
              <a:rPr lang="en-GB" sz="1566" kern="1200" dirty="0">
                <a:solidFill>
                  <a:schemeClr val="tx1"/>
                </a:solidFill>
                <a:latin typeface="+mn-lt"/>
                <a:ea typeface="+mn-ea"/>
                <a:cs typeface="+mn-cs"/>
              </a:rPr>
              <a:t>Dace Saukuma</a:t>
            </a:r>
          </a:p>
          <a:p>
            <a:pPr algn="ctr" defTabSz="795528">
              <a:spcAft>
                <a:spcPts val="600"/>
              </a:spcAft>
            </a:pPr>
            <a:r>
              <a:rPr lang="en-GB" sz="1566" kern="1200" dirty="0">
                <a:solidFill>
                  <a:schemeClr val="tx1"/>
                </a:solidFill>
                <a:latin typeface="+mn-lt"/>
                <a:ea typeface="+mn-ea"/>
                <a:cs typeface="+mn-cs"/>
              </a:rPr>
              <a:t>+371 29 172 619</a:t>
            </a:r>
            <a:endParaRPr lang="en-GB" dirty="0"/>
          </a:p>
        </p:txBody>
      </p:sp>
      <p:pic>
        <p:nvPicPr>
          <p:cNvPr id="3" name="Attēls 2">
            <a:extLst>
              <a:ext uri="{FF2B5EF4-FFF2-40B4-BE49-F238E27FC236}">
                <a16:creationId xmlns:a16="http://schemas.microsoft.com/office/drawing/2014/main" id="{4BB465B4-9343-6A1E-DC63-103AD37B5E61}"/>
              </a:ext>
            </a:extLst>
          </p:cNvPr>
          <p:cNvPicPr>
            <a:picLocks noChangeAspect="1"/>
          </p:cNvPicPr>
          <p:nvPr/>
        </p:nvPicPr>
        <p:blipFill>
          <a:blip r:embed="rId5"/>
          <a:stretch>
            <a:fillRect/>
          </a:stretch>
        </p:blipFill>
        <p:spPr>
          <a:xfrm>
            <a:off x="7658940" y="2744609"/>
            <a:ext cx="2194750" cy="2639797"/>
          </a:xfrm>
          <a:prstGeom prst="rect">
            <a:avLst/>
          </a:prstGeom>
        </p:spPr>
      </p:pic>
    </p:spTree>
    <p:extLst>
      <p:ext uri="{BB962C8B-B14F-4D97-AF65-F5344CB8AC3E}">
        <p14:creationId xmlns:p14="http://schemas.microsoft.com/office/powerpoint/2010/main" val="287286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145650" y="2965782"/>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lgn="just"/>
            <a:r>
              <a:rPr lang="lv-LV" sz="1400" b="0" dirty="0">
                <a:solidFill>
                  <a:schemeClr val="bg1"/>
                </a:solidFill>
              </a:rPr>
              <a:t>Projektu līdzfinansē Atveseļošanas fonds Darbības programmas «Latvijas Atveseļošanas un noturības mehānisma plāna 5.1.1.r. Reformas «Inovāciju pārvaldība un privāto P&amp;A investīciju motivācija «5.1.1.2.i. investīcijas «Atbalsta instruments pētniecībai un internacionalizācijai» otrās kārtas īstenošanas noteikumi.</a:t>
            </a:r>
          </a:p>
        </p:txBody>
      </p:sp>
      <p:grpSp>
        <p:nvGrpSpPr>
          <p:cNvPr id="12" name="Grupa 11">
            <a:extLst>
              <a:ext uri="{FF2B5EF4-FFF2-40B4-BE49-F238E27FC236}">
                <a16:creationId xmlns:a16="http://schemas.microsoft.com/office/drawing/2014/main" id="{19C6CCC6-5E17-217C-1ED1-D42A91350795}"/>
              </a:ext>
            </a:extLst>
          </p:cNvPr>
          <p:cNvGrpSpPr/>
          <p:nvPr/>
        </p:nvGrpSpPr>
        <p:grpSpPr>
          <a:xfrm>
            <a:off x="128157" y="5734952"/>
            <a:ext cx="1842318" cy="1080750"/>
            <a:chOff x="5327520" y="5604723"/>
            <a:chExt cx="1698705" cy="976856"/>
          </a:xfrm>
        </p:grpSpPr>
        <p:pic>
          <p:nvPicPr>
            <p:cNvPr id="13" name="Attēls 7">
              <a:extLst>
                <a:ext uri="{FF2B5EF4-FFF2-40B4-BE49-F238E27FC236}">
                  <a16:creationId xmlns:a16="http://schemas.microsoft.com/office/drawing/2014/main" id="{AE68A1CA-3049-7F41-58C5-9D70A2DB8499}"/>
                </a:ext>
              </a:extLst>
            </p:cNvPr>
            <p:cNvPicPr>
              <a:picLocks noChangeAspect="1"/>
            </p:cNvPicPr>
            <p:nvPr/>
          </p:nvPicPr>
          <p:blipFill>
            <a:blip r:embed="rId2"/>
            <a:stretch>
              <a:fillRect/>
            </a:stretch>
          </p:blipFill>
          <p:spPr>
            <a:xfrm>
              <a:off x="6385499" y="5693435"/>
              <a:ext cx="640726" cy="814154"/>
            </a:xfrm>
            <a:prstGeom prst="rect">
              <a:avLst/>
            </a:prstGeom>
          </p:spPr>
        </p:pic>
        <p:pic>
          <p:nvPicPr>
            <p:cNvPr id="14" name="Attēls 8">
              <a:extLst>
                <a:ext uri="{FF2B5EF4-FFF2-40B4-BE49-F238E27FC236}">
                  <a16:creationId xmlns:a16="http://schemas.microsoft.com/office/drawing/2014/main" id="{CAAFC464-B52B-FDE7-C64D-0996A443655F}"/>
                </a:ext>
              </a:extLst>
            </p:cNvPr>
            <p:cNvPicPr>
              <a:picLocks noChangeAspect="1"/>
            </p:cNvPicPr>
            <p:nvPr/>
          </p:nvPicPr>
          <p:blipFill>
            <a:blip r:embed="rId3"/>
            <a:stretch>
              <a:fillRect/>
            </a:stretch>
          </p:blipFill>
          <p:spPr>
            <a:xfrm>
              <a:off x="5327520" y="5604723"/>
              <a:ext cx="889828" cy="976856"/>
            </a:xfrm>
            <a:prstGeom prst="rect">
              <a:avLst/>
            </a:prstGeom>
          </p:spPr>
        </p:pic>
      </p:grpSp>
      <p:sp>
        <p:nvSpPr>
          <p:cNvPr id="3" name="Title 1">
            <a:extLst>
              <a:ext uri="{FF2B5EF4-FFF2-40B4-BE49-F238E27FC236}">
                <a16:creationId xmlns:a16="http://schemas.microsoft.com/office/drawing/2014/main" id="{3F8CC21E-2493-2FAD-030D-89E3512A4C8A}"/>
              </a:ext>
            </a:extLst>
          </p:cNvPr>
          <p:cNvSpPr txBox="1">
            <a:spLocks/>
          </p:cNvSpPr>
          <p:nvPr/>
        </p:nvSpPr>
        <p:spPr>
          <a:xfrm>
            <a:off x="990601" y="1241093"/>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r>
              <a:rPr lang="lv-LV" sz="3600" dirty="0">
                <a:solidFill>
                  <a:schemeClr val="bg1"/>
                </a:solidFill>
              </a:rPr>
              <a:t>Paldies par uzmanību!</a:t>
            </a:r>
          </a:p>
        </p:txBody>
      </p:sp>
    </p:spTree>
    <p:extLst>
      <p:ext uri="{BB962C8B-B14F-4D97-AF65-F5344CB8AC3E}">
        <p14:creationId xmlns:p14="http://schemas.microsoft.com/office/powerpoint/2010/main" val="208650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7817" cy="1325563"/>
          </a:xfrm>
        </p:spPr>
        <p:txBody>
          <a:bodyPr anchor="ctr">
            <a:normAutofit/>
          </a:bodyPr>
          <a:lstStyle/>
          <a:p>
            <a:r>
              <a:rPr lang="lv-LV"/>
              <a:t>Projekta mērķis:</a:t>
            </a:r>
          </a:p>
        </p:txBody>
      </p:sp>
      <p:sp>
        <p:nvSpPr>
          <p:cNvPr id="3" name="Content Placeholder 2"/>
          <p:cNvSpPr>
            <a:spLocks noGrp="1"/>
          </p:cNvSpPr>
          <p:nvPr>
            <p:ph idx="1"/>
          </p:nvPr>
        </p:nvSpPr>
        <p:spPr>
          <a:xfrm>
            <a:off x="838200" y="1825625"/>
            <a:ext cx="5162550" cy="4146110"/>
          </a:xfrm>
        </p:spPr>
        <p:txBody>
          <a:bodyPr>
            <a:normAutofit/>
          </a:bodyPr>
          <a:lstStyle/>
          <a:p>
            <a:pPr marL="0" indent="0">
              <a:buNone/>
            </a:pPr>
            <a:r>
              <a:rPr lang="lv-LV" sz="2200">
                <a:effectLst/>
              </a:rPr>
              <a:t>līdz 2026. gada beigām</a:t>
            </a:r>
            <a:r>
              <a:rPr lang="en-GB" sz="2200">
                <a:effectLst/>
              </a:rPr>
              <a:t>:</a:t>
            </a:r>
          </a:p>
          <a:p>
            <a:r>
              <a:rPr lang="lv-LV" sz="2200">
                <a:effectLst/>
              </a:rPr>
              <a:t>palielināt privāto pētniecības un attīstības investīciju apjomu informācijas un komunikācijas tehnoloģiju jomā vismaz par 2.4 milj. EUR, </a:t>
            </a:r>
            <a:endParaRPr lang="en-GB" sz="2200">
              <a:effectLst/>
            </a:endParaRPr>
          </a:p>
          <a:p>
            <a:r>
              <a:rPr lang="lv-LV" sz="2200">
                <a:effectLst/>
              </a:rPr>
              <a:t>veicot mērķētas publiskās investīcijas vismaz 8 informācijas un komunikācijas tehnoloģiju jomas pētniecības projektos, </a:t>
            </a:r>
            <a:endParaRPr lang="en-GB" sz="2200">
              <a:effectLst/>
            </a:endParaRPr>
          </a:p>
          <a:p>
            <a:r>
              <a:rPr lang="lv-LV" sz="2200">
                <a:effectLst/>
              </a:rPr>
              <a:t>lai sekmētu vismaz 8 jaunu produktu un pakalpojumu izstrādi, kā arī zināšanu pārnesi informācijas un komunikācijas tehnoloģiju jomā.</a:t>
            </a:r>
            <a:endParaRPr lang="lv-LV" sz="2200"/>
          </a:p>
        </p:txBody>
      </p:sp>
      <p:sp>
        <p:nvSpPr>
          <p:cNvPr id="4" name="Title 1">
            <a:extLst>
              <a:ext uri="{FF2B5EF4-FFF2-40B4-BE49-F238E27FC236}">
                <a16:creationId xmlns:a16="http://schemas.microsoft.com/office/drawing/2014/main" id="{A8056D99-B883-E082-88A4-E0CD827BB74F}"/>
              </a:ext>
            </a:extLst>
          </p:cNvPr>
          <p:cNvSpPr txBox="1">
            <a:spLocks/>
          </p:cNvSpPr>
          <p:nvPr/>
        </p:nvSpPr>
        <p:spPr>
          <a:xfrm>
            <a:off x="6191250" y="1825625"/>
            <a:ext cx="5162550" cy="414611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spcAft>
                <a:spcPts val="600"/>
              </a:spcAft>
            </a:pPr>
            <a:r>
              <a:rPr lang="en-US" sz="2800" kern="1200" dirty="0" err="1">
                <a:solidFill>
                  <a:schemeClr val="tx1"/>
                </a:solidFill>
              </a:rPr>
              <a:t>Atveseļošanas</a:t>
            </a:r>
            <a:r>
              <a:rPr lang="en-US" sz="2800" kern="1200" dirty="0">
                <a:solidFill>
                  <a:schemeClr val="tx1"/>
                </a:solidFill>
              </a:rPr>
              <a:t> </a:t>
            </a:r>
            <a:r>
              <a:rPr lang="en-US" sz="2800" kern="1200" dirty="0" err="1">
                <a:solidFill>
                  <a:schemeClr val="tx1"/>
                </a:solidFill>
              </a:rPr>
              <a:t>fonda</a:t>
            </a:r>
            <a:r>
              <a:rPr lang="en-US" sz="2800" kern="1200" dirty="0">
                <a:solidFill>
                  <a:schemeClr val="tx1"/>
                </a:solidFill>
              </a:rPr>
              <a:t> </a:t>
            </a:r>
            <a:r>
              <a:rPr lang="en-US" sz="2800" kern="1200" dirty="0" err="1">
                <a:solidFill>
                  <a:schemeClr val="tx1"/>
                </a:solidFill>
              </a:rPr>
              <a:t>finansējums</a:t>
            </a:r>
            <a:r>
              <a:rPr lang="en-US" sz="2800" kern="1200" dirty="0">
                <a:solidFill>
                  <a:schemeClr val="tx1"/>
                </a:solidFill>
              </a:rPr>
              <a:t>:</a:t>
            </a:r>
          </a:p>
          <a:p>
            <a:pPr>
              <a:spcAft>
                <a:spcPts val="600"/>
              </a:spcAft>
            </a:pPr>
            <a:endParaRPr lang="en-US" sz="2800" b="0" kern="1200" dirty="0">
              <a:solidFill>
                <a:schemeClr val="tx1"/>
              </a:solidFill>
            </a:endParaRPr>
          </a:p>
          <a:p>
            <a:pPr>
              <a:spcAft>
                <a:spcPts val="600"/>
              </a:spcAft>
            </a:pPr>
            <a:r>
              <a:rPr lang="en-US" sz="2800" b="0" kern="1200" dirty="0" err="1">
                <a:solidFill>
                  <a:schemeClr val="tx1"/>
                </a:solidFill>
              </a:rPr>
              <a:t>pētniecības</a:t>
            </a:r>
            <a:r>
              <a:rPr lang="en-US" sz="2800" b="0" kern="1200" dirty="0">
                <a:solidFill>
                  <a:schemeClr val="tx1"/>
                </a:solidFill>
              </a:rPr>
              <a:t> </a:t>
            </a:r>
            <a:r>
              <a:rPr lang="en-US" sz="2800" b="0" kern="1200" dirty="0" err="1">
                <a:solidFill>
                  <a:schemeClr val="tx1"/>
                </a:solidFill>
              </a:rPr>
              <a:t>projektiem</a:t>
            </a:r>
            <a:r>
              <a:rPr lang="en-US" sz="2800" b="0" kern="1200" dirty="0">
                <a:solidFill>
                  <a:schemeClr val="tx1"/>
                </a:solidFill>
              </a:rPr>
              <a:t> </a:t>
            </a:r>
          </a:p>
          <a:p>
            <a:pPr>
              <a:spcAft>
                <a:spcPts val="600"/>
              </a:spcAft>
            </a:pPr>
            <a:r>
              <a:rPr lang="en-US" sz="2800" b="0" kern="1200" dirty="0">
                <a:solidFill>
                  <a:schemeClr val="tx1"/>
                </a:solidFill>
              </a:rPr>
              <a:t>5</a:t>
            </a:r>
            <a:r>
              <a:rPr lang="en-GB" sz="2800" b="0" dirty="0">
                <a:solidFill>
                  <a:schemeClr val="tx1"/>
                </a:solidFill>
              </a:rPr>
              <a:t> </a:t>
            </a:r>
            <a:r>
              <a:rPr lang="en-US" sz="2800" b="0" kern="1200" dirty="0">
                <a:solidFill>
                  <a:schemeClr val="tx1"/>
                </a:solidFill>
              </a:rPr>
              <a:t>795</a:t>
            </a:r>
            <a:r>
              <a:rPr lang="en-GB" sz="2800" b="0" dirty="0">
                <a:solidFill>
                  <a:schemeClr val="tx1"/>
                </a:solidFill>
              </a:rPr>
              <a:t> </a:t>
            </a:r>
            <a:r>
              <a:rPr lang="en-US" sz="2800" b="0" kern="1200" dirty="0">
                <a:solidFill>
                  <a:schemeClr val="tx1"/>
                </a:solidFill>
              </a:rPr>
              <a:t>553.43 EUR</a:t>
            </a:r>
          </a:p>
          <a:p>
            <a:pPr>
              <a:spcAft>
                <a:spcPts val="600"/>
              </a:spcAft>
            </a:pPr>
            <a:endParaRPr lang="en-US" sz="2800" b="0" dirty="0">
              <a:solidFill>
                <a:schemeClr val="tx1"/>
              </a:solidFill>
            </a:endParaRPr>
          </a:p>
          <a:p>
            <a:pPr>
              <a:spcAft>
                <a:spcPts val="600"/>
              </a:spcAft>
            </a:pPr>
            <a:r>
              <a:rPr lang="en-US" sz="2800" b="0" kern="1200" dirty="0">
                <a:solidFill>
                  <a:schemeClr val="tx1"/>
                </a:solidFill>
              </a:rPr>
              <a:t>t.sk. </a:t>
            </a:r>
            <a:r>
              <a:rPr lang="en-US" sz="2800" b="0" kern="1200" dirty="0" err="1">
                <a:solidFill>
                  <a:schemeClr val="tx1"/>
                </a:solidFill>
              </a:rPr>
              <a:t>šajā</a:t>
            </a:r>
            <a:r>
              <a:rPr lang="en-US" sz="2800" b="0" kern="1200" dirty="0">
                <a:solidFill>
                  <a:schemeClr val="tx1"/>
                </a:solidFill>
              </a:rPr>
              <a:t> </a:t>
            </a:r>
            <a:r>
              <a:rPr lang="en-US" sz="2800" b="0" kern="1200" dirty="0" err="1">
                <a:solidFill>
                  <a:schemeClr val="tx1"/>
                </a:solidFill>
              </a:rPr>
              <a:t>uzsaukumā</a:t>
            </a:r>
            <a:endParaRPr lang="en-US" sz="2800" b="0" kern="1200" dirty="0">
              <a:solidFill>
                <a:schemeClr val="tx1"/>
              </a:solidFill>
            </a:endParaRPr>
          </a:p>
          <a:p>
            <a:pPr>
              <a:spcAft>
                <a:spcPts val="600"/>
              </a:spcAft>
            </a:pPr>
            <a:r>
              <a:rPr lang="en-US" sz="2800" b="0" dirty="0">
                <a:solidFill>
                  <a:schemeClr val="tx1"/>
                </a:solidFill>
              </a:rPr>
              <a:t>1 200 000.00 EUR</a:t>
            </a:r>
            <a:endParaRPr lang="en-US" sz="2800" b="0" kern="1200" dirty="0">
              <a:solidFill>
                <a:schemeClr val="tx1"/>
              </a:solidFill>
            </a:endParaRPr>
          </a:p>
        </p:txBody>
      </p:sp>
    </p:spTree>
    <p:extLst>
      <p:ext uri="{BB962C8B-B14F-4D97-AF65-F5344CB8AC3E}">
        <p14:creationId xmlns:p14="http://schemas.microsoft.com/office/powerpoint/2010/main" val="37914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C286-294B-1A4F-46A4-54685C997F1D}"/>
              </a:ext>
            </a:extLst>
          </p:cNvPr>
          <p:cNvSpPr>
            <a:spLocks noGrp="1"/>
          </p:cNvSpPr>
          <p:nvPr>
            <p:ph type="title"/>
          </p:nvPr>
        </p:nvSpPr>
        <p:spPr>
          <a:xfrm>
            <a:off x="838200" y="365125"/>
            <a:ext cx="9397817" cy="1325563"/>
          </a:xfrm>
        </p:spPr>
        <p:txBody>
          <a:bodyPr anchor="ctr">
            <a:normAutofit/>
          </a:bodyPr>
          <a:lstStyle/>
          <a:p>
            <a:r>
              <a:rPr lang="lv-LV"/>
              <a:t>Investīcijas mērķis un mērķa grupa</a:t>
            </a:r>
            <a:endParaRPr lang="en-US"/>
          </a:p>
        </p:txBody>
      </p:sp>
      <p:graphicFrame>
        <p:nvGraphicFramePr>
          <p:cNvPr id="5" name="Content Placeholder 2">
            <a:extLst>
              <a:ext uri="{FF2B5EF4-FFF2-40B4-BE49-F238E27FC236}">
                <a16:creationId xmlns:a16="http://schemas.microsoft.com/office/drawing/2014/main" id="{352447B9-891A-27F3-151B-4CC4E92EE7AD}"/>
              </a:ext>
            </a:extLst>
          </p:cNvPr>
          <p:cNvGraphicFramePr>
            <a:graphicFrameLocks noGrp="1"/>
          </p:cNvGraphicFramePr>
          <p:nvPr>
            <p:ph idx="1"/>
            <p:extLst>
              <p:ext uri="{D42A27DB-BD31-4B8C-83A1-F6EECF244321}">
                <p14:modId xmlns:p14="http://schemas.microsoft.com/office/powerpoint/2010/main" val="2121779816"/>
              </p:ext>
            </p:extLst>
          </p:nvPr>
        </p:nvGraphicFramePr>
        <p:xfrm>
          <a:off x="838200" y="1825625"/>
          <a:ext cx="10515600" cy="4146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38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a:t>Atbalstāmās darbības</a:t>
            </a:r>
          </a:p>
        </p:txBody>
      </p:sp>
      <p:sp>
        <p:nvSpPr>
          <p:cNvPr id="8" name="Content Placeholder 2">
            <a:extLst>
              <a:ext uri="{FF2B5EF4-FFF2-40B4-BE49-F238E27FC236}">
                <a16:creationId xmlns:a16="http://schemas.microsoft.com/office/drawing/2014/main" id="{A3D8333E-0249-4100-C69E-5D9FCC896DE3}"/>
              </a:ext>
            </a:extLst>
          </p:cNvPr>
          <p:cNvSpPr txBox="1">
            <a:spLocks/>
          </p:cNvSpPr>
          <p:nvPr/>
        </p:nvSpPr>
        <p:spPr>
          <a:xfrm>
            <a:off x="838200" y="1534271"/>
            <a:ext cx="8332694" cy="3957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latin typeface="+mj-lt"/>
              </a:rPr>
              <a:t>Tehniski ekonomiskā priekšizpēte</a:t>
            </a:r>
          </a:p>
          <a:p>
            <a:pPr marL="0" indent="0" algn="just">
              <a:buFont typeface="Arial" panose="020B0604020202020204" pitchFamily="34" charset="0"/>
              <a:buNone/>
            </a:pPr>
            <a:r>
              <a:rPr lang="lv-LV" sz="2000" dirty="0">
                <a:solidFill>
                  <a:srgbClr val="1F1F1F"/>
                </a:solidFill>
                <a:highlight>
                  <a:srgbClr val="FFFFFF"/>
                </a:highlight>
                <a:latin typeface="+mj-lt"/>
              </a:rPr>
              <a:t>Pētniecības projekta potenciāla novērtējums un analīze ar mērķi atvieglot lēmuma pieņemšanas procesu, objektīvi un racionāli apzinot projekta priekšrocības, trūkumus, iespējas un draudus, kā arī nosakot tā īstenošanai vajadzīgos resursus un vispārīgi – tā izdošanās izredzes.</a:t>
            </a:r>
            <a:endParaRPr lang="en-GB" sz="2000" dirty="0">
              <a:solidFill>
                <a:srgbClr val="1F1F1F"/>
              </a:solidFill>
              <a:highlight>
                <a:srgbClr val="FFFFFF"/>
              </a:highlight>
              <a:latin typeface="+mj-lt"/>
            </a:endParaRPr>
          </a:p>
          <a:p>
            <a:pPr marL="0" indent="0" algn="just">
              <a:buFont typeface="Arial" panose="020B0604020202020204" pitchFamily="34" charset="0"/>
              <a:buNone/>
            </a:pPr>
            <a:endParaRPr lang="en-GB" sz="2000" dirty="0">
              <a:solidFill>
                <a:srgbClr val="1F1F1F"/>
              </a:solidFill>
              <a:highlight>
                <a:srgbClr val="FFFFFF"/>
              </a:highlight>
              <a:latin typeface="+mj-lt"/>
            </a:endParaRPr>
          </a:p>
          <a:p>
            <a:pPr algn="just"/>
            <a:r>
              <a:rPr lang="en-US" sz="2000" dirty="0" err="1">
                <a:latin typeface="+mj-lt"/>
              </a:rPr>
              <a:t>tikai</a:t>
            </a:r>
            <a:r>
              <a:rPr lang="en-US" sz="2000" dirty="0">
                <a:latin typeface="+mj-lt"/>
              </a:rPr>
              <a:t> </a:t>
            </a:r>
            <a:r>
              <a:rPr lang="en-US" sz="2000" dirty="0" err="1">
                <a:latin typeface="+mj-lt"/>
              </a:rPr>
              <a:t>pētniecības</a:t>
            </a:r>
            <a:r>
              <a:rPr lang="en-US" sz="2000" dirty="0">
                <a:latin typeface="+mj-lt"/>
              </a:rPr>
              <a:t> </a:t>
            </a:r>
            <a:r>
              <a:rPr lang="en-US" sz="2000" dirty="0" err="1">
                <a:latin typeface="+mj-lt"/>
              </a:rPr>
              <a:t>projektiem</a:t>
            </a:r>
            <a:r>
              <a:rPr lang="en-US" sz="2000" dirty="0">
                <a:latin typeface="+mj-lt"/>
              </a:rPr>
              <a:t>, kuru </a:t>
            </a:r>
            <a:r>
              <a:rPr lang="en-US" sz="2000" dirty="0" err="1">
                <a:latin typeface="+mj-lt"/>
              </a:rPr>
              <a:t>kopsumma</a:t>
            </a:r>
            <a:r>
              <a:rPr lang="en-US" sz="2000" dirty="0">
                <a:latin typeface="+mj-lt"/>
              </a:rPr>
              <a:t> </a:t>
            </a:r>
            <a:r>
              <a:rPr lang="en-US" sz="2000" dirty="0" err="1">
                <a:latin typeface="+mj-lt"/>
              </a:rPr>
              <a:t>pārsniedz</a:t>
            </a:r>
            <a:r>
              <a:rPr lang="en-US" sz="2000" dirty="0">
                <a:latin typeface="+mj-lt"/>
              </a:rPr>
              <a:t> 250 000 euro</a:t>
            </a:r>
          </a:p>
          <a:p>
            <a:pPr algn="just"/>
            <a:r>
              <a:rPr lang="en-US" sz="2000" dirty="0" err="1">
                <a:latin typeface="+mj-lt"/>
              </a:rPr>
              <a:t>atbalsta</a:t>
            </a:r>
            <a:r>
              <a:rPr lang="en-US" sz="2000" dirty="0">
                <a:latin typeface="+mj-lt"/>
              </a:rPr>
              <a:t> </a:t>
            </a:r>
            <a:r>
              <a:rPr lang="en-US" sz="2000" dirty="0" err="1">
                <a:latin typeface="+mj-lt"/>
              </a:rPr>
              <a:t>intensitātes</a:t>
            </a:r>
            <a:r>
              <a:rPr lang="en-US" sz="2000" dirty="0">
                <a:latin typeface="+mj-lt"/>
              </a:rPr>
              <a:t> bez </a:t>
            </a:r>
            <a:r>
              <a:rPr lang="en-US" sz="2000" dirty="0" err="1">
                <a:latin typeface="+mj-lt"/>
              </a:rPr>
              <a:t>papildus</a:t>
            </a:r>
            <a:r>
              <a:rPr lang="en-US" sz="2000" dirty="0">
                <a:latin typeface="+mj-lt"/>
              </a:rPr>
              <a:t> 10-15%</a:t>
            </a:r>
          </a:p>
        </p:txBody>
      </p:sp>
    </p:spTree>
    <p:extLst>
      <p:ext uri="{BB962C8B-B14F-4D97-AF65-F5344CB8AC3E}">
        <p14:creationId xmlns:p14="http://schemas.microsoft.com/office/powerpoint/2010/main" val="369447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FDC4-563D-63DF-8D3D-7554EA511835}"/>
              </a:ext>
            </a:extLst>
          </p:cNvPr>
          <p:cNvSpPr>
            <a:spLocks noGrp="1"/>
          </p:cNvSpPr>
          <p:nvPr>
            <p:ph type="title"/>
          </p:nvPr>
        </p:nvSpPr>
        <p:spPr/>
        <p:txBody>
          <a:bodyPr>
            <a:normAutofit/>
          </a:bodyPr>
          <a:lstStyle/>
          <a:p>
            <a:r>
              <a:rPr lang="lv-LV" sz="3600" dirty="0"/>
              <a:t>Atbalstāmās darbības</a:t>
            </a:r>
            <a:endParaRPr lang="en-US" sz="3600" dirty="0"/>
          </a:p>
        </p:txBody>
      </p:sp>
      <p:sp>
        <p:nvSpPr>
          <p:cNvPr id="4" name="Content Placeholder 2">
            <a:extLst>
              <a:ext uri="{FF2B5EF4-FFF2-40B4-BE49-F238E27FC236}">
                <a16:creationId xmlns:a16="http://schemas.microsoft.com/office/drawing/2014/main" id="{BD516A2C-FD73-241F-EFF6-48398B73925B}"/>
              </a:ext>
            </a:extLst>
          </p:cNvPr>
          <p:cNvSpPr txBox="1">
            <a:spLocks/>
          </p:cNvSpPr>
          <p:nvPr/>
        </p:nvSpPr>
        <p:spPr>
          <a:xfrm>
            <a:off x="734786" y="3898219"/>
            <a:ext cx="8243047" cy="228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t>Eksperimentālā izstrāde</a:t>
            </a:r>
          </a:p>
          <a:p>
            <a:pPr marL="0" indent="0" algn="just">
              <a:buFont typeface="Arial" panose="020B0604020202020204" pitchFamily="34" charset="0"/>
              <a:buNone/>
            </a:pPr>
            <a:r>
              <a:rPr lang="lv-LV" sz="2000" dirty="0"/>
              <a:t>Esošo zinātnisko atziņu, tehnoloģisko, </a:t>
            </a:r>
            <a:r>
              <a:rPr lang="lv-LV" sz="2000" dirty="0" err="1"/>
              <a:t>darījumdarbības</a:t>
            </a:r>
            <a:r>
              <a:rPr lang="lv-LV" sz="2000" dirty="0"/>
              <a:t> un citu attiecīgu zināšanu un prasmju iegūšana, kombinēšana, modelēšana un izmantošana, lai izstrādātu jaunus vai uzlabotus produktus, procesus vai pakalpojumus. Tajā var ietilpt arī, piemēram, darbības, kuru mērķis ir jaunu produktu, procesu vai pakalpojumu konceptuāla definēšana, plānošana un dokumentēšana.</a:t>
            </a:r>
          </a:p>
        </p:txBody>
      </p:sp>
      <p:sp>
        <p:nvSpPr>
          <p:cNvPr id="3" name="Content Placeholder 2"/>
          <p:cNvSpPr>
            <a:spLocks noGrp="1"/>
          </p:cNvSpPr>
          <p:nvPr>
            <p:ph idx="1"/>
          </p:nvPr>
        </p:nvSpPr>
        <p:spPr>
          <a:xfrm>
            <a:off x="772886" y="1483769"/>
            <a:ext cx="8332694" cy="2289175"/>
          </a:xfrm>
        </p:spPr>
        <p:txBody>
          <a:bodyPr>
            <a:normAutofit lnSpcReduction="10000"/>
          </a:bodyPr>
          <a:lstStyle/>
          <a:p>
            <a:pPr marL="0" indent="0">
              <a:buNone/>
            </a:pPr>
            <a:r>
              <a:rPr lang="lv-LV" dirty="0"/>
              <a:t>Rūpnieciskais pētījums</a:t>
            </a:r>
          </a:p>
          <a:p>
            <a:pPr marL="0" indent="0" algn="just">
              <a:buNone/>
            </a:pPr>
            <a:r>
              <a:rPr lang="lv-LV" sz="2000" dirty="0"/>
              <a:t>Plānveida pētījumi vai nozīmīgs izpētes darbs ar mērķi iegūt jaunas zināšanas un prasmes jaunu produktu, procesu vai pakalpojumu izstrādei vai jau esošo produktu, procesu vai pakalpojumu būtiskai uzlabošanai. Tie ietver kompleksu sistēmu komplektējošo daļu radīšanu un var ietvert prototipu veidošanu laboratorijas vidē vai vidē ar simulētām </a:t>
            </a:r>
            <a:r>
              <a:rPr lang="lv-LV" sz="2000" dirty="0" err="1"/>
              <a:t>saskarnēm</a:t>
            </a:r>
            <a:r>
              <a:rPr lang="lv-LV" sz="2000" dirty="0"/>
              <a:t> ar pastāvošām sistēmām, kā arī izmēģinājuma līniju radīšanu, ja tas nepieciešams rūpnieciskajiem pētījumiem un jo īpaši nepatentētu tehnoloģiju validēšanai.</a:t>
            </a:r>
          </a:p>
          <a:p>
            <a:pPr marL="0" indent="0">
              <a:buNone/>
            </a:pPr>
            <a:endParaRPr lang="lv-LV" sz="2000" dirty="0"/>
          </a:p>
        </p:txBody>
      </p:sp>
      <p:sp>
        <p:nvSpPr>
          <p:cNvPr id="5" name="Call-out: Left Arrow 4">
            <a:extLst>
              <a:ext uri="{FF2B5EF4-FFF2-40B4-BE49-F238E27FC236}">
                <a16:creationId xmlns:a16="http://schemas.microsoft.com/office/drawing/2014/main" id="{6B6A7B60-03E1-A181-B6B2-101756495508}"/>
              </a:ext>
            </a:extLst>
          </p:cNvPr>
          <p:cNvSpPr/>
          <p:nvPr/>
        </p:nvSpPr>
        <p:spPr>
          <a:xfrm>
            <a:off x="9356271" y="4414157"/>
            <a:ext cx="1698172" cy="12573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0000"/>
                </a:solidFill>
              </a:rPr>
              <a:t>Vismaz</a:t>
            </a:r>
            <a:r>
              <a:rPr lang="en-GB" dirty="0">
                <a:solidFill>
                  <a:srgbClr val="FF0000"/>
                </a:solidFill>
              </a:rPr>
              <a:t> 25%</a:t>
            </a:r>
          </a:p>
        </p:txBody>
      </p:sp>
    </p:spTree>
    <p:extLst>
      <p:ext uri="{BB962C8B-B14F-4D97-AF65-F5344CB8AC3E}">
        <p14:creationId xmlns:p14="http://schemas.microsoft.com/office/powerpoint/2010/main" val="9576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DD300-6649-9B18-ABC7-FE82AD050D9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Atbalsta intensitātes</a:t>
            </a:r>
          </a:p>
        </p:txBody>
      </p:sp>
      <p:graphicFrame>
        <p:nvGraphicFramePr>
          <p:cNvPr id="7" name="Table 6">
            <a:extLst>
              <a:ext uri="{FF2B5EF4-FFF2-40B4-BE49-F238E27FC236}">
                <a16:creationId xmlns:a16="http://schemas.microsoft.com/office/drawing/2014/main" id="{D3217331-AA15-E3D3-36F0-FA66BEE96836}"/>
              </a:ext>
            </a:extLst>
          </p:cNvPr>
          <p:cNvGraphicFramePr>
            <a:graphicFrameLocks noGrp="1"/>
          </p:cNvGraphicFramePr>
          <p:nvPr>
            <p:extLst>
              <p:ext uri="{D42A27DB-BD31-4B8C-83A1-F6EECF244321}">
                <p14:modId xmlns:p14="http://schemas.microsoft.com/office/powerpoint/2010/main" val="3895274496"/>
              </p:ext>
            </p:extLst>
          </p:nvPr>
        </p:nvGraphicFramePr>
        <p:xfrm>
          <a:off x="432225" y="1974648"/>
          <a:ext cx="11327550" cy="4435453"/>
        </p:xfrm>
        <a:graphic>
          <a:graphicData uri="http://schemas.openxmlformats.org/drawingml/2006/table">
            <a:tbl>
              <a:tblPr firstRow="1" bandRow="1">
                <a:tableStyleId>{5C22544A-7EE6-4342-B048-85BDC9FD1C3A}</a:tableStyleId>
              </a:tblPr>
              <a:tblGrid>
                <a:gridCol w="2770416">
                  <a:extLst>
                    <a:ext uri="{9D8B030D-6E8A-4147-A177-3AD203B41FA5}">
                      <a16:colId xmlns:a16="http://schemas.microsoft.com/office/drawing/2014/main" val="554976894"/>
                    </a:ext>
                  </a:extLst>
                </a:gridCol>
                <a:gridCol w="2852378">
                  <a:extLst>
                    <a:ext uri="{9D8B030D-6E8A-4147-A177-3AD203B41FA5}">
                      <a16:colId xmlns:a16="http://schemas.microsoft.com/office/drawing/2014/main" val="597716404"/>
                    </a:ext>
                  </a:extLst>
                </a:gridCol>
                <a:gridCol w="2852378">
                  <a:extLst>
                    <a:ext uri="{9D8B030D-6E8A-4147-A177-3AD203B41FA5}">
                      <a16:colId xmlns:a16="http://schemas.microsoft.com/office/drawing/2014/main" val="1091281400"/>
                    </a:ext>
                  </a:extLst>
                </a:gridCol>
                <a:gridCol w="2852378">
                  <a:extLst>
                    <a:ext uri="{9D8B030D-6E8A-4147-A177-3AD203B41FA5}">
                      <a16:colId xmlns:a16="http://schemas.microsoft.com/office/drawing/2014/main" val="488170443"/>
                    </a:ext>
                  </a:extLst>
                </a:gridCol>
              </a:tblGrid>
              <a:tr h="539242">
                <a:tc>
                  <a:txBody>
                    <a:bodyPr/>
                    <a:lstStyle/>
                    <a:p>
                      <a:endParaRPr lang="en-US" sz="2500"/>
                    </a:p>
                  </a:txBody>
                  <a:tcPr marL="113924" marR="113924" marT="56962" marB="56962" anchor="ctr"/>
                </a:tc>
                <a:tc>
                  <a:txBody>
                    <a:bodyPr/>
                    <a:lstStyle/>
                    <a:p>
                      <a:pPr algn="ctr"/>
                      <a:r>
                        <a:rPr lang="lv-LV" sz="2500"/>
                        <a:t>Mazie komersanti</a:t>
                      </a:r>
                      <a:endParaRPr lang="en-US" sz="2500"/>
                    </a:p>
                  </a:txBody>
                  <a:tcPr marL="113924" marR="113924" marT="56962" marB="56962" anchor="ctr"/>
                </a:tc>
                <a:tc>
                  <a:txBody>
                    <a:bodyPr/>
                    <a:lstStyle/>
                    <a:p>
                      <a:pPr algn="ctr"/>
                      <a:r>
                        <a:rPr lang="lv-LV" sz="2500"/>
                        <a:t>Vidējie komersanti</a:t>
                      </a:r>
                      <a:endParaRPr lang="en-US" sz="2500"/>
                    </a:p>
                  </a:txBody>
                  <a:tcPr marL="113924" marR="113924" marT="56962" marB="56962" anchor="ctr"/>
                </a:tc>
                <a:tc>
                  <a:txBody>
                    <a:bodyPr/>
                    <a:lstStyle/>
                    <a:p>
                      <a:pPr algn="ctr"/>
                      <a:r>
                        <a:rPr lang="lv-LV" sz="2500"/>
                        <a:t>Lielie komersanti</a:t>
                      </a:r>
                      <a:endParaRPr lang="en-US" sz="2500"/>
                    </a:p>
                  </a:txBody>
                  <a:tcPr marL="113924" marR="113924" marT="56962" marB="56962" anchor="ctr"/>
                </a:tc>
                <a:extLst>
                  <a:ext uri="{0D108BD9-81ED-4DB2-BD59-A6C34878D82A}">
                    <a16:rowId xmlns:a16="http://schemas.microsoft.com/office/drawing/2014/main" val="1440342494"/>
                  </a:ext>
                </a:extLst>
              </a:tr>
              <a:tr h="1298737">
                <a:tc>
                  <a:txBody>
                    <a:bodyPr/>
                    <a:lstStyle/>
                    <a:p>
                      <a:r>
                        <a:rPr lang="lv-LV" sz="2500" b="1"/>
                        <a:t>Rūpnieciskie pētījumi</a:t>
                      </a:r>
                      <a:endParaRPr lang="en-US" sz="2500" b="1"/>
                    </a:p>
                  </a:txBody>
                  <a:tcPr marL="113924" marR="113924" marT="56962" marB="56962" anchor="ctr"/>
                </a:tc>
                <a:tc>
                  <a:txBody>
                    <a:bodyPr/>
                    <a:lstStyle/>
                    <a:p>
                      <a:pPr algn="ctr"/>
                      <a:r>
                        <a:rPr lang="lv-LV" sz="2500" b="1"/>
                        <a:t>70%</a:t>
                      </a:r>
                    </a:p>
                    <a:p>
                      <a:pPr algn="ctr"/>
                      <a:r>
                        <a:rPr lang="lv-LV" sz="2500"/>
                        <a:t>(80% paaugstinātā)</a:t>
                      </a:r>
                      <a:endParaRPr lang="en-US" sz="2500"/>
                    </a:p>
                  </a:txBody>
                  <a:tcPr marL="113924" marR="113924" marT="56962" marB="56962" anchor="ctr"/>
                </a:tc>
                <a:tc>
                  <a:txBody>
                    <a:bodyPr/>
                    <a:lstStyle/>
                    <a:p>
                      <a:pPr algn="ctr"/>
                      <a:r>
                        <a:rPr lang="lv-LV" sz="2500" b="1"/>
                        <a:t>60%</a:t>
                      </a:r>
                    </a:p>
                    <a:p>
                      <a:pPr algn="ctr"/>
                      <a:r>
                        <a:rPr lang="lv-LV" sz="2500"/>
                        <a:t>(75% paaugstinātā)</a:t>
                      </a:r>
                      <a:endParaRPr lang="en-US" sz="2500"/>
                    </a:p>
                  </a:txBody>
                  <a:tcPr marL="113924" marR="113924" marT="56962" marB="56962" anchor="ctr"/>
                </a:tc>
                <a:tc>
                  <a:txBody>
                    <a:bodyPr/>
                    <a:lstStyle/>
                    <a:p>
                      <a:pPr algn="ctr"/>
                      <a:r>
                        <a:rPr lang="lv-LV" sz="2500" b="1"/>
                        <a:t>50%</a:t>
                      </a:r>
                    </a:p>
                    <a:p>
                      <a:pPr algn="ctr"/>
                      <a:r>
                        <a:rPr lang="lv-LV" sz="2500"/>
                        <a:t>(65% paaugstinātā)</a:t>
                      </a:r>
                      <a:endParaRPr lang="en-US" sz="2500"/>
                    </a:p>
                  </a:txBody>
                  <a:tcPr marL="113924" marR="113924" marT="56962" marB="56962" anchor="ctr"/>
                </a:tc>
                <a:extLst>
                  <a:ext uri="{0D108BD9-81ED-4DB2-BD59-A6C34878D82A}">
                    <a16:rowId xmlns:a16="http://schemas.microsoft.com/office/drawing/2014/main" val="2936863380"/>
                  </a:ext>
                </a:extLst>
              </a:tr>
              <a:tr h="1298737">
                <a:tc>
                  <a:txBody>
                    <a:bodyPr/>
                    <a:lstStyle/>
                    <a:p>
                      <a:r>
                        <a:rPr lang="lv-LV" sz="2500" b="1"/>
                        <a:t>Eksperimentālā izstrāde</a:t>
                      </a:r>
                      <a:endParaRPr lang="en-US" sz="2500" b="1"/>
                    </a:p>
                  </a:txBody>
                  <a:tcPr marL="113924" marR="113924" marT="56962" marB="56962" anchor="ctr"/>
                </a:tc>
                <a:tc>
                  <a:txBody>
                    <a:bodyPr/>
                    <a:lstStyle/>
                    <a:p>
                      <a:pPr algn="ctr"/>
                      <a:r>
                        <a:rPr lang="lv-LV" sz="2500" b="1"/>
                        <a:t>45%</a:t>
                      </a:r>
                    </a:p>
                    <a:p>
                      <a:pPr algn="ctr"/>
                      <a:r>
                        <a:rPr lang="lv-LV" sz="2500"/>
                        <a:t>(60% paaugstinātā)</a:t>
                      </a:r>
                      <a:endParaRPr lang="en-US" sz="2500"/>
                    </a:p>
                  </a:txBody>
                  <a:tcPr marL="113924" marR="113924" marT="56962" marB="56962" anchor="ctr"/>
                </a:tc>
                <a:tc>
                  <a:txBody>
                    <a:bodyPr/>
                    <a:lstStyle/>
                    <a:p>
                      <a:pPr algn="ctr"/>
                      <a:r>
                        <a:rPr lang="lv-LV" sz="2500" b="1"/>
                        <a:t>35%</a:t>
                      </a:r>
                    </a:p>
                    <a:p>
                      <a:pPr algn="ctr"/>
                      <a:r>
                        <a:rPr lang="lv-LV" sz="2500"/>
                        <a:t>(50% paaugstinātā)</a:t>
                      </a:r>
                      <a:endParaRPr lang="en-US" sz="2500"/>
                    </a:p>
                  </a:txBody>
                  <a:tcPr marL="113924" marR="113924" marT="56962" marB="56962" anchor="ctr"/>
                </a:tc>
                <a:tc>
                  <a:txBody>
                    <a:bodyPr/>
                    <a:lstStyle/>
                    <a:p>
                      <a:pPr algn="ctr"/>
                      <a:r>
                        <a:rPr lang="lv-LV" sz="2500" b="1"/>
                        <a:t>25%</a:t>
                      </a:r>
                    </a:p>
                    <a:p>
                      <a:pPr algn="ctr"/>
                      <a:r>
                        <a:rPr lang="lv-LV" sz="2500"/>
                        <a:t>(40% paaugstinātā)</a:t>
                      </a:r>
                      <a:endParaRPr lang="en-US" sz="2500"/>
                    </a:p>
                  </a:txBody>
                  <a:tcPr marL="113924" marR="113924" marT="56962" marB="56962" anchor="ctr"/>
                </a:tc>
                <a:extLst>
                  <a:ext uri="{0D108BD9-81ED-4DB2-BD59-A6C34878D82A}">
                    <a16:rowId xmlns:a16="http://schemas.microsoft.com/office/drawing/2014/main" val="814813030"/>
                  </a:ext>
                </a:extLst>
              </a:tr>
              <a:tr h="1298737">
                <a:tc>
                  <a:txBody>
                    <a:bodyPr/>
                    <a:lstStyle/>
                    <a:p>
                      <a:r>
                        <a:rPr lang="lv-LV" sz="2500"/>
                        <a:t>Tehniski ekonomiskā izpēte</a:t>
                      </a:r>
                      <a:endParaRPr lang="en-US" sz="2500"/>
                    </a:p>
                  </a:txBody>
                  <a:tcPr marL="113924" marR="113924" marT="56962" marB="56962" anchor="ctr"/>
                </a:tc>
                <a:tc>
                  <a:txBody>
                    <a:bodyPr/>
                    <a:lstStyle/>
                    <a:p>
                      <a:pPr algn="ctr"/>
                      <a:r>
                        <a:rPr lang="lv-LV" sz="2500" b="1"/>
                        <a:t>70%</a:t>
                      </a:r>
                      <a:endParaRPr lang="en-US" sz="2500"/>
                    </a:p>
                  </a:txBody>
                  <a:tcPr marL="113924" marR="113924" marT="56962" marB="56962" anchor="ctr"/>
                </a:tc>
                <a:tc>
                  <a:txBody>
                    <a:bodyPr/>
                    <a:lstStyle/>
                    <a:p>
                      <a:pPr algn="ctr"/>
                      <a:r>
                        <a:rPr lang="lv-LV" sz="2500" b="1"/>
                        <a:t>60%</a:t>
                      </a:r>
                      <a:endParaRPr lang="en-US" sz="2500"/>
                    </a:p>
                  </a:txBody>
                  <a:tcPr marL="113924" marR="113924" marT="56962" marB="56962" anchor="ctr"/>
                </a:tc>
                <a:tc>
                  <a:txBody>
                    <a:bodyPr/>
                    <a:lstStyle/>
                    <a:p>
                      <a:pPr algn="ctr"/>
                      <a:r>
                        <a:rPr lang="lv-LV" sz="2500" b="1"/>
                        <a:t>50%</a:t>
                      </a:r>
                    </a:p>
                  </a:txBody>
                  <a:tcPr marL="113924" marR="113924" marT="56962" marB="56962" anchor="ctr"/>
                </a:tc>
                <a:extLst>
                  <a:ext uri="{0D108BD9-81ED-4DB2-BD59-A6C34878D82A}">
                    <a16:rowId xmlns:a16="http://schemas.microsoft.com/office/drawing/2014/main" val="3086957573"/>
                  </a:ext>
                </a:extLst>
              </a:tr>
            </a:tbl>
          </a:graphicData>
        </a:graphic>
      </p:graphicFrame>
    </p:spTree>
    <p:extLst>
      <p:ext uri="{BB962C8B-B14F-4D97-AF65-F5344CB8AC3E}">
        <p14:creationId xmlns:p14="http://schemas.microsoft.com/office/powerpoint/2010/main" val="200217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B4A5-374A-C592-E9F7-0D0F02B56433}"/>
              </a:ext>
            </a:extLst>
          </p:cNvPr>
          <p:cNvSpPr>
            <a:spLocks noGrp="1"/>
          </p:cNvSpPr>
          <p:nvPr>
            <p:ph type="title"/>
          </p:nvPr>
        </p:nvSpPr>
        <p:spPr/>
        <p:txBody>
          <a:bodyPr>
            <a:normAutofit/>
          </a:bodyPr>
          <a:lstStyle/>
          <a:p>
            <a:r>
              <a:rPr lang="lv-LV" sz="3600" dirty="0"/>
              <a:t>Paaugstinātās intensitātes piemērošanas nosacījumi</a:t>
            </a:r>
            <a:endParaRPr lang="en-US" sz="3600" dirty="0"/>
          </a:p>
        </p:txBody>
      </p:sp>
      <p:sp>
        <p:nvSpPr>
          <p:cNvPr id="3" name="Content Placeholder 2">
            <a:extLst>
              <a:ext uri="{FF2B5EF4-FFF2-40B4-BE49-F238E27FC236}">
                <a16:creationId xmlns:a16="http://schemas.microsoft.com/office/drawing/2014/main" id="{83FDE9F0-95D9-FCCA-0F05-8F3BFDC38334}"/>
              </a:ext>
            </a:extLst>
          </p:cNvPr>
          <p:cNvSpPr>
            <a:spLocks noGrp="1"/>
          </p:cNvSpPr>
          <p:nvPr>
            <p:ph idx="1"/>
          </p:nvPr>
        </p:nvSpPr>
        <p:spPr>
          <a:xfrm>
            <a:off x="838201" y="1825625"/>
            <a:ext cx="9749118" cy="4146110"/>
          </a:xfrm>
        </p:spPr>
        <p:txBody>
          <a:bodyPr>
            <a:normAutofit fontScale="92500" lnSpcReduction="10000"/>
          </a:bodyPr>
          <a:lstStyle/>
          <a:p>
            <a:pPr algn="just"/>
            <a:r>
              <a:rPr lang="en-US" sz="2000" b="1" dirty="0" err="1"/>
              <a:t>Efektīva</a:t>
            </a:r>
            <a:r>
              <a:rPr lang="en-US" sz="2000" b="1" dirty="0"/>
              <a:t> </a:t>
            </a:r>
            <a:r>
              <a:rPr lang="en-US" sz="2000" b="1" dirty="0" err="1"/>
              <a:t>sadarbība</a:t>
            </a:r>
            <a:r>
              <a:rPr lang="en-US" sz="2000" b="1" dirty="0"/>
              <a:t> </a:t>
            </a:r>
            <a:r>
              <a:rPr lang="en-US" sz="2000" b="1" dirty="0" err="1"/>
              <a:t>ar</a:t>
            </a:r>
            <a:r>
              <a:rPr lang="en-US" sz="2000" b="1" dirty="0"/>
              <a:t> </a:t>
            </a:r>
            <a:r>
              <a:rPr lang="en-US" sz="2000" b="1" dirty="0" err="1"/>
              <a:t>komersantiem</a:t>
            </a:r>
            <a:endParaRPr lang="lv-LV" sz="2000" b="1" dirty="0"/>
          </a:p>
          <a:p>
            <a:pPr marL="0" indent="0" algn="just">
              <a:buNone/>
            </a:pPr>
            <a:r>
              <a:rPr lang="en-US" sz="2000" dirty="0" err="1"/>
              <a:t>Pēt</a:t>
            </a:r>
            <a:r>
              <a:rPr lang="lv-LV" sz="2000" dirty="0"/>
              <a:t>niecības projekta</a:t>
            </a:r>
            <a:r>
              <a:rPr lang="en-US" sz="2000" dirty="0"/>
              <a:t> </a:t>
            </a:r>
            <a:r>
              <a:rPr lang="en-US" sz="2000" dirty="0" err="1"/>
              <a:t>ietvaros</a:t>
            </a:r>
            <a:r>
              <a:rPr lang="en-US" sz="2000" dirty="0"/>
              <a:t> </a:t>
            </a:r>
            <a:r>
              <a:rPr lang="en-US" sz="2000" dirty="0" err="1"/>
              <a:t>ir</a:t>
            </a:r>
            <a:r>
              <a:rPr lang="en-US" sz="2000" dirty="0"/>
              <a:t> </a:t>
            </a:r>
            <a:r>
              <a:rPr lang="en-US" sz="2000" dirty="0" err="1"/>
              <a:t>efektīva</a:t>
            </a:r>
            <a:r>
              <a:rPr lang="en-US" sz="2000" dirty="0"/>
              <a:t> </a:t>
            </a:r>
            <a:r>
              <a:rPr lang="en-US" sz="2000" dirty="0" err="1"/>
              <a:t>sadarbība</a:t>
            </a:r>
            <a:r>
              <a:rPr lang="en-US" sz="2000" dirty="0"/>
              <a:t> </a:t>
            </a:r>
            <a:r>
              <a:rPr lang="en-US" sz="2000" dirty="0" err="1"/>
              <a:t>ar</a:t>
            </a:r>
            <a:r>
              <a:rPr lang="en-US" sz="2000" dirty="0"/>
              <a:t> </a:t>
            </a:r>
            <a:r>
              <a:rPr lang="en-US" sz="2000" dirty="0" err="1"/>
              <a:t>vismaz</a:t>
            </a:r>
            <a:r>
              <a:rPr lang="en-US" sz="2000" dirty="0"/>
              <a:t> </a:t>
            </a:r>
            <a:r>
              <a:rPr lang="en-US" sz="2000" dirty="0" err="1"/>
              <a:t>vienu</a:t>
            </a:r>
            <a:r>
              <a:rPr lang="en-US" sz="2000" dirty="0"/>
              <a:t> </a:t>
            </a:r>
            <a:r>
              <a:rPr lang="en-US" sz="2000" dirty="0" err="1"/>
              <a:t>sīko</a:t>
            </a:r>
            <a:r>
              <a:rPr lang="en-US" sz="2000" dirty="0"/>
              <a:t> (</a:t>
            </a:r>
            <a:r>
              <a:rPr lang="en-US" sz="2000" dirty="0" err="1"/>
              <a:t>mikro</a:t>
            </a:r>
            <a:r>
              <a:rPr lang="en-US" sz="2000" dirty="0"/>
              <a:t>), </a:t>
            </a:r>
            <a:r>
              <a:rPr lang="en-US" sz="2000" dirty="0" err="1"/>
              <a:t>mazo</a:t>
            </a:r>
            <a:r>
              <a:rPr lang="en-US" sz="2000" dirty="0"/>
              <a:t> </a:t>
            </a:r>
            <a:r>
              <a:rPr lang="en-US" sz="2000" dirty="0" err="1"/>
              <a:t>vai</a:t>
            </a:r>
            <a:r>
              <a:rPr lang="en-US" sz="2000" dirty="0"/>
              <a:t> </a:t>
            </a:r>
            <a:r>
              <a:rPr lang="en-US" sz="2000" dirty="0" err="1"/>
              <a:t>vidējo</a:t>
            </a:r>
            <a:r>
              <a:rPr lang="en-US" sz="2000" dirty="0"/>
              <a:t> </a:t>
            </a:r>
            <a:r>
              <a:rPr lang="en-US" sz="2000" dirty="0" err="1"/>
              <a:t>komersantu</a:t>
            </a:r>
            <a:r>
              <a:rPr lang="en-US" sz="2000" dirty="0"/>
              <a:t> un </a:t>
            </a:r>
            <a:r>
              <a:rPr lang="en-US" sz="2000" dirty="0" err="1"/>
              <a:t>viens</a:t>
            </a:r>
            <a:r>
              <a:rPr lang="en-US" sz="2000" dirty="0"/>
              <a:t> </a:t>
            </a:r>
            <a:r>
              <a:rPr lang="en-US" sz="2000" dirty="0" err="1"/>
              <a:t>komersants</a:t>
            </a:r>
            <a:r>
              <a:rPr lang="en-US" sz="2000" dirty="0"/>
              <a:t> </a:t>
            </a:r>
            <a:r>
              <a:rPr lang="en-US" sz="2000" dirty="0" err="1"/>
              <a:t>nesedz</a:t>
            </a:r>
            <a:r>
              <a:rPr lang="en-US" sz="2000" dirty="0"/>
              <a:t> </a:t>
            </a:r>
            <a:r>
              <a:rPr lang="en-US" sz="2000" dirty="0" err="1"/>
              <a:t>vairāk</a:t>
            </a:r>
            <a:r>
              <a:rPr lang="en-US" sz="2000" dirty="0"/>
              <a:t> par 70% no </a:t>
            </a:r>
            <a:r>
              <a:rPr lang="en-US" sz="2000" dirty="0" err="1"/>
              <a:t>kopējām</a:t>
            </a:r>
            <a:r>
              <a:rPr lang="en-US" sz="2000" dirty="0"/>
              <a:t> </a:t>
            </a:r>
            <a:r>
              <a:rPr lang="en-US" sz="2000" dirty="0" err="1"/>
              <a:t>attiecināmajām</a:t>
            </a:r>
            <a:r>
              <a:rPr lang="en-US" sz="2000" dirty="0"/>
              <a:t> </a:t>
            </a:r>
            <a:r>
              <a:rPr lang="en-US" sz="2000" dirty="0" err="1"/>
              <a:t>izmaksām</a:t>
            </a:r>
            <a:r>
              <a:rPr lang="en-US" sz="2000" dirty="0"/>
              <a:t>.</a:t>
            </a:r>
            <a:endParaRPr lang="lv-LV" sz="2000" dirty="0"/>
          </a:p>
          <a:p>
            <a:pPr algn="just"/>
            <a:r>
              <a:rPr lang="en-US" sz="2000" b="1" dirty="0" err="1"/>
              <a:t>Efektīva</a:t>
            </a:r>
            <a:r>
              <a:rPr lang="en-US" sz="2000" b="1" dirty="0"/>
              <a:t> </a:t>
            </a:r>
            <a:r>
              <a:rPr lang="en-US" sz="2000" b="1" dirty="0" err="1"/>
              <a:t>sadarbība</a:t>
            </a:r>
            <a:r>
              <a:rPr lang="en-US" sz="2000" b="1" dirty="0"/>
              <a:t> </a:t>
            </a:r>
            <a:r>
              <a:rPr lang="en-US" sz="2000" b="1" dirty="0" err="1"/>
              <a:t>ar</a:t>
            </a:r>
            <a:r>
              <a:rPr lang="en-US" sz="2000" b="1" dirty="0"/>
              <a:t> </a:t>
            </a:r>
            <a:r>
              <a:rPr lang="en-US" sz="2000" b="1" dirty="0" err="1"/>
              <a:t>pētniecības</a:t>
            </a:r>
            <a:r>
              <a:rPr lang="en-US" sz="2000" b="1" dirty="0"/>
              <a:t> un </a:t>
            </a:r>
            <a:r>
              <a:rPr lang="en-US" sz="2000" b="1" dirty="0" err="1"/>
              <a:t>zināšanu</a:t>
            </a:r>
            <a:r>
              <a:rPr lang="en-US" sz="2000" b="1" dirty="0"/>
              <a:t> </a:t>
            </a:r>
            <a:r>
              <a:rPr lang="en-US" sz="2000" b="1" dirty="0" err="1"/>
              <a:t>izplatīšanas</a:t>
            </a:r>
            <a:r>
              <a:rPr lang="en-US" sz="2000" b="1" dirty="0"/>
              <a:t> </a:t>
            </a:r>
            <a:r>
              <a:rPr lang="en-US" sz="2000" b="1" dirty="0" err="1"/>
              <a:t>organizāciju</a:t>
            </a:r>
            <a:endParaRPr lang="lv-LV" sz="2000" b="1" dirty="0"/>
          </a:p>
          <a:p>
            <a:pPr marL="0" indent="0" algn="just">
              <a:buNone/>
            </a:pPr>
            <a:r>
              <a:rPr lang="en-US" sz="2000" dirty="0" err="1"/>
              <a:t>Pēt</a:t>
            </a:r>
            <a:r>
              <a:rPr lang="lv-LV" sz="2000" dirty="0"/>
              <a:t>niecības projekta</a:t>
            </a:r>
            <a:r>
              <a:rPr lang="en-US" sz="2000" dirty="0"/>
              <a:t> </a:t>
            </a:r>
            <a:r>
              <a:rPr lang="en-US" sz="2000" dirty="0" err="1"/>
              <a:t>ietvaros</a:t>
            </a:r>
            <a:r>
              <a:rPr lang="en-US" sz="2000" dirty="0"/>
              <a:t> </a:t>
            </a:r>
            <a:r>
              <a:rPr lang="en-US" sz="2000" dirty="0" err="1"/>
              <a:t>ir</a:t>
            </a:r>
            <a:r>
              <a:rPr lang="en-US" sz="2000" dirty="0"/>
              <a:t> </a:t>
            </a:r>
            <a:r>
              <a:rPr lang="en-US" sz="2000" dirty="0" err="1"/>
              <a:t>efektīva</a:t>
            </a:r>
            <a:r>
              <a:rPr lang="en-US" sz="2000" dirty="0"/>
              <a:t> </a:t>
            </a:r>
            <a:r>
              <a:rPr lang="en-US" sz="2000" dirty="0" err="1"/>
              <a:t>sadarbība</a:t>
            </a:r>
            <a:r>
              <a:rPr lang="en-US" sz="2000" dirty="0"/>
              <a:t> </a:t>
            </a:r>
            <a:r>
              <a:rPr lang="en-US" sz="2000" dirty="0" err="1"/>
              <a:t>ar</a:t>
            </a:r>
            <a:r>
              <a:rPr lang="en-US" sz="2000" dirty="0"/>
              <a:t> </a:t>
            </a:r>
            <a:r>
              <a:rPr lang="en-US" sz="2000" dirty="0" err="1"/>
              <a:t>vismaz</a:t>
            </a:r>
            <a:r>
              <a:rPr lang="en-US" sz="2000" dirty="0"/>
              <a:t> </a:t>
            </a:r>
            <a:r>
              <a:rPr lang="en-US" sz="2000" dirty="0" err="1"/>
              <a:t>vienu</a:t>
            </a:r>
            <a:r>
              <a:rPr lang="en-US" sz="2000" dirty="0"/>
              <a:t> </a:t>
            </a:r>
            <a:r>
              <a:rPr lang="en-US" sz="2000" dirty="0" err="1"/>
              <a:t>pētniecības</a:t>
            </a:r>
            <a:r>
              <a:rPr lang="en-US" sz="2000" dirty="0"/>
              <a:t> un </a:t>
            </a:r>
            <a:r>
              <a:rPr lang="en-US" sz="2000" dirty="0" err="1"/>
              <a:t>zināšanu</a:t>
            </a:r>
            <a:r>
              <a:rPr lang="en-US" sz="2000" dirty="0"/>
              <a:t> </a:t>
            </a:r>
            <a:r>
              <a:rPr lang="en-US" sz="2000" dirty="0" err="1"/>
              <a:t>izplatīšanas</a:t>
            </a:r>
            <a:r>
              <a:rPr lang="en-US" sz="2000" dirty="0"/>
              <a:t> </a:t>
            </a:r>
            <a:r>
              <a:rPr lang="en-US" sz="2000" dirty="0" err="1"/>
              <a:t>organizāciju</a:t>
            </a:r>
            <a:r>
              <a:rPr lang="en-US" sz="2000" dirty="0"/>
              <a:t>, un </a:t>
            </a:r>
            <a:r>
              <a:rPr lang="en-US" sz="2000" dirty="0" err="1"/>
              <a:t>pētniecības</a:t>
            </a:r>
            <a:r>
              <a:rPr lang="en-US" sz="2000" dirty="0"/>
              <a:t> un </a:t>
            </a:r>
            <a:r>
              <a:rPr lang="en-US" sz="2000" dirty="0" err="1"/>
              <a:t>zināšanu</a:t>
            </a:r>
            <a:r>
              <a:rPr lang="en-US" sz="2000" dirty="0"/>
              <a:t> </a:t>
            </a:r>
            <a:r>
              <a:rPr lang="en-US" sz="2000" dirty="0" err="1"/>
              <a:t>izplatīšanas</a:t>
            </a:r>
            <a:r>
              <a:rPr lang="en-US" sz="2000" dirty="0"/>
              <a:t> </a:t>
            </a:r>
            <a:r>
              <a:rPr lang="en-US" sz="2000" dirty="0" err="1"/>
              <a:t>organizācija</a:t>
            </a:r>
            <a:r>
              <a:rPr lang="en-US" sz="2000" dirty="0"/>
              <a:t> </a:t>
            </a:r>
            <a:r>
              <a:rPr lang="en-US" sz="2000" dirty="0" err="1"/>
              <a:t>sedz</a:t>
            </a:r>
            <a:r>
              <a:rPr lang="en-US" sz="2000" dirty="0"/>
              <a:t> </a:t>
            </a:r>
            <a:r>
              <a:rPr lang="en-US" sz="2000" dirty="0" err="1"/>
              <a:t>vismaz</a:t>
            </a:r>
            <a:r>
              <a:rPr lang="en-US" sz="2000" dirty="0"/>
              <a:t> 10% no </a:t>
            </a:r>
            <a:r>
              <a:rPr lang="en-US" sz="2000" dirty="0" err="1"/>
              <a:t>kopējām</a:t>
            </a:r>
            <a:r>
              <a:rPr lang="en-US" sz="2000" dirty="0"/>
              <a:t> </a:t>
            </a:r>
            <a:r>
              <a:rPr lang="en-US" sz="2000" dirty="0" err="1"/>
              <a:t>attiecināmajām</a:t>
            </a:r>
            <a:r>
              <a:rPr lang="en-US" sz="2000" dirty="0"/>
              <a:t> </a:t>
            </a:r>
            <a:r>
              <a:rPr lang="en-US" sz="2000" dirty="0" err="1"/>
              <a:t>izmaksām</a:t>
            </a:r>
            <a:r>
              <a:rPr lang="en-US" sz="2000" dirty="0"/>
              <a:t> un tai </a:t>
            </a:r>
            <a:r>
              <a:rPr lang="en-US" sz="2000" dirty="0" err="1"/>
              <a:t>ir</a:t>
            </a:r>
            <a:r>
              <a:rPr lang="en-US" sz="2000" dirty="0"/>
              <a:t> </a:t>
            </a:r>
            <a:r>
              <a:rPr lang="en-US" sz="2000" dirty="0" err="1"/>
              <a:t>tiesības</a:t>
            </a:r>
            <a:r>
              <a:rPr lang="en-US" sz="2000" dirty="0"/>
              <a:t> </a:t>
            </a:r>
            <a:r>
              <a:rPr lang="en-US" sz="2000" dirty="0" err="1"/>
              <a:t>publicēt</a:t>
            </a:r>
            <a:r>
              <a:rPr lang="en-US" sz="2000" dirty="0"/>
              <a:t> </a:t>
            </a:r>
            <a:r>
              <a:rPr lang="en-US" sz="2000" dirty="0" err="1"/>
              <a:t>sava</a:t>
            </a:r>
            <a:r>
              <a:rPr lang="en-US" sz="2000" dirty="0"/>
              <a:t> </a:t>
            </a:r>
            <a:r>
              <a:rPr lang="lv-LV" sz="2000" dirty="0"/>
              <a:t>pētniecības projekta</a:t>
            </a:r>
            <a:r>
              <a:rPr lang="en-US" sz="2000" dirty="0"/>
              <a:t> </a:t>
            </a:r>
            <a:r>
              <a:rPr lang="en-US" sz="2000" dirty="0" err="1"/>
              <a:t>rezultātus</a:t>
            </a:r>
            <a:r>
              <a:rPr lang="en-US" sz="2000" dirty="0"/>
              <a:t>.</a:t>
            </a:r>
            <a:endParaRPr lang="lv-LV" sz="2000" dirty="0"/>
          </a:p>
          <a:p>
            <a:pPr algn="just"/>
            <a:r>
              <a:rPr lang="lv-LV" sz="2000" b="1" dirty="0"/>
              <a:t>Pētniecības projekta</a:t>
            </a:r>
            <a:r>
              <a:rPr lang="en-US" sz="2000" b="1" dirty="0"/>
              <a:t> </a:t>
            </a:r>
            <a:r>
              <a:rPr lang="en-US" sz="2000" b="1" dirty="0" err="1"/>
              <a:t>rezultātu</a:t>
            </a:r>
            <a:r>
              <a:rPr lang="en-US" sz="2000" b="1" dirty="0"/>
              <a:t> </a:t>
            </a:r>
            <a:r>
              <a:rPr lang="en-US" sz="2000" b="1" dirty="0" err="1"/>
              <a:t>publicēšana</a:t>
            </a:r>
            <a:endParaRPr lang="lv-LV" sz="2000" b="1" dirty="0"/>
          </a:p>
          <a:p>
            <a:pPr marL="0" indent="0" algn="just">
              <a:buNone/>
            </a:pPr>
            <a:r>
              <a:rPr lang="lv-LV" sz="2000" dirty="0"/>
              <a:t>Pētniecības projekta rezultāti pieņemti publicēšanai </a:t>
            </a:r>
            <a:r>
              <a:rPr lang="lv-LV" sz="2000" b="1" dirty="0"/>
              <a:t>vismaz divos </a:t>
            </a:r>
            <a:r>
              <a:rPr lang="lv-LV" sz="2000" dirty="0"/>
              <a:t>zinātniskos rakstos, kas indeksēti </a:t>
            </a:r>
            <a:r>
              <a:rPr lang="lv-LV" sz="2000" dirty="0" err="1"/>
              <a:t>Web</a:t>
            </a:r>
            <a:r>
              <a:rPr lang="lv-LV" sz="2000" dirty="0"/>
              <a:t> </a:t>
            </a:r>
            <a:r>
              <a:rPr lang="lv-LV" sz="2000" dirty="0" err="1"/>
              <a:t>of</a:t>
            </a:r>
            <a:r>
              <a:rPr lang="lv-LV" sz="2000" dirty="0"/>
              <a:t> </a:t>
            </a:r>
            <a:r>
              <a:rPr lang="lv-LV" sz="2000" dirty="0" err="1"/>
              <a:t>Science</a:t>
            </a:r>
            <a:r>
              <a:rPr lang="lv-LV" sz="2000" dirty="0"/>
              <a:t>, SCOPUS, ERIH (A vai B) </a:t>
            </a:r>
            <a:r>
              <a:rPr lang="lv-LV" sz="2000" dirty="0" err="1"/>
              <a:t>ScienceDirect</a:t>
            </a:r>
            <a:r>
              <a:rPr lang="lv-LV" sz="2000" dirty="0"/>
              <a:t> vai </a:t>
            </a:r>
            <a:r>
              <a:rPr lang="lv-LV" sz="2000" dirty="0" err="1"/>
              <a:t>Elsevier</a:t>
            </a:r>
            <a:r>
              <a:rPr lang="lv-LV" sz="2000" dirty="0"/>
              <a:t> datubāzēs, vai izplatīti tādā tehniskā vai zinātniskā konferencē, kuras rakstu krājums indeksēts </a:t>
            </a:r>
            <a:r>
              <a:rPr lang="lv-LV" sz="2000" dirty="0" err="1"/>
              <a:t>Web</a:t>
            </a:r>
            <a:r>
              <a:rPr lang="lv-LV" sz="2000" dirty="0"/>
              <a:t> </a:t>
            </a:r>
            <a:r>
              <a:rPr lang="lv-LV" sz="2000" dirty="0" err="1"/>
              <a:t>of</a:t>
            </a:r>
            <a:r>
              <a:rPr lang="lv-LV" sz="2000" dirty="0"/>
              <a:t> </a:t>
            </a:r>
            <a:r>
              <a:rPr lang="lv-LV" sz="2000" dirty="0" err="1"/>
              <a:t>Science</a:t>
            </a:r>
            <a:r>
              <a:rPr lang="lv-LV" sz="2000" dirty="0"/>
              <a:t>, SCOPUS, ERIH (A vai B), DBLP, </a:t>
            </a:r>
            <a:r>
              <a:rPr lang="lv-LV" sz="2000" dirty="0" err="1"/>
              <a:t>ScienceDirect</a:t>
            </a:r>
            <a:r>
              <a:rPr lang="lv-LV" sz="2000" dirty="0"/>
              <a:t> vai </a:t>
            </a:r>
            <a:r>
              <a:rPr lang="lv-LV" sz="2000" dirty="0" err="1"/>
              <a:t>Elsevier</a:t>
            </a:r>
            <a:r>
              <a:rPr lang="lv-LV" sz="2000" dirty="0"/>
              <a:t> datubāzēs, un publikācijas autors ir komersanta pētnieks vai tā ir komersanta un pētniecības un zināšanu izplatīšanas organizācijas pētnieku </a:t>
            </a:r>
            <a:r>
              <a:rPr lang="lv-LV" sz="2000" dirty="0" err="1"/>
              <a:t>koppublikācija</a:t>
            </a:r>
            <a:r>
              <a:rPr lang="lv-LV" sz="2000" dirty="0"/>
              <a:t>.</a:t>
            </a:r>
            <a:endParaRPr lang="en-US" sz="2000" dirty="0"/>
          </a:p>
        </p:txBody>
      </p:sp>
      <p:sp>
        <p:nvSpPr>
          <p:cNvPr id="4" name="Content Placeholder 2">
            <a:extLst>
              <a:ext uri="{FF2B5EF4-FFF2-40B4-BE49-F238E27FC236}">
                <a16:creationId xmlns:a16="http://schemas.microsoft.com/office/drawing/2014/main" id="{60216ED7-9C66-8668-9030-CA4CC21E996A}"/>
              </a:ext>
            </a:extLst>
          </p:cNvPr>
          <p:cNvSpPr txBox="1">
            <a:spLocks/>
          </p:cNvSpPr>
          <p:nvPr/>
        </p:nvSpPr>
        <p:spPr>
          <a:xfrm>
            <a:off x="4495799" y="5872403"/>
            <a:ext cx="4463144" cy="745658"/>
          </a:xfrm>
          <a:prstGeom prst="rect">
            <a:avLst/>
          </a:prstGeom>
          <a:ln w="28575">
            <a:solidFill>
              <a:srgbClr val="FF000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err="1">
                <a:solidFill>
                  <a:srgbClr val="FF0000"/>
                </a:solidFill>
              </a:rPr>
              <a:t>Grantu</a:t>
            </a:r>
            <a:r>
              <a:rPr lang="en-US" sz="2000" dirty="0">
                <a:solidFill>
                  <a:srgbClr val="FF0000"/>
                </a:solidFill>
              </a:rPr>
              <a:t> par </a:t>
            </a:r>
            <a:r>
              <a:rPr lang="en-US" sz="2000" dirty="0" err="1">
                <a:solidFill>
                  <a:srgbClr val="FF0000"/>
                </a:solidFill>
              </a:rPr>
              <a:t>papildus</a:t>
            </a:r>
            <a:r>
              <a:rPr lang="en-US" sz="2000" dirty="0">
                <a:solidFill>
                  <a:srgbClr val="FF0000"/>
                </a:solidFill>
              </a:rPr>
              <a:t> </a:t>
            </a:r>
            <a:r>
              <a:rPr lang="en-US" sz="2000" dirty="0" err="1">
                <a:solidFill>
                  <a:srgbClr val="FF0000"/>
                </a:solidFill>
              </a:rPr>
              <a:t>intensitāti</a:t>
            </a:r>
            <a:r>
              <a:rPr lang="en-US" sz="2000" dirty="0">
                <a:solidFill>
                  <a:srgbClr val="FF0000"/>
                </a:solidFill>
              </a:rPr>
              <a:t> </a:t>
            </a:r>
            <a:r>
              <a:rPr lang="en-US" sz="2000" dirty="0" err="1">
                <a:solidFill>
                  <a:srgbClr val="FF0000"/>
                </a:solidFill>
              </a:rPr>
              <a:t>izmaksā</a:t>
            </a:r>
            <a:r>
              <a:rPr lang="en-US" sz="2000" dirty="0">
                <a:solidFill>
                  <a:srgbClr val="FF0000"/>
                </a:solidFill>
              </a:rPr>
              <a:t> </a:t>
            </a:r>
            <a:r>
              <a:rPr lang="en-US" sz="2000" dirty="0" err="1">
                <a:solidFill>
                  <a:srgbClr val="FF0000"/>
                </a:solidFill>
              </a:rPr>
              <a:t>tikai</a:t>
            </a:r>
            <a:r>
              <a:rPr lang="en-US" sz="2000" dirty="0">
                <a:solidFill>
                  <a:srgbClr val="FF0000"/>
                </a:solidFill>
              </a:rPr>
              <a:t> </a:t>
            </a:r>
            <a:r>
              <a:rPr lang="en-US" sz="2000" dirty="0" err="1">
                <a:solidFill>
                  <a:srgbClr val="FF0000"/>
                </a:solidFill>
              </a:rPr>
              <a:t>pēc</a:t>
            </a:r>
            <a:r>
              <a:rPr lang="en-US" sz="2000" dirty="0">
                <a:solidFill>
                  <a:srgbClr val="FF0000"/>
                </a:solidFill>
              </a:rPr>
              <a:t> tam, </a:t>
            </a:r>
            <a:r>
              <a:rPr lang="en-US" sz="2000" dirty="0" err="1">
                <a:solidFill>
                  <a:srgbClr val="FF0000"/>
                </a:solidFill>
              </a:rPr>
              <a:t>kad</a:t>
            </a:r>
            <a:r>
              <a:rPr lang="en-US" sz="2000" dirty="0">
                <a:solidFill>
                  <a:srgbClr val="FF0000"/>
                </a:solidFill>
              </a:rPr>
              <a:t> </a:t>
            </a:r>
            <a:r>
              <a:rPr lang="en-US" sz="2000" dirty="0" err="1">
                <a:solidFill>
                  <a:srgbClr val="FF0000"/>
                </a:solidFill>
              </a:rPr>
              <a:t>izpildīti</a:t>
            </a:r>
            <a:r>
              <a:rPr lang="en-US" sz="2000" dirty="0">
                <a:solidFill>
                  <a:srgbClr val="FF0000"/>
                </a:solidFill>
              </a:rPr>
              <a:t> </a:t>
            </a:r>
            <a:r>
              <a:rPr lang="en-US" sz="2000" dirty="0" err="1">
                <a:solidFill>
                  <a:srgbClr val="FF0000"/>
                </a:solidFill>
              </a:rPr>
              <a:t>visi</a:t>
            </a:r>
            <a:r>
              <a:rPr lang="en-US" sz="2000" dirty="0">
                <a:solidFill>
                  <a:srgbClr val="FF0000"/>
                </a:solidFill>
              </a:rPr>
              <a:t> </a:t>
            </a:r>
            <a:r>
              <a:rPr lang="en-US" sz="2000" dirty="0" err="1">
                <a:solidFill>
                  <a:srgbClr val="FF0000"/>
                </a:solidFill>
              </a:rPr>
              <a:t>paredzētie</a:t>
            </a:r>
            <a:r>
              <a:rPr lang="en-US" sz="2000" dirty="0">
                <a:solidFill>
                  <a:srgbClr val="FF0000"/>
                </a:solidFill>
              </a:rPr>
              <a:t> </a:t>
            </a:r>
            <a:r>
              <a:rPr lang="en-US" sz="2000" dirty="0" err="1">
                <a:solidFill>
                  <a:srgbClr val="FF0000"/>
                </a:solidFill>
              </a:rPr>
              <a:t>nosacījumi</a:t>
            </a:r>
            <a:r>
              <a:rPr lang="en-US" sz="2000" dirty="0">
                <a:solidFill>
                  <a:srgbClr val="FF0000"/>
                </a:solidFill>
              </a:rPr>
              <a:t>!</a:t>
            </a:r>
            <a:endParaRPr lang="lv-LV" sz="2000" dirty="0">
              <a:solidFill>
                <a:srgbClr val="FF0000"/>
              </a:solidFill>
            </a:endParaRPr>
          </a:p>
        </p:txBody>
      </p:sp>
    </p:spTree>
    <p:extLst>
      <p:ext uri="{BB962C8B-B14F-4D97-AF65-F5344CB8AC3E}">
        <p14:creationId xmlns:p14="http://schemas.microsoft.com/office/powerpoint/2010/main" val="293887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DEE6-E8EB-F34E-4537-F5DB699A6363}"/>
              </a:ext>
            </a:extLst>
          </p:cNvPr>
          <p:cNvSpPr>
            <a:spLocks noGrp="1"/>
          </p:cNvSpPr>
          <p:nvPr>
            <p:ph type="title"/>
          </p:nvPr>
        </p:nvSpPr>
        <p:spPr/>
        <p:txBody>
          <a:bodyPr>
            <a:normAutofit/>
          </a:bodyPr>
          <a:lstStyle/>
          <a:p>
            <a:r>
              <a:rPr lang="lv-LV" sz="3600" dirty="0"/>
              <a:t>Pētniecības projektu atlase</a:t>
            </a:r>
            <a:endParaRPr lang="en-US" sz="3600" dirty="0"/>
          </a:p>
        </p:txBody>
      </p:sp>
      <p:sp>
        <p:nvSpPr>
          <p:cNvPr id="3" name="Content Placeholder 2">
            <a:extLst>
              <a:ext uri="{FF2B5EF4-FFF2-40B4-BE49-F238E27FC236}">
                <a16:creationId xmlns:a16="http://schemas.microsoft.com/office/drawing/2014/main" id="{5B83FDD7-BC28-B745-EF6A-C767BC351477}"/>
              </a:ext>
            </a:extLst>
          </p:cNvPr>
          <p:cNvSpPr>
            <a:spLocks noGrp="1"/>
          </p:cNvSpPr>
          <p:nvPr>
            <p:ph idx="1"/>
          </p:nvPr>
        </p:nvSpPr>
        <p:spPr>
          <a:xfrm>
            <a:off x="925285" y="1585041"/>
            <a:ext cx="8861612" cy="3574788"/>
          </a:xfrm>
        </p:spPr>
        <p:txBody>
          <a:bodyPr/>
          <a:lstStyle/>
          <a:p>
            <a:pPr marL="0" indent="0" algn="just">
              <a:buNone/>
            </a:pPr>
            <a:r>
              <a:rPr lang="en-US" b="0" i="0" dirty="0" err="1">
                <a:effectLst/>
                <a:latin typeface="+mj-lt"/>
              </a:rPr>
              <a:t>Projektā</a:t>
            </a:r>
            <a:r>
              <a:rPr lang="en-US" b="0" i="0" dirty="0">
                <a:effectLst/>
                <a:latin typeface="+mj-lt"/>
              </a:rPr>
              <a:t> </a:t>
            </a:r>
            <a:r>
              <a:rPr lang="en-US" b="0" i="0" dirty="0" err="1">
                <a:effectLst/>
                <a:latin typeface="+mj-lt"/>
              </a:rPr>
              <a:t>plānoti</a:t>
            </a:r>
            <a:r>
              <a:rPr lang="en-US" b="0" i="0" dirty="0">
                <a:effectLst/>
                <a:latin typeface="+mj-lt"/>
              </a:rPr>
              <a:t> </a:t>
            </a:r>
            <a:r>
              <a:rPr lang="en-GB" dirty="0">
                <a:latin typeface="+mj-lt"/>
              </a:rPr>
              <a:t>4</a:t>
            </a:r>
            <a:r>
              <a:rPr lang="en-US" b="1" i="0" dirty="0">
                <a:effectLst/>
                <a:latin typeface="+mj-lt"/>
              </a:rPr>
              <a:t> </a:t>
            </a:r>
            <a:r>
              <a:rPr lang="en-US" b="1" i="0" dirty="0" err="1">
                <a:effectLst/>
                <a:latin typeface="+mj-lt"/>
              </a:rPr>
              <a:t>uzsaukum</a:t>
            </a:r>
            <a:r>
              <a:rPr lang="lv-LV" b="1" dirty="0">
                <a:latin typeface="+mj-lt"/>
              </a:rPr>
              <a:t>i.</a:t>
            </a:r>
            <a:r>
              <a:rPr lang="en-US" b="1" i="0" dirty="0">
                <a:effectLst/>
                <a:latin typeface="+mj-lt"/>
              </a:rPr>
              <a:t> </a:t>
            </a:r>
            <a:r>
              <a:rPr lang="lv-LV" b="0" i="0" dirty="0">
                <a:effectLst/>
                <a:latin typeface="+mj-lt"/>
              </a:rPr>
              <a:t>Pašlaik pieejamais Atveseļošanas fonda </a:t>
            </a:r>
            <a:r>
              <a:rPr lang="en-US" b="0" i="0" dirty="0" err="1">
                <a:effectLst/>
                <a:latin typeface="+mj-lt"/>
              </a:rPr>
              <a:t>atbalsta</a:t>
            </a:r>
            <a:r>
              <a:rPr lang="en-US" b="0" i="0" dirty="0">
                <a:effectLst/>
                <a:latin typeface="+mj-lt"/>
              </a:rPr>
              <a:t> </a:t>
            </a:r>
            <a:r>
              <a:rPr lang="lv-LV" b="0" i="0" dirty="0">
                <a:effectLst/>
                <a:latin typeface="+mj-lt"/>
              </a:rPr>
              <a:t>finansējums </a:t>
            </a:r>
            <a:r>
              <a:rPr lang="en-US" b="0" i="0" dirty="0" err="1">
                <a:effectLst/>
                <a:latin typeface="+mj-lt"/>
              </a:rPr>
              <a:t>pētniecības</a:t>
            </a:r>
            <a:r>
              <a:rPr lang="en-US" b="0" i="0" dirty="0">
                <a:effectLst/>
                <a:latin typeface="+mj-lt"/>
              </a:rPr>
              <a:t> </a:t>
            </a:r>
            <a:r>
              <a:rPr lang="en-US" b="0" i="0" dirty="0" err="1">
                <a:effectLst/>
                <a:latin typeface="+mj-lt"/>
              </a:rPr>
              <a:t>projektu</a:t>
            </a:r>
            <a:r>
              <a:rPr lang="en-US" b="0" i="0" dirty="0">
                <a:effectLst/>
                <a:latin typeface="+mj-lt"/>
              </a:rPr>
              <a:t> </a:t>
            </a:r>
            <a:r>
              <a:rPr lang="en-US" b="0" i="0" dirty="0" err="1">
                <a:effectLst/>
                <a:latin typeface="+mj-lt"/>
              </a:rPr>
              <a:t>īstenošanai</a:t>
            </a:r>
            <a:r>
              <a:rPr lang="lv-LV" b="0" i="0" dirty="0">
                <a:effectLst/>
                <a:latin typeface="+mj-lt"/>
              </a:rPr>
              <a:t>: </a:t>
            </a:r>
            <a:r>
              <a:rPr lang="en-GB" b="0" i="0" dirty="0">
                <a:effectLst/>
                <a:latin typeface="+mj-lt"/>
              </a:rPr>
              <a:t>2 059 182.98</a:t>
            </a:r>
            <a:r>
              <a:rPr lang="lv-LV" b="0" i="0" dirty="0">
                <a:effectLst/>
                <a:latin typeface="+mj-lt"/>
              </a:rPr>
              <a:t> </a:t>
            </a:r>
            <a:r>
              <a:rPr lang="en-US" b="0" i="0" dirty="0">
                <a:effectLst/>
                <a:latin typeface="+mj-lt"/>
              </a:rPr>
              <a:t>EUR</a:t>
            </a:r>
            <a:endParaRPr lang="lv-LV" b="0" i="0" dirty="0">
              <a:effectLst/>
              <a:latin typeface="+mj-lt"/>
            </a:endParaRPr>
          </a:p>
          <a:p>
            <a:pPr marL="0" indent="0" algn="just">
              <a:buNone/>
            </a:pPr>
            <a:endParaRPr lang="en-US" b="0" i="0" dirty="0">
              <a:effectLst/>
              <a:latin typeface="+mj-lt"/>
            </a:endParaRPr>
          </a:p>
          <a:p>
            <a:pPr algn="just"/>
            <a:r>
              <a:rPr lang="en-US" sz="2000" b="0" i="0" dirty="0">
                <a:effectLst/>
                <a:latin typeface="+mj-lt"/>
              </a:rPr>
              <a:t>1. </a:t>
            </a:r>
            <a:r>
              <a:rPr lang="en-US" sz="2000" b="0" i="0" dirty="0" err="1">
                <a:effectLst/>
                <a:latin typeface="+mj-lt"/>
              </a:rPr>
              <a:t>konkursa</a:t>
            </a:r>
            <a:r>
              <a:rPr lang="en-US" sz="2000" b="0" i="0" dirty="0">
                <a:effectLst/>
                <a:latin typeface="+mj-lt"/>
              </a:rPr>
              <a:t> </a:t>
            </a:r>
            <a:r>
              <a:rPr lang="en-US" sz="2000" b="0" i="0" dirty="0" err="1">
                <a:effectLst/>
                <a:latin typeface="+mj-lt"/>
              </a:rPr>
              <a:t>kārta</a:t>
            </a:r>
            <a:r>
              <a:rPr lang="en-US" sz="2000" b="0" i="0" dirty="0">
                <a:effectLst/>
                <a:latin typeface="+mj-lt"/>
              </a:rPr>
              <a:t> 2024. gada </a:t>
            </a:r>
            <a:r>
              <a:rPr lang="en-US" sz="2000" b="0" i="0" dirty="0" err="1">
                <a:effectLst/>
                <a:latin typeface="+mj-lt"/>
              </a:rPr>
              <a:t>septembrī</a:t>
            </a:r>
            <a:r>
              <a:rPr lang="en-US" sz="2000" b="0" i="0" dirty="0">
                <a:effectLst/>
                <a:latin typeface="+mj-lt"/>
              </a:rPr>
              <a:t> </a:t>
            </a:r>
            <a:r>
              <a:rPr lang="en-US" sz="2000" b="0" i="0" dirty="0" err="1">
                <a:effectLst/>
                <a:latin typeface="+mj-lt"/>
              </a:rPr>
              <a:t>ar</a:t>
            </a:r>
            <a:r>
              <a:rPr lang="en-US" sz="2000" b="0" i="0" dirty="0">
                <a:effectLst/>
                <a:latin typeface="+mj-lt"/>
              </a:rPr>
              <a:t> </a:t>
            </a:r>
            <a:r>
              <a:rPr lang="en-US" sz="2000" b="0" i="0" dirty="0" err="1">
                <a:effectLst/>
                <a:latin typeface="+mj-lt"/>
              </a:rPr>
              <a:t>atbalsta</a:t>
            </a:r>
            <a:r>
              <a:rPr lang="en-US" sz="2000" b="0" i="0" dirty="0">
                <a:effectLst/>
                <a:latin typeface="+mj-lt"/>
              </a:rPr>
              <a:t> </a:t>
            </a:r>
            <a:r>
              <a:rPr lang="en-US" sz="2000" b="0" i="0" dirty="0" err="1">
                <a:effectLst/>
                <a:latin typeface="+mj-lt"/>
              </a:rPr>
              <a:t>summu</a:t>
            </a:r>
            <a:r>
              <a:rPr lang="en-US" sz="2000" b="0" i="0" dirty="0">
                <a:effectLst/>
                <a:latin typeface="+mj-lt"/>
              </a:rPr>
              <a:t> 1 756 806.06 EUR</a:t>
            </a:r>
          </a:p>
          <a:p>
            <a:pPr algn="just"/>
            <a:r>
              <a:rPr lang="en-US" sz="2000" b="0" i="0" dirty="0">
                <a:effectLst/>
                <a:latin typeface="+mj-lt"/>
              </a:rPr>
              <a:t>2. </a:t>
            </a:r>
            <a:r>
              <a:rPr lang="en-US" sz="2000" b="0" i="0" dirty="0" err="1">
                <a:effectLst/>
                <a:latin typeface="+mj-lt"/>
              </a:rPr>
              <a:t>konkursa</a:t>
            </a:r>
            <a:r>
              <a:rPr lang="en-US" sz="2000" b="0" i="0" dirty="0">
                <a:effectLst/>
                <a:latin typeface="+mj-lt"/>
              </a:rPr>
              <a:t> </a:t>
            </a:r>
            <a:r>
              <a:rPr lang="en-US" sz="2000" b="0" i="0" dirty="0" err="1">
                <a:effectLst/>
                <a:latin typeface="+mj-lt"/>
              </a:rPr>
              <a:t>kārta</a:t>
            </a:r>
            <a:r>
              <a:rPr lang="en-US" sz="2000" b="0" i="0" dirty="0">
                <a:effectLst/>
                <a:latin typeface="+mj-lt"/>
              </a:rPr>
              <a:t> 2025. gada </a:t>
            </a:r>
            <a:r>
              <a:rPr lang="en-US" sz="2000" b="0" i="0" dirty="0" err="1">
                <a:effectLst/>
                <a:latin typeface="+mj-lt"/>
              </a:rPr>
              <a:t>maijā</a:t>
            </a:r>
            <a:r>
              <a:rPr lang="en-US" sz="2000" b="0" i="0" dirty="0">
                <a:effectLst/>
                <a:latin typeface="+mj-lt"/>
              </a:rPr>
              <a:t> </a:t>
            </a:r>
            <a:r>
              <a:rPr lang="en-US" sz="2000" b="0" i="0" dirty="0" err="1">
                <a:effectLst/>
                <a:latin typeface="+mj-lt"/>
              </a:rPr>
              <a:t>ar</a:t>
            </a:r>
            <a:r>
              <a:rPr lang="en-US" sz="2000" b="0" i="0" dirty="0">
                <a:effectLst/>
                <a:latin typeface="+mj-lt"/>
              </a:rPr>
              <a:t> </a:t>
            </a:r>
            <a:r>
              <a:rPr lang="en-US" sz="2000" b="0" i="0" dirty="0" err="1">
                <a:effectLst/>
                <a:latin typeface="+mj-lt"/>
              </a:rPr>
              <a:t>atbalsta</a:t>
            </a:r>
            <a:r>
              <a:rPr lang="en-US" sz="2000" b="0" i="0" dirty="0">
                <a:effectLst/>
                <a:latin typeface="+mj-lt"/>
              </a:rPr>
              <a:t> </a:t>
            </a:r>
            <a:r>
              <a:rPr lang="en-US" sz="2000" b="0" i="0" dirty="0" err="1">
                <a:effectLst/>
                <a:latin typeface="+mj-lt"/>
              </a:rPr>
              <a:t>summu</a:t>
            </a:r>
            <a:r>
              <a:rPr lang="en-US" sz="2000" b="0" i="0" dirty="0">
                <a:effectLst/>
                <a:latin typeface="+mj-lt"/>
              </a:rPr>
              <a:t> 1 979 564.39 EUR</a:t>
            </a:r>
          </a:p>
          <a:p>
            <a:pPr algn="just"/>
            <a:r>
              <a:rPr lang="en-US" sz="2000" b="0" i="0" dirty="0">
                <a:effectLst/>
                <a:latin typeface="+mj-lt"/>
              </a:rPr>
              <a:t>3. </a:t>
            </a:r>
            <a:r>
              <a:rPr lang="en-US" sz="2000" b="0" i="0" dirty="0" err="1">
                <a:effectLst/>
                <a:latin typeface="+mj-lt"/>
              </a:rPr>
              <a:t>konkursa</a:t>
            </a:r>
            <a:r>
              <a:rPr lang="en-US" sz="2000" b="0" i="0" dirty="0">
                <a:effectLst/>
                <a:latin typeface="+mj-lt"/>
              </a:rPr>
              <a:t> </a:t>
            </a:r>
            <a:r>
              <a:rPr lang="en-US" sz="2000" b="0" i="0" dirty="0" err="1">
                <a:effectLst/>
                <a:latin typeface="+mj-lt"/>
              </a:rPr>
              <a:t>kārta</a:t>
            </a:r>
            <a:r>
              <a:rPr lang="en-US" sz="2000" b="0" i="0" dirty="0">
                <a:effectLst/>
                <a:latin typeface="+mj-lt"/>
              </a:rPr>
              <a:t> 2025. gada </a:t>
            </a:r>
            <a:r>
              <a:rPr lang="en-US" sz="2000" dirty="0" err="1">
                <a:latin typeface="+mj-lt"/>
              </a:rPr>
              <a:t>septembrī</a:t>
            </a:r>
            <a:r>
              <a:rPr lang="en-US" sz="2000" b="0" i="0" dirty="0">
                <a:effectLst/>
                <a:latin typeface="+mj-lt"/>
              </a:rPr>
              <a:t> </a:t>
            </a:r>
            <a:r>
              <a:rPr lang="en-US" sz="2000" b="0" i="0" dirty="0" err="1">
                <a:effectLst/>
                <a:latin typeface="+mj-lt"/>
              </a:rPr>
              <a:t>ar</a:t>
            </a:r>
            <a:r>
              <a:rPr lang="en-US" sz="2000" b="0" i="0" dirty="0">
                <a:effectLst/>
                <a:latin typeface="+mj-lt"/>
              </a:rPr>
              <a:t> </a:t>
            </a:r>
            <a:r>
              <a:rPr lang="en-US" sz="2000" b="0" i="0" dirty="0" err="1">
                <a:effectLst/>
                <a:latin typeface="+mj-lt"/>
              </a:rPr>
              <a:t>atbalsta</a:t>
            </a:r>
            <a:r>
              <a:rPr lang="en-US" sz="2000" b="0" i="0" dirty="0">
                <a:effectLst/>
                <a:latin typeface="+mj-lt"/>
              </a:rPr>
              <a:t> </a:t>
            </a:r>
            <a:r>
              <a:rPr lang="en-US" sz="2000" b="0" i="0" dirty="0" err="1">
                <a:effectLst/>
                <a:latin typeface="+mj-lt"/>
              </a:rPr>
              <a:t>summu</a:t>
            </a:r>
            <a:r>
              <a:rPr lang="en-US" sz="2000" b="0" i="0" dirty="0">
                <a:effectLst/>
                <a:latin typeface="+mj-lt"/>
              </a:rPr>
              <a:t> </a:t>
            </a:r>
            <a:r>
              <a:rPr lang="en-GB" sz="2000" b="0" i="0" dirty="0">
                <a:effectLst/>
                <a:latin typeface="+mj-lt"/>
              </a:rPr>
              <a:t>1 200 000.00 </a:t>
            </a:r>
            <a:r>
              <a:rPr lang="en-US" sz="2000" b="0" i="0" dirty="0">
                <a:effectLst/>
                <a:latin typeface="+mj-lt"/>
              </a:rPr>
              <a:t>EUR</a:t>
            </a:r>
          </a:p>
          <a:p>
            <a:pPr algn="just"/>
            <a:r>
              <a:rPr lang="en-US" sz="2000" b="0" i="0" dirty="0">
                <a:effectLst/>
                <a:latin typeface="+mj-lt"/>
              </a:rPr>
              <a:t>4. </a:t>
            </a:r>
            <a:r>
              <a:rPr lang="en-US" sz="2000" b="0" i="0" dirty="0" err="1">
                <a:effectLst/>
                <a:latin typeface="+mj-lt"/>
              </a:rPr>
              <a:t>konkursa</a:t>
            </a:r>
            <a:r>
              <a:rPr lang="en-US" sz="2000" b="0" i="0" dirty="0">
                <a:effectLst/>
                <a:latin typeface="+mj-lt"/>
              </a:rPr>
              <a:t> </a:t>
            </a:r>
            <a:r>
              <a:rPr lang="en-US" sz="2000" b="0" i="0" dirty="0" err="1">
                <a:effectLst/>
                <a:latin typeface="+mj-lt"/>
              </a:rPr>
              <a:t>kārta</a:t>
            </a:r>
            <a:r>
              <a:rPr lang="en-US" sz="2000" b="0" i="0" dirty="0">
                <a:effectLst/>
                <a:latin typeface="+mj-lt"/>
              </a:rPr>
              <a:t> 2025.</a:t>
            </a:r>
            <a:r>
              <a:rPr lang="lv-LV" sz="2000" b="0" i="0" dirty="0">
                <a:effectLst/>
                <a:latin typeface="+mj-lt"/>
              </a:rPr>
              <a:t> </a:t>
            </a:r>
            <a:r>
              <a:rPr lang="en-US" sz="2000" b="0" i="0" dirty="0">
                <a:effectLst/>
                <a:latin typeface="+mj-lt"/>
              </a:rPr>
              <a:t>gada </a:t>
            </a:r>
            <a:r>
              <a:rPr lang="en-US" sz="2000" b="0" i="0" dirty="0" err="1">
                <a:effectLst/>
                <a:latin typeface="+mj-lt"/>
              </a:rPr>
              <a:t>novembrī</a:t>
            </a:r>
            <a:r>
              <a:rPr lang="en-US" sz="2000" b="0" i="0" dirty="0">
                <a:effectLst/>
                <a:latin typeface="+mj-lt"/>
              </a:rPr>
              <a:t> </a:t>
            </a:r>
            <a:r>
              <a:rPr lang="en-US" sz="2000" b="0" i="0" dirty="0" err="1">
                <a:effectLst/>
                <a:latin typeface="+mj-lt"/>
              </a:rPr>
              <a:t>ar</a:t>
            </a:r>
            <a:r>
              <a:rPr lang="en-US" sz="2000" b="0" i="0" dirty="0">
                <a:effectLst/>
                <a:latin typeface="+mj-lt"/>
              </a:rPr>
              <a:t> </a:t>
            </a:r>
            <a:r>
              <a:rPr lang="en-US" sz="2000" b="0" i="0" dirty="0" err="1">
                <a:effectLst/>
                <a:latin typeface="+mj-lt"/>
              </a:rPr>
              <a:t>atbalsta</a:t>
            </a:r>
            <a:r>
              <a:rPr lang="en-US" sz="2000" b="0" i="0" dirty="0">
                <a:effectLst/>
                <a:latin typeface="+mj-lt"/>
              </a:rPr>
              <a:t> </a:t>
            </a:r>
            <a:r>
              <a:rPr lang="en-US" sz="2000" b="0" i="0" dirty="0" err="1">
                <a:effectLst/>
                <a:latin typeface="+mj-lt"/>
              </a:rPr>
              <a:t>summu</a:t>
            </a:r>
            <a:r>
              <a:rPr lang="en-US" sz="2000" b="0" i="0" dirty="0">
                <a:effectLst/>
                <a:latin typeface="+mj-lt"/>
              </a:rPr>
              <a:t> </a:t>
            </a:r>
            <a:r>
              <a:rPr lang="en-US" sz="2000" b="0" i="0" dirty="0" err="1">
                <a:effectLst/>
                <a:latin typeface="+mj-lt"/>
              </a:rPr>
              <a:t>vismaz</a:t>
            </a:r>
            <a:r>
              <a:rPr lang="en-US" sz="2000" b="0" i="0" dirty="0">
                <a:effectLst/>
                <a:latin typeface="+mj-lt"/>
              </a:rPr>
              <a:t> 859 182.98 EUR</a:t>
            </a:r>
          </a:p>
          <a:p>
            <a:pPr marL="0" indent="0">
              <a:buNone/>
            </a:pPr>
            <a:endParaRPr lang="en-US" dirty="0"/>
          </a:p>
        </p:txBody>
      </p:sp>
      <p:sp>
        <p:nvSpPr>
          <p:cNvPr id="4" name="Content Placeholder 2">
            <a:extLst>
              <a:ext uri="{FF2B5EF4-FFF2-40B4-BE49-F238E27FC236}">
                <a16:creationId xmlns:a16="http://schemas.microsoft.com/office/drawing/2014/main" id="{D7E07664-25BB-6179-C761-26AE1EC917D1}"/>
              </a:ext>
            </a:extLst>
          </p:cNvPr>
          <p:cNvSpPr txBox="1">
            <a:spLocks/>
          </p:cNvSpPr>
          <p:nvPr/>
        </p:nvSpPr>
        <p:spPr>
          <a:xfrm>
            <a:off x="2363755" y="5349111"/>
            <a:ext cx="6813680" cy="745658"/>
          </a:xfrm>
          <a:prstGeom prst="rect">
            <a:avLst/>
          </a:prstGeom>
          <a:ln w="28575">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solidFill>
                  <a:srgbClr val="FF0000"/>
                </a:solidFill>
              </a:rPr>
              <a:t>Papildu</a:t>
            </a:r>
            <a:r>
              <a:rPr lang="en-US" sz="2000" dirty="0">
                <a:solidFill>
                  <a:srgbClr val="FF0000"/>
                </a:solidFill>
              </a:rPr>
              <a:t> </a:t>
            </a:r>
            <a:r>
              <a:rPr lang="en-US" sz="2000" dirty="0" err="1">
                <a:solidFill>
                  <a:srgbClr val="FF0000"/>
                </a:solidFill>
              </a:rPr>
              <a:t>pētniecības</a:t>
            </a:r>
            <a:r>
              <a:rPr lang="en-US" sz="2000" dirty="0">
                <a:solidFill>
                  <a:srgbClr val="FF0000"/>
                </a:solidFill>
              </a:rPr>
              <a:t> </a:t>
            </a:r>
            <a:r>
              <a:rPr lang="en-US" sz="2000" dirty="0" err="1">
                <a:solidFill>
                  <a:srgbClr val="FF0000"/>
                </a:solidFill>
              </a:rPr>
              <a:t>projektu</a:t>
            </a:r>
            <a:r>
              <a:rPr lang="en-US" sz="2000" dirty="0">
                <a:solidFill>
                  <a:srgbClr val="FF0000"/>
                </a:solidFill>
              </a:rPr>
              <a:t> atlases digitalizācijas un </a:t>
            </a:r>
            <a:r>
              <a:rPr lang="en-US" sz="2000" dirty="0" err="1">
                <a:solidFill>
                  <a:srgbClr val="FF0000"/>
                </a:solidFill>
              </a:rPr>
              <a:t>zaļu</a:t>
            </a:r>
            <a:r>
              <a:rPr lang="en-US" sz="2000" dirty="0">
                <a:solidFill>
                  <a:srgbClr val="FF0000"/>
                </a:solidFill>
              </a:rPr>
              <a:t> </a:t>
            </a:r>
            <a:r>
              <a:rPr lang="en-US" sz="2000" dirty="0" err="1">
                <a:solidFill>
                  <a:srgbClr val="FF0000"/>
                </a:solidFill>
              </a:rPr>
              <a:t>produktu</a:t>
            </a:r>
            <a:r>
              <a:rPr lang="en-US" sz="2000" dirty="0">
                <a:solidFill>
                  <a:srgbClr val="FF0000"/>
                </a:solidFill>
              </a:rPr>
              <a:t> </a:t>
            </a:r>
            <a:r>
              <a:rPr lang="en-US" sz="2000" dirty="0" err="1">
                <a:solidFill>
                  <a:srgbClr val="FF0000"/>
                </a:solidFill>
              </a:rPr>
              <a:t>projektos</a:t>
            </a:r>
            <a:r>
              <a:rPr lang="en-US" sz="2000" dirty="0">
                <a:solidFill>
                  <a:srgbClr val="FF0000"/>
                </a:solidFill>
              </a:rPr>
              <a:t> </a:t>
            </a:r>
            <a:r>
              <a:rPr lang="en-US" sz="2000" dirty="0" err="1">
                <a:solidFill>
                  <a:srgbClr val="FF0000"/>
                </a:solidFill>
              </a:rPr>
              <a:t>jau</a:t>
            </a:r>
            <a:r>
              <a:rPr lang="en-US" sz="2000" dirty="0">
                <a:solidFill>
                  <a:srgbClr val="FF0000"/>
                </a:solidFill>
              </a:rPr>
              <a:t> </a:t>
            </a:r>
            <a:r>
              <a:rPr lang="lv-LV" sz="2000" dirty="0">
                <a:solidFill>
                  <a:srgbClr val="FF0000"/>
                </a:solidFill>
              </a:rPr>
              <a:t>nākamajos mēnešos</a:t>
            </a:r>
          </a:p>
        </p:txBody>
      </p:sp>
    </p:spTree>
    <p:extLst>
      <p:ext uri="{BB962C8B-B14F-4D97-AF65-F5344CB8AC3E}">
        <p14:creationId xmlns:p14="http://schemas.microsoft.com/office/powerpoint/2010/main" val="12693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9B2-3A71-09F1-126C-88D7C97E478C}"/>
              </a:ext>
            </a:extLst>
          </p:cNvPr>
          <p:cNvSpPr>
            <a:spLocks noGrp="1"/>
          </p:cNvSpPr>
          <p:nvPr>
            <p:ph type="title"/>
          </p:nvPr>
        </p:nvSpPr>
        <p:spPr>
          <a:xfrm>
            <a:off x="551329" y="223483"/>
            <a:ext cx="9397817" cy="1325563"/>
          </a:xfrm>
        </p:spPr>
        <p:txBody>
          <a:bodyPr>
            <a:normAutofit/>
          </a:bodyPr>
          <a:lstStyle/>
          <a:p>
            <a:r>
              <a:rPr lang="lv-LV" sz="3600" dirty="0"/>
              <a:t>Pētniecības projektu atlases </a:t>
            </a:r>
            <a:r>
              <a:rPr lang="en-GB" sz="3600" dirty="0"/>
              <a:t>3</a:t>
            </a:r>
            <a:r>
              <a:rPr lang="lv-LV" sz="3600" dirty="0"/>
              <a:t>. kārta</a:t>
            </a:r>
            <a:br>
              <a:rPr lang="en-GB" sz="3600" dirty="0"/>
            </a:br>
            <a:r>
              <a:rPr lang="en-GB" sz="1800" dirty="0"/>
              <a:t>https://www.itkc.lv/it-kompetences-centrs-izsludina-3-kartas-konkursu-petijumiem-it-nozare-projekta-informacijas-un-komunikacijas-tehnologiju-kompetences-centrs-petniecibai</a:t>
            </a:r>
            <a:endParaRPr lang="en-US" sz="1800" dirty="0"/>
          </a:p>
        </p:txBody>
      </p:sp>
      <p:sp>
        <p:nvSpPr>
          <p:cNvPr id="3" name="Content Placeholder 2">
            <a:extLst>
              <a:ext uri="{FF2B5EF4-FFF2-40B4-BE49-F238E27FC236}">
                <a16:creationId xmlns:a16="http://schemas.microsoft.com/office/drawing/2014/main" id="{D161DF90-6A1C-9B88-058A-DAB6F7C573BB}"/>
              </a:ext>
            </a:extLst>
          </p:cNvPr>
          <p:cNvSpPr>
            <a:spLocks noGrp="1"/>
          </p:cNvSpPr>
          <p:nvPr>
            <p:ph idx="1"/>
          </p:nvPr>
        </p:nvSpPr>
        <p:spPr>
          <a:xfrm>
            <a:off x="838200" y="1554836"/>
            <a:ext cx="9211235" cy="4442552"/>
          </a:xfrm>
        </p:spPr>
        <p:txBody>
          <a:bodyPr>
            <a:noAutofit/>
          </a:bodyPr>
          <a:lstStyle/>
          <a:p>
            <a:pPr marL="0" indent="0">
              <a:buNone/>
            </a:pPr>
            <a:endParaRPr lang="en-GB" sz="1800" b="1" dirty="0">
              <a:latin typeface="+mj-lt"/>
            </a:endParaRPr>
          </a:p>
          <a:p>
            <a:pPr marL="0" indent="0">
              <a:buNone/>
            </a:pPr>
            <a:r>
              <a:rPr lang="lv-LV" sz="1800" b="1" dirty="0">
                <a:latin typeface="+mj-lt"/>
              </a:rPr>
              <a:t>Iesniedzamie dokumenti:</a:t>
            </a:r>
          </a:p>
          <a:p>
            <a:r>
              <a:rPr lang="lv-LV" sz="1600" b="1" dirty="0">
                <a:latin typeface="+mj-lt"/>
              </a:rPr>
              <a:t>Pētniecības projekta apraksts</a:t>
            </a:r>
          </a:p>
          <a:p>
            <a:r>
              <a:rPr lang="lv-LV" sz="1600" b="1" dirty="0">
                <a:latin typeface="+mj-lt"/>
              </a:rPr>
              <a:t>Pētniecības projekta budžets</a:t>
            </a:r>
            <a:r>
              <a:rPr lang="en-GB" sz="1600" b="1" dirty="0">
                <a:latin typeface="+mj-lt"/>
              </a:rPr>
              <a:t> </a:t>
            </a:r>
            <a:r>
              <a:rPr lang="en-GB" sz="1600" dirty="0">
                <a:latin typeface="+mj-lt"/>
              </a:rPr>
              <a:t>– </a:t>
            </a:r>
            <a:r>
              <a:rPr lang="en-GB" sz="1600" dirty="0" err="1">
                <a:latin typeface="+mj-lt"/>
              </a:rPr>
              <a:t>visiem</a:t>
            </a:r>
            <a:r>
              <a:rPr lang="en-GB" sz="1600" dirty="0">
                <a:latin typeface="+mj-lt"/>
              </a:rPr>
              <a:t> </a:t>
            </a:r>
            <a:r>
              <a:rPr lang="en-GB" sz="1600" dirty="0" err="1">
                <a:latin typeface="+mj-lt"/>
              </a:rPr>
              <a:t>partneriem</a:t>
            </a:r>
            <a:r>
              <a:rPr lang="en-GB" sz="1600" dirty="0">
                <a:latin typeface="+mj-lt"/>
              </a:rPr>
              <a:t>!</a:t>
            </a:r>
            <a:endParaRPr lang="lv-LV" sz="1600" dirty="0">
              <a:latin typeface="+mj-lt"/>
            </a:endParaRPr>
          </a:p>
          <a:p>
            <a:r>
              <a:rPr lang="lv-LV" sz="1600" b="1" dirty="0">
                <a:latin typeface="+mj-lt"/>
              </a:rPr>
              <a:t>MVK deklarācija ar pielikumu</a:t>
            </a:r>
            <a:r>
              <a:rPr lang="en-GB" sz="1600" b="1" dirty="0">
                <a:latin typeface="+mj-lt"/>
              </a:rPr>
              <a:t> </a:t>
            </a:r>
            <a:r>
              <a:rPr lang="en-GB" sz="1600" dirty="0">
                <a:latin typeface="+mj-lt"/>
              </a:rPr>
              <a:t>– </a:t>
            </a:r>
            <a:r>
              <a:rPr lang="en-GB" sz="1600" dirty="0" err="1">
                <a:latin typeface="+mj-lt"/>
              </a:rPr>
              <a:t>arī</a:t>
            </a:r>
            <a:r>
              <a:rPr lang="en-GB" sz="1600" dirty="0">
                <a:latin typeface="+mj-lt"/>
              </a:rPr>
              <a:t> </a:t>
            </a:r>
            <a:r>
              <a:rPr lang="en-GB" sz="1600" dirty="0" err="1">
                <a:latin typeface="+mj-lt"/>
              </a:rPr>
              <a:t>lielajiem</a:t>
            </a:r>
            <a:r>
              <a:rPr lang="en-GB" sz="1600" dirty="0">
                <a:latin typeface="+mj-lt"/>
              </a:rPr>
              <a:t> </a:t>
            </a:r>
            <a:r>
              <a:rPr lang="en-GB" sz="1600" dirty="0" err="1">
                <a:latin typeface="+mj-lt"/>
              </a:rPr>
              <a:t>komersantiem</a:t>
            </a:r>
            <a:r>
              <a:rPr lang="en-GB" sz="1600" dirty="0">
                <a:latin typeface="+mj-lt"/>
              </a:rPr>
              <a:t>, </a:t>
            </a:r>
            <a:r>
              <a:rPr lang="en-GB" sz="1600" dirty="0" err="1">
                <a:latin typeface="+mj-lt"/>
              </a:rPr>
              <a:t>lai</a:t>
            </a:r>
            <a:r>
              <a:rPr lang="en-GB" sz="1600" dirty="0">
                <a:latin typeface="+mj-lt"/>
              </a:rPr>
              <a:t> </a:t>
            </a:r>
            <a:r>
              <a:rPr lang="en-GB" sz="1600" dirty="0" err="1">
                <a:latin typeface="+mj-lt"/>
              </a:rPr>
              <a:t>varētu</a:t>
            </a:r>
            <a:r>
              <a:rPr lang="en-GB" sz="1600" dirty="0">
                <a:latin typeface="+mj-lt"/>
              </a:rPr>
              <a:t> </a:t>
            </a:r>
            <a:r>
              <a:rPr lang="en-GB" sz="1600" dirty="0" err="1">
                <a:latin typeface="+mj-lt"/>
              </a:rPr>
              <a:t>noteikt</a:t>
            </a:r>
            <a:r>
              <a:rPr lang="en-GB" sz="1600" dirty="0">
                <a:latin typeface="+mj-lt"/>
              </a:rPr>
              <a:t> </a:t>
            </a:r>
            <a:r>
              <a:rPr lang="en-GB" sz="1600" dirty="0" err="1">
                <a:latin typeface="+mj-lt"/>
              </a:rPr>
              <a:t>saistīto</a:t>
            </a:r>
            <a:r>
              <a:rPr lang="en-GB" sz="1600" dirty="0">
                <a:latin typeface="+mj-lt"/>
              </a:rPr>
              <a:t> </a:t>
            </a:r>
            <a:r>
              <a:rPr lang="en-GB" sz="1600" dirty="0" err="1">
                <a:latin typeface="+mj-lt"/>
              </a:rPr>
              <a:t>uzņēmumu</a:t>
            </a:r>
            <a:r>
              <a:rPr lang="en-GB" sz="1600" dirty="0">
                <a:latin typeface="+mj-lt"/>
              </a:rPr>
              <a:t> </a:t>
            </a:r>
            <a:r>
              <a:rPr lang="en-GB" sz="1600" dirty="0" err="1">
                <a:latin typeface="+mj-lt"/>
              </a:rPr>
              <a:t>grupu</a:t>
            </a:r>
            <a:r>
              <a:rPr lang="en-GB" sz="1600" dirty="0">
                <a:latin typeface="+mj-lt"/>
              </a:rPr>
              <a:t>!</a:t>
            </a:r>
            <a:endParaRPr lang="lv-LV" sz="1600" dirty="0">
              <a:latin typeface="+mj-lt"/>
            </a:endParaRPr>
          </a:p>
          <a:p>
            <a:r>
              <a:rPr lang="lv-LV" sz="1600" b="1" i="0" dirty="0">
                <a:solidFill>
                  <a:srgbClr val="000000"/>
                </a:solidFill>
                <a:effectLst/>
                <a:highlight>
                  <a:srgbClr val="FFFFFF"/>
                </a:highlight>
                <a:latin typeface="+mj-lt"/>
              </a:rPr>
              <a:t>Izziņa par iepriekšējo pieredzi </a:t>
            </a:r>
            <a:r>
              <a:rPr lang="lv-LV" sz="1600" b="0" i="0" dirty="0">
                <a:solidFill>
                  <a:srgbClr val="000000"/>
                </a:solidFill>
                <a:effectLst/>
                <a:highlight>
                  <a:srgbClr val="FFFFFF"/>
                </a:highlight>
                <a:latin typeface="+mj-lt"/>
              </a:rPr>
              <a:t>sadarbībā ar zinātniskajām institūcijām, indeksētajām publikācijām, kā arī izstrādātajiem un ražošanā ieviestajiem jauniem produktiem vai tehnoloģijām</a:t>
            </a:r>
          </a:p>
          <a:p>
            <a:r>
              <a:rPr lang="en-US" sz="1600" b="1" i="0" dirty="0">
                <a:solidFill>
                  <a:srgbClr val="000000"/>
                </a:solidFill>
                <a:effectLst/>
                <a:highlight>
                  <a:srgbClr val="FFFFFF"/>
                </a:highlight>
                <a:latin typeface="+mj-lt"/>
              </a:rPr>
              <a:t>Gada </a:t>
            </a:r>
            <a:r>
              <a:rPr lang="en-US" sz="1600" b="1" i="0" dirty="0" err="1">
                <a:solidFill>
                  <a:srgbClr val="000000"/>
                </a:solidFill>
                <a:effectLst/>
                <a:highlight>
                  <a:srgbClr val="FFFFFF"/>
                </a:highlight>
                <a:latin typeface="+mj-lt"/>
              </a:rPr>
              <a:t>pārskati</a:t>
            </a:r>
            <a:r>
              <a:rPr lang="en-US" sz="1600" b="1" i="0" dirty="0">
                <a:solidFill>
                  <a:srgbClr val="000000"/>
                </a:solidFill>
                <a:effectLst/>
                <a:highlight>
                  <a:srgbClr val="FFFFFF"/>
                </a:highlight>
                <a:latin typeface="+mj-lt"/>
              </a:rPr>
              <a:t> </a:t>
            </a:r>
            <a:r>
              <a:rPr lang="en-US" sz="1600" b="0" i="0" dirty="0">
                <a:solidFill>
                  <a:srgbClr val="000000"/>
                </a:solidFill>
                <a:effectLst/>
                <a:highlight>
                  <a:srgbClr val="FFFFFF"/>
                </a:highlight>
                <a:latin typeface="+mj-lt"/>
              </a:rPr>
              <a:t>par </a:t>
            </a:r>
            <a:r>
              <a:rPr lang="en-US" sz="1600" b="0" i="0" dirty="0" err="1">
                <a:solidFill>
                  <a:srgbClr val="000000"/>
                </a:solidFill>
                <a:effectLst/>
                <a:highlight>
                  <a:srgbClr val="FFFFFF"/>
                </a:highlight>
                <a:latin typeface="+mj-lt"/>
              </a:rPr>
              <a:t>pēdējiem</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trīs</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noslēgtajiem</a:t>
            </a:r>
            <a:r>
              <a:rPr lang="en-US" sz="1600" b="0" i="0" dirty="0">
                <a:solidFill>
                  <a:srgbClr val="000000"/>
                </a:solidFill>
                <a:effectLst/>
                <a:highlight>
                  <a:srgbClr val="FFFFFF"/>
                </a:highlight>
                <a:latin typeface="+mj-lt"/>
              </a:rPr>
              <a:t> </a:t>
            </a:r>
            <a:r>
              <a:rPr lang="en-US" sz="1600" b="0" i="0" dirty="0" err="1">
                <a:solidFill>
                  <a:srgbClr val="000000"/>
                </a:solidFill>
                <a:effectLst/>
                <a:latin typeface="+mj-lt"/>
              </a:rPr>
              <a:t>gadiem</a:t>
            </a:r>
            <a:r>
              <a:rPr lang="en-US" sz="1600" b="0" i="0" dirty="0">
                <a:solidFill>
                  <a:srgbClr val="000000"/>
                </a:solidFill>
                <a:effectLst/>
                <a:latin typeface="+mj-lt"/>
              </a:rPr>
              <a:t> (2022., 2023., 2024. gads), ja tie nav </a:t>
            </a:r>
            <a:r>
              <a:rPr lang="en-US" sz="1600" b="0" i="0" dirty="0" err="1">
                <a:solidFill>
                  <a:srgbClr val="000000"/>
                </a:solidFill>
                <a:effectLst/>
                <a:highlight>
                  <a:srgbClr val="FFFFFF"/>
                </a:highlight>
                <a:latin typeface="+mj-lt"/>
              </a:rPr>
              <a:t>pieejami</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publiskajās</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datu</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bāzēs</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piemēram</a:t>
            </a:r>
            <a:r>
              <a:rPr lang="en-US" sz="1600" b="0" i="0" dirty="0">
                <a:solidFill>
                  <a:srgbClr val="000000"/>
                </a:solidFill>
                <a:effectLst/>
                <a:highlight>
                  <a:srgbClr val="FFFFFF"/>
                </a:highlight>
                <a:latin typeface="+mj-lt"/>
              </a:rPr>
              <a:t>, firmas.lv, jo </a:t>
            </a:r>
            <a:r>
              <a:rPr lang="en-US" sz="1600" b="0" i="0" dirty="0" err="1">
                <a:solidFill>
                  <a:srgbClr val="000000"/>
                </a:solidFill>
                <a:effectLst/>
                <a:highlight>
                  <a:srgbClr val="FFFFFF"/>
                </a:highlight>
                <a:latin typeface="+mj-lt"/>
              </a:rPr>
              <a:t>īpaši</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saistītajiem</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ārvalstu</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uzņēmumiem</a:t>
            </a:r>
            <a:endParaRPr lang="lv-LV" sz="1600" b="0" i="0" dirty="0">
              <a:solidFill>
                <a:srgbClr val="000000"/>
              </a:solidFill>
              <a:effectLst/>
              <a:highlight>
                <a:srgbClr val="FFFFFF"/>
              </a:highlight>
              <a:latin typeface="+mj-lt"/>
            </a:endParaRPr>
          </a:p>
          <a:p>
            <a:r>
              <a:rPr lang="lv-LV" sz="1600" b="1" i="0" dirty="0">
                <a:effectLst/>
                <a:highlight>
                  <a:srgbClr val="FFFFFF"/>
                </a:highlight>
                <a:latin typeface="+mj-lt"/>
              </a:rPr>
              <a:t>Izziņa par pētniecības un attīstības izdevumiem</a:t>
            </a:r>
            <a:r>
              <a:rPr lang="lv-LV" sz="1600" b="0" i="0" dirty="0">
                <a:effectLst/>
                <a:highlight>
                  <a:srgbClr val="FFFFFF"/>
                </a:highlight>
                <a:latin typeface="+mj-lt"/>
              </a:rPr>
              <a:t>, ja šī informācija nav skaidri atspoguļota gada pārskatos</a:t>
            </a:r>
          </a:p>
          <a:p>
            <a:r>
              <a:rPr lang="lv-LV" sz="1600" dirty="0">
                <a:highlight>
                  <a:srgbClr val="FFFFFF"/>
                </a:highlight>
                <a:latin typeface="+mj-lt"/>
              </a:rPr>
              <a:t>Vadošā pētnieka, pētniecības projekta koordinatora un grāmatveža </a:t>
            </a:r>
            <a:r>
              <a:rPr lang="lv-LV" sz="1600" b="1" dirty="0">
                <a:highlight>
                  <a:srgbClr val="FFFFFF"/>
                </a:highlight>
                <a:latin typeface="+mj-lt"/>
              </a:rPr>
              <a:t>CV</a:t>
            </a:r>
            <a:endParaRPr lang="lv-LV" sz="1600" dirty="0">
              <a:highlight>
                <a:srgbClr val="FFFFFF"/>
              </a:highlight>
              <a:latin typeface="+mj-lt"/>
            </a:endParaRPr>
          </a:p>
          <a:p>
            <a:r>
              <a:rPr lang="lv-LV" sz="1600" b="1" dirty="0">
                <a:solidFill>
                  <a:srgbClr val="000000"/>
                </a:solidFill>
                <a:highlight>
                  <a:srgbClr val="FFFFFF"/>
                </a:highlight>
                <a:latin typeface="+mj-lt"/>
              </a:rPr>
              <a:t>Apliecinājums par eksportu</a:t>
            </a:r>
            <a:r>
              <a:rPr lang="en-GB" sz="1600" dirty="0">
                <a:solidFill>
                  <a:srgbClr val="000000"/>
                </a:solidFill>
                <a:highlight>
                  <a:srgbClr val="FFFFFF"/>
                </a:highlight>
                <a:latin typeface="+mj-lt"/>
              </a:rPr>
              <a:t>, </a:t>
            </a:r>
            <a:r>
              <a:rPr lang="en-GB" sz="1600" dirty="0" err="1">
                <a:solidFill>
                  <a:srgbClr val="000000"/>
                </a:solidFill>
                <a:highlight>
                  <a:srgbClr val="FFFFFF"/>
                </a:highlight>
                <a:latin typeface="+mj-lt"/>
              </a:rPr>
              <a:t>ja</a:t>
            </a:r>
            <a:r>
              <a:rPr lang="en-GB" sz="1600" dirty="0">
                <a:solidFill>
                  <a:srgbClr val="000000"/>
                </a:solidFill>
                <a:highlight>
                  <a:srgbClr val="FFFFFF"/>
                </a:highlight>
                <a:latin typeface="+mj-lt"/>
              </a:rPr>
              <a:t> </a:t>
            </a:r>
            <a:r>
              <a:rPr lang="en-GB" sz="1600" dirty="0" err="1">
                <a:solidFill>
                  <a:srgbClr val="000000"/>
                </a:solidFill>
                <a:highlight>
                  <a:srgbClr val="FFFFFF"/>
                </a:highlight>
                <a:latin typeface="+mj-lt"/>
              </a:rPr>
              <a:t>attiecināms</a:t>
            </a:r>
            <a:endParaRPr lang="lv-LV" sz="1600" dirty="0">
              <a:solidFill>
                <a:srgbClr val="000000"/>
              </a:solidFill>
              <a:highlight>
                <a:srgbClr val="FFFFFF"/>
              </a:highlight>
              <a:latin typeface="+mj-lt"/>
            </a:endParaRPr>
          </a:p>
          <a:p>
            <a:r>
              <a:rPr lang="en-US" sz="1600" b="0" i="0" dirty="0">
                <a:solidFill>
                  <a:srgbClr val="000000"/>
                </a:solidFill>
                <a:effectLst/>
                <a:highlight>
                  <a:srgbClr val="FFFFFF"/>
                </a:highlight>
                <a:latin typeface="+mj-lt"/>
              </a:rPr>
              <a:t>Citi </a:t>
            </a:r>
            <a:r>
              <a:rPr lang="en-US" sz="1600" b="0" i="0" dirty="0" err="1">
                <a:solidFill>
                  <a:srgbClr val="000000"/>
                </a:solidFill>
                <a:effectLst/>
                <a:highlight>
                  <a:srgbClr val="FFFFFF"/>
                </a:highlight>
                <a:latin typeface="+mj-lt"/>
              </a:rPr>
              <a:t>dokumenti</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kuri</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pamato</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pētniecības</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projekta</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pieteikuma</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atbilstību</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izvirzītajiem</a:t>
            </a:r>
            <a:r>
              <a:rPr lang="en-US" sz="1600" b="0" i="0" dirty="0">
                <a:solidFill>
                  <a:srgbClr val="000000"/>
                </a:solidFill>
                <a:effectLst/>
                <a:highlight>
                  <a:srgbClr val="FFFFFF"/>
                </a:highlight>
                <a:latin typeface="+mj-lt"/>
              </a:rPr>
              <a:t> </a:t>
            </a:r>
            <a:r>
              <a:rPr lang="en-US" sz="1600" b="0" i="0" dirty="0" err="1">
                <a:solidFill>
                  <a:srgbClr val="000000"/>
                </a:solidFill>
                <a:effectLst/>
                <a:highlight>
                  <a:srgbClr val="FFFFFF"/>
                </a:highlight>
                <a:latin typeface="+mj-lt"/>
              </a:rPr>
              <a:t>kritērijiem</a:t>
            </a:r>
            <a:endParaRPr lang="en-US" sz="1600" b="0" i="0" dirty="0">
              <a:solidFill>
                <a:srgbClr val="000000"/>
              </a:solidFill>
              <a:effectLst/>
              <a:highlight>
                <a:srgbClr val="FFFFFF"/>
              </a:highlight>
              <a:latin typeface="+mj-lt"/>
            </a:endParaRPr>
          </a:p>
        </p:txBody>
      </p:sp>
    </p:spTree>
    <p:extLst>
      <p:ext uri="{BB962C8B-B14F-4D97-AF65-F5344CB8AC3E}">
        <p14:creationId xmlns:p14="http://schemas.microsoft.com/office/powerpoint/2010/main" val="1269885740"/>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22a4df-683f-4a64-947a-edde3641725c">
      <Terms xmlns="http://schemas.microsoft.com/office/infopath/2007/PartnerControls"/>
    </lcf76f155ced4ddcb4097134ff3c332f>
    <TaxCatchAll xmlns="8b777f72-a649-42f3-9614-d0c0af3291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321884EAF55E5A4D8CC6588A55F65F76" ma:contentTypeVersion="15" ma:contentTypeDescription="Izveidot jaunu dokumentu." ma:contentTypeScope="" ma:versionID="ace5f6434abf7fc9848edd7a70a263e2">
  <xsd:schema xmlns:xsd="http://www.w3.org/2001/XMLSchema" xmlns:xs="http://www.w3.org/2001/XMLSchema" xmlns:p="http://schemas.microsoft.com/office/2006/metadata/properties" xmlns:ns2="c822a4df-683f-4a64-947a-edde3641725c" xmlns:ns3="8b777f72-a649-42f3-9614-d0c0af32916b" targetNamespace="http://schemas.microsoft.com/office/2006/metadata/properties" ma:root="true" ma:fieldsID="946a8a2b669fb433a451cfadbe3f0f4b" ns2:_="" ns3:_="">
    <xsd:import namespace="c822a4df-683f-4a64-947a-edde3641725c"/>
    <xsd:import namespace="8b777f72-a649-42f3-9614-d0c0af3291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22a4df-683f-4a64-947a-edde364172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ttēlu atzīmes" ma:readOnly="false" ma:fieldId="{5cf76f15-5ced-4ddc-b409-7134ff3c332f}" ma:taxonomyMulti="true" ma:sspId="09a686a8-f85c-46aa-860e-c6a7814f063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777f72-a649-42f3-9614-d0c0af32916b"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20" nillable="true" ma:displayName="Taxonomy Catch All Column" ma:hidden="true" ma:list="{e43b7a4d-edbf-4a2d-8492-73bc7fa22eee}" ma:internalName="TaxCatchAll" ma:showField="CatchAllData" ma:web="8b777f72-a649-42f3-9614-d0c0af329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BD1E3-B021-44AE-88F6-0A5DCA5C3107}">
  <ds:schemaRefs>
    <ds:schemaRef ds:uri="7b9a61a9-d1da-4086-9c43-cbb3af4a3acc"/>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3988a6f7-079e-4555-933f-78da273f867d"/>
    <ds:schemaRef ds:uri="http://purl.org/dc/terms/"/>
    <ds:schemaRef ds:uri="http://schemas.microsoft.com/office/infopath/2007/PartnerControls"/>
    <ds:schemaRef ds:uri="http://schemas.microsoft.com/office/2006/metadata/properties"/>
    <ds:schemaRef ds:uri="5278238e-b8d0-4376-b373-df40f7dee6ae"/>
    <ds:schemaRef ds:uri="238081b2-5c5b-4d6e-8cf1-a13a6f7ff3df"/>
    <ds:schemaRef ds:uri="c822a4df-683f-4a64-947a-edde3641725c"/>
    <ds:schemaRef ds:uri="8b777f72-a649-42f3-9614-d0c0af32916b"/>
  </ds:schemaRefs>
</ds:datastoreItem>
</file>

<file path=customXml/itemProps2.xml><?xml version="1.0" encoding="utf-8"?>
<ds:datastoreItem xmlns:ds="http://schemas.openxmlformats.org/officeDocument/2006/customXml" ds:itemID="{B149BBFE-9B5B-41EF-B53C-6E399385C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22a4df-683f-4a64-947a-edde3641725c"/>
    <ds:schemaRef ds:uri="8b777f72-a649-42f3-9614-d0c0af329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D90651-9B00-4AF0-8ECE-EBF2622A0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8584</TotalTime>
  <Words>1329</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Projekta mērķis:</vt:lpstr>
      <vt:lpstr>Investīcijas mērķis un mērķa grupa</vt:lpstr>
      <vt:lpstr>Atbalstāmās darbības</vt:lpstr>
      <vt:lpstr>Atbalstāmās darbības</vt:lpstr>
      <vt:lpstr>Atbalsta intensitātes</vt:lpstr>
      <vt:lpstr>Paaugstinātās intensitātes piemērošanas nosacījumi</vt:lpstr>
      <vt:lpstr>Pētniecības projektu atlase</vt:lpstr>
      <vt:lpstr>Pētniecības projektu atlases 3. kārta https://www.itkc.lv/it-kompetences-centrs-izsludina-3-kartas-konkursu-petijumiem-it-nozare-projekta-informacijas-un-komunikacijas-tehnologiju-kompetences-centrs-petniecibai</vt:lpstr>
      <vt:lpstr>Pētniecības projekta apraksts</vt:lpstr>
      <vt:lpstr>Svarīgākais par attiecināmajām izmaksām</vt:lpstr>
      <vt:lpstr>Attiecināmās izmaksas</vt:lpstr>
      <vt:lpstr>Pētniecības projekta budžets</vt:lpstr>
      <vt:lpstr>Pētniecības projekta budžets</vt:lpstr>
      <vt:lpstr>Pētniecības projektu izvērtēšanas kārtība</vt:lpstr>
      <vt:lpstr>Pētniecības projektu vērtēšanas kritēriji</vt:lpstr>
      <vt:lpstr>Noderīgi materiāli</vt:lpstr>
      <vt:lpstr>Kontaktinformācija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Baiba Berovska</cp:lastModifiedBy>
  <cp:revision>70</cp:revision>
  <dcterms:created xsi:type="dcterms:W3CDTF">2021-03-21T20:44:19Z</dcterms:created>
  <dcterms:modified xsi:type="dcterms:W3CDTF">2025-08-26T11:54:26Z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0x010100321884EAF55E5A4D8CC6588A55F65F76</vt:lpwstr>
  </property>
</Properties>
</file>