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sldIdLst>
    <p:sldId id="280" r:id="rId5"/>
    <p:sldId id="328" r:id="rId6"/>
    <p:sldId id="362" r:id="rId7"/>
    <p:sldId id="364" r:id="rId8"/>
    <p:sldId id="363" r:id="rId9"/>
    <p:sldId id="359" r:id="rId10"/>
    <p:sldId id="330" r:id="rId11"/>
    <p:sldId id="332" r:id="rId12"/>
    <p:sldId id="360" r:id="rId13"/>
    <p:sldId id="333" r:id="rId14"/>
    <p:sldId id="334" r:id="rId15"/>
    <p:sldId id="358" r:id="rId16"/>
    <p:sldId id="336" r:id="rId17"/>
    <p:sldId id="331" r:id="rId18"/>
    <p:sldId id="342" r:id="rId19"/>
    <p:sldId id="335" r:id="rId20"/>
    <p:sldId id="347" r:id="rId21"/>
    <p:sldId id="348" r:id="rId22"/>
    <p:sldId id="349" r:id="rId23"/>
    <p:sldId id="350" r:id="rId24"/>
    <p:sldId id="351" r:id="rId25"/>
    <p:sldId id="352" r:id="rId26"/>
    <p:sldId id="338" r:id="rId27"/>
    <p:sldId id="346" r:id="rId28"/>
    <p:sldId id="353" r:id="rId29"/>
    <p:sldId id="339" r:id="rId30"/>
    <p:sldId id="361" r:id="rId31"/>
    <p:sldId id="357" r:id="rId32"/>
    <p:sldId id="340" r:id="rId33"/>
    <p:sldId id="341" r:id="rId34"/>
    <p:sldId id="261" r:id="rId3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AFA86C-7B17-A1D0-4E68-F8BBB2EC48EA}" name="Baiba Berovska" initials="BB" userId="S::Baiba.berovska@idejukapitals.lv::f3613adc-0610-4169-926a-464d0d176378" providerId="AD"/>
  <p188:author id="{01BFA4EA-4198-18E1-5612-33CDC2406DBB}" name="Dace Saukuma" initials="DS" userId="S::dace.saukuma@idejukapitals.lv::59da4761-d0a9-4cda-b8d5-14307609b3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ndija Ozoliņa" initials="SO" lastIdx="2" clrIdx="0">
    <p:extLst>
      <p:ext uri="{19B8F6BF-5375-455C-9EA6-DF929625EA0E}">
        <p15:presenceInfo xmlns:p15="http://schemas.microsoft.com/office/powerpoint/2012/main" userId="S::sindija.ozolina@idejukapitals.lv::5e0cdbef-3bb7-4ece-b3b6-4c7d45cd1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463B"/>
    <a:srgbClr val="99CB38"/>
    <a:srgbClr val="12B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0DB1E-A0B9-41F1-8973-468CFCB37CDC}" v="1" dt="2026-03-09T09:46:18.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ce Saukuma" userId="59da4761-d0a9-4cda-b8d5-14307609b3fd" providerId="ADAL" clId="{F71848A5-0C96-4895-8C28-27C8927DBD0F}"/>
    <pc:docChg chg="undo custSel delSld modSld sldOrd">
      <pc:chgData name="Dace Saukuma" userId="59da4761-d0a9-4cda-b8d5-14307609b3fd" providerId="ADAL" clId="{F71848A5-0C96-4895-8C28-27C8927DBD0F}" dt="2026-03-09T09:53:35.837" v="240"/>
      <pc:docMkLst>
        <pc:docMk/>
      </pc:docMkLst>
      <pc:sldChg chg="modSp mod">
        <pc:chgData name="Dace Saukuma" userId="59da4761-d0a9-4cda-b8d5-14307609b3fd" providerId="ADAL" clId="{F71848A5-0C96-4895-8C28-27C8927DBD0F}" dt="2026-03-09T09:32:53.198" v="6" actId="1076"/>
        <pc:sldMkLst>
          <pc:docMk/>
          <pc:sldMk cId="1605831796" sldId="280"/>
        </pc:sldMkLst>
        <pc:spChg chg="mod">
          <ac:chgData name="Dace Saukuma" userId="59da4761-d0a9-4cda-b8d5-14307609b3fd" providerId="ADAL" clId="{F71848A5-0C96-4895-8C28-27C8927DBD0F}" dt="2026-03-09T09:32:34.914" v="3" actId="113"/>
          <ac:spMkLst>
            <pc:docMk/>
            <pc:sldMk cId="1605831796" sldId="280"/>
            <ac:spMk id="2" creationId="{800BD045-F8C2-294D-8455-F43B9880916C}"/>
          </ac:spMkLst>
        </pc:spChg>
        <pc:spChg chg="mod">
          <ac:chgData name="Dace Saukuma" userId="59da4761-d0a9-4cda-b8d5-14307609b3fd" providerId="ADAL" clId="{F71848A5-0C96-4895-8C28-27C8927DBD0F}" dt="2026-03-09T09:32:48.241" v="5" actId="1076"/>
          <ac:spMkLst>
            <pc:docMk/>
            <pc:sldMk cId="1605831796" sldId="280"/>
            <ac:spMk id="4" creationId="{133701AF-DE41-DD74-B06E-042A69461944}"/>
          </ac:spMkLst>
        </pc:spChg>
        <pc:spChg chg="mod">
          <ac:chgData name="Dace Saukuma" userId="59da4761-d0a9-4cda-b8d5-14307609b3fd" providerId="ADAL" clId="{F71848A5-0C96-4895-8C28-27C8927DBD0F}" dt="2026-03-09T09:32:53.198" v="6" actId="1076"/>
          <ac:spMkLst>
            <pc:docMk/>
            <pc:sldMk cId="1605831796" sldId="280"/>
            <ac:spMk id="6" creationId="{9D6C1302-FFB2-3572-D271-E68146FB5AB4}"/>
          </ac:spMkLst>
        </pc:spChg>
        <pc:spChg chg="mod">
          <ac:chgData name="Dace Saukuma" userId="59da4761-d0a9-4cda-b8d5-14307609b3fd" providerId="ADAL" clId="{F71848A5-0C96-4895-8C28-27C8927DBD0F}" dt="2026-03-09T09:32:23.685" v="0" actId="113"/>
          <ac:spMkLst>
            <pc:docMk/>
            <pc:sldMk cId="1605831796" sldId="280"/>
            <ac:spMk id="13" creationId="{E421C494-81E9-C607-11F0-1D743F0DFF87}"/>
          </ac:spMkLst>
        </pc:spChg>
      </pc:sldChg>
      <pc:sldChg chg="modSp mod">
        <pc:chgData name="Dace Saukuma" userId="59da4761-d0a9-4cda-b8d5-14307609b3fd" providerId="ADAL" clId="{F71848A5-0C96-4895-8C28-27C8927DBD0F}" dt="2026-03-09T09:34:31.649" v="9" actId="255"/>
        <pc:sldMkLst>
          <pc:docMk/>
          <pc:sldMk cId="3694475079" sldId="330"/>
        </pc:sldMkLst>
        <pc:spChg chg="mod">
          <ac:chgData name="Dace Saukuma" userId="59da4761-d0a9-4cda-b8d5-14307609b3fd" providerId="ADAL" clId="{F71848A5-0C96-4895-8C28-27C8927DBD0F}" dt="2026-03-09T09:34:31.649" v="9" actId="255"/>
          <ac:spMkLst>
            <pc:docMk/>
            <pc:sldMk cId="3694475079" sldId="330"/>
            <ac:spMk id="2" creationId="{00000000-0000-0000-0000-000000000000}"/>
          </ac:spMkLst>
        </pc:spChg>
      </pc:sldChg>
      <pc:sldChg chg="modSp mod">
        <pc:chgData name="Dace Saukuma" userId="59da4761-d0a9-4cda-b8d5-14307609b3fd" providerId="ADAL" clId="{F71848A5-0C96-4895-8C28-27C8927DBD0F}" dt="2026-03-09T09:34:40.111" v="10" actId="255"/>
        <pc:sldMkLst>
          <pc:docMk/>
          <pc:sldMk cId="957685472" sldId="332"/>
        </pc:sldMkLst>
        <pc:spChg chg="mod">
          <ac:chgData name="Dace Saukuma" userId="59da4761-d0a9-4cda-b8d5-14307609b3fd" providerId="ADAL" clId="{F71848A5-0C96-4895-8C28-27C8927DBD0F}" dt="2026-03-09T09:34:40.111" v="10" actId="255"/>
          <ac:spMkLst>
            <pc:docMk/>
            <pc:sldMk cId="957685472" sldId="332"/>
            <ac:spMk id="2" creationId="{BE14FDC4-563D-63DF-8D3D-7554EA511835}"/>
          </ac:spMkLst>
        </pc:spChg>
      </pc:sldChg>
      <pc:sldChg chg="modSp mod">
        <pc:chgData name="Dace Saukuma" userId="59da4761-d0a9-4cda-b8d5-14307609b3fd" providerId="ADAL" clId="{F71848A5-0C96-4895-8C28-27C8927DBD0F}" dt="2026-03-09T09:36:00.032" v="18" actId="255"/>
        <pc:sldMkLst>
          <pc:docMk/>
          <pc:sldMk cId="1690104061" sldId="335"/>
        </pc:sldMkLst>
        <pc:spChg chg="mod">
          <ac:chgData name="Dace Saukuma" userId="59da4761-d0a9-4cda-b8d5-14307609b3fd" providerId="ADAL" clId="{F71848A5-0C96-4895-8C28-27C8927DBD0F}" dt="2026-03-09T09:36:00.032" v="18" actId="255"/>
          <ac:spMkLst>
            <pc:docMk/>
            <pc:sldMk cId="1690104061" sldId="335"/>
            <ac:spMk id="2" creationId="{69E26866-FB92-0373-3FF1-137D96BEEB5F}"/>
          </ac:spMkLst>
        </pc:spChg>
      </pc:sldChg>
      <pc:sldChg chg="modSp mod">
        <pc:chgData name="Dace Saukuma" userId="59da4761-d0a9-4cda-b8d5-14307609b3fd" providerId="ADAL" clId="{F71848A5-0C96-4895-8C28-27C8927DBD0F}" dt="2026-03-09T09:35:41.793" v="16" actId="1076"/>
        <pc:sldMkLst>
          <pc:docMk/>
          <pc:sldMk cId="1269885740" sldId="336"/>
        </pc:sldMkLst>
        <pc:spChg chg="mod">
          <ac:chgData name="Dace Saukuma" userId="59da4761-d0a9-4cda-b8d5-14307609b3fd" providerId="ADAL" clId="{F71848A5-0C96-4895-8C28-27C8927DBD0F}" dt="2026-03-09T09:35:41.793" v="16" actId="1076"/>
          <ac:spMkLst>
            <pc:docMk/>
            <pc:sldMk cId="1269885740" sldId="336"/>
            <ac:spMk id="2" creationId="{0A5FF9B2-3A71-09F1-126C-88D7C97E478C}"/>
          </ac:spMkLst>
        </pc:spChg>
        <pc:spChg chg="mod">
          <ac:chgData name="Dace Saukuma" userId="59da4761-d0a9-4cda-b8d5-14307609b3fd" providerId="ADAL" clId="{F71848A5-0C96-4895-8C28-27C8927DBD0F}" dt="2026-03-09T09:35:39.102" v="15" actId="1076"/>
          <ac:spMkLst>
            <pc:docMk/>
            <pc:sldMk cId="1269885740" sldId="336"/>
            <ac:spMk id="3" creationId="{D161DF90-6A1C-9B88-058A-DAB6F7C573BB}"/>
          </ac:spMkLst>
        </pc:spChg>
      </pc:sldChg>
      <pc:sldChg chg="modSp mod">
        <pc:chgData name="Dace Saukuma" userId="59da4761-d0a9-4cda-b8d5-14307609b3fd" providerId="ADAL" clId="{F71848A5-0C96-4895-8C28-27C8927DBD0F}" dt="2026-03-09T09:35:52.201" v="17" actId="255"/>
        <pc:sldMkLst>
          <pc:docMk/>
          <pc:sldMk cId="1973876328" sldId="342"/>
        </pc:sldMkLst>
        <pc:spChg chg="mod">
          <ac:chgData name="Dace Saukuma" userId="59da4761-d0a9-4cda-b8d5-14307609b3fd" providerId="ADAL" clId="{F71848A5-0C96-4895-8C28-27C8927DBD0F}" dt="2026-03-09T09:35:52.201" v="17" actId="255"/>
          <ac:spMkLst>
            <pc:docMk/>
            <pc:sldMk cId="1973876328" sldId="342"/>
            <ac:spMk id="2" creationId="{4319E0B0-FDAA-02D0-94D1-92E554C594FB}"/>
          </ac:spMkLst>
        </pc:spChg>
      </pc:sldChg>
      <pc:sldChg chg="modSp del mod ord">
        <pc:chgData name="Dace Saukuma" userId="59da4761-d0a9-4cda-b8d5-14307609b3fd" providerId="ADAL" clId="{F71848A5-0C96-4895-8C28-27C8927DBD0F}" dt="2026-03-09T09:50:09.115" v="214" actId="47"/>
        <pc:sldMkLst>
          <pc:docMk/>
          <pc:sldMk cId="120965885" sldId="344"/>
        </pc:sldMkLst>
        <pc:spChg chg="mod">
          <ac:chgData name="Dace Saukuma" userId="59da4761-d0a9-4cda-b8d5-14307609b3fd" providerId="ADAL" clId="{F71848A5-0C96-4895-8C28-27C8927DBD0F}" dt="2026-03-09T09:37:01.755" v="25" actId="255"/>
          <ac:spMkLst>
            <pc:docMk/>
            <pc:sldMk cId="120965885" sldId="344"/>
            <ac:spMk id="2" creationId="{51718B72-D81D-D213-66AB-BA94E7EAA256}"/>
          </ac:spMkLst>
        </pc:spChg>
        <pc:spChg chg="mod">
          <ac:chgData name="Dace Saukuma" userId="59da4761-d0a9-4cda-b8d5-14307609b3fd" providerId="ADAL" clId="{F71848A5-0C96-4895-8C28-27C8927DBD0F}" dt="2026-03-09T09:37:25.236" v="30" actId="1076"/>
          <ac:spMkLst>
            <pc:docMk/>
            <pc:sldMk cId="120965885" sldId="344"/>
            <ac:spMk id="3" creationId="{C7F009A6-8520-5E6B-D017-B3BED15FB232}"/>
          </ac:spMkLst>
        </pc:spChg>
      </pc:sldChg>
      <pc:sldChg chg="modSp mod">
        <pc:chgData name="Dace Saukuma" userId="59da4761-d0a9-4cda-b8d5-14307609b3fd" providerId="ADAL" clId="{F71848A5-0C96-4895-8C28-27C8927DBD0F}" dt="2026-03-09T09:36:20.417" v="21" actId="14100"/>
        <pc:sldMkLst>
          <pc:docMk/>
          <pc:sldMk cId="1173801874" sldId="347"/>
        </pc:sldMkLst>
        <pc:spChg chg="mod">
          <ac:chgData name="Dace Saukuma" userId="59da4761-d0a9-4cda-b8d5-14307609b3fd" providerId="ADAL" clId="{F71848A5-0C96-4895-8C28-27C8927DBD0F}" dt="2026-03-09T09:36:15.108" v="20" actId="14100"/>
          <ac:spMkLst>
            <pc:docMk/>
            <pc:sldMk cId="1173801874" sldId="347"/>
            <ac:spMk id="2" creationId="{6B7DA4AA-A331-71FB-0D3D-4B23ABF83AFC}"/>
          </ac:spMkLst>
        </pc:spChg>
        <pc:spChg chg="mod">
          <ac:chgData name="Dace Saukuma" userId="59da4761-d0a9-4cda-b8d5-14307609b3fd" providerId="ADAL" clId="{F71848A5-0C96-4895-8C28-27C8927DBD0F}" dt="2026-03-09T09:36:20.417" v="21" actId="14100"/>
          <ac:spMkLst>
            <pc:docMk/>
            <pc:sldMk cId="1173801874" sldId="347"/>
            <ac:spMk id="19" creationId="{9E24D3C1-7A95-196A-5159-236509315135}"/>
          </ac:spMkLst>
        </pc:spChg>
      </pc:sldChg>
      <pc:sldChg chg="modSp mod">
        <pc:chgData name="Dace Saukuma" userId="59da4761-d0a9-4cda-b8d5-14307609b3fd" providerId="ADAL" clId="{F71848A5-0C96-4895-8C28-27C8927DBD0F}" dt="2026-03-09T09:36:55.532" v="24" actId="20577"/>
        <pc:sldMkLst>
          <pc:docMk/>
          <pc:sldMk cId="255427282" sldId="353"/>
        </pc:sldMkLst>
        <pc:spChg chg="mod">
          <ac:chgData name="Dace Saukuma" userId="59da4761-d0a9-4cda-b8d5-14307609b3fd" providerId="ADAL" clId="{F71848A5-0C96-4895-8C28-27C8927DBD0F}" dt="2026-03-09T09:36:55.532" v="24" actId="20577"/>
          <ac:spMkLst>
            <pc:docMk/>
            <pc:sldMk cId="255427282" sldId="353"/>
            <ac:spMk id="3" creationId="{C1D68147-9887-8EAC-D78C-A3373DB99A5D}"/>
          </ac:spMkLst>
        </pc:spChg>
      </pc:sldChg>
      <pc:sldChg chg="addSp delSp modSp mod ord">
        <pc:chgData name="Dace Saukuma" userId="59da4761-d0a9-4cda-b8d5-14307609b3fd" providerId="ADAL" clId="{F71848A5-0C96-4895-8C28-27C8927DBD0F}" dt="2026-03-09T09:53:35.837" v="240"/>
        <pc:sldMkLst>
          <pc:docMk/>
          <pc:sldMk cId="652635966" sldId="357"/>
        </pc:sldMkLst>
        <pc:spChg chg="mod">
          <ac:chgData name="Dace Saukuma" userId="59da4761-d0a9-4cda-b8d5-14307609b3fd" providerId="ADAL" clId="{F71848A5-0C96-4895-8C28-27C8927DBD0F}" dt="2026-03-09T09:48:08.011" v="184" actId="1076"/>
          <ac:spMkLst>
            <pc:docMk/>
            <pc:sldMk cId="652635966" sldId="357"/>
            <ac:spMk id="2" creationId="{34D94FCD-E131-58EF-0A8B-E8C5996BDA50}"/>
          </ac:spMkLst>
        </pc:spChg>
        <pc:spChg chg="mod">
          <ac:chgData name="Dace Saukuma" userId="59da4761-d0a9-4cda-b8d5-14307609b3fd" providerId="ADAL" clId="{F71848A5-0C96-4895-8C28-27C8927DBD0F}" dt="2026-03-09T09:53:12.996" v="238" actId="20577"/>
          <ac:spMkLst>
            <pc:docMk/>
            <pc:sldMk cId="652635966" sldId="357"/>
            <ac:spMk id="3" creationId="{90A1BDAA-66A4-BC66-BBF7-96151B83DABC}"/>
          </ac:spMkLst>
        </pc:spChg>
        <pc:picChg chg="add del mod">
          <ac:chgData name="Dace Saukuma" userId="59da4761-d0a9-4cda-b8d5-14307609b3fd" providerId="ADAL" clId="{F71848A5-0C96-4895-8C28-27C8927DBD0F}" dt="2026-03-09T09:48:39.207" v="195" actId="478"/>
          <ac:picMkLst>
            <pc:docMk/>
            <pc:sldMk cId="652635966" sldId="357"/>
            <ac:picMk id="4" creationId="{58D491FD-777D-FAFE-BEBD-D5E5B69AFCEF}"/>
          </ac:picMkLst>
        </pc:picChg>
      </pc:sldChg>
      <pc:sldChg chg="modSp mod">
        <pc:chgData name="Dace Saukuma" userId="59da4761-d0a9-4cda-b8d5-14307609b3fd" providerId="ADAL" clId="{F71848A5-0C96-4895-8C28-27C8927DBD0F}" dt="2026-03-09T09:35:08.498" v="13" actId="255"/>
        <pc:sldMkLst>
          <pc:docMk/>
          <pc:sldMk cId="937186474" sldId="358"/>
        </pc:sldMkLst>
        <pc:spChg chg="mod">
          <ac:chgData name="Dace Saukuma" userId="59da4761-d0a9-4cda-b8d5-14307609b3fd" providerId="ADAL" clId="{F71848A5-0C96-4895-8C28-27C8927DBD0F}" dt="2026-03-09T09:35:08.498" v="13" actId="255"/>
          <ac:spMkLst>
            <pc:docMk/>
            <pc:sldMk cId="937186474" sldId="358"/>
            <ac:spMk id="2" creationId="{E0E77918-ABED-8116-D223-35B78BF69F03}"/>
          </ac:spMkLst>
        </pc:spChg>
      </pc:sldChg>
      <pc:sldChg chg="modSp mod">
        <pc:chgData name="Dace Saukuma" userId="59da4761-d0a9-4cda-b8d5-14307609b3fd" providerId="ADAL" clId="{F71848A5-0C96-4895-8C28-27C8927DBD0F}" dt="2026-03-09T09:34:22.984" v="8" actId="255"/>
        <pc:sldMkLst>
          <pc:docMk/>
          <pc:sldMk cId="3107949154" sldId="359"/>
        </pc:sldMkLst>
        <pc:spChg chg="mod">
          <ac:chgData name="Dace Saukuma" userId="59da4761-d0a9-4cda-b8d5-14307609b3fd" providerId="ADAL" clId="{F71848A5-0C96-4895-8C28-27C8927DBD0F}" dt="2026-03-09T09:34:22.984" v="8" actId="255"/>
          <ac:spMkLst>
            <pc:docMk/>
            <pc:sldMk cId="3107949154" sldId="359"/>
            <ac:spMk id="2" creationId="{B4F5A10E-1F63-9E6F-A1BB-5E42907E2849}"/>
          </ac:spMkLst>
        </pc:spChg>
      </pc:sldChg>
      <pc:sldChg chg="modSp mod">
        <pc:chgData name="Dace Saukuma" userId="59da4761-d0a9-4cda-b8d5-14307609b3fd" providerId="ADAL" clId="{F71848A5-0C96-4895-8C28-27C8927DBD0F}" dt="2026-03-09T09:34:51.305" v="11" actId="255"/>
        <pc:sldMkLst>
          <pc:docMk/>
          <pc:sldMk cId="901921016" sldId="360"/>
        </pc:sldMkLst>
        <pc:spChg chg="mod">
          <ac:chgData name="Dace Saukuma" userId="59da4761-d0a9-4cda-b8d5-14307609b3fd" providerId="ADAL" clId="{F71848A5-0C96-4895-8C28-27C8927DBD0F}" dt="2026-03-09T09:34:51.305" v="11" actId="255"/>
          <ac:spMkLst>
            <pc:docMk/>
            <pc:sldMk cId="901921016" sldId="360"/>
            <ac:spMk id="2" creationId="{CD3DB6AC-C0DE-832D-CFFA-5047622D35AC}"/>
          </ac:spMkLst>
        </pc:spChg>
      </pc:sldChg>
      <pc:sldChg chg="modSp mod">
        <pc:chgData name="Dace Saukuma" userId="59da4761-d0a9-4cda-b8d5-14307609b3fd" providerId="ADAL" clId="{F71848A5-0C96-4895-8C28-27C8927DBD0F}" dt="2026-03-09T09:37:46.149" v="31" actId="255"/>
        <pc:sldMkLst>
          <pc:docMk/>
          <pc:sldMk cId="2630467470" sldId="361"/>
        </pc:sldMkLst>
        <pc:spChg chg="mod">
          <ac:chgData name="Dace Saukuma" userId="59da4761-d0a9-4cda-b8d5-14307609b3fd" providerId="ADAL" clId="{F71848A5-0C96-4895-8C28-27C8927DBD0F}" dt="2026-03-09T09:37:46.149" v="31" actId="255"/>
          <ac:spMkLst>
            <pc:docMk/>
            <pc:sldMk cId="2630467470" sldId="361"/>
            <ac:spMk id="2" creationId="{2A35D5C5-DE44-1247-2E12-48458ADEAB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36E24-315B-4058-A7C4-5CF0ED52184B}"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CC00A7E5-0E92-4757-BDD7-03673FC212A6}">
      <dgm:prSet/>
      <dgm:spPr/>
      <dgm:t>
        <a:bodyPr/>
        <a:lstStyle/>
        <a:p>
          <a:r>
            <a:rPr lang="lv-LV" b="1" i="0"/>
            <a:t>Investīcijas mērķis </a:t>
          </a:r>
          <a:r>
            <a:rPr lang="lv-LV" b="0" i="0"/>
            <a:t>ir </a:t>
          </a:r>
          <a:r>
            <a:rPr lang="lv-LV" b="0" i="0" noProof="0"/>
            <a:t>finansējuma pieejamības nodrošināšana komersantu </a:t>
          </a:r>
          <a:r>
            <a:rPr lang="lv-LV" b="1" i="0" noProof="0"/>
            <a:t>digitālajai transformācijai</a:t>
          </a:r>
          <a:r>
            <a:rPr lang="lv-LV" b="0" i="0" noProof="0"/>
            <a:t>, tai skaitā mūsdienu automatizācijas, robotizācijas un darba kontroles rīku ieviešana ražotnē, piesaistot privāto līdzfinansējumu inovāciju ieviešanā</a:t>
          </a:r>
          <a:endParaRPr lang="lv-LV" noProof="0"/>
        </a:p>
      </dgm:t>
    </dgm:pt>
    <dgm:pt modelId="{B7775552-EB98-49D7-A3E8-DC620B98841F}" type="parTrans" cxnId="{17641377-201B-431E-8947-BD8B6691BFC0}">
      <dgm:prSet/>
      <dgm:spPr/>
      <dgm:t>
        <a:bodyPr/>
        <a:lstStyle/>
        <a:p>
          <a:endParaRPr lang="en-US"/>
        </a:p>
      </dgm:t>
    </dgm:pt>
    <dgm:pt modelId="{8339E88E-EF0C-4E14-B518-51F3CC0DCBE1}" type="sibTrans" cxnId="{17641377-201B-431E-8947-BD8B6691BFC0}">
      <dgm:prSet/>
      <dgm:spPr/>
      <dgm:t>
        <a:bodyPr/>
        <a:lstStyle/>
        <a:p>
          <a:endParaRPr lang="en-US"/>
        </a:p>
      </dgm:t>
    </dgm:pt>
    <dgm:pt modelId="{8D03D08E-74C1-4392-AF7A-3C20B7720091}">
      <dgm:prSet/>
      <dgm:spPr/>
      <dgm:t>
        <a:bodyPr/>
        <a:lstStyle/>
        <a:p>
          <a:r>
            <a:rPr lang="lv-LV" b="0" i="0"/>
            <a:t>Investīcijas </a:t>
          </a:r>
          <a:r>
            <a:rPr lang="lv-LV" b="1" i="0"/>
            <a:t>mērķa grupa</a:t>
          </a:r>
          <a:r>
            <a:rPr lang="lv-LV" b="0" i="0"/>
            <a:t> ir sīkie (mikro), mazie, vidējie un lielie </a:t>
          </a:r>
          <a:r>
            <a:rPr lang="lv-LV" b="1" i="0"/>
            <a:t>komersanti</a:t>
          </a:r>
          <a:r>
            <a:rPr lang="lv-LV" b="0" i="0"/>
            <a:t>, tai skaitā valsts kapitālsabiedrības un </a:t>
          </a:r>
          <a:r>
            <a:rPr lang="lv-LV" b="1" i="0"/>
            <a:t>pētniecības un zināšanu izplatīšanas organizācijas</a:t>
          </a:r>
          <a:r>
            <a:rPr lang="lv-LV" b="0" i="0"/>
            <a:t>, kas attīsta produktus, pakalpojumus un tehnoloģijas viedās specializācijas jomās</a:t>
          </a:r>
          <a:endParaRPr lang="en-US"/>
        </a:p>
      </dgm:t>
    </dgm:pt>
    <dgm:pt modelId="{3374BC1F-C735-4182-89CB-78F606365351}" type="parTrans" cxnId="{05FF5935-0529-4823-9261-6F5C1E0FAAF8}">
      <dgm:prSet/>
      <dgm:spPr/>
      <dgm:t>
        <a:bodyPr/>
        <a:lstStyle/>
        <a:p>
          <a:endParaRPr lang="en-US"/>
        </a:p>
      </dgm:t>
    </dgm:pt>
    <dgm:pt modelId="{293B87CE-3F43-4720-BF73-5E6C945CCACF}" type="sibTrans" cxnId="{05FF5935-0529-4823-9261-6F5C1E0FAAF8}">
      <dgm:prSet/>
      <dgm:spPr/>
      <dgm:t>
        <a:bodyPr/>
        <a:lstStyle/>
        <a:p>
          <a:endParaRPr lang="en-US"/>
        </a:p>
      </dgm:t>
    </dgm:pt>
    <dgm:pt modelId="{E79A8B84-B316-410D-8DF0-0A7B978A9E72}" type="pres">
      <dgm:prSet presAssocID="{E7336E24-315B-4058-A7C4-5CF0ED52184B}" presName="hierChild1" presStyleCnt="0">
        <dgm:presLayoutVars>
          <dgm:chPref val="1"/>
          <dgm:dir/>
          <dgm:animOne val="branch"/>
          <dgm:animLvl val="lvl"/>
          <dgm:resizeHandles/>
        </dgm:presLayoutVars>
      </dgm:prSet>
      <dgm:spPr/>
    </dgm:pt>
    <dgm:pt modelId="{7544A393-1682-40BA-94F9-6584C22F2250}" type="pres">
      <dgm:prSet presAssocID="{CC00A7E5-0E92-4757-BDD7-03673FC212A6}" presName="hierRoot1" presStyleCnt="0"/>
      <dgm:spPr/>
    </dgm:pt>
    <dgm:pt modelId="{32D36711-2EA2-45E6-AD1F-2F686D97DEC0}" type="pres">
      <dgm:prSet presAssocID="{CC00A7E5-0E92-4757-BDD7-03673FC212A6}" presName="composite" presStyleCnt="0"/>
      <dgm:spPr/>
    </dgm:pt>
    <dgm:pt modelId="{3D72319C-7183-4B20-A291-5CC4F6EDEDB8}" type="pres">
      <dgm:prSet presAssocID="{CC00A7E5-0E92-4757-BDD7-03673FC212A6}" presName="background" presStyleLbl="node0" presStyleIdx="0" presStyleCnt="2"/>
      <dgm:spPr/>
    </dgm:pt>
    <dgm:pt modelId="{4E72FE3C-D3F0-4FEA-9107-EF6D2E71DC1A}" type="pres">
      <dgm:prSet presAssocID="{CC00A7E5-0E92-4757-BDD7-03673FC212A6}" presName="text" presStyleLbl="fgAcc0" presStyleIdx="0" presStyleCnt="2">
        <dgm:presLayoutVars>
          <dgm:chPref val="3"/>
        </dgm:presLayoutVars>
      </dgm:prSet>
      <dgm:spPr/>
    </dgm:pt>
    <dgm:pt modelId="{4C2C96DA-A83A-46E8-8D97-07629D53CEAF}" type="pres">
      <dgm:prSet presAssocID="{CC00A7E5-0E92-4757-BDD7-03673FC212A6}" presName="hierChild2" presStyleCnt="0"/>
      <dgm:spPr/>
    </dgm:pt>
    <dgm:pt modelId="{D983B170-E9A9-45CB-BCD5-B038C08C962B}" type="pres">
      <dgm:prSet presAssocID="{8D03D08E-74C1-4392-AF7A-3C20B7720091}" presName="hierRoot1" presStyleCnt="0"/>
      <dgm:spPr/>
    </dgm:pt>
    <dgm:pt modelId="{07C75AB6-EC9A-4F77-84EA-71DD2D2C21DC}" type="pres">
      <dgm:prSet presAssocID="{8D03D08E-74C1-4392-AF7A-3C20B7720091}" presName="composite" presStyleCnt="0"/>
      <dgm:spPr/>
    </dgm:pt>
    <dgm:pt modelId="{D5027228-B507-4033-9B04-B0FD29E0CF2C}" type="pres">
      <dgm:prSet presAssocID="{8D03D08E-74C1-4392-AF7A-3C20B7720091}" presName="background" presStyleLbl="node0" presStyleIdx="1" presStyleCnt="2"/>
      <dgm:spPr/>
    </dgm:pt>
    <dgm:pt modelId="{C292A707-8DFC-4A0E-9B6A-1574A8768368}" type="pres">
      <dgm:prSet presAssocID="{8D03D08E-74C1-4392-AF7A-3C20B7720091}" presName="text" presStyleLbl="fgAcc0" presStyleIdx="1" presStyleCnt="2">
        <dgm:presLayoutVars>
          <dgm:chPref val="3"/>
        </dgm:presLayoutVars>
      </dgm:prSet>
      <dgm:spPr/>
    </dgm:pt>
    <dgm:pt modelId="{1EE98DD4-7017-4F9D-9F93-BF46D3452E1D}" type="pres">
      <dgm:prSet presAssocID="{8D03D08E-74C1-4392-AF7A-3C20B7720091}" presName="hierChild2" presStyleCnt="0"/>
      <dgm:spPr/>
    </dgm:pt>
  </dgm:ptLst>
  <dgm:cxnLst>
    <dgm:cxn modelId="{BBDE2A2B-8C93-41ED-9F4D-F65A56D2A81D}" type="presOf" srcId="{CC00A7E5-0E92-4757-BDD7-03673FC212A6}" destId="{4E72FE3C-D3F0-4FEA-9107-EF6D2E71DC1A}" srcOrd="0" destOrd="0" presId="urn:microsoft.com/office/officeart/2005/8/layout/hierarchy1"/>
    <dgm:cxn modelId="{05FF5935-0529-4823-9261-6F5C1E0FAAF8}" srcId="{E7336E24-315B-4058-A7C4-5CF0ED52184B}" destId="{8D03D08E-74C1-4392-AF7A-3C20B7720091}" srcOrd="1" destOrd="0" parTransId="{3374BC1F-C735-4182-89CB-78F606365351}" sibTransId="{293B87CE-3F43-4720-BF73-5E6C945CCACF}"/>
    <dgm:cxn modelId="{751A7072-65E7-4BF8-AB69-C97D7681765E}" type="presOf" srcId="{E7336E24-315B-4058-A7C4-5CF0ED52184B}" destId="{E79A8B84-B316-410D-8DF0-0A7B978A9E72}" srcOrd="0" destOrd="0" presId="urn:microsoft.com/office/officeart/2005/8/layout/hierarchy1"/>
    <dgm:cxn modelId="{17641377-201B-431E-8947-BD8B6691BFC0}" srcId="{E7336E24-315B-4058-A7C4-5CF0ED52184B}" destId="{CC00A7E5-0E92-4757-BDD7-03673FC212A6}" srcOrd="0" destOrd="0" parTransId="{B7775552-EB98-49D7-A3E8-DC620B98841F}" sibTransId="{8339E88E-EF0C-4E14-B518-51F3CC0DCBE1}"/>
    <dgm:cxn modelId="{C01FBEE7-4556-47E9-AB5C-08702F9C0CA0}" type="presOf" srcId="{8D03D08E-74C1-4392-AF7A-3C20B7720091}" destId="{C292A707-8DFC-4A0E-9B6A-1574A8768368}" srcOrd="0" destOrd="0" presId="urn:microsoft.com/office/officeart/2005/8/layout/hierarchy1"/>
    <dgm:cxn modelId="{4FF9AC29-7EE3-4A01-9A79-6EAE66E244D1}" type="presParOf" srcId="{E79A8B84-B316-410D-8DF0-0A7B978A9E72}" destId="{7544A393-1682-40BA-94F9-6584C22F2250}" srcOrd="0" destOrd="0" presId="urn:microsoft.com/office/officeart/2005/8/layout/hierarchy1"/>
    <dgm:cxn modelId="{8E2AF502-1616-47E8-B01D-A4C21F0B7BAB}" type="presParOf" srcId="{7544A393-1682-40BA-94F9-6584C22F2250}" destId="{32D36711-2EA2-45E6-AD1F-2F686D97DEC0}" srcOrd="0" destOrd="0" presId="urn:microsoft.com/office/officeart/2005/8/layout/hierarchy1"/>
    <dgm:cxn modelId="{16F13806-6BBB-4D6A-ACE2-844217AE80A9}" type="presParOf" srcId="{32D36711-2EA2-45E6-AD1F-2F686D97DEC0}" destId="{3D72319C-7183-4B20-A291-5CC4F6EDEDB8}" srcOrd="0" destOrd="0" presId="urn:microsoft.com/office/officeart/2005/8/layout/hierarchy1"/>
    <dgm:cxn modelId="{506A9717-1C8F-44AD-AE67-2857356F157F}" type="presParOf" srcId="{32D36711-2EA2-45E6-AD1F-2F686D97DEC0}" destId="{4E72FE3C-D3F0-4FEA-9107-EF6D2E71DC1A}" srcOrd="1" destOrd="0" presId="urn:microsoft.com/office/officeart/2005/8/layout/hierarchy1"/>
    <dgm:cxn modelId="{A56A6F90-2B20-485F-BBC2-BA82FEE176A2}" type="presParOf" srcId="{7544A393-1682-40BA-94F9-6584C22F2250}" destId="{4C2C96DA-A83A-46E8-8D97-07629D53CEAF}" srcOrd="1" destOrd="0" presId="urn:microsoft.com/office/officeart/2005/8/layout/hierarchy1"/>
    <dgm:cxn modelId="{C8E6FA09-6619-43D2-9794-06F1D3E71EB6}" type="presParOf" srcId="{E79A8B84-B316-410D-8DF0-0A7B978A9E72}" destId="{D983B170-E9A9-45CB-BCD5-B038C08C962B}" srcOrd="1" destOrd="0" presId="urn:microsoft.com/office/officeart/2005/8/layout/hierarchy1"/>
    <dgm:cxn modelId="{FFA7B008-CAB8-4B39-B0D4-FF55FC3C0F53}" type="presParOf" srcId="{D983B170-E9A9-45CB-BCD5-B038C08C962B}" destId="{07C75AB6-EC9A-4F77-84EA-71DD2D2C21DC}" srcOrd="0" destOrd="0" presId="urn:microsoft.com/office/officeart/2005/8/layout/hierarchy1"/>
    <dgm:cxn modelId="{219BB5AC-0AD4-41CE-A690-9F073CA95ABB}" type="presParOf" srcId="{07C75AB6-EC9A-4F77-84EA-71DD2D2C21DC}" destId="{D5027228-B507-4033-9B04-B0FD29E0CF2C}" srcOrd="0" destOrd="0" presId="urn:microsoft.com/office/officeart/2005/8/layout/hierarchy1"/>
    <dgm:cxn modelId="{017E80C6-E451-4C86-9E40-35A563D3A06A}" type="presParOf" srcId="{07C75AB6-EC9A-4F77-84EA-71DD2D2C21DC}" destId="{C292A707-8DFC-4A0E-9B6A-1574A8768368}" srcOrd="1" destOrd="0" presId="urn:microsoft.com/office/officeart/2005/8/layout/hierarchy1"/>
    <dgm:cxn modelId="{A172006F-4F06-4487-AE9C-8F82E19D27CC}" type="presParOf" srcId="{D983B170-E9A9-45CB-BCD5-B038C08C962B}" destId="{1EE98DD4-7017-4F9D-9F93-BF46D3452E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36E24-315B-4058-A7C4-5CF0ED52184B}"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CC00A7E5-0E92-4757-BDD7-03673FC212A6}">
      <dgm:prSet/>
      <dgm:spPr/>
      <dgm:t>
        <a:bodyPr/>
        <a:lstStyle/>
        <a:p>
          <a:r>
            <a:rPr lang="lv-LV" b="1" i="0" dirty="0"/>
            <a:t>Investīcijas mērķis </a:t>
          </a:r>
          <a:r>
            <a:rPr lang="lv-LV" b="0" i="0" dirty="0"/>
            <a:t>ir privāto pētniecības un attīstības investīciju apjoma palielināšana, veicot mērķētas publiskās investīcijas, lai </a:t>
          </a:r>
          <a:r>
            <a:rPr lang="lv-LV" b="1" i="0" dirty="0"/>
            <a:t>sekmētu jaunu produktu un pakalpojumu izstrādi</a:t>
          </a:r>
          <a:r>
            <a:rPr lang="lv-LV" b="0" i="0" dirty="0"/>
            <a:t>, kā arī zināšanu pārnesi tautsaimniecībā</a:t>
          </a:r>
          <a:endParaRPr lang="en-US" dirty="0"/>
        </a:p>
      </dgm:t>
    </dgm:pt>
    <dgm:pt modelId="{B7775552-EB98-49D7-A3E8-DC620B98841F}" type="parTrans" cxnId="{17641377-201B-431E-8947-BD8B6691BFC0}">
      <dgm:prSet/>
      <dgm:spPr/>
      <dgm:t>
        <a:bodyPr/>
        <a:lstStyle/>
        <a:p>
          <a:endParaRPr lang="en-US"/>
        </a:p>
      </dgm:t>
    </dgm:pt>
    <dgm:pt modelId="{8339E88E-EF0C-4E14-B518-51F3CC0DCBE1}" type="sibTrans" cxnId="{17641377-201B-431E-8947-BD8B6691BFC0}">
      <dgm:prSet/>
      <dgm:spPr/>
      <dgm:t>
        <a:bodyPr/>
        <a:lstStyle/>
        <a:p>
          <a:endParaRPr lang="en-US"/>
        </a:p>
      </dgm:t>
    </dgm:pt>
    <dgm:pt modelId="{8D03D08E-74C1-4392-AF7A-3C20B7720091}">
      <dgm:prSet/>
      <dgm:spPr/>
      <dgm:t>
        <a:bodyPr/>
        <a:lstStyle/>
        <a:p>
          <a:r>
            <a:rPr lang="lv-LV" b="0" i="0" dirty="0"/>
            <a:t>Investīcijas </a:t>
          </a:r>
          <a:r>
            <a:rPr lang="lv-LV" b="1" i="0" dirty="0"/>
            <a:t>mērķa grupa</a:t>
          </a:r>
          <a:r>
            <a:rPr lang="lv-LV" b="0" i="0" dirty="0"/>
            <a:t> ir sīkie (mikro), mazie, vidējie un lielie </a:t>
          </a:r>
          <a:r>
            <a:rPr lang="lv-LV" b="1" i="0" dirty="0"/>
            <a:t>komersanti</a:t>
          </a:r>
          <a:r>
            <a:rPr lang="lv-LV" b="0" i="0" dirty="0"/>
            <a:t>, tai skaitā valsts kapitālsabiedrības un </a:t>
          </a:r>
          <a:r>
            <a:rPr lang="lv-LV" b="1" i="0" dirty="0"/>
            <a:t>pētniecības un zināšanu izplatīšanas organizācijas</a:t>
          </a:r>
          <a:r>
            <a:rPr lang="lv-LV" b="0" i="0" dirty="0"/>
            <a:t>, kas attīsta produktus, pakalpojumus un tehnoloģijas viedās specializācijas jomās</a:t>
          </a:r>
          <a:endParaRPr lang="en-US" dirty="0"/>
        </a:p>
      </dgm:t>
    </dgm:pt>
    <dgm:pt modelId="{3374BC1F-C735-4182-89CB-78F606365351}" type="parTrans" cxnId="{05FF5935-0529-4823-9261-6F5C1E0FAAF8}">
      <dgm:prSet/>
      <dgm:spPr/>
      <dgm:t>
        <a:bodyPr/>
        <a:lstStyle/>
        <a:p>
          <a:endParaRPr lang="en-US"/>
        </a:p>
      </dgm:t>
    </dgm:pt>
    <dgm:pt modelId="{293B87CE-3F43-4720-BF73-5E6C945CCACF}" type="sibTrans" cxnId="{05FF5935-0529-4823-9261-6F5C1E0FAAF8}">
      <dgm:prSet/>
      <dgm:spPr/>
      <dgm:t>
        <a:bodyPr/>
        <a:lstStyle/>
        <a:p>
          <a:endParaRPr lang="en-US"/>
        </a:p>
      </dgm:t>
    </dgm:pt>
    <dgm:pt modelId="{E79A8B84-B316-410D-8DF0-0A7B978A9E72}" type="pres">
      <dgm:prSet presAssocID="{E7336E24-315B-4058-A7C4-5CF0ED52184B}" presName="hierChild1" presStyleCnt="0">
        <dgm:presLayoutVars>
          <dgm:chPref val="1"/>
          <dgm:dir/>
          <dgm:animOne val="branch"/>
          <dgm:animLvl val="lvl"/>
          <dgm:resizeHandles/>
        </dgm:presLayoutVars>
      </dgm:prSet>
      <dgm:spPr/>
    </dgm:pt>
    <dgm:pt modelId="{7544A393-1682-40BA-94F9-6584C22F2250}" type="pres">
      <dgm:prSet presAssocID="{CC00A7E5-0E92-4757-BDD7-03673FC212A6}" presName="hierRoot1" presStyleCnt="0"/>
      <dgm:spPr/>
    </dgm:pt>
    <dgm:pt modelId="{32D36711-2EA2-45E6-AD1F-2F686D97DEC0}" type="pres">
      <dgm:prSet presAssocID="{CC00A7E5-0E92-4757-BDD7-03673FC212A6}" presName="composite" presStyleCnt="0"/>
      <dgm:spPr/>
    </dgm:pt>
    <dgm:pt modelId="{3D72319C-7183-4B20-A291-5CC4F6EDEDB8}" type="pres">
      <dgm:prSet presAssocID="{CC00A7E5-0E92-4757-BDD7-03673FC212A6}" presName="background" presStyleLbl="node0" presStyleIdx="0" presStyleCnt="2"/>
      <dgm:spPr/>
    </dgm:pt>
    <dgm:pt modelId="{4E72FE3C-D3F0-4FEA-9107-EF6D2E71DC1A}" type="pres">
      <dgm:prSet presAssocID="{CC00A7E5-0E92-4757-BDD7-03673FC212A6}" presName="text" presStyleLbl="fgAcc0" presStyleIdx="0" presStyleCnt="2" custLinFactNeighborX="-29" custLinFactNeighborY="-1031">
        <dgm:presLayoutVars>
          <dgm:chPref val="3"/>
        </dgm:presLayoutVars>
      </dgm:prSet>
      <dgm:spPr/>
    </dgm:pt>
    <dgm:pt modelId="{4C2C96DA-A83A-46E8-8D97-07629D53CEAF}" type="pres">
      <dgm:prSet presAssocID="{CC00A7E5-0E92-4757-BDD7-03673FC212A6}" presName="hierChild2" presStyleCnt="0"/>
      <dgm:spPr/>
    </dgm:pt>
    <dgm:pt modelId="{D983B170-E9A9-45CB-BCD5-B038C08C962B}" type="pres">
      <dgm:prSet presAssocID="{8D03D08E-74C1-4392-AF7A-3C20B7720091}" presName="hierRoot1" presStyleCnt="0"/>
      <dgm:spPr/>
    </dgm:pt>
    <dgm:pt modelId="{07C75AB6-EC9A-4F77-84EA-71DD2D2C21DC}" type="pres">
      <dgm:prSet presAssocID="{8D03D08E-74C1-4392-AF7A-3C20B7720091}" presName="composite" presStyleCnt="0"/>
      <dgm:spPr/>
    </dgm:pt>
    <dgm:pt modelId="{D5027228-B507-4033-9B04-B0FD29E0CF2C}" type="pres">
      <dgm:prSet presAssocID="{8D03D08E-74C1-4392-AF7A-3C20B7720091}" presName="background" presStyleLbl="node0" presStyleIdx="1" presStyleCnt="2"/>
      <dgm:spPr/>
    </dgm:pt>
    <dgm:pt modelId="{C292A707-8DFC-4A0E-9B6A-1574A8768368}" type="pres">
      <dgm:prSet presAssocID="{8D03D08E-74C1-4392-AF7A-3C20B7720091}" presName="text" presStyleLbl="fgAcc0" presStyleIdx="1" presStyleCnt="2">
        <dgm:presLayoutVars>
          <dgm:chPref val="3"/>
        </dgm:presLayoutVars>
      </dgm:prSet>
      <dgm:spPr/>
    </dgm:pt>
    <dgm:pt modelId="{1EE98DD4-7017-4F9D-9F93-BF46D3452E1D}" type="pres">
      <dgm:prSet presAssocID="{8D03D08E-74C1-4392-AF7A-3C20B7720091}" presName="hierChild2" presStyleCnt="0"/>
      <dgm:spPr/>
    </dgm:pt>
  </dgm:ptLst>
  <dgm:cxnLst>
    <dgm:cxn modelId="{BBDE2A2B-8C93-41ED-9F4D-F65A56D2A81D}" type="presOf" srcId="{CC00A7E5-0E92-4757-BDD7-03673FC212A6}" destId="{4E72FE3C-D3F0-4FEA-9107-EF6D2E71DC1A}" srcOrd="0" destOrd="0" presId="urn:microsoft.com/office/officeart/2005/8/layout/hierarchy1"/>
    <dgm:cxn modelId="{05FF5935-0529-4823-9261-6F5C1E0FAAF8}" srcId="{E7336E24-315B-4058-A7C4-5CF0ED52184B}" destId="{8D03D08E-74C1-4392-AF7A-3C20B7720091}" srcOrd="1" destOrd="0" parTransId="{3374BC1F-C735-4182-89CB-78F606365351}" sibTransId="{293B87CE-3F43-4720-BF73-5E6C945CCACF}"/>
    <dgm:cxn modelId="{751A7072-65E7-4BF8-AB69-C97D7681765E}" type="presOf" srcId="{E7336E24-315B-4058-A7C4-5CF0ED52184B}" destId="{E79A8B84-B316-410D-8DF0-0A7B978A9E72}" srcOrd="0" destOrd="0" presId="urn:microsoft.com/office/officeart/2005/8/layout/hierarchy1"/>
    <dgm:cxn modelId="{17641377-201B-431E-8947-BD8B6691BFC0}" srcId="{E7336E24-315B-4058-A7C4-5CF0ED52184B}" destId="{CC00A7E5-0E92-4757-BDD7-03673FC212A6}" srcOrd="0" destOrd="0" parTransId="{B7775552-EB98-49D7-A3E8-DC620B98841F}" sibTransId="{8339E88E-EF0C-4E14-B518-51F3CC0DCBE1}"/>
    <dgm:cxn modelId="{C01FBEE7-4556-47E9-AB5C-08702F9C0CA0}" type="presOf" srcId="{8D03D08E-74C1-4392-AF7A-3C20B7720091}" destId="{C292A707-8DFC-4A0E-9B6A-1574A8768368}" srcOrd="0" destOrd="0" presId="urn:microsoft.com/office/officeart/2005/8/layout/hierarchy1"/>
    <dgm:cxn modelId="{4FF9AC29-7EE3-4A01-9A79-6EAE66E244D1}" type="presParOf" srcId="{E79A8B84-B316-410D-8DF0-0A7B978A9E72}" destId="{7544A393-1682-40BA-94F9-6584C22F2250}" srcOrd="0" destOrd="0" presId="urn:microsoft.com/office/officeart/2005/8/layout/hierarchy1"/>
    <dgm:cxn modelId="{8E2AF502-1616-47E8-B01D-A4C21F0B7BAB}" type="presParOf" srcId="{7544A393-1682-40BA-94F9-6584C22F2250}" destId="{32D36711-2EA2-45E6-AD1F-2F686D97DEC0}" srcOrd="0" destOrd="0" presId="urn:microsoft.com/office/officeart/2005/8/layout/hierarchy1"/>
    <dgm:cxn modelId="{16F13806-6BBB-4D6A-ACE2-844217AE80A9}" type="presParOf" srcId="{32D36711-2EA2-45E6-AD1F-2F686D97DEC0}" destId="{3D72319C-7183-4B20-A291-5CC4F6EDEDB8}" srcOrd="0" destOrd="0" presId="urn:microsoft.com/office/officeart/2005/8/layout/hierarchy1"/>
    <dgm:cxn modelId="{506A9717-1C8F-44AD-AE67-2857356F157F}" type="presParOf" srcId="{32D36711-2EA2-45E6-AD1F-2F686D97DEC0}" destId="{4E72FE3C-D3F0-4FEA-9107-EF6D2E71DC1A}" srcOrd="1" destOrd="0" presId="urn:microsoft.com/office/officeart/2005/8/layout/hierarchy1"/>
    <dgm:cxn modelId="{A56A6F90-2B20-485F-BBC2-BA82FEE176A2}" type="presParOf" srcId="{7544A393-1682-40BA-94F9-6584C22F2250}" destId="{4C2C96DA-A83A-46E8-8D97-07629D53CEAF}" srcOrd="1" destOrd="0" presId="urn:microsoft.com/office/officeart/2005/8/layout/hierarchy1"/>
    <dgm:cxn modelId="{C8E6FA09-6619-43D2-9794-06F1D3E71EB6}" type="presParOf" srcId="{E79A8B84-B316-410D-8DF0-0A7B978A9E72}" destId="{D983B170-E9A9-45CB-BCD5-B038C08C962B}" srcOrd="1" destOrd="0" presId="urn:microsoft.com/office/officeart/2005/8/layout/hierarchy1"/>
    <dgm:cxn modelId="{FFA7B008-CAB8-4B39-B0D4-FF55FC3C0F53}" type="presParOf" srcId="{D983B170-E9A9-45CB-BCD5-B038C08C962B}" destId="{07C75AB6-EC9A-4F77-84EA-71DD2D2C21DC}" srcOrd="0" destOrd="0" presId="urn:microsoft.com/office/officeart/2005/8/layout/hierarchy1"/>
    <dgm:cxn modelId="{219BB5AC-0AD4-41CE-A690-9F073CA95ABB}" type="presParOf" srcId="{07C75AB6-EC9A-4F77-84EA-71DD2D2C21DC}" destId="{D5027228-B507-4033-9B04-B0FD29E0CF2C}" srcOrd="0" destOrd="0" presId="urn:microsoft.com/office/officeart/2005/8/layout/hierarchy1"/>
    <dgm:cxn modelId="{017E80C6-E451-4C86-9E40-35A563D3A06A}" type="presParOf" srcId="{07C75AB6-EC9A-4F77-84EA-71DD2D2C21DC}" destId="{C292A707-8DFC-4A0E-9B6A-1574A8768368}" srcOrd="1" destOrd="0" presId="urn:microsoft.com/office/officeart/2005/8/layout/hierarchy1"/>
    <dgm:cxn modelId="{A172006F-4F06-4487-AE9C-8F82E19D27CC}" type="presParOf" srcId="{D983B170-E9A9-45CB-BCD5-B038C08C962B}" destId="{1EE98DD4-7017-4F9D-9F93-BF46D3452E1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2319C-7183-4B20-A291-5CC4F6EDEDB8}">
      <dsp:nvSpPr>
        <dsp:cNvPr id="0" name=""/>
        <dsp:cNvSpPr/>
      </dsp:nvSpPr>
      <dsp:spPr>
        <a:xfrm>
          <a:off x="1283" y="40473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72FE3C-D3F0-4FEA-9107-EF6D2E71DC1A}">
      <dsp:nvSpPr>
        <dsp:cNvPr id="0" name=""/>
        <dsp:cNvSpPr/>
      </dsp:nvSpPr>
      <dsp:spPr>
        <a:xfrm>
          <a:off x="501904" y="88032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i="0" kern="1200"/>
            <a:t>Investīcijas mērķis </a:t>
          </a:r>
          <a:r>
            <a:rPr lang="lv-LV" sz="2200" b="0" i="0" kern="1200"/>
            <a:t>ir </a:t>
          </a:r>
          <a:r>
            <a:rPr lang="lv-LV" sz="2200" b="0" i="0" kern="1200" noProof="0"/>
            <a:t>finansējuma pieejamības nodrošināšana komersantu </a:t>
          </a:r>
          <a:r>
            <a:rPr lang="lv-LV" sz="2200" b="1" i="0" kern="1200" noProof="0"/>
            <a:t>digitālajai transformācijai</a:t>
          </a:r>
          <a:r>
            <a:rPr lang="lv-LV" sz="2200" b="0" i="0" kern="1200" noProof="0"/>
            <a:t>, tai skaitā mūsdienu automatizācijas, robotizācijas un darba kontroles rīku ieviešana ražotnē, piesaistot privāto līdzfinansējumu inovāciju ieviešanā</a:t>
          </a:r>
          <a:endParaRPr lang="lv-LV" sz="2200" kern="1200" noProof="0"/>
        </a:p>
      </dsp:txBody>
      <dsp:txXfrm>
        <a:off x="585701" y="964123"/>
        <a:ext cx="4337991" cy="2693452"/>
      </dsp:txXfrm>
    </dsp:sp>
    <dsp:sp modelId="{D5027228-B507-4033-9B04-B0FD29E0CF2C}">
      <dsp:nvSpPr>
        <dsp:cNvPr id="0" name=""/>
        <dsp:cNvSpPr/>
      </dsp:nvSpPr>
      <dsp:spPr>
        <a:xfrm>
          <a:off x="5508110" y="40473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92A707-8DFC-4A0E-9B6A-1574A8768368}">
      <dsp:nvSpPr>
        <dsp:cNvPr id="0" name=""/>
        <dsp:cNvSpPr/>
      </dsp:nvSpPr>
      <dsp:spPr>
        <a:xfrm>
          <a:off x="6008730" y="88032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i="0" kern="1200"/>
            <a:t>Investīcijas </a:t>
          </a:r>
          <a:r>
            <a:rPr lang="lv-LV" sz="2200" b="1" i="0" kern="1200"/>
            <a:t>mērķa grupa</a:t>
          </a:r>
          <a:r>
            <a:rPr lang="lv-LV" sz="2200" b="0" i="0" kern="1200"/>
            <a:t> ir sīkie (mikro), mazie, vidējie un lielie </a:t>
          </a:r>
          <a:r>
            <a:rPr lang="lv-LV" sz="2200" b="1" i="0" kern="1200"/>
            <a:t>komersanti</a:t>
          </a:r>
          <a:r>
            <a:rPr lang="lv-LV" sz="2200" b="0" i="0" kern="1200"/>
            <a:t>, tai skaitā valsts kapitālsabiedrības un </a:t>
          </a:r>
          <a:r>
            <a:rPr lang="lv-LV" sz="2200" b="1" i="0" kern="1200"/>
            <a:t>pētniecības un zināšanu izplatīšanas organizācijas</a:t>
          </a:r>
          <a:r>
            <a:rPr lang="lv-LV" sz="2200" b="0" i="0" kern="1200"/>
            <a:t>, kas attīsta produktus, pakalpojumus un tehnoloģijas viedās specializācijas jomās</a:t>
          </a:r>
          <a:endParaRPr lang="en-US" sz="2200" kern="1200"/>
        </a:p>
      </dsp:txBody>
      <dsp:txXfrm>
        <a:off x="6092527" y="96412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2319C-7183-4B20-A291-5CC4F6EDEDB8}">
      <dsp:nvSpPr>
        <dsp:cNvPr id="0" name=""/>
        <dsp:cNvSpPr/>
      </dsp:nvSpPr>
      <dsp:spPr>
        <a:xfrm>
          <a:off x="-22" y="375239"/>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E72FE3C-D3F0-4FEA-9107-EF6D2E71DC1A}">
      <dsp:nvSpPr>
        <dsp:cNvPr id="0" name=""/>
        <dsp:cNvSpPr/>
      </dsp:nvSpPr>
      <dsp:spPr>
        <a:xfrm>
          <a:off x="500597" y="850829"/>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i="0" kern="1200" dirty="0"/>
            <a:t>Investīcijas mērķis </a:t>
          </a:r>
          <a:r>
            <a:rPr lang="lv-LV" sz="2200" b="0" i="0" kern="1200" dirty="0"/>
            <a:t>ir privāto pētniecības un attīstības investīciju apjoma palielināšana, veicot mērķētas publiskās investīcijas, lai </a:t>
          </a:r>
          <a:r>
            <a:rPr lang="lv-LV" sz="2200" b="1" i="0" kern="1200" dirty="0"/>
            <a:t>sekmētu jaunu produktu un pakalpojumu izstrādi</a:t>
          </a:r>
          <a:r>
            <a:rPr lang="lv-LV" sz="2200" b="0" i="0" kern="1200" dirty="0"/>
            <a:t>, kā arī zināšanu pārnesi tautsaimniecībā</a:t>
          </a:r>
          <a:endParaRPr lang="en-US" sz="2200" kern="1200" dirty="0"/>
        </a:p>
      </dsp:txBody>
      <dsp:txXfrm>
        <a:off x="584394" y="934626"/>
        <a:ext cx="4337991" cy="2693452"/>
      </dsp:txXfrm>
    </dsp:sp>
    <dsp:sp modelId="{D5027228-B507-4033-9B04-B0FD29E0CF2C}">
      <dsp:nvSpPr>
        <dsp:cNvPr id="0" name=""/>
        <dsp:cNvSpPr/>
      </dsp:nvSpPr>
      <dsp:spPr>
        <a:xfrm>
          <a:off x="5508110" y="404736"/>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92A707-8DFC-4A0E-9B6A-1574A8768368}">
      <dsp:nvSpPr>
        <dsp:cNvPr id="0" name=""/>
        <dsp:cNvSpPr/>
      </dsp:nvSpPr>
      <dsp:spPr>
        <a:xfrm>
          <a:off x="6008730" y="88032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0" i="0" kern="1200" dirty="0"/>
            <a:t>Investīcijas </a:t>
          </a:r>
          <a:r>
            <a:rPr lang="lv-LV" sz="2200" b="1" i="0" kern="1200" dirty="0"/>
            <a:t>mērķa grupa</a:t>
          </a:r>
          <a:r>
            <a:rPr lang="lv-LV" sz="2200" b="0" i="0" kern="1200" dirty="0"/>
            <a:t> ir sīkie (mikro), mazie, vidējie un lielie </a:t>
          </a:r>
          <a:r>
            <a:rPr lang="lv-LV" sz="2200" b="1" i="0" kern="1200" dirty="0"/>
            <a:t>komersanti</a:t>
          </a:r>
          <a:r>
            <a:rPr lang="lv-LV" sz="2200" b="0" i="0" kern="1200" dirty="0"/>
            <a:t>, tai skaitā valsts kapitālsabiedrības un </a:t>
          </a:r>
          <a:r>
            <a:rPr lang="lv-LV" sz="2200" b="1" i="0" kern="1200" dirty="0"/>
            <a:t>pētniecības un zināšanu izplatīšanas organizācijas</a:t>
          </a:r>
          <a:r>
            <a:rPr lang="lv-LV" sz="2200" b="0" i="0" kern="1200" dirty="0"/>
            <a:t>, kas attīsta produktus, pakalpojumus un tehnoloģijas viedās specializācijas jomās</a:t>
          </a:r>
          <a:endParaRPr lang="en-US" sz="2200" kern="1200" dirty="0"/>
        </a:p>
      </dsp:txBody>
      <dsp:txXfrm>
        <a:off x="6092527" y="96412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5609E-A3DF-4AD4-8D2B-2CAAB6F9B4DA}" type="datetimeFigureOut">
              <a:rPr lang="lv-LV" smtClean="0"/>
              <a:t>09.03.2026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26F3C-8088-455D-B93E-C69C0CDC205C}" type="slidenum">
              <a:rPr lang="lv-LV" smtClean="0"/>
              <a:t>‹#›</a:t>
            </a:fld>
            <a:endParaRPr lang="lv-LV"/>
          </a:p>
        </p:txBody>
      </p:sp>
    </p:spTree>
    <p:extLst>
      <p:ext uri="{BB962C8B-B14F-4D97-AF65-F5344CB8AC3E}">
        <p14:creationId xmlns:p14="http://schemas.microsoft.com/office/powerpoint/2010/main" val="74557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BC032C-DCC4-014B-94C4-C12C4080AC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20F0DB-4A0A-A54A-99A6-E6D4844870D5}"/>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a:t>Click to edit Master title style</a:t>
            </a:r>
            <a:endParaRPr lang="x-none"/>
          </a:p>
        </p:txBody>
      </p:sp>
      <p:sp>
        <p:nvSpPr>
          <p:cNvPr id="3" name="Subtitle 2">
            <a:extLst>
              <a:ext uri="{FF2B5EF4-FFF2-40B4-BE49-F238E27FC236}">
                <a16:creationId xmlns:a16="http://schemas.microsoft.com/office/drawing/2014/main" id="{36F328EE-BC17-ED4A-AF39-F8D5A82B5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Tree>
    <p:extLst>
      <p:ext uri="{BB962C8B-B14F-4D97-AF65-F5344CB8AC3E}">
        <p14:creationId xmlns:p14="http://schemas.microsoft.com/office/powerpoint/2010/main" val="23583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2E4A-2095-0E40-B9D2-0BF29E8EA44A}"/>
              </a:ext>
            </a:extLst>
          </p:cNvPr>
          <p:cNvSpPr>
            <a:spLocks noGrp="1"/>
          </p:cNvSpPr>
          <p:nvPr>
            <p:ph type="title"/>
          </p:nvPr>
        </p:nvSpPr>
        <p:spPr>
          <a:xfrm>
            <a:off x="838200" y="365125"/>
            <a:ext cx="9397817" cy="1325563"/>
          </a:xfr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BFC6228-F966-D940-B1CE-11F641B1E5F7}"/>
              </a:ext>
            </a:extLst>
          </p:cNvPr>
          <p:cNvSpPr>
            <a:spLocks noGrp="1"/>
          </p:cNvSpPr>
          <p:nvPr>
            <p:ph idx="1"/>
          </p:nvPr>
        </p:nvSpPr>
        <p:spPr>
          <a:xfrm>
            <a:off x="838200" y="1825625"/>
            <a:ext cx="10515600" cy="41461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94854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C029-29CE-E446-A1FE-CD057E6CD9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416418BC-DF9C-9D43-952B-70F6453784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59210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2FBF7-9073-FE43-928F-1B6A75F7BEB7}"/>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94CE4651-C8DB-C54B-BC6E-265150C39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F48BBF-8291-2548-81D7-95EE21F0927A}"/>
              </a:ext>
            </a:extLst>
          </p:cNvPr>
          <p:cNvSpPr>
            <a:spLocks noGrp="1"/>
          </p:cNvSpPr>
          <p:nvPr>
            <p:ph sz="half" idx="2"/>
          </p:nvPr>
        </p:nvSpPr>
        <p:spPr>
          <a:xfrm>
            <a:off x="839788" y="2505075"/>
            <a:ext cx="5157787" cy="3438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306762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A453-EB0A-0645-9226-4FEB2816FC50}"/>
              </a:ext>
            </a:extLst>
          </p:cNvPr>
          <p:cNvSpPr>
            <a:spLocks noGrp="1"/>
          </p:cNvSpPr>
          <p:nvPr>
            <p:ph type="title"/>
          </p:nvPr>
        </p:nvSpPr>
        <p:spPr/>
        <p:txBody>
          <a:bodyPr/>
          <a:lstStyle/>
          <a:p>
            <a:r>
              <a:rPr lang="en-GB"/>
              <a:t>Click to edit Master title style</a:t>
            </a:r>
            <a:endParaRPr lang="x-none"/>
          </a:p>
        </p:txBody>
      </p:sp>
    </p:spTree>
    <p:extLst>
      <p:ext uri="{BB962C8B-B14F-4D97-AF65-F5344CB8AC3E}">
        <p14:creationId xmlns:p14="http://schemas.microsoft.com/office/powerpoint/2010/main" val="300217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DCB058D-13F1-5147-AF15-FB33BDEBCF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00" y="0"/>
            <a:ext cx="12230400" cy="6879600"/>
          </a:xfrm>
          <a:prstGeom prst="rect">
            <a:avLst/>
          </a:prstGeom>
        </p:spPr>
      </p:pic>
    </p:spTree>
    <p:extLst>
      <p:ext uri="{BB962C8B-B14F-4D97-AF65-F5344CB8AC3E}">
        <p14:creationId xmlns:p14="http://schemas.microsoft.com/office/powerpoint/2010/main" val="2643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F8EF5A-47A3-F241-85E9-A8492A2D42C6}"/>
              </a:ext>
            </a:extLst>
          </p:cNvPr>
          <p:cNvPicPr>
            <a:picLocks noChangeAspect="1"/>
          </p:cNvPicPr>
          <p:nvPr userDrawn="1"/>
        </p:nvPicPr>
        <p:blipFill>
          <a:blip r:embed="rId2"/>
          <a:stretch>
            <a:fillRect/>
          </a:stretch>
        </p:blipFill>
        <p:spPr>
          <a:xfrm>
            <a:off x="-14400" y="-8100"/>
            <a:ext cx="12261600" cy="6897150"/>
          </a:xfrm>
          <a:prstGeom prst="rect">
            <a:avLst/>
          </a:prstGeom>
        </p:spPr>
      </p:pic>
      <p:sp>
        <p:nvSpPr>
          <p:cNvPr id="2" name="Date Placeholder 1">
            <a:extLst>
              <a:ext uri="{FF2B5EF4-FFF2-40B4-BE49-F238E27FC236}">
                <a16:creationId xmlns:a16="http://schemas.microsoft.com/office/drawing/2014/main" id="{2C824A67-E8C3-C940-9E76-566468880CD0}"/>
              </a:ext>
            </a:extLst>
          </p:cNvPr>
          <p:cNvSpPr>
            <a:spLocks noGrp="1"/>
          </p:cNvSpPr>
          <p:nvPr>
            <p:ph type="dt" sz="half" idx="10"/>
          </p:nvPr>
        </p:nvSpPr>
        <p:spPr>
          <a:xfrm>
            <a:off x="838200" y="6356350"/>
            <a:ext cx="2743200" cy="365125"/>
          </a:xfrm>
          <a:prstGeom prst="rect">
            <a:avLst/>
          </a:prstGeom>
        </p:spPr>
        <p:txBody>
          <a:bodyPr/>
          <a:lstStyle/>
          <a:p>
            <a:fld id="{8A61EC70-75BA-604E-8F26-370EED43F5AA}" type="datetimeFigureOut">
              <a:rPr lang="x-none" smtClean="0"/>
              <a:t>3/9/2026</a:t>
            </a:fld>
            <a:endParaRPr lang="x-none"/>
          </a:p>
        </p:txBody>
      </p:sp>
      <p:sp>
        <p:nvSpPr>
          <p:cNvPr id="4" name="Slide Number Placeholder 3">
            <a:extLst>
              <a:ext uri="{FF2B5EF4-FFF2-40B4-BE49-F238E27FC236}">
                <a16:creationId xmlns:a16="http://schemas.microsoft.com/office/drawing/2014/main" id="{40A2C2BC-3D4D-B645-9BF6-52B65B1EB9CC}"/>
              </a:ext>
            </a:extLst>
          </p:cNvPr>
          <p:cNvSpPr>
            <a:spLocks noGrp="1"/>
          </p:cNvSpPr>
          <p:nvPr>
            <p:ph type="sldNum" sz="quarter" idx="12"/>
          </p:nvPr>
        </p:nvSpPr>
        <p:spPr>
          <a:xfrm>
            <a:off x="6436200" y="6356350"/>
            <a:ext cx="2743200" cy="365125"/>
          </a:xfrm>
          <a:prstGeom prst="rect">
            <a:avLst/>
          </a:prstGeom>
        </p:spPr>
        <p:txBody>
          <a:bodyPr/>
          <a:lstStyle/>
          <a:p>
            <a:fld id="{3E17F0C9-EFAE-3441-8717-578774F9B5C0}" type="slidenum">
              <a:rPr lang="x-none" smtClean="0"/>
              <a:t>‹#›</a:t>
            </a:fld>
            <a:endParaRPr lang="x-none"/>
          </a:p>
        </p:txBody>
      </p:sp>
    </p:spTree>
    <p:extLst>
      <p:ext uri="{BB962C8B-B14F-4D97-AF65-F5344CB8AC3E}">
        <p14:creationId xmlns:p14="http://schemas.microsoft.com/office/powerpoint/2010/main" val="55817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370A-77DD-A149-BF1E-842991D635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2C92F53D-7F3E-7D4F-8C6F-A62ABE4FD60B}"/>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22E3A3D-0F7C-2E40-8660-DAAC7E021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0536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AEE2780-3416-004C-8AE7-FF9F03A4990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230400" cy="6879600"/>
          </a:xfrm>
          <a:prstGeom prst="rect">
            <a:avLst/>
          </a:prstGeom>
        </p:spPr>
      </p:pic>
      <p:sp>
        <p:nvSpPr>
          <p:cNvPr id="2" name="Title Placeholder 1">
            <a:extLst>
              <a:ext uri="{FF2B5EF4-FFF2-40B4-BE49-F238E27FC236}">
                <a16:creationId xmlns:a16="http://schemas.microsoft.com/office/drawing/2014/main" id="{C280E9F3-7219-B548-B532-2A92B6DD2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94C44C68-4202-D247-B6B1-09E55DD83902}"/>
              </a:ext>
            </a:extLst>
          </p:cNvPr>
          <p:cNvSpPr>
            <a:spLocks noGrp="1"/>
          </p:cNvSpPr>
          <p:nvPr>
            <p:ph type="body" idx="1"/>
          </p:nvPr>
        </p:nvSpPr>
        <p:spPr>
          <a:xfrm>
            <a:off x="838200" y="1825625"/>
            <a:ext cx="10515600" cy="42338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pic>
        <p:nvPicPr>
          <p:cNvPr id="11" name="Picture 10">
            <a:extLst>
              <a:ext uri="{FF2B5EF4-FFF2-40B4-BE49-F238E27FC236}">
                <a16:creationId xmlns:a16="http://schemas.microsoft.com/office/drawing/2014/main" id="{1C352607-8401-5F46-864A-E5E456A1BBF2}"/>
              </a:ext>
            </a:extLst>
          </p:cNvPr>
          <p:cNvPicPr>
            <a:picLocks noChangeAspect="1"/>
          </p:cNvPicPr>
          <p:nvPr userDrawn="1"/>
        </p:nvPicPr>
        <p:blipFill>
          <a:blip r:embed="rId12"/>
          <a:stretch>
            <a:fillRect/>
          </a:stretch>
        </p:blipFill>
        <p:spPr>
          <a:xfrm>
            <a:off x="10344600" y="365125"/>
            <a:ext cx="1549400" cy="1028700"/>
          </a:xfrm>
          <a:prstGeom prst="rect">
            <a:avLst/>
          </a:prstGeom>
        </p:spPr>
      </p:pic>
      <p:pic>
        <p:nvPicPr>
          <p:cNvPr id="5" name="Attēls 4">
            <a:extLst>
              <a:ext uri="{FF2B5EF4-FFF2-40B4-BE49-F238E27FC236}">
                <a16:creationId xmlns:a16="http://schemas.microsoft.com/office/drawing/2014/main" id="{A9E90C39-D205-3166-BE51-8814A567B12E}"/>
              </a:ext>
            </a:extLst>
          </p:cNvPr>
          <p:cNvPicPr>
            <a:picLocks noChangeAspect="1"/>
          </p:cNvPicPr>
          <p:nvPr userDrawn="1"/>
        </p:nvPicPr>
        <p:blipFill>
          <a:blip r:embed="rId13"/>
          <a:stretch>
            <a:fillRect/>
          </a:stretch>
        </p:blipFill>
        <p:spPr>
          <a:xfrm>
            <a:off x="838200" y="6119591"/>
            <a:ext cx="1140051" cy="676715"/>
          </a:xfrm>
          <a:prstGeom prst="rect">
            <a:avLst/>
          </a:prstGeom>
        </p:spPr>
      </p:pic>
      <p:sp>
        <p:nvSpPr>
          <p:cNvPr id="4" name="Kājenes vietturis 3">
            <a:extLst>
              <a:ext uri="{FF2B5EF4-FFF2-40B4-BE49-F238E27FC236}">
                <a16:creationId xmlns:a16="http://schemas.microsoft.com/office/drawing/2014/main" id="{4BA8D4A6-5B06-7977-9E3E-A4C0E3761FC9}"/>
              </a:ext>
            </a:extLst>
          </p:cNvPr>
          <p:cNvSpPr>
            <a:spLocks noGrp="1"/>
          </p:cNvSpPr>
          <p:nvPr>
            <p:ph type="ftr" sz="quarter" idx="3"/>
          </p:nvPr>
        </p:nvSpPr>
        <p:spPr>
          <a:xfrm>
            <a:off x="838200" y="6059487"/>
            <a:ext cx="4114800" cy="6619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Tree>
    <p:extLst>
      <p:ext uri="{BB962C8B-B14F-4D97-AF65-F5344CB8AC3E}">
        <p14:creationId xmlns:p14="http://schemas.microsoft.com/office/powerpoint/2010/main" val="120992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8" r:id="rId7"/>
    <p:sldLayoutId id="2147483657" r:id="rId8"/>
  </p:sldLayoutIdLst>
  <p:txStyles>
    <p:title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dejukapitals.sharepoint.com/teams/ITKC_2024_2027_007/Shared%20Documents/P&#275;tniec&#299;bas%20projektu%20atlase_dublejas/1.uzsaukums/Sagataves/1_2_Petniecibas%20projekta%20budzets.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tu.lv/lv/tehnologiju-gatavibas-limeni" TargetMode="External"/><Relationship Id="rId2" Type="http://schemas.openxmlformats.org/officeDocument/2006/relationships/hyperlink" Target="https://www.itkc.lv/services"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s://likumi.lv/ta/id/349112-latvijas-atveselosanas-un-noturibas-mehanisma-plana-2-2-reformu-un-investiciju-virziena-uznemumu-digitala-transformacija" TargetMode="External"/><Relationship Id="rId4" Type="http://schemas.openxmlformats.org/officeDocument/2006/relationships/hyperlink" Target="https://likumi.lv/ta/id/349114-latvijas-atveselosanas-un-noturibas-mehanisma-plana-5-1-reformu-un-investiciju-virziena-produktivitates-paaugstinasana-cau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itkc.lv" TargetMode="External"/><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0BD045-F8C2-294D-8455-F43B9880916C}"/>
              </a:ext>
            </a:extLst>
          </p:cNvPr>
          <p:cNvSpPr txBox="1"/>
          <p:nvPr/>
        </p:nvSpPr>
        <p:spPr>
          <a:xfrm>
            <a:off x="3011575" y="1702662"/>
            <a:ext cx="6168844" cy="830997"/>
          </a:xfrm>
          <a:prstGeom prst="rect">
            <a:avLst/>
          </a:prstGeom>
          <a:noFill/>
        </p:spPr>
        <p:txBody>
          <a:bodyPr wrap="square" rtlCol="0">
            <a:spAutoFit/>
          </a:bodyPr>
          <a:lstStyle/>
          <a:p>
            <a:pPr algn="ctr"/>
            <a:r>
              <a:rPr lang="lv-LV" sz="2400" b="1" dirty="0"/>
              <a:t>Informācijas un komunikācijas tehnoloģiju kompetences centrs </a:t>
            </a:r>
            <a:r>
              <a:rPr lang="en-GB" sz="2400" b="1" dirty="0" err="1"/>
              <a:t>digitalizācijai</a:t>
            </a:r>
            <a:endParaRPr lang="lv-LV" sz="2400" b="1" dirty="0"/>
          </a:p>
        </p:txBody>
      </p:sp>
      <p:sp>
        <p:nvSpPr>
          <p:cNvPr id="5" name="TextBox 4">
            <a:extLst>
              <a:ext uri="{FF2B5EF4-FFF2-40B4-BE49-F238E27FC236}">
                <a16:creationId xmlns:a16="http://schemas.microsoft.com/office/drawing/2014/main" id="{E1EC25CB-12AA-630B-2EF9-9C3B876B3984}"/>
              </a:ext>
            </a:extLst>
          </p:cNvPr>
          <p:cNvSpPr txBox="1"/>
          <p:nvPr/>
        </p:nvSpPr>
        <p:spPr>
          <a:xfrm>
            <a:off x="3898774" y="2533659"/>
            <a:ext cx="4394446" cy="369332"/>
          </a:xfrm>
          <a:prstGeom prst="rect">
            <a:avLst/>
          </a:prstGeom>
          <a:noFill/>
        </p:spPr>
        <p:txBody>
          <a:bodyPr wrap="square" rtlCol="0">
            <a:spAutoFit/>
          </a:bodyPr>
          <a:lstStyle/>
          <a:p>
            <a:pPr algn="ctr"/>
            <a:r>
              <a:rPr lang="lv-LV" dirty="0"/>
              <a:t>Nr. </a:t>
            </a:r>
            <a:r>
              <a:rPr lang="en-GB" dirty="0"/>
              <a:t>2.2.1.3.i.0/1/24/A/CFLA/006</a:t>
            </a:r>
            <a:endParaRPr lang="en-US" dirty="0"/>
          </a:p>
        </p:txBody>
      </p:sp>
      <p:pic>
        <p:nvPicPr>
          <p:cNvPr id="7" name="Picture 6">
            <a:extLst>
              <a:ext uri="{FF2B5EF4-FFF2-40B4-BE49-F238E27FC236}">
                <a16:creationId xmlns:a16="http://schemas.microsoft.com/office/drawing/2014/main" id="{CF45DF78-0D64-7A9E-2437-5653CFD15ED5}"/>
              </a:ext>
            </a:extLst>
          </p:cNvPr>
          <p:cNvPicPr>
            <a:picLocks noChangeAspect="1"/>
          </p:cNvPicPr>
          <p:nvPr/>
        </p:nvPicPr>
        <p:blipFill>
          <a:blip r:embed="rId2"/>
          <a:stretch>
            <a:fillRect/>
          </a:stretch>
        </p:blipFill>
        <p:spPr>
          <a:xfrm>
            <a:off x="4799226" y="5065072"/>
            <a:ext cx="1296771" cy="1423598"/>
          </a:xfrm>
          <a:prstGeom prst="rect">
            <a:avLst/>
          </a:prstGeom>
        </p:spPr>
      </p:pic>
      <p:pic>
        <p:nvPicPr>
          <p:cNvPr id="11" name="Picture 10">
            <a:extLst>
              <a:ext uri="{FF2B5EF4-FFF2-40B4-BE49-F238E27FC236}">
                <a16:creationId xmlns:a16="http://schemas.microsoft.com/office/drawing/2014/main" id="{1291F08B-B6D5-5FA6-9F0E-588988494099}"/>
              </a:ext>
            </a:extLst>
          </p:cNvPr>
          <p:cNvPicPr>
            <a:picLocks noChangeAspect="1"/>
          </p:cNvPicPr>
          <p:nvPr/>
        </p:nvPicPr>
        <p:blipFill>
          <a:blip r:embed="rId3"/>
          <a:stretch>
            <a:fillRect/>
          </a:stretch>
        </p:blipFill>
        <p:spPr>
          <a:xfrm>
            <a:off x="6314911" y="5249937"/>
            <a:ext cx="892399" cy="1144101"/>
          </a:xfrm>
          <a:prstGeom prst="rect">
            <a:avLst/>
          </a:prstGeom>
        </p:spPr>
      </p:pic>
      <p:sp>
        <p:nvSpPr>
          <p:cNvPr id="13" name="TextBox 12">
            <a:extLst>
              <a:ext uri="{FF2B5EF4-FFF2-40B4-BE49-F238E27FC236}">
                <a16:creationId xmlns:a16="http://schemas.microsoft.com/office/drawing/2014/main" id="{E421C494-81E9-C607-11F0-1D743F0DFF87}"/>
              </a:ext>
            </a:extLst>
          </p:cNvPr>
          <p:cNvSpPr txBox="1"/>
          <p:nvPr/>
        </p:nvSpPr>
        <p:spPr>
          <a:xfrm>
            <a:off x="10577485" y="6394038"/>
            <a:ext cx="1614515" cy="400110"/>
          </a:xfrm>
          <a:prstGeom prst="rect">
            <a:avLst/>
          </a:prstGeom>
          <a:noFill/>
        </p:spPr>
        <p:txBody>
          <a:bodyPr wrap="square" rtlCol="0">
            <a:spAutoFit/>
          </a:bodyPr>
          <a:lstStyle/>
          <a:p>
            <a:pPr algn="ctr"/>
            <a:r>
              <a:rPr lang="en-GB" sz="2000" dirty="0"/>
              <a:t>10.03.2026.</a:t>
            </a:r>
            <a:endParaRPr lang="lv-LV" sz="2000" dirty="0"/>
          </a:p>
        </p:txBody>
      </p:sp>
      <p:sp>
        <p:nvSpPr>
          <p:cNvPr id="4" name="TextBox 3">
            <a:extLst>
              <a:ext uri="{FF2B5EF4-FFF2-40B4-BE49-F238E27FC236}">
                <a16:creationId xmlns:a16="http://schemas.microsoft.com/office/drawing/2014/main" id="{133701AF-DE41-DD74-B06E-042A69461944}"/>
              </a:ext>
            </a:extLst>
          </p:cNvPr>
          <p:cNvSpPr txBox="1"/>
          <p:nvPr/>
        </p:nvSpPr>
        <p:spPr>
          <a:xfrm>
            <a:off x="2334943" y="3397045"/>
            <a:ext cx="7522108" cy="830997"/>
          </a:xfrm>
          <a:prstGeom prst="rect">
            <a:avLst/>
          </a:prstGeom>
          <a:noFill/>
        </p:spPr>
        <p:txBody>
          <a:bodyPr wrap="square" rtlCol="0">
            <a:spAutoFit/>
          </a:bodyPr>
          <a:lstStyle/>
          <a:p>
            <a:pPr algn="ctr"/>
            <a:r>
              <a:rPr lang="lv-LV" sz="2400" b="1" dirty="0"/>
              <a:t>Informācijas un komunikācijas tehnoloģiju</a:t>
            </a:r>
            <a:endParaRPr lang="en-GB" sz="2400" b="1" dirty="0"/>
          </a:p>
          <a:p>
            <a:pPr algn="ctr"/>
            <a:r>
              <a:rPr lang="lv-LV" sz="2400" b="1" dirty="0"/>
              <a:t>kompetences centrs pētniecībai</a:t>
            </a:r>
          </a:p>
        </p:txBody>
      </p:sp>
      <p:sp>
        <p:nvSpPr>
          <p:cNvPr id="6" name="TextBox 5">
            <a:extLst>
              <a:ext uri="{FF2B5EF4-FFF2-40B4-BE49-F238E27FC236}">
                <a16:creationId xmlns:a16="http://schemas.microsoft.com/office/drawing/2014/main" id="{9D6C1302-FFB2-3572-D271-E68146FB5AB4}"/>
              </a:ext>
            </a:extLst>
          </p:cNvPr>
          <p:cNvSpPr txBox="1"/>
          <p:nvPr/>
        </p:nvSpPr>
        <p:spPr>
          <a:xfrm>
            <a:off x="3898774" y="4179052"/>
            <a:ext cx="4394446" cy="369332"/>
          </a:xfrm>
          <a:prstGeom prst="rect">
            <a:avLst/>
          </a:prstGeom>
          <a:noFill/>
        </p:spPr>
        <p:txBody>
          <a:bodyPr wrap="square" rtlCol="0">
            <a:spAutoFit/>
          </a:bodyPr>
          <a:lstStyle/>
          <a:p>
            <a:pPr algn="ctr"/>
            <a:r>
              <a:rPr lang="lv-LV" dirty="0"/>
              <a:t>Nr. 5.1.1.2.i.0/2/24/A/CFLA/007 </a:t>
            </a:r>
            <a:endParaRPr lang="en-US" dirty="0"/>
          </a:p>
        </p:txBody>
      </p:sp>
    </p:spTree>
    <p:extLst>
      <p:ext uri="{BB962C8B-B14F-4D97-AF65-F5344CB8AC3E}">
        <p14:creationId xmlns:p14="http://schemas.microsoft.com/office/powerpoint/2010/main" val="1605831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DD300-6649-9B18-ABC7-FE82AD050D9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Atbalsta</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intensitātes</a:t>
            </a:r>
            <a:endParaRPr lang="en-US" sz="3600" kern="1200" dirty="0">
              <a:solidFill>
                <a:srgbClr val="FFFFFF"/>
              </a:solidFill>
              <a:latin typeface="+mj-lt"/>
              <a:ea typeface="+mj-ea"/>
              <a:cs typeface="+mj-cs"/>
            </a:endParaRPr>
          </a:p>
        </p:txBody>
      </p:sp>
      <p:graphicFrame>
        <p:nvGraphicFramePr>
          <p:cNvPr id="7" name="Table 6">
            <a:extLst>
              <a:ext uri="{FF2B5EF4-FFF2-40B4-BE49-F238E27FC236}">
                <a16:creationId xmlns:a16="http://schemas.microsoft.com/office/drawing/2014/main" id="{D3217331-AA15-E3D3-36F0-FA66BEE96836}"/>
              </a:ext>
            </a:extLst>
          </p:cNvPr>
          <p:cNvGraphicFramePr>
            <a:graphicFrameLocks noGrp="1"/>
          </p:cNvGraphicFramePr>
          <p:nvPr>
            <p:extLst>
              <p:ext uri="{D42A27DB-BD31-4B8C-83A1-F6EECF244321}">
                <p14:modId xmlns:p14="http://schemas.microsoft.com/office/powerpoint/2010/main" val="2730014484"/>
              </p:ext>
            </p:extLst>
          </p:nvPr>
        </p:nvGraphicFramePr>
        <p:xfrm>
          <a:off x="4527804" y="1557837"/>
          <a:ext cx="7396718" cy="3366113"/>
        </p:xfrm>
        <a:graphic>
          <a:graphicData uri="http://schemas.openxmlformats.org/drawingml/2006/table">
            <a:tbl>
              <a:tblPr firstRow="1" bandRow="1">
                <a:tableStyleId>{5C22544A-7EE6-4342-B048-85BDC9FD1C3A}</a:tableStyleId>
              </a:tblPr>
              <a:tblGrid>
                <a:gridCol w="1637336">
                  <a:extLst>
                    <a:ext uri="{9D8B030D-6E8A-4147-A177-3AD203B41FA5}">
                      <a16:colId xmlns:a16="http://schemas.microsoft.com/office/drawing/2014/main" val="554976894"/>
                    </a:ext>
                  </a:extLst>
                </a:gridCol>
                <a:gridCol w="1922967">
                  <a:extLst>
                    <a:ext uri="{9D8B030D-6E8A-4147-A177-3AD203B41FA5}">
                      <a16:colId xmlns:a16="http://schemas.microsoft.com/office/drawing/2014/main" val="597716404"/>
                    </a:ext>
                  </a:extLst>
                </a:gridCol>
                <a:gridCol w="1932488">
                  <a:extLst>
                    <a:ext uri="{9D8B030D-6E8A-4147-A177-3AD203B41FA5}">
                      <a16:colId xmlns:a16="http://schemas.microsoft.com/office/drawing/2014/main" val="1091281400"/>
                    </a:ext>
                  </a:extLst>
                </a:gridCol>
                <a:gridCol w="1903927">
                  <a:extLst>
                    <a:ext uri="{9D8B030D-6E8A-4147-A177-3AD203B41FA5}">
                      <a16:colId xmlns:a16="http://schemas.microsoft.com/office/drawing/2014/main" val="488170443"/>
                    </a:ext>
                  </a:extLst>
                </a:gridCol>
              </a:tblGrid>
              <a:tr h="640847">
                <a:tc>
                  <a:txBody>
                    <a:bodyPr/>
                    <a:lstStyle/>
                    <a:p>
                      <a:endParaRPr lang="en-US" sz="1800"/>
                    </a:p>
                  </a:txBody>
                  <a:tcPr marL="80009" marR="80009" marT="40004" marB="40004" anchor="ctr"/>
                </a:tc>
                <a:tc>
                  <a:txBody>
                    <a:bodyPr/>
                    <a:lstStyle/>
                    <a:p>
                      <a:pPr algn="ctr"/>
                      <a:r>
                        <a:rPr lang="lv-LV" sz="1800"/>
                        <a:t>Mazie komersanti</a:t>
                      </a:r>
                      <a:endParaRPr lang="en-US" sz="1800"/>
                    </a:p>
                  </a:txBody>
                  <a:tcPr marL="80009" marR="80009" marT="40004" marB="40004" anchor="ctr"/>
                </a:tc>
                <a:tc>
                  <a:txBody>
                    <a:bodyPr/>
                    <a:lstStyle/>
                    <a:p>
                      <a:pPr algn="ctr"/>
                      <a:r>
                        <a:rPr lang="lv-LV" sz="1800"/>
                        <a:t>Vidējie komersanti</a:t>
                      </a:r>
                      <a:endParaRPr lang="en-US" sz="1800"/>
                    </a:p>
                  </a:txBody>
                  <a:tcPr marL="80009" marR="80009" marT="40004" marB="40004" anchor="ctr"/>
                </a:tc>
                <a:tc>
                  <a:txBody>
                    <a:bodyPr/>
                    <a:lstStyle/>
                    <a:p>
                      <a:pPr algn="ctr"/>
                      <a:r>
                        <a:rPr lang="lv-LV" sz="1800"/>
                        <a:t>Lielie komersanti</a:t>
                      </a:r>
                      <a:endParaRPr lang="en-US" sz="1800"/>
                    </a:p>
                  </a:txBody>
                  <a:tcPr marL="80009" marR="80009" marT="40004" marB="40004" anchor="ctr"/>
                </a:tc>
                <a:extLst>
                  <a:ext uri="{0D108BD9-81ED-4DB2-BD59-A6C34878D82A}">
                    <a16:rowId xmlns:a16="http://schemas.microsoft.com/office/drawing/2014/main" val="1440342494"/>
                  </a:ext>
                </a:extLst>
              </a:tr>
              <a:tr h="908422">
                <a:tc>
                  <a:txBody>
                    <a:bodyPr/>
                    <a:lstStyle/>
                    <a:p>
                      <a:r>
                        <a:rPr lang="lv-LV" sz="1600" b="1"/>
                        <a:t>Rūpnieciskie pētījumi</a:t>
                      </a:r>
                      <a:endParaRPr lang="en-US" sz="1600" b="1"/>
                    </a:p>
                  </a:txBody>
                  <a:tcPr marL="80009" marR="80009" marT="40004" marB="40004" anchor="ctr"/>
                </a:tc>
                <a:tc>
                  <a:txBody>
                    <a:bodyPr/>
                    <a:lstStyle/>
                    <a:p>
                      <a:pPr algn="ctr"/>
                      <a:r>
                        <a:rPr lang="lv-LV" sz="1600" b="1"/>
                        <a:t>70%</a:t>
                      </a:r>
                      <a:endParaRPr lang="en-GB" sz="1600" b="1"/>
                    </a:p>
                    <a:p>
                      <a:pPr algn="ctr"/>
                      <a:r>
                        <a:rPr lang="lv-LV" sz="1600"/>
                        <a:t>(80% paaugstinātā)</a:t>
                      </a:r>
                      <a:endParaRPr lang="en-US" sz="1600"/>
                    </a:p>
                  </a:txBody>
                  <a:tcPr marL="80009" marR="80009" marT="40004" marB="40004" anchor="ctr"/>
                </a:tc>
                <a:tc>
                  <a:txBody>
                    <a:bodyPr/>
                    <a:lstStyle/>
                    <a:p>
                      <a:pPr algn="ctr"/>
                      <a:r>
                        <a:rPr lang="lv-LV" sz="1600" b="1"/>
                        <a:t>60%</a:t>
                      </a:r>
                    </a:p>
                    <a:p>
                      <a:pPr algn="ctr"/>
                      <a:r>
                        <a:rPr lang="lv-LV" sz="1600"/>
                        <a:t>(75% paaugstinātā)</a:t>
                      </a:r>
                      <a:endParaRPr lang="en-US" sz="1600"/>
                    </a:p>
                  </a:txBody>
                  <a:tcPr marL="80009" marR="80009" marT="40004" marB="40004" anchor="ctr"/>
                </a:tc>
                <a:tc>
                  <a:txBody>
                    <a:bodyPr/>
                    <a:lstStyle/>
                    <a:p>
                      <a:pPr algn="ctr"/>
                      <a:r>
                        <a:rPr lang="lv-LV" sz="1600" b="1"/>
                        <a:t>50%</a:t>
                      </a:r>
                    </a:p>
                    <a:p>
                      <a:pPr algn="ctr"/>
                      <a:r>
                        <a:rPr lang="lv-LV" sz="1600"/>
                        <a:t>(65% paaugstinātā)</a:t>
                      </a:r>
                      <a:endParaRPr lang="en-US" sz="1600"/>
                    </a:p>
                  </a:txBody>
                  <a:tcPr marL="80009" marR="80009" marT="40004" marB="40004" anchor="ctr"/>
                </a:tc>
                <a:extLst>
                  <a:ext uri="{0D108BD9-81ED-4DB2-BD59-A6C34878D82A}">
                    <a16:rowId xmlns:a16="http://schemas.microsoft.com/office/drawing/2014/main" val="2936863380"/>
                  </a:ext>
                </a:extLst>
              </a:tr>
              <a:tr h="908422">
                <a:tc>
                  <a:txBody>
                    <a:bodyPr/>
                    <a:lstStyle/>
                    <a:p>
                      <a:r>
                        <a:rPr lang="lv-LV" sz="1600" b="1"/>
                        <a:t>Eksperimentālā izstrāde</a:t>
                      </a:r>
                      <a:endParaRPr lang="en-US" sz="1600" b="1"/>
                    </a:p>
                  </a:txBody>
                  <a:tcPr marL="80009" marR="80009" marT="40004" marB="40004" anchor="ctr"/>
                </a:tc>
                <a:tc>
                  <a:txBody>
                    <a:bodyPr/>
                    <a:lstStyle/>
                    <a:p>
                      <a:pPr algn="ctr"/>
                      <a:r>
                        <a:rPr lang="lv-LV" sz="1600" b="1"/>
                        <a:t>45%</a:t>
                      </a:r>
                    </a:p>
                    <a:p>
                      <a:pPr algn="ctr"/>
                      <a:r>
                        <a:rPr lang="lv-LV" sz="1600"/>
                        <a:t>(60% paaugstinātā)</a:t>
                      </a:r>
                      <a:endParaRPr lang="en-US" sz="1600"/>
                    </a:p>
                  </a:txBody>
                  <a:tcPr marL="80009" marR="80009" marT="40004" marB="40004" anchor="ctr"/>
                </a:tc>
                <a:tc>
                  <a:txBody>
                    <a:bodyPr/>
                    <a:lstStyle/>
                    <a:p>
                      <a:pPr algn="ctr"/>
                      <a:r>
                        <a:rPr lang="lv-LV" sz="1600" b="1"/>
                        <a:t>35%</a:t>
                      </a:r>
                    </a:p>
                    <a:p>
                      <a:pPr algn="ctr"/>
                      <a:r>
                        <a:rPr lang="lv-LV" sz="1600"/>
                        <a:t>(50% paaugstinātā)</a:t>
                      </a:r>
                      <a:endParaRPr lang="en-US" sz="1600"/>
                    </a:p>
                  </a:txBody>
                  <a:tcPr marL="80009" marR="80009" marT="40004" marB="40004" anchor="ctr"/>
                </a:tc>
                <a:tc>
                  <a:txBody>
                    <a:bodyPr/>
                    <a:lstStyle/>
                    <a:p>
                      <a:pPr algn="ctr"/>
                      <a:r>
                        <a:rPr lang="lv-LV" sz="1600" b="1"/>
                        <a:t>25%</a:t>
                      </a:r>
                    </a:p>
                    <a:p>
                      <a:pPr algn="ctr"/>
                      <a:r>
                        <a:rPr lang="lv-LV" sz="1600"/>
                        <a:t>(40% paaugstinātā)</a:t>
                      </a:r>
                      <a:endParaRPr lang="en-US" sz="1600"/>
                    </a:p>
                  </a:txBody>
                  <a:tcPr marL="80009" marR="80009" marT="40004" marB="40004" anchor="ctr"/>
                </a:tc>
                <a:extLst>
                  <a:ext uri="{0D108BD9-81ED-4DB2-BD59-A6C34878D82A}">
                    <a16:rowId xmlns:a16="http://schemas.microsoft.com/office/drawing/2014/main" val="814813030"/>
                  </a:ext>
                </a:extLst>
              </a:tr>
              <a:tr h="908422">
                <a:tc>
                  <a:txBody>
                    <a:bodyPr/>
                    <a:lstStyle/>
                    <a:p>
                      <a:r>
                        <a:rPr lang="lv-LV" sz="1600"/>
                        <a:t>Tehniski ekonomiskā izpēte</a:t>
                      </a:r>
                      <a:endParaRPr lang="en-US" sz="1600"/>
                    </a:p>
                  </a:txBody>
                  <a:tcPr marL="80009" marR="80009" marT="40004" marB="40004" anchor="ctr"/>
                </a:tc>
                <a:tc>
                  <a:txBody>
                    <a:bodyPr/>
                    <a:lstStyle/>
                    <a:p>
                      <a:pPr algn="ctr"/>
                      <a:r>
                        <a:rPr lang="lv-LV" sz="1600" b="1"/>
                        <a:t>70%</a:t>
                      </a:r>
                      <a:endParaRPr lang="en-US" sz="1600"/>
                    </a:p>
                  </a:txBody>
                  <a:tcPr marL="80009" marR="80009" marT="40004" marB="40004" anchor="ctr"/>
                </a:tc>
                <a:tc>
                  <a:txBody>
                    <a:bodyPr/>
                    <a:lstStyle/>
                    <a:p>
                      <a:pPr algn="ctr"/>
                      <a:r>
                        <a:rPr lang="lv-LV" sz="1600" b="1"/>
                        <a:t>60%</a:t>
                      </a:r>
                      <a:endParaRPr lang="en-US" sz="1600"/>
                    </a:p>
                  </a:txBody>
                  <a:tcPr marL="80009" marR="80009" marT="40004" marB="40004" anchor="ctr"/>
                </a:tc>
                <a:tc>
                  <a:txBody>
                    <a:bodyPr/>
                    <a:lstStyle/>
                    <a:p>
                      <a:pPr algn="ctr"/>
                      <a:r>
                        <a:rPr lang="lv-LV" sz="1600" b="1"/>
                        <a:t>50%</a:t>
                      </a:r>
                    </a:p>
                  </a:txBody>
                  <a:tcPr marL="80009" marR="80009" marT="40004" marB="40004" anchor="ctr"/>
                </a:tc>
                <a:extLst>
                  <a:ext uri="{0D108BD9-81ED-4DB2-BD59-A6C34878D82A}">
                    <a16:rowId xmlns:a16="http://schemas.microsoft.com/office/drawing/2014/main" val="3086957573"/>
                  </a:ext>
                </a:extLst>
              </a:tr>
            </a:tbl>
          </a:graphicData>
        </a:graphic>
      </p:graphicFrame>
      <p:sp>
        <p:nvSpPr>
          <p:cNvPr id="3" name="TextBox 2">
            <a:extLst>
              <a:ext uri="{FF2B5EF4-FFF2-40B4-BE49-F238E27FC236}">
                <a16:creationId xmlns:a16="http://schemas.microsoft.com/office/drawing/2014/main" id="{4BD4A47C-663A-C0A8-A9D1-D1AD4F5167F7}"/>
              </a:ext>
            </a:extLst>
          </p:cNvPr>
          <p:cNvSpPr txBox="1"/>
          <p:nvPr/>
        </p:nvSpPr>
        <p:spPr>
          <a:xfrm>
            <a:off x="2302329" y="5312229"/>
            <a:ext cx="6018711" cy="1477328"/>
          </a:xfrm>
          <a:prstGeom prst="rect">
            <a:avLst/>
          </a:prstGeom>
          <a:noFill/>
        </p:spPr>
        <p:txBody>
          <a:bodyPr wrap="square" rtlCol="0">
            <a:spAutoFit/>
          </a:bodyPr>
          <a:lstStyle/>
          <a:p>
            <a:pPr algn="ctr"/>
            <a:r>
              <a:rPr lang="lv-LV" dirty="0">
                <a:solidFill>
                  <a:srgbClr val="FF0000"/>
                </a:solidFill>
              </a:rPr>
              <a:t>Uzņēmums nav uzskatāms par MVU, ja 25% vai vairāk tā </a:t>
            </a:r>
          </a:p>
          <a:p>
            <a:pPr algn="ctr"/>
            <a:r>
              <a:rPr lang="lv-LV" dirty="0">
                <a:solidFill>
                  <a:srgbClr val="FF0000"/>
                </a:solidFill>
              </a:rPr>
              <a:t>kapitāla vai balsstiesību kopā vai atsevišķi tieši vai netieši </a:t>
            </a:r>
          </a:p>
          <a:p>
            <a:pPr algn="ctr"/>
            <a:r>
              <a:rPr lang="lv-LV" dirty="0">
                <a:solidFill>
                  <a:srgbClr val="FF0000"/>
                </a:solidFill>
              </a:rPr>
              <a:t>kontrolē viena vai vairākas publiskas struktūras jeb </a:t>
            </a:r>
          </a:p>
          <a:p>
            <a:pPr algn="ctr"/>
            <a:r>
              <a:rPr lang="lv-LV" dirty="0">
                <a:solidFill>
                  <a:srgbClr val="FF0000"/>
                </a:solidFill>
              </a:rPr>
              <a:t>publiskajām PZIO tiek piemērotas lielā komersanta </a:t>
            </a:r>
          </a:p>
          <a:p>
            <a:pPr algn="ctr"/>
            <a:r>
              <a:rPr lang="lv-LV" dirty="0">
                <a:solidFill>
                  <a:srgbClr val="FF0000"/>
                </a:solidFill>
              </a:rPr>
              <a:t>intensitātes</a:t>
            </a:r>
            <a:endParaRPr lang="en-GB" dirty="0">
              <a:solidFill>
                <a:srgbClr val="FF0000"/>
              </a:solidFill>
            </a:endParaRPr>
          </a:p>
        </p:txBody>
      </p:sp>
      <p:sp>
        <p:nvSpPr>
          <p:cNvPr id="4" name="TextBox 3">
            <a:extLst>
              <a:ext uri="{FF2B5EF4-FFF2-40B4-BE49-F238E27FC236}">
                <a16:creationId xmlns:a16="http://schemas.microsoft.com/office/drawing/2014/main" id="{A17487C5-61D5-9307-27BA-7E63E4631B1C}"/>
              </a:ext>
            </a:extLst>
          </p:cNvPr>
          <p:cNvSpPr txBox="1"/>
          <p:nvPr/>
        </p:nvSpPr>
        <p:spPr>
          <a:xfrm>
            <a:off x="3440684" y="840232"/>
            <a:ext cx="6018711" cy="369332"/>
          </a:xfrm>
          <a:prstGeom prst="rect">
            <a:avLst/>
          </a:prstGeom>
          <a:noFill/>
        </p:spPr>
        <p:txBody>
          <a:bodyPr wrap="square" rtlCol="0">
            <a:spAutoFit/>
          </a:bodyPr>
          <a:lstStyle/>
          <a:p>
            <a:pPr algn="ctr"/>
            <a:r>
              <a:rPr lang="lv-LV" b="1" dirty="0">
                <a:solidFill>
                  <a:srgbClr val="FF0000"/>
                </a:solidFill>
              </a:rPr>
              <a:t>Katram partnerim </a:t>
            </a:r>
            <a:r>
              <a:rPr lang="lv-LV" dirty="0">
                <a:solidFill>
                  <a:srgbClr val="FF0000"/>
                </a:solidFill>
              </a:rPr>
              <a:t>atbilstoša intensitāte</a:t>
            </a:r>
            <a:endParaRPr lang="en-GB" dirty="0">
              <a:solidFill>
                <a:srgbClr val="FF0000"/>
              </a:solidFill>
            </a:endParaRPr>
          </a:p>
        </p:txBody>
      </p:sp>
    </p:spTree>
    <p:extLst>
      <p:ext uri="{BB962C8B-B14F-4D97-AF65-F5344CB8AC3E}">
        <p14:creationId xmlns:p14="http://schemas.microsoft.com/office/powerpoint/2010/main" val="20021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B4A5-374A-C592-E9F7-0D0F02B56433}"/>
              </a:ext>
            </a:extLst>
          </p:cNvPr>
          <p:cNvSpPr>
            <a:spLocks noGrp="1"/>
          </p:cNvSpPr>
          <p:nvPr>
            <p:ph type="title"/>
          </p:nvPr>
        </p:nvSpPr>
        <p:spPr/>
        <p:txBody>
          <a:bodyPr>
            <a:normAutofit/>
          </a:bodyPr>
          <a:lstStyle/>
          <a:p>
            <a:r>
              <a:rPr lang="lv-LV" sz="3600"/>
              <a:t>Paaugstinātās intensitātes piemērošanas nosacījumi</a:t>
            </a:r>
            <a:endParaRPr lang="en-US" sz="3600"/>
          </a:p>
        </p:txBody>
      </p:sp>
      <p:sp>
        <p:nvSpPr>
          <p:cNvPr id="3" name="Content Placeholder 2">
            <a:extLst>
              <a:ext uri="{FF2B5EF4-FFF2-40B4-BE49-F238E27FC236}">
                <a16:creationId xmlns:a16="http://schemas.microsoft.com/office/drawing/2014/main" id="{83FDE9F0-95D9-FCCA-0F05-8F3BFDC38334}"/>
              </a:ext>
            </a:extLst>
          </p:cNvPr>
          <p:cNvSpPr>
            <a:spLocks noGrp="1"/>
          </p:cNvSpPr>
          <p:nvPr>
            <p:ph idx="1"/>
          </p:nvPr>
        </p:nvSpPr>
        <p:spPr>
          <a:xfrm>
            <a:off x="838201" y="1825625"/>
            <a:ext cx="8986934" cy="4146110"/>
          </a:xfrm>
        </p:spPr>
        <p:txBody>
          <a:bodyPr>
            <a:normAutofit fontScale="92500" lnSpcReduction="20000"/>
          </a:bodyPr>
          <a:lstStyle/>
          <a:p>
            <a:pPr algn="just"/>
            <a:r>
              <a:rPr lang="lv-LV" sz="2000" b="1" dirty="0"/>
              <a:t>Efektīva sadarbība ar komersantiem</a:t>
            </a:r>
          </a:p>
          <a:p>
            <a:pPr marL="0" indent="0" algn="just">
              <a:buNone/>
            </a:pPr>
            <a:r>
              <a:rPr lang="lv-LV" sz="2000" dirty="0"/>
              <a:t>Pētniecības projekta ietvaros ir efektīva sadarbība ar vismaz vienu sīko (mikro), mazo vai vidējo komersantu un viens komersants nesedz vairāk par 70% no kopējām attiecināmajām izmaksām.</a:t>
            </a:r>
          </a:p>
          <a:p>
            <a:pPr algn="just"/>
            <a:r>
              <a:rPr lang="lv-LV" sz="2000" b="1" dirty="0"/>
              <a:t>Efektīva sadarbība ar pētniecības un zināšanu izplatīšanas organizāciju</a:t>
            </a:r>
          </a:p>
          <a:p>
            <a:pPr marL="0" indent="0" algn="just">
              <a:buNone/>
            </a:pPr>
            <a:r>
              <a:rPr lang="lv-LV" sz="2000" dirty="0"/>
              <a:t>Pētniecības projekta ietvaros ir efektīva sadarbība ar vismaz vienu pētniecības un zināšanu izplatīšanas organizāciju, un pētniecības un zināšanu izplatīšanas organizācija sedz vismaz 10% no kopējām attiecināmajām izmaksām un tai ir tiesības publicēt sava pētniecības projekta rezultātus.</a:t>
            </a:r>
          </a:p>
          <a:p>
            <a:pPr algn="just"/>
            <a:r>
              <a:rPr lang="lv-LV" sz="2000" b="1" dirty="0"/>
              <a:t>Pētniecības projekta rezultātu publicēšana</a:t>
            </a:r>
          </a:p>
          <a:p>
            <a:pPr marL="0" indent="0" algn="just">
              <a:buNone/>
            </a:pPr>
            <a:r>
              <a:rPr lang="lv-LV" sz="2000" dirty="0"/>
              <a:t>Pētniecības projekta rezultāti pieņemti publicēšanai </a:t>
            </a:r>
            <a:r>
              <a:rPr lang="lv-LV" sz="2000" b="1" dirty="0"/>
              <a:t>vismaz divos </a:t>
            </a:r>
            <a:r>
              <a:rPr lang="lv-LV" sz="2000" dirty="0"/>
              <a:t>zinātniskos rakstos, kas indeksēti </a:t>
            </a:r>
            <a:r>
              <a:rPr lang="lv-LV" sz="2000" dirty="0" err="1"/>
              <a:t>Web</a:t>
            </a:r>
            <a:r>
              <a:rPr lang="lv-LV" sz="2000" dirty="0"/>
              <a:t> </a:t>
            </a:r>
            <a:r>
              <a:rPr lang="lv-LV" sz="2000" dirty="0" err="1"/>
              <a:t>of</a:t>
            </a:r>
            <a:r>
              <a:rPr lang="lv-LV" sz="2000" dirty="0"/>
              <a:t> </a:t>
            </a:r>
            <a:r>
              <a:rPr lang="lv-LV" sz="2000" dirty="0" err="1"/>
              <a:t>Science</a:t>
            </a:r>
            <a:r>
              <a:rPr lang="lv-LV" sz="2000" dirty="0"/>
              <a:t>, SCOPUS, ERIH (A vai B) </a:t>
            </a:r>
            <a:r>
              <a:rPr lang="lv-LV" sz="2000" dirty="0" err="1"/>
              <a:t>ScienceDirect</a:t>
            </a:r>
            <a:r>
              <a:rPr lang="lv-LV" sz="2000" dirty="0"/>
              <a:t> vai </a:t>
            </a:r>
            <a:r>
              <a:rPr lang="lv-LV" sz="2000" dirty="0" err="1"/>
              <a:t>Elsevier</a:t>
            </a:r>
            <a:r>
              <a:rPr lang="lv-LV" sz="2000" dirty="0"/>
              <a:t> datubāzēs, vai izplatīti tādā tehniskā vai zinātniskā konferencē, kuras rakstu krājums indeksēts </a:t>
            </a:r>
            <a:r>
              <a:rPr lang="lv-LV" sz="2000" dirty="0" err="1"/>
              <a:t>Web</a:t>
            </a:r>
            <a:r>
              <a:rPr lang="lv-LV" sz="2000" dirty="0"/>
              <a:t> </a:t>
            </a:r>
            <a:r>
              <a:rPr lang="lv-LV" sz="2000" dirty="0" err="1"/>
              <a:t>of</a:t>
            </a:r>
            <a:r>
              <a:rPr lang="lv-LV" sz="2000" dirty="0"/>
              <a:t> </a:t>
            </a:r>
            <a:r>
              <a:rPr lang="lv-LV" sz="2000" dirty="0" err="1"/>
              <a:t>Science</a:t>
            </a:r>
            <a:r>
              <a:rPr lang="lv-LV" sz="2000" dirty="0"/>
              <a:t>, SCOPUS, ERIH (A vai B), DBLP, </a:t>
            </a:r>
            <a:r>
              <a:rPr lang="lv-LV" sz="2000" dirty="0" err="1"/>
              <a:t>ScienceDirect</a:t>
            </a:r>
            <a:r>
              <a:rPr lang="lv-LV" sz="2000" dirty="0"/>
              <a:t> vai </a:t>
            </a:r>
            <a:r>
              <a:rPr lang="lv-LV" sz="2000" dirty="0" err="1"/>
              <a:t>Elsevier</a:t>
            </a:r>
            <a:r>
              <a:rPr lang="lv-LV" sz="2000" dirty="0"/>
              <a:t> datubāzēs, un publikācijas autors ir komersanta pētnieks vai tā ir komersanta un pētniecības un zināšanu izplatīšanas organizācijas pētnieku </a:t>
            </a:r>
            <a:r>
              <a:rPr lang="lv-LV" sz="2000" dirty="0" err="1"/>
              <a:t>koppublikācija</a:t>
            </a:r>
            <a:r>
              <a:rPr lang="lv-LV" sz="2000" dirty="0"/>
              <a:t>.</a:t>
            </a:r>
          </a:p>
        </p:txBody>
      </p:sp>
      <p:sp>
        <p:nvSpPr>
          <p:cNvPr id="4" name="Content Placeholder 2">
            <a:extLst>
              <a:ext uri="{FF2B5EF4-FFF2-40B4-BE49-F238E27FC236}">
                <a16:creationId xmlns:a16="http://schemas.microsoft.com/office/drawing/2014/main" id="{60216ED7-9C66-8668-9030-CA4CC21E996A}"/>
              </a:ext>
            </a:extLst>
          </p:cNvPr>
          <p:cNvSpPr txBox="1">
            <a:spLocks/>
          </p:cNvSpPr>
          <p:nvPr/>
        </p:nvSpPr>
        <p:spPr>
          <a:xfrm>
            <a:off x="2527300" y="5872403"/>
            <a:ext cx="6335486" cy="745658"/>
          </a:xfrm>
          <a:prstGeom prst="rect">
            <a:avLst/>
          </a:prstGeom>
          <a:ln w="28575">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err="1">
                <a:solidFill>
                  <a:srgbClr val="FF0000"/>
                </a:solidFill>
              </a:rPr>
              <a:t>Grantu</a:t>
            </a:r>
            <a:r>
              <a:rPr lang="en-US" sz="2000" dirty="0">
                <a:solidFill>
                  <a:srgbClr val="FF0000"/>
                </a:solidFill>
              </a:rPr>
              <a:t> par </a:t>
            </a:r>
            <a:r>
              <a:rPr lang="en-US" sz="2000" dirty="0" err="1">
                <a:solidFill>
                  <a:srgbClr val="FF0000"/>
                </a:solidFill>
              </a:rPr>
              <a:t>papildus</a:t>
            </a:r>
            <a:r>
              <a:rPr lang="en-US" sz="2000" dirty="0">
                <a:solidFill>
                  <a:srgbClr val="FF0000"/>
                </a:solidFill>
              </a:rPr>
              <a:t> </a:t>
            </a:r>
            <a:r>
              <a:rPr lang="en-US" sz="2000" dirty="0" err="1">
                <a:solidFill>
                  <a:srgbClr val="FF0000"/>
                </a:solidFill>
              </a:rPr>
              <a:t>intensitāti</a:t>
            </a:r>
            <a:r>
              <a:rPr lang="en-US" sz="2000" dirty="0">
                <a:solidFill>
                  <a:srgbClr val="FF0000"/>
                </a:solidFill>
              </a:rPr>
              <a:t> </a:t>
            </a:r>
            <a:r>
              <a:rPr lang="en-US" sz="2000" dirty="0" err="1">
                <a:solidFill>
                  <a:srgbClr val="FF0000"/>
                </a:solidFill>
              </a:rPr>
              <a:t>izmaksā</a:t>
            </a:r>
            <a:r>
              <a:rPr lang="en-US" sz="2000" dirty="0">
                <a:solidFill>
                  <a:srgbClr val="FF0000"/>
                </a:solidFill>
              </a:rPr>
              <a:t> </a:t>
            </a:r>
            <a:r>
              <a:rPr lang="en-US" sz="2000" dirty="0" err="1">
                <a:solidFill>
                  <a:srgbClr val="FF0000"/>
                </a:solidFill>
              </a:rPr>
              <a:t>tikai</a:t>
            </a:r>
            <a:r>
              <a:rPr lang="en-US" sz="2000" dirty="0">
                <a:solidFill>
                  <a:srgbClr val="FF0000"/>
                </a:solidFill>
              </a:rPr>
              <a:t> </a:t>
            </a:r>
            <a:r>
              <a:rPr lang="en-US" sz="2000" b="1" dirty="0" err="1">
                <a:solidFill>
                  <a:srgbClr val="FF0000"/>
                </a:solidFill>
              </a:rPr>
              <a:t>pēc</a:t>
            </a:r>
            <a:r>
              <a:rPr lang="en-US" sz="2000" b="1" dirty="0">
                <a:solidFill>
                  <a:srgbClr val="FF0000"/>
                </a:solidFill>
              </a:rPr>
              <a:t> tam</a:t>
            </a:r>
            <a:r>
              <a:rPr lang="en-US" sz="2000" dirty="0">
                <a:solidFill>
                  <a:srgbClr val="FF0000"/>
                </a:solidFill>
              </a:rPr>
              <a:t>, </a:t>
            </a:r>
            <a:r>
              <a:rPr lang="en-US" sz="2000" dirty="0" err="1">
                <a:solidFill>
                  <a:srgbClr val="FF0000"/>
                </a:solidFill>
              </a:rPr>
              <a:t>kad</a:t>
            </a:r>
            <a:r>
              <a:rPr lang="en-US" sz="2000" dirty="0">
                <a:solidFill>
                  <a:srgbClr val="FF0000"/>
                </a:solidFill>
              </a:rPr>
              <a:t> </a:t>
            </a:r>
            <a:r>
              <a:rPr lang="en-US" sz="2000" dirty="0" err="1">
                <a:solidFill>
                  <a:srgbClr val="FF0000"/>
                </a:solidFill>
              </a:rPr>
              <a:t>izpildīti</a:t>
            </a:r>
            <a:r>
              <a:rPr lang="en-US" sz="2000" dirty="0">
                <a:solidFill>
                  <a:srgbClr val="FF0000"/>
                </a:solidFill>
              </a:rPr>
              <a:t> </a:t>
            </a:r>
            <a:r>
              <a:rPr lang="en-US" sz="2000" dirty="0" err="1">
                <a:solidFill>
                  <a:srgbClr val="FF0000"/>
                </a:solidFill>
              </a:rPr>
              <a:t>visi</a:t>
            </a:r>
            <a:r>
              <a:rPr lang="en-US" sz="2000" dirty="0">
                <a:solidFill>
                  <a:srgbClr val="FF0000"/>
                </a:solidFill>
              </a:rPr>
              <a:t> </a:t>
            </a:r>
            <a:r>
              <a:rPr lang="en-US" sz="2000" dirty="0" err="1">
                <a:solidFill>
                  <a:srgbClr val="FF0000"/>
                </a:solidFill>
              </a:rPr>
              <a:t>paredzētie</a:t>
            </a:r>
            <a:r>
              <a:rPr lang="en-US" sz="2000" dirty="0">
                <a:solidFill>
                  <a:srgbClr val="FF0000"/>
                </a:solidFill>
              </a:rPr>
              <a:t> </a:t>
            </a:r>
            <a:r>
              <a:rPr lang="en-US" sz="2000" dirty="0" err="1">
                <a:solidFill>
                  <a:srgbClr val="FF0000"/>
                </a:solidFill>
              </a:rPr>
              <a:t>nosacījumi</a:t>
            </a:r>
            <a:r>
              <a:rPr lang="en-US" sz="2000" dirty="0">
                <a:solidFill>
                  <a:srgbClr val="FF0000"/>
                </a:solidFill>
              </a:rPr>
              <a:t>!</a:t>
            </a:r>
            <a:endParaRPr lang="lv-LV" sz="2000" dirty="0">
              <a:solidFill>
                <a:srgbClr val="FF0000"/>
              </a:solidFill>
            </a:endParaRPr>
          </a:p>
        </p:txBody>
      </p:sp>
    </p:spTree>
    <p:extLst>
      <p:ext uri="{BB962C8B-B14F-4D97-AF65-F5344CB8AC3E}">
        <p14:creationId xmlns:p14="http://schemas.microsoft.com/office/powerpoint/2010/main" val="293887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7918-ABED-8116-D223-35B78BF69F03}"/>
              </a:ext>
            </a:extLst>
          </p:cNvPr>
          <p:cNvSpPr>
            <a:spLocks noGrp="1"/>
          </p:cNvSpPr>
          <p:nvPr>
            <p:ph type="title"/>
          </p:nvPr>
        </p:nvSpPr>
        <p:spPr/>
        <p:txBody>
          <a:bodyPr>
            <a:normAutofit/>
          </a:bodyPr>
          <a:lstStyle/>
          <a:p>
            <a:r>
              <a:rPr lang="lv-LV" sz="4000" dirty="0"/>
              <a:t>Finansējums</a:t>
            </a:r>
            <a:endParaRPr lang="en-GB" sz="4000" dirty="0"/>
          </a:p>
        </p:txBody>
      </p:sp>
      <p:sp>
        <p:nvSpPr>
          <p:cNvPr id="3" name="Content Placeholder 2">
            <a:extLst>
              <a:ext uri="{FF2B5EF4-FFF2-40B4-BE49-F238E27FC236}">
                <a16:creationId xmlns:a16="http://schemas.microsoft.com/office/drawing/2014/main" id="{08132338-D5C9-3B33-EB3B-19747A3A28D5}"/>
              </a:ext>
            </a:extLst>
          </p:cNvPr>
          <p:cNvSpPr>
            <a:spLocks noGrp="1"/>
          </p:cNvSpPr>
          <p:nvPr>
            <p:ph idx="1"/>
          </p:nvPr>
        </p:nvSpPr>
        <p:spPr/>
        <p:txBody>
          <a:bodyPr/>
          <a:lstStyle/>
          <a:p>
            <a:r>
              <a:rPr lang="sv-SE" dirty="0"/>
              <a:t>Pētniecības projekta pieprasītā atbalsta jeb granta summa nav mazāka par </a:t>
            </a:r>
            <a:r>
              <a:rPr lang="sv-SE" b="1" dirty="0"/>
              <a:t>50 000 EUR un lielāka par 400 000 EUR</a:t>
            </a:r>
            <a:endParaRPr lang="lv-LV" b="1" dirty="0"/>
          </a:p>
          <a:p>
            <a:r>
              <a:rPr lang="en-GB" dirty="0" err="1"/>
              <a:t>Pētniecības</a:t>
            </a:r>
            <a:r>
              <a:rPr lang="en-GB" dirty="0"/>
              <a:t> </a:t>
            </a:r>
            <a:r>
              <a:rPr lang="en-GB" dirty="0" err="1"/>
              <a:t>projekta</a:t>
            </a:r>
            <a:r>
              <a:rPr lang="en-GB" dirty="0"/>
              <a:t> </a:t>
            </a:r>
            <a:r>
              <a:rPr lang="en-GB" dirty="0" err="1"/>
              <a:t>iesniedzēja</a:t>
            </a:r>
            <a:r>
              <a:rPr lang="en-GB" dirty="0"/>
              <a:t> </a:t>
            </a:r>
            <a:r>
              <a:rPr lang="en-GB" dirty="0" err="1"/>
              <a:t>visās</a:t>
            </a:r>
            <a:r>
              <a:rPr lang="en-GB" dirty="0"/>
              <a:t> </a:t>
            </a:r>
            <a:r>
              <a:rPr lang="en-GB" dirty="0" err="1"/>
              <a:t>projekta</a:t>
            </a:r>
            <a:r>
              <a:rPr lang="en-GB" dirty="0"/>
              <a:t> </a:t>
            </a:r>
            <a:r>
              <a:rPr lang="en-GB" dirty="0" err="1"/>
              <a:t>atlasēs</a:t>
            </a:r>
            <a:r>
              <a:rPr lang="en-GB" dirty="0"/>
              <a:t> </a:t>
            </a:r>
            <a:r>
              <a:rPr lang="en-GB" dirty="0" err="1"/>
              <a:t>iesniegto</a:t>
            </a:r>
            <a:r>
              <a:rPr lang="en-GB" dirty="0"/>
              <a:t> </a:t>
            </a:r>
            <a:r>
              <a:rPr lang="en-GB" dirty="0" err="1"/>
              <a:t>pētījumu</a:t>
            </a:r>
            <a:r>
              <a:rPr lang="en-GB" dirty="0"/>
              <a:t> </a:t>
            </a:r>
            <a:r>
              <a:rPr lang="en-GB" dirty="0" err="1"/>
              <a:t>grantu</a:t>
            </a:r>
            <a:r>
              <a:rPr lang="en-GB" dirty="0"/>
              <a:t> summa </a:t>
            </a:r>
            <a:r>
              <a:rPr lang="en-GB" dirty="0" err="1"/>
              <a:t>nepārsniedz</a:t>
            </a:r>
            <a:r>
              <a:rPr lang="en-GB" dirty="0"/>
              <a:t> </a:t>
            </a:r>
            <a:r>
              <a:rPr lang="en-GB" b="1" dirty="0"/>
              <a:t>33%</a:t>
            </a:r>
            <a:r>
              <a:rPr lang="en-GB" dirty="0"/>
              <a:t> no </a:t>
            </a:r>
            <a:r>
              <a:rPr lang="en-GB" dirty="0" err="1"/>
              <a:t>pēdējo</a:t>
            </a:r>
            <a:r>
              <a:rPr lang="en-GB" dirty="0"/>
              <a:t> 3 </a:t>
            </a:r>
            <a:r>
              <a:rPr lang="en-GB" dirty="0" err="1"/>
              <a:t>noslēgto</a:t>
            </a:r>
            <a:r>
              <a:rPr lang="en-GB" dirty="0"/>
              <a:t> </a:t>
            </a:r>
            <a:r>
              <a:rPr lang="en-GB" dirty="0" err="1"/>
              <a:t>gadu</a:t>
            </a:r>
            <a:r>
              <a:rPr lang="en-GB" dirty="0"/>
              <a:t> </a:t>
            </a:r>
            <a:r>
              <a:rPr lang="en-GB" dirty="0" err="1"/>
              <a:t>vidējā</a:t>
            </a:r>
            <a:r>
              <a:rPr lang="en-GB" dirty="0"/>
              <a:t> </a:t>
            </a:r>
            <a:r>
              <a:rPr lang="en-GB" dirty="0" err="1"/>
              <a:t>apgrozījuma</a:t>
            </a:r>
            <a:endParaRPr lang="lv-LV" dirty="0"/>
          </a:p>
          <a:p>
            <a:r>
              <a:rPr lang="lv-LV" dirty="0"/>
              <a:t>Ja p</a:t>
            </a:r>
            <a:r>
              <a:rPr lang="en-GB" dirty="0" err="1"/>
              <a:t>ētniecības</a:t>
            </a:r>
            <a:r>
              <a:rPr lang="en-GB" dirty="0"/>
              <a:t> </a:t>
            </a:r>
            <a:r>
              <a:rPr lang="en-GB" dirty="0" err="1"/>
              <a:t>projekta</a:t>
            </a:r>
            <a:r>
              <a:rPr lang="en-GB" dirty="0"/>
              <a:t> </a:t>
            </a:r>
            <a:r>
              <a:rPr lang="en-GB" dirty="0" err="1"/>
              <a:t>iesniedzējam</a:t>
            </a:r>
            <a:r>
              <a:rPr lang="en-GB" dirty="0"/>
              <a:t> </a:t>
            </a:r>
            <a:r>
              <a:rPr lang="en-GB" b="1" dirty="0"/>
              <a:t>nav </a:t>
            </a:r>
            <a:r>
              <a:rPr lang="en-GB" b="1" dirty="0" err="1"/>
              <a:t>iepriekšējas</a:t>
            </a:r>
            <a:r>
              <a:rPr lang="en-GB" b="1" dirty="0"/>
              <a:t> </a:t>
            </a:r>
            <a:r>
              <a:rPr lang="en-GB" dirty="0" err="1"/>
              <a:t>Kompetences</a:t>
            </a:r>
            <a:r>
              <a:rPr lang="en-GB" dirty="0"/>
              <a:t> </a:t>
            </a:r>
            <a:r>
              <a:rPr lang="en-GB" dirty="0" err="1"/>
              <a:t>centru</a:t>
            </a:r>
            <a:r>
              <a:rPr lang="en-GB" dirty="0"/>
              <a:t>, H2020 </a:t>
            </a:r>
            <a:r>
              <a:rPr lang="en-GB" dirty="0" err="1"/>
              <a:t>vai</a:t>
            </a:r>
            <a:r>
              <a:rPr lang="en-GB" dirty="0"/>
              <a:t> Horizon Europe </a:t>
            </a:r>
            <a:r>
              <a:rPr lang="en-GB" dirty="0" err="1"/>
              <a:t>programmu</a:t>
            </a:r>
            <a:r>
              <a:rPr lang="en-GB" dirty="0"/>
              <a:t> </a:t>
            </a:r>
            <a:r>
              <a:rPr lang="en-GB" dirty="0" err="1"/>
              <a:t>pētījumu</a:t>
            </a:r>
            <a:r>
              <a:rPr lang="en-GB" dirty="0"/>
              <a:t> </a:t>
            </a:r>
            <a:r>
              <a:rPr lang="en-GB" dirty="0" err="1"/>
              <a:t>projektu</a:t>
            </a:r>
            <a:r>
              <a:rPr lang="en-GB" dirty="0"/>
              <a:t> </a:t>
            </a:r>
            <a:r>
              <a:rPr lang="en-GB" b="1" dirty="0" err="1"/>
              <a:t>pieredzes</a:t>
            </a:r>
            <a:r>
              <a:rPr lang="lv-LV" dirty="0"/>
              <a:t>, tas nevar pretendēt uz </a:t>
            </a:r>
            <a:r>
              <a:rPr lang="lv-LV" dirty="0" err="1"/>
              <a:t>grantu</a:t>
            </a:r>
            <a:r>
              <a:rPr lang="lv-LV" dirty="0"/>
              <a:t>, kas lielāks par </a:t>
            </a:r>
            <a:r>
              <a:rPr lang="lv-LV" b="1" dirty="0"/>
              <a:t>75’000 EUR</a:t>
            </a:r>
            <a:endParaRPr lang="en-GB" b="1" dirty="0"/>
          </a:p>
        </p:txBody>
      </p:sp>
    </p:spTree>
    <p:extLst>
      <p:ext uri="{BB962C8B-B14F-4D97-AF65-F5344CB8AC3E}">
        <p14:creationId xmlns:p14="http://schemas.microsoft.com/office/powerpoint/2010/main" val="93718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9B2-3A71-09F1-126C-88D7C97E478C}"/>
              </a:ext>
            </a:extLst>
          </p:cNvPr>
          <p:cNvSpPr>
            <a:spLocks noGrp="1"/>
          </p:cNvSpPr>
          <p:nvPr>
            <p:ph type="title"/>
          </p:nvPr>
        </p:nvSpPr>
        <p:spPr>
          <a:xfrm>
            <a:off x="737911" y="658637"/>
            <a:ext cx="9397817" cy="1325563"/>
          </a:xfrm>
        </p:spPr>
        <p:txBody>
          <a:bodyPr>
            <a:normAutofit/>
          </a:bodyPr>
          <a:lstStyle/>
          <a:p>
            <a:r>
              <a:rPr lang="en-GB" sz="4000" dirty="0" err="1"/>
              <a:t>Pētniecības</a:t>
            </a:r>
            <a:r>
              <a:rPr lang="lv-LV" sz="4000" dirty="0"/>
              <a:t> projektu atlase</a:t>
            </a:r>
            <a:br>
              <a:rPr lang="en-GB" sz="3600" dirty="0"/>
            </a:br>
            <a:br>
              <a:rPr lang="en-GB" sz="2200" dirty="0"/>
            </a:br>
            <a:endParaRPr lang="en-US" sz="2200" dirty="0"/>
          </a:p>
        </p:txBody>
      </p:sp>
      <p:sp>
        <p:nvSpPr>
          <p:cNvPr id="3" name="Content Placeholder 2">
            <a:extLst>
              <a:ext uri="{FF2B5EF4-FFF2-40B4-BE49-F238E27FC236}">
                <a16:creationId xmlns:a16="http://schemas.microsoft.com/office/drawing/2014/main" id="{D161DF90-6A1C-9B88-058A-DAB6F7C573BB}"/>
              </a:ext>
            </a:extLst>
          </p:cNvPr>
          <p:cNvSpPr>
            <a:spLocks noGrp="1"/>
          </p:cNvSpPr>
          <p:nvPr>
            <p:ph idx="1"/>
          </p:nvPr>
        </p:nvSpPr>
        <p:spPr>
          <a:xfrm>
            <a:off x="737911" y="1502691"/>
            <a:ext cx="9211235" cy="4442552"/>
          </a:xfrm>
        </p:spPr>
        <p:txBody>
          <a:bodyPr>
            <a:noAutofit/>
          </a:bodyPr>
          <a:lstStyle/>
          <a:p>
            <a:pPr marL="0" indent="0">
              <a:buNone/>
            </a:pPr>
            <a:r>
              <a:rPr lang="lv-LV" sz="2000" b="1" dirty="0">
                <a:latin typeface="+mj-lt"/>
              </a:rPr>
              <a:t>Iesniedzamie dokumenti:</a:t>
            </a:r>
          </a:p>
          <a:p>
            <a:pPr>
              <a:spcBef>
                <a:spcPts val="2400"/>
              </a:spcBef>
            </a:pPr>
            <a:r>
              <a:rPr lang="lv-LV" sz="1700" b="1" dirty="0">
                <a:latin typeface="+mj-lt"/>
              </a:rPr>
              <a:t>Pētniecības projekta apraksts - </a:t>
            </a:r>
            <a:r>
              <a:rPr lang="lv-LV" sz="1700" dirty="0">
                <a:latin typeface="+mj-lt"/>
              </a:rPr>
              <a:t>veidlapa</a:t>
            </a:r>
            <a:endParaRPr lang="lv-LV" sz="1700" b="1" dirty="0">
              <a:latin typeface="+mj-lt"/>
            </a:endParaRPr>
          </a:p>
          <a:p>
            <a:r>
              <a:rPr lang="lv-LV" sz="1700" b="1" dirty="0">
                <a:latin typeface="+mj-lt"/>
              </a:rPr>
              <a:t>Pētniecības projekta budžets </a:t>
            </a:r>
            <a:r>
              <a:rPr lang="lv-LV" sz="1700" dirty="0">
                <a:latin typeface="+mj-lt"/>
              </a:rPr>
              <a:t>– visiem </a:t>
            </a:r>
            <a:r>
              <a:rPr lang="lv-LV" sz="1700" u="sng" dirty="0">
                <a:latin typeface="+mj-lt"/>
              </a:rPr>
              <a:t>sadarbības </a:t>
            </a:r>
            <a:r>
              <a:rPr lang="lv-LV" sz="1700" dirty="0">
                <a:latin typeface="+mj-lt"/>
              </a:rPr>
              <a:t>partneriem!</a:t>
            </a:r>
          </a:p>
          <a:p>
            <a:r>
              <a:rPr lang="lv-LV" sz="1700" b="1" dirty="0">
                <a:latin typeface="+mj-lt"/>
              </a:rPr>
              <a:t>MVK deklarācija ar pielikumu </a:t>
            </a:r>
            <a:r>
              <a:rPr lang="lv-LV" sz="1700" dirty="0">
                <a:latin typeface="+mj-lt"/>
              </a:rPr>
              <a:t>– arī lielajiem komersantiem, lai varētu noteikt saistīto uzņēmumu grupu!</a:t>
            </a:r>
          </a:p>
          <a:p>
            <a:r>
              <a:rPr lang="lv-LV" sz="1700" b="1" i="0" dirty="0">
                <a:solidFill>
                  <a:srgbClr val="000000"/>
                </a:solidFill>
                <a:effectLst/>
                <a:highlight>
                  <a:srgbClr val="FFFFFF"/>
                </a:highlight>
                <a:latin typeface="+mj-lt"/>
              </a:rPr>
              <a:t>Izziņa par iepriekšējo pieredzi </a:t>
            </a:r>
            <a:r>
              <a:rPr lang="lv-LV" sz="1700" b="0" i="0" dirty="0">
                <a:solidFill>
                  <a:srgbClr val="000000"/>
                </a:solidFill>
                <a:effectLst/>
                <a:highlight>
                  <a:srgbClr val="FFFFFF"/>
                </a:highlight>
                <a:latin typeface="+mj-lt"/>
              </a:rPr>
              <a:t>sadarbībā ar zinātniskajām institūcijām, </a:t>
            </a:r>
            <a:r>
              <a:rPr lang="en-GB" sz="1700" dirty="0" err="1">
                <a:solidFill>
                  <a:srgbClr val="000000"/>
                </a:solidFill>
                <a:highlight>
                  <a:srgbClr val="FFFFFF"/>
                </a:highlight>
                <a:latin typeface="+mj-lt"/>
              </a:rPr>
              <a:t>k</a:t>
            </a:r>
            <a:r>
              <a:rPr lang="en-GB" sz="1700" b="0" i="0" dirty="0" err="1">
                <a:solidFill>
                  <a:srgbClr val="000000"/>
                </a:solidFill>
                <a:effectLst/>
                <a:highlight>
                  <a:srgbClr val="FFFFFF"/>
                </a:highlight>
                <a:latin typeface="+mj-lt"/>
              </a:rPr>
              <a:t>ompetences</a:t>
            </a:r>
            <a:r>
              <a:rPr lang="en-GB" sz="1700" b="0" i="0" dirty="0">
                <a:solidFill>
                  <a:srgbClr val="000000"/>
                </a:solidFill>
                <a:effectLst/>
                <a:highlight>
                  <a:srgbClr val="FFFFFF"/>
                </a:highlight>
                <a:latin typeface="+mj-lt"/>
              </a:rPr>
              <a:t> </a:t>
            </a:r>
            <a:r>
              <a:rPr lang="en-GB" sz="1700" b="0" i="0" dirty="0" err="1">
                <a:solidFill>
                  <a:srgbClr val="000000"/>
                </a:solidFill>
                <a:effectLst/>
                <a:highlight>
                  <a:srgbClr val="FFFFFF"/>
                </a:highlight>
                <a:latin typeface="+mj-lt"/>
              </a:rPr>
              <a:t>centriem</a:t>
            </a:r>
            <a:r>
              <a:rPr lang="en-GB" sz="1700" b="0" i="0" dirty="0">
                <a:solidFill>
                  <a:srgbClr val="000000"/>
                </a:solidFill>
                <a:effectLst/>
                <a:highlight>
                  <a:srgbClr val="FFFFFF"/>
                </a:highlight>
                <a:latin typeface="+mj-lt"/>
              </a:rPr>
              <a:t>, </a:t>
            </a:r>
            <a:r>
              <a:rPr lang="lv-LV" sz="1700" b="0" i="0" dirty="0">
                <a:solidFill>
                  <a:srgbClr val="000000"/>
                </a:solidFill>
                <a:effectLst/>
                <a:highlight>
                  <a:srgbClr val="FFFFFF"/>
                </a:highlight>
                <a:latin typeface="+mj-lt"/>
              </a:rPr>
              <a:t>indeksētajām publikācijām, kā arī izstrādātajiem un ražošanā ieviestajiem jauniem produktiem vai tehnoloģijām</a:t>
            </a:r>
          </a:p>
          <a:p>
            <a:r>
              <a:rPr lang="lv-LV" sz="1700" b="1" i="0" dirty="0">
                <a:solidFill>
                  <a:srgbClr val="000000"/>
                </a:solidFill>
                <a:effectLst/>
                <a:latin typeface="+mj-lt"/>
              </a:rPr>
              <a:t>Gada pārskati </a:t>
            </a:r>
            <a:r>
              <a:rPr lang="lv-LV" sz="1700" b="0" i="0" dirty="0">
                <a:solidFill>
                  <a:srgbClr val="000000"/>
                </a:solidFill>
                <a:effectLst/>
                <a:latin typeface="+mj-lt"/>
              </a:rPr>
              <a:t>par pēdējiem trīs noslēgtajiem gadiem (202</a:t>
            </a:r>
            <a:r>
              <a:rPr lang="en-GB" sz="1700" b="0" i="0" dirty="0">
                <a:solidFill>
                  <a:srgbClr val="000000"/>
                </a:solidFill>
                <a:effectLst/>
                <a:latin typeface="+mj-lt"/>
              </a:rPr>
              <a:t>3</a:t>
            </a:r>
            <a:r>
              <a:rPr lang="lv-LV" sz="1700" b="0" i="0" dirty="0">
                <a:solidFill>
                  <a:srgbClr val="000000"/>
                </a:solidFill>
                <a:effectLst/>
                <a:latin typeface="+mj-lt"/>
              </a:rPr>
              <a:t>., 202</a:t>
            </a:r>
            <a:r>
              <a:rPr lang="en-GB" sz="1700" b="0" i="0" dirty="0">
                <a:solidFill>
                  <a:srgbClr val="000000"/>
                </a:solidFill>
                <a:effectLst/>
                <a:latin typeface="+mj-lt"/>
              </a:rPr>
              <a:t>4</a:t>
            </a:r>
            <a:r>
              <a:rPr lang="lv-LV" sz="1700" b="0" i="0" dirty="0">
                <a:solidFill>
                  <a:srgbClr val="000000"/>
                </a:solidFill>
                <a:effectLst/>
                <a:latin typeface="+mj-lt"/>
              </a:rPr>
              <a:t>., </a:t>
            </a:r>
            <a:r>
              <a:rPr lang="lv-LV" sz="1700" b="0" i="0" dirty="0">
                <a:solidFill>
                  <a:srgbClr val="0070C0"/>
                </a:solidFill>
                <a:effectLst/>
                <a:latin typeface="+mj-lt"/>
              </a:rPr>
              <a:t>202</a:t>
            </a:r>
            <a:r>
              <a:rPr lang="en-GB" sz="1700" b="0" i="0" dirty="0">
                <a:solidFill>
                  <a:srgbClr val="0070C0"/>
                </a:solidFill>
                <a:effectLst/>
                <a:latin typeface="+mj-lt"/>
              </a:rPr>
              <a:t>5</a:t>
            </a:r>
            <a:r>
              <a:rPr lang="lv-LV" sz="1700" b="0" i="0" dirty="0">
                <a:solidFill>
                  <a:srgbClr val="0070C0"/>
                </a:solidFill>
                <a:effectLst/>
                <a:latin typeface="+mj-lt"/>
              </a:rPr>
              <a:t>. gads</a:t>
            </a:r>
            <a:r>
              <a:rPr lang="lv-LV" sz="1700" b="0" i="0" dirty="0">
                <a:solidFill>
                  <a:srgbClr val="000000"/>
                </a:solidFill>
                <a:effectLst/>
                <a:latin typeface="+mj-lt"/>
              </a:rPr>
              <a:t>), ja tie nav pieej</a:t>
            </a:r>
            <a:r>
              <a:rPr lang="lv-LV" sz="1700" b="0" i="0" dirty="0">
                <a:solidFill>
                  <a:srgbClr val="000000"/>
                </a:solidFill>
                <a:effectLst/>
                <a:highlight>
                  <a:srgbClr val="FFFFFF"/>
                </a:highlight>
                <a:latin typeface="+mj-lt"/>
              </a:rPr>
              <a:t>ami publiskajās datu bāzēs, piemēram, firmas.lv, jo </a:t>
            </a:r>
            <a:r>
              <a:rPr lang="lv-LV" sz="1700" b="0" i="0" u="sng" dirty="0">
                <a:solidFill>
                  <a:srgbClr val="000000"/>
                </a:solidFill>
                <a:effectLst/>
                <a:highlight>
                  <a:srgbClr val="FFFFFF"/>
                </a:highlight>
                <a:latin typeface="+mj-lt"/>
              </a:rPr>
              <a:t>īpaši saistītajiem ārvalstu uzņēmumiem</a:t>
            </a:r>
          </a:p>
          <a:p>
            <a:r>
              <a:rPr lang="lv-LV" sz="1700" b="1" i="0" dirty="0">
                <a:effectLst/>
                <a:highlight>
                  <a:srgbClr val="FFFFFF"/>
                </a:highlight>
                <a:latin typeface="+mj-lt"/>
              </a:rPr>
              <a:t>Izziņa par pētniecības un attīstības izdevumiem</a:t>
            </a:r>
            <a:r>
              <a:rPr lang="lv-LV" sz="1700" b="0" i="0" dirty="0">
                <a:effectLst/>
                <a:highlight>
                  <a:srgbClr val="FFFFFF"/>
                </a:highlight>
                <a:latin typeface="+mj-lt"/>
              </a:rPr>
              <a:t>, ja šī informācija nav skaidri atspoguļota gada pārskatos</a:t>
            </a:r>
          </a:p>
          <a:p>
            <a:r>
              <a:rPr lang="lv-LV" sz="1700" dirty="0">
                <a:highlight>
                  <a:srgbClr val="FFFFFF"/>
                </a:highlight>
                <a:latin typeface="+mj-lt"/>
              </a:rPr>
              <a:t>Vadošā pētnieka, pētniecības projekta koordinatora un grāmatveža </a:t>
            </a:r>
            <a:r>
              <a:rPr lang="lv-LV" sz="1700" b="1" dirty="0">
                <a:highlight>
                  <a:srgbClr val="FFFFFF"/>
                </a:highlight>
                <a:latin typeface="+mj-lt"/>
              </a:rPr>
              <a:t>CV</a:t>
            </a:r>
            <a:endParaRPr lang="lv-LV" sz="1700" dirty="0">
              <a:highlight>
                <a:srgbClr val="FFFFFF"/>
              </a:highlight>
              <a:latin typeface="+mj-lt"/>
            </a:endParaRPr>
          </a:p>
          <a:p>
            <a:r>
              <a:rPr lang="lv-LV" sz="1700" b="0" i="0" dirty="0">
                <a:solidFill>
                  <a:srgbClr val="000000"/>
                </a:solidFill>
                <a:effectLst/>
                <a:highlight>
                  <a:srgbClr val="FFFFFF"/>
                </a:highlight>
                <a:latin typeface="+mj-lt"/>
              </a:rPr>
              <a:t>Citi dokumenti, kuri pamato pētniecības projekta pieteikuma atbilstību izvirzītajiem kritērijiem</a:t>
            </a:r>
          </a:p>
        </p:txBody>
      </p:sp>
    </p:spTree>
    <p:extLst>
      <p:ext uri="{BB962C8B-B14F-4D97-AF65-F5344CB8AC3E}">
        <p14:creationId xmlns:p14="http://schemas.microsoft.com/office/powerpoint/2010/main" val="1269885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lv-LV" sz="3200" kern="1200">
                <a:solidFill>
                  <a:srgbClr val="FFFFFF"/>
                </a:solidFill>
                <a:latin typeface="+mj-lt"/>
                <a:ea typeface="+mj-ea"/>
                <a:cs typeface="+mj-cs"/>
              </a:rPr>
              <a:t>Pētniecības projekta apraksts</a:t>
            </a:r>
          </a:p>
        </p:txBody>
      </p:sp>
      <p:pic>
        <p:nvPicPr>
          <p:cNvPr id="4" name="Attēls 3" descr="Attēls, kurā ir teksts, ekrānuzņēmums, fonts, cipars&#10;&#10;Apraksts ģenerēts automātiski">
            <a:extLst>
              <a:ext uri="{FF2B5EF4-FFF2-40B4-BE49-F238E27FC236}">
                <a16:creationId xmlns:a16="http://schemas.microsoft.com/office/drawing/2014/main" id="{7AFDAA17-FB0F-FBB8-1089-BA5CCAE15980}"/>
              </a:ext>
            </a:extLst>
          </p:cNvPr>
          <p:cNvPicPr>
            <a:picLocks noChangeAspect="1"/>
          </p:cNvPicPr>
          <p:nvPr/>
        </p:nvPicPr>
        <p:blipFill>
          <a:blip r:embed="rId2"/>
          <a:stretch>
            <a:fillRect/>
          </a:stretch>
        </p:blipFill>
        <p:spPr>
          <a:xfrm>
            <a:off x="3970176" y="1511559"/>
            <a:ext cx="6977692" cy="5346441"/>
          </a:xfrm>
          <a:prstGeom prst="rect">
            <a:avLst/>
          </a:prstGeom>
        </p:spPr>
      </p:pic>
    </p:spTree>
    <p:extLst>
      <p:ext uri="{BB962C8B-B14F-4D97-AF65-F5344CB8AC3E}">
        <p14:creationId xmlns:p14="http://schemas.microsoft.com/office/powerpoint/2010/main" val="167261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9E0B0-FDAA-02D0-94D1-92E554C594FB}"/>
              </a:ext>
            </a:extLst>
          </p:cNvPr>
          <p:cNvSpPr>
            <a:spLocks noGrp="1"/>
          </p:cNvSpPr>
          <p:nvPr>
            <p:ph type="title"/>
          </p:nvPr>
        </p:nvSpPr>
        <p:spPr>
          <a:xfrm>
            <a:off x="572493" y="238539"/>
            <a:ext cx="11018520" cy="1434415"/>
          </a:xfrm>
        </p:spPr>
        <p:txBody>
          <a:bodyPr anchor="b">
            <a:normAutofit/>
          </a:bodyPr>
          <a:lstStyle/>
          <a:p>
            <a:r>
              <a:rPr lang="lv-LV" sz="4000" dirty="0"/>
              <a:t>Svarīgākais </a:t>
            </a:r>
            <a:r>
              <a:rPr lang="en-GB" sz="4000" dirty="0"/>
              <a:t>par </a:t>
            </a:r>
            <a:r>
              <a:rPr lang="en-GB" sz="4000" dirty="0" err="1"/>
              <a:t>attiecināmajām</a:t>
            </a:r>
            <a:r>
              <a:rPr lang="en-GB" sz="4000" dirty="0"/>
              <a:t> </a:t>
            </a:r>
            <a:r>
              <a:rPr lang="lv-LV" sz="4000" dirty="0" err="1"/>
              <a:t>izmaks</a:t>
            </a:r>
            <a:r>
              <a:rPr lang="en-GB" sz="4000" dirty="0" err="1"/>
              <a:t>ām</a:t>
            </a:r>
            <a:endParaRPr lang="en-US" sz="4000" dirty="0"/>
          </a:p>
        </p:txBody>
      </p:sp>
      <p:sp>
        <p:nvSpPr>
          <p:cNvPr id="206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540ED4-B1D0-9005-2E15-B3E94AE9BD2C}"/>
              </a:ext>
            </a:extLst>
          </p:cNvPr>
          <p:cNvSpPr>
            <a:spLocks noGrp="1"/>
          </p:cNvSpPr>
          <p:nvPr>
            <p:ph idx="1"/>
          </p:nvPr>
        </p:nvSpPr>
        <p:spPr>
          <a:xfrm>
            <a:off x="572493" y="2071316"/>
            <a:ext cx="6713552" cy="4119172"/>
          </a:xfrm>
        </p:spPr>
        <p:txBody>
          <a:bodyPr anchor="t">
            <a:normAutofit/>
          </a:bodyPr>
          <a:lstStyle/>
          <a:p>
            <a:r>
              <a:rPr lang="lv-LV" altLang="lv-LV" sz="1500">
                <a:cs typeface="Times New Roman" pitchFamily="18" charset="0"/>
              </a:rPr>
              <a:t>Izmaksas ir tieši saistītas ar pētniecības projekta īstenošanu un nepieciešamas rezultātu sasniegšanai, un šī </a:t>
            </a:r>
            <a:r>
              <a:rPr lang="lv-LV" altLang="lv-LV" sz="1500" b="1">
                <a:cs typeface="Times New Roman" pitchFamily="18" charset="0"/>
              </a:rPr>
              <a:t>saistība ir skaidri saprotama un pierādāma.</a:t>
            </a:r>
          </a:p>
          <a:p>
            <a:r>
              <a:rPr lang="lv-LV" altLang="lv-LV" sz="1500">
                <a:cs typeface="Times New Roman" pitchFamily="18" charset="0"/>
              </a:rPr>
              <a:t>Izmaksas, kuras tieši saistītas ar projekta ietvaros veiktajām darbībām, ir </a:t>
            </a:r>
            <a:r>
              <a:rPr lang="lv-LV" altLang="lv-LV" sz="1500" b="1">
                <a:cs typeface="Times New Roman" pitchFamily="18" charset="0"/>
              </a:rPr>
              <a:t>izmērāmas, samērīgas, pamatotas</a:t>
            </a:r>
            <a:r>
              <a:rPr lang="lv-LV" altLang="lv-LV" sz="1500">
                <a:cs typeface="Times New Roman" pitchFamily="18" charset="0"/>
              </a:rPr>
              <a:t> un atbilst pareizas finanšu vadības principiem.</a:t>
            </a:r>
          </a:p>
          <a:p>
            <a:r>
              <a:rPr lang="lv-LV" altLang="lv-LV" sz="1500">
                <a:cs typeface="Times New Roman" pitchFamily="18" charset="0"/>
              </a:rPr>
              <a:t>Izmaksas ir attiecināmas tikai tiktāl, cik tās attiecas uz konkrēto pētniecības projektu. Attiecināmajās izmaksās iekļauj izmaksas </a:t>
            </a:r>
            <a:r>
              <a:rPr lang="lv-LV" altLang="lv-LV" sz="1500" b="1">
                <a:cs typeface="Times New Roman" pitchFamily="18" charset="0"/>
              </a:rPr>
              <a:t>tikai</a:t>
            </a:r>
            <a:r>
              <a:rPr lang="lv-LV" altLang="lv-LV" sz="1500">
                <a:cs typeface="Times New Roman" pitchFamily="18" charset="0"/>
              </a:rPr>
              <a:t> par tām pētniecības projektu aktivitātēm, kuras projekta noslēguma progresa pārskata iesniegšanas dienā būs noslēgtas. </a:t>
            </a:r>
            <a:endParaRPr lang="lv-LV" altLang="lv-LV" sz="1500" b="1">
              <a:cs typeface="Times New Roman" pitchFamily="18" charset="0"/>
            </a:endParaRPr>
          </a:p>
          <a:p>
            <a:r>
              <a:rPr lang="lv-LV" altLang="lv-LV" sz="1500" b="1">
                <a:cs typeface="Times New Roman" pitchFamily="18" charset="0"/>
              </a:rPr>
              <a:t>Attiecināmā instrumentu, iekārtu un to aprīkojuma mēneša nomas maksa tiek pielīdzināta amortizācijas izmaksām</a:t>
            </a:r>
            <a:r>
              <a:rPr lang="lv-LV" altLang="lv-LV" sz="1500">
                <a:cs typeface="Times New Roman" pitchFamily="18" charset="0"/>
              </a:rPr>
              <a:t>, kādas tās būtu, ja instrumenti, iekārtas un to aprīkojums būtu sadarbības partnera īpašumā. Izmaksām jāpiemēro tādu pašu nolietojuma aprēķināšanas metodi kā nomnieka īpašumā esošiem pamatlīdzekļiem. Sadarbības partneriem jāiesniedz attiecīgie dokumenti, kas apliecina nomāto instrumentu, iekārtu un to aprīkojuma tirgus vērtību.</a:t>
            </a:r>
          </a:p>
        </p:txBody>
      </p:sp>
      <p:pic>
        <p:nvPicPr>
          <p:cNvPr id="2052" name="Picture 4" descr="Izdevīgākie cenu piedāvājumi | Jauna jumta izmaksas | Pieprasijums.lv">
            <a:extLst>
              <a:ext uri="{FF2B5EF4-FFF2-40B4-BE49-F238E27FC236}">
                <a16:creationId xmlns:a16="http://schemas.microsoft.com/office/drawing/2014/main" id="{FB5C8E7A-C1C3-6832-83D8-077D8941D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41" r="1874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7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26866-FB92-0373-3FF1-137D96BEEB5F}"/>
              </a:ext>
            </a:extLst>
          </p:cNvPr>
          <p:cNvSpPr>
            <a:spLocks noGrp="1"/>
          </p:cNvSpPr>
          <p:nvPr>
            <p:ph type="title"/>
          </p:nvPr>
        </p:nvSpPr>
        <p:spPr>
          <a:xfrm>
            <a:off x="572493" y="238539"/>
            <a:ext cx="11018520" cy="1434415"/>
          </a:xfrm>
        </p:spPr>
        <p:txBody>
          <a:bodyPr anchor="b">
            <a:normAutofit/>
          </a:bodyPr>
          <a:lstStyle/>
          <a:p>
            <a:r>
              <a:rPr lang="lv-LV" sz="4000" dirty="0"/>
              <a:t>Attiecināmās izmaksas</a:t>
            </a:r>
            <a:endParaRPr lang="en-US" sz="4000" dirty="0"/>
          </a:p>
        </p:txBody>
      </p:sp>
      <p:sp>
        <p:nvSpPr>
          <p:cNvPr id="309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C736F-B482-BD95-9111-9CEA5CB55B82}"/>
              </a:ext>
            </a:extLst>
          </p:cNvPr>
          <p:cNvSpPr>
            <a:spLocks noGrp="1"/>
          </p:cNvSpPr>
          <p:nvPr>
            <p:ph idx="1"/>
          </p:nvPr>
        </p:nvSpPr>
        <p:spPr>
          <a:xfrm>
            <a:off x="572493" y="2071316"/>
            <a:ext cx="6713552" cy="4119172"/>
          </a:xfrm>
        </p:spPr>
        <p:txBody>
          <a:bodyPr anchor="t">
            <a:normAutofit/>
          </a:bodyPr>
          <a:lstStyle/>
          <a:p>
            <a:r>
              <a:rPr lang="lv-LV" sz="2000" dirty="0"/>
              <a:t>Darba samaksa</a:t>
            </a:r>
          </a:p>
          <a:p>
            <a:r>
              <a:rPr lang="lv-LV" sz="2000" dirty="0"/>
              <a:t>Komandējuma (darba brauciena) izmaksas</a:t>
            </a:r>
          </a:p>
          <a:p>
            <a:r>
              <a:rPr lang="lv-LV" sz="2000" dirty="0"/>
              <a:t>Komunālo pakalpojumu un sakaru pakalpojumu izmaksas</a:t>
            </a:r>
          </a:p>
          <a:p>
            <a:r>
              <a:rPr lang="lv-LV" sz="2000" dirty="0"/>
              <a:t>Telpu nomas maksa</a:t>
            </a:r>
          </a:p>
          <a:p>
            <a:r>
              <a:rPr lang="lv-LV" sz="2000" dirty="0"/>
              <a:t>Materiālu izmaksas, ciktāl tos izmanto pētniecības darbībām</a:t>
            </a:r>
          </a:p>
          <a:p>
            <a:r>
              <a:rPr lang="lv-LV" sz="2000" dirty="0"/>
              <a:t>Instrumentu, iekārtu un to aprīkojuma izmaksas</a:t>
            </a:r>
          </a:p>
          <a:p>
            <a:r>
              <a:rPr lang="lv-LV" sz="2000" dirty="0"/>
              <a:t>Izmaksas par </a:t>
            </a:r>
            <a:r>
              <a:rPr lang="lv-LV" sz="2000" dirty="0" err="1"/>
              <a:t>līgumpētījumiem</a:t>
            </a:r>
            <a:r>
              <a:rPr lang="lv-LV" sz="2000" dirty="0"/>
              <a:t> un patentiem</a:t>
            </a:r>
          </a:p>
          <a:p>
            <a:r>
              <a:rPr lang="lv-LV" sz="2000" dirty="0"/>
              <a:t>Ārējo pakalpojumu izmaksas – testēšanas un izstrādes pakalpojumi</a:t>
            </a:r>
          </a:p>
        </p:txBody>
      </p:sp>
      <p:pic>
        <p:nvPicPr>
          <p:cNvPr id="3074" name="Picture 2" descr="Padomi, kā samazināt ikdienas izmaksas – Aizdevums.lv">
            <a:extLst>
              <a:ext uri="{FF2B5EF4-FFF2-40B4-BE49-F238E27FC236}">
                <a16:creationId xmlns:a16="http://schemas.microsoft.com/office/drawing/2014/main" id="{C3FA1D21-7202-D046-A3C5-ADF60D32B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211" r="25093"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04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B7DA4AA-A331-71FB-0D3D-4B23ABF83AFC}"/>
              </a:ext>
            </a:extLst>
          </p:cNvPr>
          <p:cNvSpPr>
            <a:spLocks noGrp="1"/>
          </p:cNvSpPr>
          <p:nvPr>
            <p:ph type="title"/>
          </p:nvPr>
        </p:nvSpPr>
        <p:spPr>
          <a:xfrm>
            <a:off x="373626" y="365125"/>
            <a:ext cx="9862391" cy="1325563"/>
          </a:xfrm>
        </p:spPr>
        <p:txBody>
          <a:bodyPr>
            <a:normAutofit/>
          </a:bodyPr>
          <a:lstStyle/>
          <a:p>
            <a:r>
              <a:rPr lang="lv-LV" sz="4000" dirty="0"/>
              <a:t>Biežākās kļūdas pētniecības projekta aprakstā</a:t>
            </a:r>
          </a:p>
        </p:txBody>
      </p:sp>
      <p:sp>
        <p:nvSpPr>
          <p:cNvPr id="19" name="TextBox 18">
            <a:extLst>
              <a:ext uri="{FF2B5EF4-FFF2-40B4-BE49-F238E27FC236}">
                <a16:creationId xmlns:a16="http://schemas.microsoft.com/office/drawing/2014/main" id="{9E24D3C1-7A95-196A-5159-236509315135}"/>
              </a:ext>
            </a:extLst>
          </p:cNvPr>
          <p:cNvSpPr txBox="1"/>
          <p:nvPr/>
        </p:nvSpPr>
        <p:spPr>
          <a:xfrm>
            <a:off x="589936" y="3016251"/>
            <a:ext cx="8843314" cy="2862322"/>
          </a:xfrm>
          <a:prstGeom prst="rect">
            <a:avLst/>
          </a:prstGeom>
          <a:noFill/>
        </p:spPr>
        <p:txBody>
          <a:bodyPr wrap="square" rtlCol="0">
            <a:spAutoFit/>
          </a:bodyPr>
          <a:lstStyle/>
          <a:p>
            <a:r>
              <a:rPr lang="lv-LV" sz="2000" dirty="0"/>
              <a:t>Tabulā norāda pētniecības projekta īstenotājus – </a:t>
            </a:r>
            <a:r>
              <a:rPr lang="lv-LV" sz="2000" b="1" dirty="0"/>
              <a:t>sadarbības partnerus</a:t>
            </a:r>
            <a:r>
              <a:rPr lang="lv-LV" sz="2000" dirty="0"/>
              <a:t>, kas piedalās projekta īstenošanā ar savu līdzfinansējumu un kuru finanšu līdzdalība tiek atspoguļota arī </a:t>
            </a:r>
            <a:r>
              <a:rPr lang="lv-LV" sz="2000" b="1" dirty="0"/>
              <a:t>budžeta </a:t>
            </a:r>
            <a:r>
              <a:rPr lang="lv-LV" sz="2000" dirty="0"/>
              <a:t>failā</a:t>
            </a:r>
          </a:p>
          <a:p>
            <a:pPr marL="342900" indent="-342900">
              <a:buAutoNum type="arabicPeriod"/>
            </a:pPr>
            <a:endParaRPr lang="lv-LV" sz="2000" dirty="0"/>
          </a:p>
          <a:p>
            <a:r>
              <a:rPr lang="lv-LV" sz="2000" dirty="0"/>
              <a:t>Ja uzņēmums projekta īstenošanā ar savu līdzfinansējumu nepiedalās, bet to atbalsta ar savas nozares/jomas kompetenci u.tml., uzņēmums ir </a:t>
            </a:r>
            <a:r>
              <a:rPr lang="lv-LV" sz="2000" b="1" dirty="0"/>
              <a:t>projekta atbalstītājs </a:t>
            </a:r>
            <a:r>
              <a:rPr lang="lv-LV" sz="2000" dirty="0"/>
              <a:t>un projekta apraksta 4. punktā t</a:t>
            </a:r>
            <a:r>
              <a:rPr lang="en-GB" sz="2000" dirty="0"/>
              <a:t>as </a:t>
            </a:r>
            <a:r>
              <a:rPr lang="en-GB" sz="2000" b="1" dirty="0"/>
              <a:t>nav</a:t>
            </a:r>
            <a:r>
              <a:rPr lang="lv-LV" sz="2000" b="1" dirty="0"/>
              <a:t> </a:t>
            </a:r>
            <a:r>
              <a:rPr lang="en-GB" sz="2000" b="1" dirty="0" err="1"/>
              <a:t>jā</a:t>
            </a:r>
            <a:r>
              <a:rPr lang="lv-LV" sz="2000" b="1" dirty="0"/>
              <a:t>norāda</a:t>
            </a:r>
            <a:r>
              <a:rPr lang="lv-LV" sz="2000" dirty="0"/>
              <a:t>.</a:t>
            </a:r>
          </a:p>
          <a:p>
            <a:endParaRPr lang="lv-LV" sz="2000" dirty="0"/>
          </a:p>
          <a:p>
            <a:r>
              <a:rPr lang="lv-LV" sz="2000" dirty="0"/>
              <a:t>Tabulā norāda </a:t>
            </a:r>
            <a:r>
              <a:rPr lang="lv-LV" sz="2000" b="1" dirty="0"/>
              <a:t>vienu – </a:t>
            </a:r>
            <a:r>
              <a:rPr lang="lv-LV" sz="2000" b="1" dirty="0" err="1"/>
              <a:t>pamatda</a:t>
            </a:r>
            <a:r>
              <a:rPr lang="en-GB" sz="2000" b="1" dirty="0"/>
              <a:t>r</a:t>
            </a:r>
            <a:r>
              <a:rPr lang="lv-LV" sz="2000" b="1" dirty="0" err="1"/>
              <a:t>bības</a:t>
            </a:r>
            <a:r>
              <a:rPr lang="lv-LV" sz="2000" b="1" dirty="0"/>
              <a:t> </a:t>
            </a:r>
            <a:r>
              <a:rPr lang="lv-LV" sz="2000" dirty="0"/>
              <a:t>NACE kodu</a:t>
            </a:r>
          </a:p>
        </p:txBody>
      </p:sp>
      <p:pic>
        <p:nvPicPr>
          <p:cNvPr id="6" name="Satura vietturis 5">
            <a:extLst>
              <a:ext uri="{FF2B5EF4-FFF2-40B4-BE49-F238E27FC236}">
                <a16:creationId xmlns:a16="http://schemas.microsoft.com/office/drawing/2014/main" id="{6850945F-35E9-143F-B1D2-2BF8DAAF18EE}"/>
              </a:ext>
            </a:extLst>
          </p:cNvPr>
          <p:cNvPicPr>
            <a:picLocks noGrp="1" noChangeAspect="1"/>
          </p:cNvPicPr>
          <p:nvPr>
            <p:ph idx="1"/>
          </p:nvPr>
        </p:nvPicPr>
        <p:blipFill>
          <a:blip r:embed="rId2"/>
          <a:stretch>
            <a:fillRect/>
          </a:stretch>
        </p:blipFill>
        <p:spPr>
          <a:xfrm>
            <a:off x="2271493" y="1690688"/>
            <a:ext cx="5761219" cy="1082134"/>
          </a:xfrm>
        </p:spPr>
      </p:pic>
    </p:spTree>
    <p:extLst>
      <p:ext uri="{BB962C8B-B14F-4D97-AF65-F5344CB8AC3E}">
        <p14:creationId xmlns:p14="http://schemas.microsoft.com/office/powerpoint/2010/main" val="1173801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3A5644-844F-959E-F183-AE12807E1033}"/>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lv-LV" sz="2300" kern="1200" noProof="0" dirty="0">
                <a:solidFill>
                  <a:srgbClr val="FFFFFF"/>
                </a:solidFill>
                <a:latin typeface="+mj-lt"/>
                <a:ea typeface="+mj-ea"/>
                <a:cs typeface="+mj-cs"/>
              </a:rPr>
              <a:t>Aprakstot aktivitātes un </a:t>
            </a:r>
            <a:r>
              <a:rPr lang="lv-LV" sz="2300" kern="1200" noProof="0" dirty="0" err="1">
                <a:solidFill>
                  <a:srgbClr val="FFFFFF"/>
                </a:solidFill>
                <a:latin typeface="+mj-lt"/>
                <a:ea typeface="+mj-ea"/>
                <a:cs typeface="+mj-cs"/>
              </a:rPr>
              <a:t>apakšaktivitātes</a:t>
            </a:r>
            <a:r>
              <a:rPr lang="lv-LV" sz="2300" kern="1200" noProof="0" dirty="0">
                <a:solidFill>
                  <a:srgbClr val="FFFFFF"/>
                </a:solidFill>
                <a:latin typeface="+mj-lt"/>
                <a:ea typeface="+mj-ea"/>
                <a:cs typeface="+mj-cs"/>
              </a:rPr>
              <a:t>, norāda katras </a:t>
            </a:r>
            <a:r>
              <a:rPr lang="lv-LV" sz="2300" b="1" kern="1200" noProof="0" dirty="0">
                <a:solidFill>
                  <a:srgbClr val="FFFFFF"/>
                </a:solidFill>
                <a:latin typeface="+mj-lt"/>
                <a:ea typeface="+mj-ea"/>
                <a:cs typeface="+mj-cs"/>
              </a:rPr>
              <a:t>aktivitātes/apakš-aktivitātes </a:t>
            </a:r>
            <a:r>
              <a:rPr lang="lv-LV" sz="2300" kern="1200" noProof="0" dirty="0">
                <a:solidFill>
                  <a:srgbClr val="FFFFFF"/>
                </a:solidFill>
                <a:latin typeface="+mj-lt"/>
                <a:ea typeface="+mj-ea"/>
                <a:cs typeface="+mj-cs"/>
              </a:rPr>
              <a:t>uzsākšanas un beigu datumu</a:t>
            </a:r>
          </a:p>
        </p:txBody>
      </p:sp>
      <p:pic>
        <p:nvPicPr>
          <p:cNvPr id="4" name="Satura vietturis 3">
            <a:extLst>
              <a:ext uri="{FF2B5EF4-FFF2-40B4-BE49-F238E27FC236}">
                <a16:creationId xmlns:a16="http://schemas.microsoft.com/office/drawing/2014/main" id="{32F7A254-EB77-5683-525C-B568E1616DC5}"/>
              </a:ext>
            </a:extLst>
          </p:cNvPr>
          <p:cNvPicPr>
            <a:picLocks noGrp="1" noChangeAspect="1"/>
          </p:cNvPicPr>
          <p:nvPr>
            <p:ph idx="1"/>
          </p:nvPr>
        </p:nvPicPr>
        <p:blipFill>
          <a:blip r:embed="rId2"/>
          <a:stretch>
            <a:fillRect/>
          </a:stretch>
        </p:blipFill>
        <p:spPr>
          <a:xfrm>
            <a:off x="4777316" y="976601"/>
            <a:ext cx="6780700" cy="4902469"/>
          </a:xfrm>
          <a:prstGeom prst="rect">
            <a:avLst/>
          </a:prstGeom>
        </p:spPr>
      </p:pic>
    </p:spTree>
    <p:extLst>
      <p:ext uri="{BB962C8B-B14F-4D97-AF65-F5344CB8AC3E}">
        <p14:creationId xmlns:p14="http://schemas.microsoft.com/office/powerpoint/2010/main" val="198953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atura vietturis 7">
            <a:extLst>
              <a:ext uri="{FF2B5EF4-FFF2-40B4-BE49-F238E27FC236}">
                <a16:creationId xmlns:a16="http://schemas.microsoft.com/office/drawing/2014/main" id="{36B5FC2F-DC32-F7BB-B141-40BD4D6438DB}"/>
              </a:ext>
            </a:extLst>
          </p:cNvPr>
          <p:cNvPicPr>
            <a:picLocks noGrp="1" noChangeAspect="1"/>
          </p:cNvPicPr>
          <p:nvPr>
            <p:ph idx="1"/>
          </p:nvPr>
        </p:nvPicPr>
        <p:blipFill>
          <a:blip r:embed="rId2"/>
          <a:stretch>
            <a:fillRect/>
          </a:stretch>
        </p:blipFill>
        <p:spPr>
          <a:xfrm>
            <a:off x="1525850" y="776513"/>
            <a:ext cx="7615220" cy="1462833"/>
          </a:xfrm>
          <a:prstGeom prst="rect">
            <a:avLst/>
          </a:prstGeom>
        </p:spPr>
      </p:pic>
      <p:sp>
        <p:nvSpPr>
          <p:cNvPr id="9" name="TextBox 8">
            <a:extLst>
              <a:ext uri="{FF2B5EF4-FFF2-40B4-BE49-F238E27FC236}">
                <a16:creationId xmlns:a16="http://schemas.microsoft.com/office/drawing/2014/main" id="{C5AFB3A6-5C6F-D01C-8945-FF8EE104A0C7}"/>
              </a:ext>
            </a:extLst>
          </p:cNvPr>
          <p:cNvSpPr txBox="1"/>
          <p:nvPr/>
        </p:nvSpPr>
        <p:spPr>
          <a:xfrm>
            <a:off x="1525850" y="2901819"/>
            <a:ext cx="7707086" cy="1015663"/>
          </a:xfrm>
          <a:prstGeom prst="rect">
            <a:avLst/>
          </a:prstGeom>
          <a:noFill/>
        </p:spPr>
        <p:txBody>
          <a:bodyPr wrap="square" rtlCol="0">
            <a:spAutoFit/>
          </a:bodyPr>
          <a:lstStyle/>
          <a:p>
            <a:r>
              <a:rPr lang="en-GB" sz="2000"/>
              <a:t>9.7.punktu </a:t>
            </a:r>
            <a:r>
              <a:rPr lang="en-GB" sz="2000" b="1"/>
              <a:t>var</a:t>
            </a:r>
            <a:r>
              <a:rPr lang="en-GB" sz="2000"/>
              <a:t> </a:t>
            </a:r>
            <a:r>
              <a:rPr lang="en-GB" sz="2000" err="1"/>
              <a:t>papildināt</a:t>
            </a:r>
            <a:r>
              <a:rPr lang="en-GB" sz="2000"/>
              <a:t> </a:t>
            </a:r>
            <a:r>
              <a:rPr lang="en-GB" sz="2000" err="1"/>
              <a:t>ar</a:t>
            </a:r>
            <a:r>
              <a:rPr lang="en-GB" sz="2000"/>
              <a:t> </a:t>
            </a:r>
            <a:r>
              <a:rPr lang="en-GB" sz="2000" err="1"/>
              <a:t>aprakstu</a:t>
            </a:r>
            <a:r>
              <a:rPr lang="en-GB" sz="2000"/>
              <a:t>, </a:t>
            </a:r>
            <a:r>
              <a:rPr lang="en-GB" sz="2000" err="1"/>
              <a:t>vai</a:t>
            </a:r>
            <a:r>
              <a:rPr lang="en-GB" sz="2000"/>
              <a:t> p</a:t>
            </a:r>
            <a:r>
              <a:rPr lang="lv-LV" sz="2000" err="1"/>
              <a:t>ētniecības</a:t>
            </a:r>
            <a:r>
              <a:rPr lang="lv-LV" sz="2000"/>
              <a:t> projekts atbilstoši horizontālā principa “Ilgtspējīga attīstība” pamatnostādnēm paredz </a:t>
            </a:r>
            <a:r>
              <a:rPr lang="lv-LV" sz="2000" err="1"/>
              <a:t>eko</a:t>
            </a:r>
            <a:r>
              <a:rPr lang="lv-LV" sz="2000"/>
              <a:t>-inovatīvu tehnoloģiju attīstību un ieviešanu</a:t>
            </a:r>
            <a:endParaRPr lang="en-GB" sz="2000"/>
          </a:p>
        </p:txBody>
      </p:sp>
      <p:sp>
        <p:nvSpPr>
          <p:cNvPr id="2" name="TextBox 1">
            <a:extLst>
              <a:ext uri="{FF2B5EF4-FFF2-40B4-BE49-F238E27FC236}">
                <a16:creationId xmlns:a16="http://schemas.microsoft.com/office/drawing/2014/main" id="{BDED94E3-3C05-2B25-861C-43728DBBAFC2}"/>
              </a:ext>
            </a:extLst>
          </p:cNvPr>
          <p:cNvSpPr txBox="1"/>
          <p:nvPr/>
        </p:nvSpPr>
        <p:spPr>
          <a:xfrm>
            <a:off x="1595700" y="4072123"/>
            <a:ext cx="7707086" cy="707886"/>
          </a:xfrm>
          <a:prstGeom prst="rect">
            <a:avLst/>
          </a:prstGeom>
          <a:noFill/>
        </p:spPr>
        <p:txBody>
          <a:bodyPr wrap="square" rtlCol="0">
            <a:spAutoFit/>
          </a:bodyPr>
          <a:lstStyle/>
          <a:p>
            <a:pPr marL="342900" indent="-342900">
              <a:buFont typeface="Arial" panose="020B0604020202020204" pitchFamily="34" charset="0"/>
              <a:buChar char="•"/>
            </a:pPr>
            <a:r>
              <a:rPr lang="lv-LV" sz="2000"/>
              <a:t>nenodarīt videi būtisku kaitējumu – obligāti</a:t>
            </a:r>
          </a:p>
          <a:p>
            <a:pPr marL="342900" indent="-342900">
              <a:buFont typeface="Arial" panose="020B0604020202020204" pitchFamily="34" charset="0"/>
              <a:buChar char="•"/>
            </a:pPr>
            <a:r>
              <a:rPr lang="lv-LV" sz="2000" err="1"/>
              <a:t>eko</a:t>
            </a:r>
            <a:r>
              <a:rPr lang="lv-LV" sz="2000"/>
              <a:t>-inovācijas – papildus punkti</a:t>
            </a:r>
            <a:endParaRPr lang="en-GB" sz="2000"/>
          </a:p>
        </p:txBody>
      </p:sp>
    </p:spTree>
    <p:extLst>
      <p:ext uri="{BB962C8B-B14F-4D97-AF65-F5344CB8AC3E}">
        <p14:creationId xmlns:p14="http://schemas.microsoft.com/office/powerpoint/2010/main" val="344342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7817" cy="1325563"/>
          </a:xfrm>
        </p:spPr>
        <p:txBody>
          <a:bodyPr anchor="ctr">
            <a:normAutofit/>
          </a:bodyPr>
          <a:lstStyle/>
          <a:p>
            <a:r>
              <a:rPr lang="lv-LV" sz="4000" dirty="0"/>
              <a:t>Projekta mērķis</a:t>
            </a:r>
            <a:r>
              <a:rPr lang="en-GB" sz="4000" dirty="0"/>
              <a:t> </a:t>
            </a:r>
            <a:r>
              <a:rPr lang="en-GB" sz="4000" dirty="0" err="1"/>
              <a:t>digitalizācijas</a:t>
            </a:r>
            <a:r>
              <a:rPr lang="en-GB" sz="4000" dirty="0"/>
              <a:t> </a:t>
            </a:r>
            <a:r>
              <a:rPr lang="en-GB" sz="4000" dirty="0" err="1"/>
              <a:t>projektā</a:t>
            </a:r>
            <a:endParaRPr lang="lv-LV" sz="4000" dirty="0"/>
          </a:p>
        </p:txBody>
      </p:sp>
      <p:sp>
        <p:nvSpPr>
          <p:cNvPr id="3" name="Content Placeholder 2"/>
          <p:cNvSpPr>
            <a:spLocks noGrp="1"/>
          </p:cNvSpPr>
          <p:nvPr>
            <p:ph idx="1"/>
          </p:nvPr>
        </p:nvSpPr>
        <p:spPr>
          <a:xfrm>
            <a:off x="838200" y="1825625"/>
            <a:ext cx="5162550" cy="4146110"/>
          </a:xfrm>
        </p:spPr>
        <p:txBody>
          <a:bodyPr>
            <a:normAutofit fontScale="92500" lnSpcReduction="10000"/>
          </a:bodyPr>
          <a:lstStyle/>
          <a:p>
            <a:pPr marL="0" indent="0">
              <a:buNone/>
            </a:pPr>
            <a:r>
              <a:rPr lang="lv-LV" sz="2200" dirty="0">
                <a:effectLst/>
              </a:rPr>
              <a:t>līdz 2026. gada </a:t>
            </a:r>
            <a:r>
              <a:rPr lang="en-GB" sz="2200" dirty="0" err="1"/>
              <a:t>jūnijam</a:t>
            </a:r>
            <a:r>
              <a:rPr lang="en-GB" sz="2200" dirty="0">
                <a:effectLst/>
              </a:rPr>
              <a:t>:</a:t>
            </a:r>
          </a:p>
          <a:p>
            <a:r>
              <a:rPr lang="lv-LV" sz="2200" dirty="0">
                <a:effectLst/>
              </a:rPr>
              <a:t>palielināt privāto pētniecības un attīstības investīciju apjomu digitālo produktu, pakalpojumu</a:t>
            </a:r>
            <a:r>
              <a:rPr lang="lv-LV" sz="2200" dirty="0"/>
              <a:t> un lietojumprogrammu izstrādei vai ieviešanai </a:t>
            </a:r>
            <a:r>
              <a:rPr lang="lv-LV" sz="2200" dirty="0">
                <a:effectLst/>
              </a:rPr>
              <a:t>vismaz par 2.</a:t>
            </a:r>
            <a:r>
              <a:rPr lang="en-GB" sz="2200" dirty="0">
                <a:effectLst/>
              </a:rPr>
              <a:t>1</a:t>
            </a:r>
            <a:r>
              <a:rPr lang="lv-LV" sz="2200" dirty="0">
                <a:effectLst/>
              </a:rPr>
              <a:t> milj. EUR, </a:t>
            </a:r>
            <a:endParaRPr lang="en-GB" sz="2200" dirty="0">
              <a:effectLst/>
            </a:endParaRPr>
          </a:p>
          <a:p>
            <a:r>
              <a:rPr lang="lv-LV" sz="2200" dirty="0">
                <a:effectLst/>
              </a:rPr>
              <a:t>veicot mērķētas publiskās investīcijas vismaz 6 </a:t>
            </a:r>
            <a:r>
              <a:rPr lang="lv-LV" sz="2200" dirty="0" err="1">
                <a:effectLst/>
              </a:rPr>
              <a:t>digitalizācijas</a:t>
            </a:r>
            <a:r>
              <a:rPr lang="lv-LV" sz="2200" dirty="0">
                <a:effectLst/>
              </a:rPr>
              <a:t> jomas pētniecības projektos, </a:t>
            </a:r>
          </a:p>
          <a:p>
            <a:r>
              <a:rPr lang="lv-LV" sz="2200" dirty="0">
                <a:effectLst/>
              </a:rPr>
              <a:t>lai sekmētu vismaz 6 jaunu produktu, tehnoloģiju un pakalpojumu izstrādi, kā arī zināšanu pārnesi viedās specializācijas jomās, tai skaitā </a:t>
            </a:r>
            <a:r>
              <a:rPr lang="lv-LV" sz="2200" dirty="0" err="1">
                <a:effectLst/>
              </a:rPr>
              <a:t>digitalizācijas</a:t>
            </a:r>
            <a:r>
              <a:rPr lang="lv-LV" sz="2200" dirty="0">
                <a:effectLst/>
              </a:rPr>
              <a:t>, automatizācijas, robotizācijas un darba kontroles risinājumu ieviešanai ražošanas un pakalpojumu attīstības procesos</a:t>
            </a:r>
            <a:endParaRPr lang="lv-LV" sz="2200" dirty="0"/>
          </a:p>
        </p:txBody>
      </p:sp>
      <p:sp>
        <p:nvSpPr>
          <p:cNvPr id="4" name="Title 1">
            <a:extLst>
              <a:ext uri="{FF2B5EF4-FFF2-40B4-BE49-F238E27FC236}">
                <a16:creationId xmlns:a16="http://schemas.microsoft.com/office/drawing/2014/main" id="{A8056D99-B883-E082-88A4-E0CD827BB74F}"/>
              </a:ext>
            </a:extLst>
          </p:cNvPr>
          <p:cNvSpPr txBox="1">
            <a:spLocks/>
          </p:cNvSpPr>
          <p:nvPr/>
        </p:nvSpPr>
        <p:spPr>
          <a:xfrm>
            <a:off x="6191250" y="1825625"/>
            <a:ext cx="5162550" cy="41461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spcAft>
                <a:spcPts val="600"/>
              </a:spcAft>
            </a:pPr>
            <a:r>
              <a:rPr lang="en-US" sz="2800" kern="1200" dirty="0" err="1">
                <a:solidFill>
                  <a:schemeClr val="tx1"/>
                </a:solidFill>
              </a:rPr>
              <a:t>Atveseļošanas</a:t>
            </a:r>
            <a:r>
              <a:rPr lang="en-US" sz="2800" kern="1200" dirty="0">
                <a:solidFill>
                  <a:schemeClr val="tx1"/>
                </a:solidFill>
              </a:rPr>
              <a:t> </a:t>
            </a:r>
            <a:r>
              <a:rPr lang="en-US" sz="2800" kern="1200" dirty="0" err="1">
                <a:solidFill>
                  <a:schemeClr val="tx1"/>
                </a:solidFill>
              </a:rPr>
              <a:t>fonda</a:t>
            </a:r>
            <a:r>
              <a:rPr lang="en-US" sz="2800" kern="1200" dirty="0">
                <a:solidFill>
                  <a:schemeClr val="tx1"/>
                </a:solidFill>
              </a:rPr>
              <a:t> </a:t>
            </a:r>
            <a:r>
              <a:rPr lang="en-US" sz="2800" kern="1200" dirty="0" err="1">
                <a:solidFill>
                  <a:schemeClr val="tx1"/>
                </a:solidFill>
              </a:rPr>
              <a:t>finansējums</a:t>
            </a:r>
            <a:r>
              <a:rPr lang="en-US" sz="2800" kern="1200" dirty="0">
                <a:solidFill>
                  <a:schemeClr val="tx1"/>
                </a:solidFill>
              </a:rPr>
              <a:t>:</a:t>
            </a:r>
          </a:p>
          <a:p>
            <a:pPr>
              <a:spcAft>
                <a:spcPts val="600"/>
              </a:spcAft>
            </a:pPr>
            <a:endParaRPr lang="en-US" sz="2800" b="0" kern="1200" dirty="0">
              <a:solidFill>
                <a:schemeClr val="tx1"/>
              </a:solidFill>
            </a:endParaRPr>
          </a:p>
          <a:p>
            <a:pPr>
              <a:spcAft>
                <a:spcPts val="600"/>
              </a:spcAft>
            </a:pPr>
            <a:r>
              <a:rPr lang="en-US" sz="2800" b="0" kern="1200" dirty="0" err="1">
                <a:solidFill>
                  <a:schemeClr val="tx1"/>
                </a:solidFill>
              </a:rPr>
              <a:t>pētniecības</a:t>
            </a:r>
            <a:r>
              <a:rPr lang="en-US" sz="2800" b="0" kern="1200" dirty="0">
                <a:solidFill>
                  <a:schemeClr val="tx1"/>
                </a:solidFill>
              </a:rPr>
              <a:t> </a:t>
            </a:r>
            <a:r>
              <a:rPr lang="en-US" sz="2800" b="0" kern="1200" dirty="0" err="1">
                <a:solidFill>
                  <a:schemeClr val="tx1"/>
                </a:solidFill>
              </a:rPr>
              <a:t>projektiem</a:t>
            </a:r>
            <a:r>
              <a:rPr lang="en-US" sz="2800" b="0" kern="1200" dirty="0">
                <a:solidFill>
                  <a:schemeClr val="tx1"/>
                </a:solidFill>
              </a:rPr>
              <a:t> </a:t>
            </a:r>
          </a:p>
          <a:p>
            <a:pPr>
              <a:spcAft>
                <a:spcPts val="600"/>
              </a:spcAft>
            </a:pPr>
            <a:r>
              <a:rPr lang="en-US" sz="2800" dirty="0">
                <a:solidFill>
                  <a:schemeClr val="tx1"/>
                </a:solidFill>
                <a:latin typeface="Calibri"/>
                <a:cs typeface="Calibri"/>
              </a:rPr>
              <a:t>2 947 249.37</a:t>
            </a:r>
            <a:r>
              <a:rPr lang="en-US" sz="1100" dirty="0">
                <a:solidFill>
                  <a:srgbClr val="646464"/>
                </a:solidFill>
                <a:latin typeface="Montserrat"/>
              </a:rPr>
              <a:t>  </a:t>
            </a:r>
            <a:r>
              <a:rPr lang="en-US" sz="2800" dirty="0">
                <a:solidFill>
                  <a:schemeClr val="tx1"/>
                </a:solidFill>
              </a:rPr>
              <a:t>EUR</a:t>
            </a:r>
            <a:endParaRPr lang="en-US" dirty="0">
              <a:solidFill>
                <a:schemeClr val="tx1"/>
              </a:solidFill>
            </a:endParaRPr>
          </a:p>
          <a:p>
            <a:pPr>
              <a:spcAft>
                <a:spcPts val="600"/>
              </a:spcAft>
            </a:pPr>
            <a:endParaRPr lang="en-US" sz="2800" b="0" kern="1200" dirty="0">
              <a:solidFill>
                <a:schemeClr val="tx1"/>
              </a:solidFill>
            </a:endParaRPr>
          </a:p>
          <a:p>
            <a:pPr>
              <a:spcAft>
                <a:spcPts val="600"/>
              </a:spcAft>
            </a:pPr>
            <a:r>
              <a:rPr lang="en-US" sz="2800" b="0" kern="1200" dirty="0">
                <a:solidFill>
                  <a:schemeClr val="tx1"/>
                </a:solidFill>
              </a:rPr>
              <a:t>t.</a:t>
            </a:r>
            <a:r>
              <a:rPr lang="lv-LV" sz="2800" b="0" kern="1200" dirty="0">
                <a:solidFill>
                  <a:schemeClr val="tx1"/>
                </a:solidFill>
              </a:rPr>
              <a:t> </a:t>
            </a:r>
            <a:r>
              <a:rPr lang="en-US" sz="2800" b="0" kern="1200" dirty="0">
                <a:solidFill>
                  <a:schemeClr val="tx1"/>
                </a:solidFill>
              </a:rPr>
              <a:t>sk.</a:t>
            </a:r>
            <a:r>
              <a:rPr lang="lv-LV" sz="2800" b="0" kern="1200" dirty="0">
                <a:solidFill>
                  <a:schemeClr val="tx1"/>
                </a:solidFill>
              </a:rPr>
              <a:t> </a:t>
            </a:r>
            <a:r>
              <a:rPr lang="en-US" sz="2800" b="0" kern="1200" dirty="0" err="1">
                <a:solidFill>
                  <a:schemeClr val="tx1"/>
                </a:solidFill>
              </a:rPr>
              <a:t>šajā</a:t>
            </a:r>
            <a:r>
              <a:rPr lang="en-US" sz="2800" b="0" kern="1200" dirty="0">
                <a:solidFill>
                  <a:schemeClr val="tx1"/>
                </a:solidFill>
              </a:rPr>
              <a:t> </a:t>
            </a:r>
            <a:r>
              <a:rPr lang="en-US" sz="2800" b="0" kern="1200" dirty="0" err="1">
                <a:solidFill>
                  <a:schemeClr val="tx1"/>
                </a:solidFill>
              </a:rPr>
              <a:t>atlasē</a:t>
            </a:r>
            <a:r>
              <a:rPr lang="en-US" sz="2800" b="0" kern="1200" dirty="0">
                <a:solidFill>
                  <a:schemeClr val="tx1"/>
                </a:solidFill>
              </a:rPr>
              <a:t> </a:t>
            </a:r>
          </a:p>
          <a:p>
            <a:pPr>
              <a:spcAft>
                <a:spcPts val="600"/>
              </a:spcAft>
            </a:pPr>
            <a:r>
              <a:rPr lang="en-GB" sz="2800" kern="1200" dirty="0">
                <a:solidFill>
                  <a:schemeClr val="tx1"/>
                </a:solidFill>
              </a:rPr>
              <a:t>111 694.09 </a:t>
            </a:r>
            <a:r>
              <a:rPr lang="en-US" sz="2800" kern="1200" dirty="0">
                <a:solidFill>
                  <a:schemeClr val="tx1"/>
                </a:solidFill>
              </a:rPr>
              <a:t>EUR</a:t>
            </a:r>
            <a:endParaRPr lang="en-US" sz="2800" kern="1200" dirty="0">
              <a:solidFill>
                <a:schemeClr val="tx1"/>
              </a:solidFill>
              <a:cs typeface="Calibri"/>
            </a:endParaRPr>
          </a:p>
        </p:txBody>
      </p:sp>
    </p:spTree>
    <p:extLst>
      <p:ext uri="{BB962C8B-B14F-4D97-AF65-F5344CB8AC3E}">
        <p14:creationId xmlns:p14="http://schemas.microsoft.com/office/powerpoint/2010/main" val="37914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C9F14CD-10C9-4D17-4A3B-33199C6FE1E2}"/>
              </a:ext>
            </a:extLst>
          </p:cNvPr>
          <p:cNvSpPr>
            <a:spLocks noGrp="1"/>
          </p:cNvSpPr>
          <p:nvPr>
            <p:ph idx="1"/>
          </p:nvPr>
        </p:nvSpPr>
        <p:spPr>
          <a:xfrm>
            <a:off x="899145" y="3984171"/>
            <a:ext cx="8389776" cy="1922249"/>
          </a:xfrm>
        </p:spPr>
        <p:txBody>
          <a:bodyPr>
            <a:normAutofit/>
          </a:bodyPr>
          <a:lstStyle/>
          <a:p>
            <a:pPr marL="0" indent="0">
              <a:buNone/>
            </a:pPr>
            <a:r>
              <a:rPr lang="lv-LV" sz="2000" dirty="0"/>
              <a:t>Sniedzam informāciju par projektiem, kas:</a:t>
            </a:r>
          </a:p>
          <a:p>
            <a:r>
              <a:rPr lang="lv-LV" sz="2000" dirty="0"/>
              <a:t>kalpo par pamatu iepriekšējai pieredzei un kompetencei</a:t>
            </a:r>
          </a:p>
          <a:p>
            <a:r>
              <a:rPr lang="lv-LV" sz="2000" dirty="0"/>
              <a:t>notiek paralēli un ir saturiski saistīti</a:t>
            </a:r>
            <a:endParaRPr lang="en-GB" sz="2000" dirty="0"/>
          </a:p>
        </p:txBody>
      </p:sp>
      <p:pic>
        <p:nvPicPr>
          <p:cNvPr id="11" name="Attēls 10" descr="Attēls, kurā ir teksts, ekrānuzņēmums, fonts, cipars&#10;&#10;Apraksts ģenerēts automātiski">
            <a:extLst>
              <a:ext uri="{FF2B5EF4-FFF2-40B4-BE49-F238E27FC236}">
                <a16:creationId xmlns:a16="http://schemas.microsoft.com/office/drawing/2014/main" id="{F83949FC-A7AD-58B4-6735-102EED1AD312}"/>
              </a:ext>
            </a:extLst>
          </p:cNvPr>
          <p:cNvPicPr>
            <a:picLocks noChangeAspect="1"/>
          </p:cNvPicPr>
          <p:nvPr/>
        </p:nvPicPr>
        <p:blipFill>
          <a:blip r:embed="rId2"/>
          <a:stretch>
            <a:fillRect/>
          </a:stretch>
        </p:blipFill>
        <p:spPr>
          <a:xfrm>
            <a:off x="963977" y="506652"/>
            <a:ext cx="6914531" cy="3001657"/>
          </a:xfrm>
          <a:prstGeom prst="rect">
            <a:avLst/>
          </a:prstGeom>
        </p:spPr>
      </p:pic>
    </p:spTree>
    <p:extLst>
      <p:ext uri="{BB962C8B-B14F-4D97-AF65-F5344CB8AC3E}">
        <p14:creationId xmlns:p14="http://schemas.microsoft.com/office/powerpoint/2010/main" val="1371234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8785C9E9-AF5B-45C3-ABD5-32002140BB4F}"/>
              </a:ext>
            </a:extLst>
          </p:cNvPr>
          <p:cNvSpPr>
            <a:spLocks noGrp="1"/>
          </p:cNvSpPr>
          <p:nvPr>
            <p:ph idx="1"/>
          </p:nvPr>
        </p:nvSpPr>
        <p:spPr>
          <a:xfrm>
            <a:off x="838200" y="3938510"/>
            <a:ext cx="8249816" cy="2253997"/>
          </a:xfrm>
        </p:spPr>
        <p:txBody>
          <a:bodyPr>
            <a:normAutofit/>
          </a:bodyPr>
          <a:lstStyle/>
          <a:p>
            <a:pPr marL="0" indent="0">
              <a:buNone/>
            </a:pPr>
            <a:r>
              <a:rPr lang="lv-LV" sz="2000"/>
              <a:t>14. I. ailē ir jānorāda, ar kādu – Latvijas vai starptautisku - pētniecības un zināšanu izplatīšanas </a:t>
            </a:r>
            <a:r>
              <a:rPr lang="lv-LV" sz="2000" err="1"/>
              <a:t>orga</a:t>
            </a:r>
            <a:r>
              <a:rPr lang="en-GB" sz="2000"/>
              <a:t>n</a:t>
            </a:r>
            <a:r>
              <a:rPr lang="lv-LV" sz="2000" err="1"/>
              <a:t>izāciju</a:t>
            </a:r>
            <a:r>
              <a:rPr lang="lv-LV" sz="2000"/>
              <a:t> tiek plānota sadarbība – faktiski vai provizoriski (ja plānots iepirkums)</a:t>
            </a:r>
          </a:p>
        </p:txBody>
      </p:sp>
      <p:pic>
        <p:nvPicPr>
          <p:cNvPr id="6" name="Attēls 5">
            <a:extLst>
              <a:ext uri="{FF2B5EF4-FFF2-40B4-BE49-F238E27FC236}">
                <a16:creationId xmlns:a16="http://schemas.microsoft.com/office/drawing/2014/main" id="{F6BCE3BE-3A91-A6EA-6E16-1FC73CD9C94F}"/>
              </a:ext>
            </a:extLst>
          </p:cNvPr>
          <p:cNvPicPr>
            <a:picLocks noChangeAspect="1"/>
          </p:cNvPicPr>
          <p:nvPr/>
        </p:nvPicPr>
        <p:blipFill>
          <a:blip r:embed="rId2"/>
          <a:stretch>
            <a:fillRect/>
          </a:stretch>
        </p:blipFill>
        <p:spPr>
          <a:xfrm>
            <a:off x="894233" y="705063"/>
            <a:ext cx="7857635" cy="3066751"/>
          </a:xfrm>
          <a:prstGeom prst="rect">
            <a:avLst/>
          </a:prstGeom>
        </p:spPr>
      </p:pic>
    </p:spTree>
    <p:extLst>
      <p:ext uri="{BB962C8B-B14F-4D97-AF65-F5344CB8AC3E}">
        <p14:creationId xmlns:p14="http://schemas.microsoft.com/office/powerpoint/2010/main" val="1902764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0E4A0F49-6897-4960-2F28-9A5D9C630AF2}"/>
              </a:ext>
            </a:extLst>
          </p:cNvPr>
          <p:cNvSpPr>
            <a:spLocks noGrp="1"/>
          </p:cNvSpPr>
          <p:nvPr>
            <p:ph idx="1"/>
          </p:nvPr>
        </p:nvSpPr>
        <p:spPr>
          <a:xfrm>
            <a:off x="646070" y="791296"/>
            <a:ext cx="9024257" cy="4534678"/>
          </a:xfrm>
        </p:spPr>
        <p:txBody>
          <a:bodyPr>
            <a:normAutofit fontScale="25000" lnSpcReduction="20000"/>
          </a:bodyPr>
          <a:lstStyle/>
          <a:p>
            <a:pPr marL="0" indent="0">
              <a:buNone/>
            </a:pPr>
            <a:r>
              <a:rPr lang="lv-LV" sz="8800" b="1" dirty="0"/>
              <a:t>Vadošā pētnieka CV </a:t>
            </a:r>
            <a:r>
              <a:rPr lang="lv-LV" sz="8800" dirty="0"/>
              <a:t>pie zinātnisko rakstu publikācijām ir jānorāda atbilstoši kritērijiem indeksētās zinātniskās publikācijas, sniedzot paskaidrojumu iekavās pie publikācijas</a:t>
            </a:r>
          </a:p>
          <a:p>
            <a:pPr marL="0" indent="0">
              <a:buNone/>
            </a:pPr>
            <a:endParaRPr lang="lv-LV" sz="8800" dirty="0"/>
          </a:p>
          <a:p>
            <a:pPr marL="0" indent="0">
              <a:buNone/>
            </a:pPr>
            <a:r>
              <a:rPr lang="lv-LV" sz="8800" b="1" dirty="0"/>
              <a:t>Izziņa par pieredzi </a:t>
            </a:r>
          </a:p>
          <a:p>
            <a:pPr marL="0" indent="0">
              <a:buNone/>
            </a:pPr>
            <a:r>
              <a:rPr lang="en-GB" sz="8800" dirty="0"/>
              <a:t>V</a:t>
            </a:r>
            <a:r>
              <a:rPr lang="lv-LV" sz="8800" dirty="0" err="1"/>
              <a:t>eidlapā</a:t>
            </a:r>
            <a:r>
              <a:rPr lang="lv-LV" sz="8800" dirty="0"/>
              <a:t> ir jānorāda pētniecības projekta iesniedzēja </a:t>
            </a:r>
            <a:r>
              <a:rPr lang="lv-LV" sz="8800" dirty="0" err="1"/>
              <a:t>iepriekšē</a:t>
            </a:r>
            <a:r>
              <a:rPr lang="en-GB" sz="8800" dirty="0" err="1"/>
              <a:t>jā</a:t>
            </a:r>
            <a:r>
              <a:rPr lang="lv-LV" sz="8800" dirty="0"/>
              <a:t> pieredz</a:t>
            </a:r>
            <a:r>
              <a:rPr lang="en-GB" sz="8800" dirty="0"/>
              <a:t>e:</a:t>
            </a:r>
          </a:p>
          <a:p>
            <a:pPr>
              <a:buFont typeface="Wingdings" panose="05000000000000000000" pitchFamily="2" charset="2"/>
              <a:buChar char="Ø"/>
            </a:pPr>
            <a:r>
              <a:rPr lang="en-GB" sz="8800" dirty="0" err="1"/>
              <a:t>sadarbībā</a:t>
            </a:r>
            <a:r>
              <a:rPr lang="en-GB" sz="8800" dirty="0"/>
              <a:t> </a:t>
            </a:r>
            <a:r>
              <a:rPr lang="en-GB" sz="8800" dirty="0" err="1"/>
              <a:t>ar</a:t>
            </a:r>
            <a:r>
              <a:rPr lang="en-GB" sz="8800" dirty="0"/>
              <a:t> </a:t>
            </a:r>
            <a:r>
              <a:rPr lang="en-GB" sz="8800" dirty="0" err="1"/>
              <a:t>zinātniskajām</a:t>
            </a:r>
            <a:r>
              <a:rPr lang="en-GB" sz="8800" dirty="0"/>
              <a:t> </a:t>
            </a:r>
            <a:r>
              <a:rPr lang="en-GB" sz="8800" dirty="0" err="1"/>
              <a:t>institūcijām</a:t>
            </a:r>
            <a:endParaRPr lang="en-GB" sz="8800" dirty="0"/>
          </a:p>
          <a:p>
            <a:pPr>
              <a:buFont typeface="Wingdings" panose="05000000000000000000" pitchFamily="2" charset="2"/>
              <a:buChar char="Ø"/>
            </a:pPr>
            <a:r>
              <a:rPr lang="en-GB" sz="8800" dirty="0" err="1"/>
              <a:t>zinātnisko</a:t>
            </a:r>
            <a:r>
              <a:rPr lang="en-GB" sz="8800" dirty="0"/>
              <a:t> </a:t>
            </a:r>
            <a:r>
              <a:rPr lang="en-GB" sz="8800" dirty="0" err="1"/>
              <a:t>publikāciju</a:t>
            </a:r>
            <a:r>
              <a:rPr lang="en-GB" sz="8800" dirty="0"/>
              <a:t> </a:t>
            </a:r>
            <a:r>
              <a:rPr lang="en-GB" sz="8800" dirty="0" err="1"/>
              <a:t>publicēšanā</a:t>
            </a:r>
            <a:endParaRPr lang="en-GB" sz="8800" dirty="0"/>
          </a:p>
          <a:p>
            <a:pPr>
              <a:buFont typeface="Wingdings" panose="05000000000000000000" pitchFamily="2" charset="2"/>
              <a:buChar char="Ø"/>
            </a:pPr>
            <a:r>
              <a:rPr lang="en-GB" sz="8800" dirty="0"/>
              <a:t>k</a:t>
            </a:r>
            <a:r>
              <a:rPr lang="lv-LV" sz="8800" dirty="0" err="1"/>
              <a:t>ompetences</a:t>
            </a:r>
            <a:r>
              <a:rPr lang="lv-LV" sz="8800" dirty="0"/>
              <a:t> centru, H2020 vai </a:t>
            </a:r>
            <a:r>
              <a:rPr lang="lv-LV" sz="8800" dirty="0" err="1"/>
              <a:t>Horizon</a:t>
            </a:r>
            <a:r>
              <a:rPr lang="lv-LV" sz="8800" dirty="0"/>
              <a:t> </a:t>
            </a:r>
            <a:r>
              <a:rPr lang="lv-LV" sz="8800" dirty="0" err="1"/>
              <a:t>Europe</a:t>
            </a:r>
            <a:r>
              <a:rPr lang="lv-LV" sz="8800" dirty="0"/>
              <a:t> </a:t>
            </a:r>
            <a:r>
              <a:rPr lang="en-GB" sz="8800" dirty="0" err="1"/>
              <a:t>programmās</a:t>
            </a:r>
            <a:endParaRPr lang="en-GB" sz="8800" dirty="0"/>
          </a:p>
          <a:p>
            <a:pPr>
              <a:buFont typeface="Wingdings" panose="05000000000000000000" pitchFamily="2" charset="2"/>
              <a:buChar char="Ø"/>
            </a:pPr>
            <a:r>
              <a:rPr lang="en-GB" sz="8800" dirty="0" err="1"/>
              <a:t>jaunu</a:t>
            </a:r>
            <a:r>
              <a:rPr lang="en-GB" sz="8800" dirty="0"/>
              <a:t> </a:t>
            </a:r>
            <a:r>
              <a:rPr lang="en-GB" sz="8800" dirty="0" err="1"/>
              <a:t>produktu</a:t>
            </a:r>
            <a:r>
              <a:rPr lang="en-GB" sz="8800" dirty="0"/>
              <a:t> </a:t>
            </a:r>
            <a:r>
              <a:rPr lang="en-GB" sz="8800" dirty="0" err="1"/>
              <a:t>vai</a:t>
            </a:r>
            <a:r>
              <a:rPr lang="en-GB" sz="8800" dirty="0"/>
              <a:t> </a:t>
            </a:r>
            <a:r>
              <a:rPr lang="en-GB" sz="8800" dirty="0" err="1"/>
              <a:t>tehnoloģiju</a:t>
            </a:r>
            <a:r>
              <a:rPr lang="en-GB" sz="8800" dirty="0"/>
              <a:t> </a:t>
            </a:r>
            <a:r>
              <a:rPr lang="en-GB" sz="8800" dirty="0" err="1"/>
              <a:t>izstrādē</a:t>
            </a:r>
            <a:r>
              <a:rPr lang="en-GB" sz="8800" dirty="0"/>
              <a:t> un </a:t>
            </a:r>
            <a:r>
              <a:rPr lang="en-GB" sz="8800" dirty="0" err="1"/>
              <a:t>ieviešanā</a:t>
            </a:r>
            <a:endParaRPr lang="lv-LV" sz="8800" dirty="0"/>
          </a:p>
          <a:p>
            <a:pPr marL="0" indent="0">
              <a:buNone/>
            </a:pPr>
            <a:endParaRPr lang="lv-LV" sz="8800" dirty="0"/>
          </a:p>
          <a:p>
            <a:pPr marL="0" indent="0">
              <a:lnSpc>
                <a:spcPct val="100000"/>
              </a:lnSpc>
              <a:buNone/>
            </a:pPr>
            <a:r>
              <a:rPr lang="lv-LV" sz="8800" b="1" dirty="0"/>
              <a:t>Iesniedzēja publikācijas </a:t>
            </a:r>
            <a:r>
              <a:rPr lang="lv-LV" sz="8800" dirty="0"/>
              <a:t>jānorāda atbilstoši kritērijiem indeksētās zinātniskās publikācijas, sniedzot paskaidrojumu iekavās pie publikācijas</a:t>
            </a:r>
          </a:p>
          <a:p>
            <a:pPr marL="0" indent="0">
              <a:buNone/>
            </a:pPr>
            <a:endParaRPr lang="lv-LV" sz="2000" dirty="0"/>
          </a:p>
          <a:p>
            <a:pPr marL="0" indent="0">
              <a:buNone/>
            </a:pPr>
            <a:endParaRPr lang="lv-LV" sz="2000" dirty="0"/>
          </a:p>
          <a:p>
            <a:pPr marL="0" indent="0">
              <a:buNone/>
            </a:pPr>
            <a:r>
              <a:rPr lang="lv-LV" sz="2000" dirty="0"/>
              <a:t> </a:t>
            </a:r>
          </a:p>
        </p:txBody>
      </p:sp>
    </p:spTree>
    <p:extLst>
      <p:ext uri="{BB962C8B-B14F-4D97-AF65-F5344CB8AC3E}">
        <p14:creationId xmlns:p14="http://schemas.microsoft.com/office/powerpoint/2010/main" val="1016664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lowchart: Document 2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52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87D988-94AD-5A67-CEFE-359A91CB9D9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Pētniecības projekta budžets</a:t>
            </a:r>
          </a:p>
        </p:txBody>
      </p:sp>
      <p:pic>
        <p:nvPicPr>
          <p:cNvPr id="5" name="Picture 4">
            <a:hlinkClick r:id="rId2"/>
            <a:extLst>
              <a:ext uri="{FF2B5EF4-FFF2-40B4-BE49-F238E27FC236}">
                <a16:creationId xmlns:a16="http://schemas.microsoft.com/office/drawing/2014/main" id="{F457CDDC-136B-B6C1-513E-9C8107736773}"/>
              </a:ext>
            </a:extLst>
          </p:cNvPr>
          <p:cNvPicPr>
            <a:picLocks noChangeAspect="1"/>
          </p:cNvPicPr>
          <p:nvPr/>
        </p:nvPicPr>
        <p:blipFill>
          <a:blip r:embed="rId3"/>
          <a:stretch>
            <a:fillRect/>
          </a:stretch>
        </p:blipFill>
        <p:spPr>
          <a:xfrm>
            <a:off x="4207933" y="1858952"/>
            <a:ext cx="7347537" cy="3141072"/>
          </a:xfrm>
          <a:prstGeom prst="rect">
            <a:avLst/>
          </a:prstGeom>
        </p:spPr>
      </p:pic>
    </p:spTree>
    <p:extLst>
      <p:ext uri="{BB962C8B-B14F-4D97-AF65-F5344CB8AC3E}">
        <p14:creationId xmlns:p14="http://schemas.microsoft.com/office/powerpoint/2010/main" val="1508297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A51D-AA38-A9C1-D307-1975BB87782B}"/>
              </a:ext>
            </a:extLst>
          </p:cNvPr>
          <p:cNvSpPr>
            <a:spLocks noGrp="1"/>
          </p:cNvSpPr>
          <p:nvPr>
            <p:ph type="title"/>
          </p:nvPr>
        </p:nvSpPr>
        <p:spPr/>
        <p:txBody>
          <a:bodyPr>
            <a:normAutofit/>
          </a:bodyPr>
          <a:lstStyle/>
          <a:p>
            <a:r>
              <a:rPr lang="lv-LV" sz="3600"/>
              <a:t>Pētniecības projekta budžets</a:t>
            </a:r>
            <a:endParaRPr lang="en-US" sz="3600"/>
          </a:p>
        </p:txBody>
      </p:sp>
      <p:sp>
        <p:nvSpPr>
          <p:cNvPr id="3" name="Content Placeholder 2">
            <a:extLst>
              <a:ext uri="{FF2B5EF4-FFF2-40B4-BE49-F238E27FC236}">
                <a16:creationId xmlns:a16="http://schemas.microsoft.com/office/drawing/2014/main" id="{8D5E05EF-AE1E-C1C3-65C2-EF8EB6843C40}"/>
              </a:ext>
            </a:extLst>
          </p:cNvPr>
          <p:cNvSpPr>
            <a:spLocks noGrp="1"/>
          </p:cNvSpPr>
          <p:nvPr>
            <p:ph idx="1"/>
          </p:nvPr>
        </p:nvSpPr>
        <p:spPr>
          <a:xfrm>
            <a:off x="838200" y="1825625"/>
            <a:ext cx="3962400" cy="4146110"/>
          </a:xfrm>
        </p:spPr>
        <p:txBody>
          <a:bodyPr>
            <a:normAutofit/>
          </a:bodyPr>
          <a:lstStyle/>
          <a:p>
            <a:pPr marL="0" indent="0">
              <a:buNone/>
            </a:pPr>
            <a:r>
              <a:rPr lang="lv-LV" sz="3200"/>
              <a:t>Rūpīgi jāizvērtē, kādas budžeta pozīcijas iekļaujamas pētniecības projekta tāmē, īpašu uzmanību pievēršot:</a:t>
            </a:r>
          </a:p>
          <a:p>
            <a:pPr lvl="1"/>
            <a:r>
              <a:rPr lang="en-GB" sz="1800"/>
              <a:t>ā</a:t>
            </a:r>
            <a:r>
              <a:rPr lang="lv-LV" sz="1800" err="1"/>
              <a:t>rpakalpojumu</a:t>
            </a:r>
            <a:r>
              <a:rPr lang="lv-LV" sz="1800"/>
              <a:t> pozīcijai</a:t>
            </a:r>
          </a:p>
          <a:p>
            <a:pPr lvl="1"/>
            <a:r>
              <a:rPr lang="en-GB" sz="1800"/>
              <a:t>m</a:t>
            </a:r>
            <a:r>
              <a:rPr lang="lv-LV" sz="1800" err="1"/>
              <a:t>ateriālu</a:t>
            </a:r>
            <a:r>
              <a:rPr lang="lv-LV" sz="1800"/>
              <a:t> izmaksām</a:t>
            </a:r>
          </a:p>
          <a:p>
            <a:pPr lvl="1"/>
            <a:r>
              <a:rPr lang="en-GB" sz="1800"/>
              <a:t>t</a:t>
            </a:r>
            <a:r>
              <a:rPr lang="lv-LV" sz="1800"/>
              <a:t>elpu nomas un komunālajiem maksājumiem</a:t>
            </a:r>
          </a:p>
          <a:p>
            <a:pPr marL="0" indent="0">
              <a:buNone/>
            </a:pPr>
            <a:endParaRPr lang="en-US" sz="4000"/>
          </a:p>
        </p:txBody>
      </p:sp>
      <p:pic>
        <p:nvPicPr>
          <p:cNvPr id="4" name="Picture 3" descr="A screenshot of a computer screen&#10;&#10;Description automatically generated">
            <a:extLst>
              <a:ext uri="{FF2B5EF4-FFF2-40B4-BE49-F238E27FC236}">
                <a16:creationId xmlns:a16="http://schemas.microsoft.com/office/drawing/2014/main" id="{DBE61E88-1160-A5B0-27FF-147992FDEFF3}"/>
              </a:ext>
            </a:extLst>
          </p:cNvPr>
          <p:cNvPicPr>
            <a:picLocks noChangeAspect="1"/>
          </p:cNvPicPr>
          <p:nvPr/>
        </p:nvPicPr>
        <p:blipFill rotWithShape="1">
          <a:blip r:embed="rId2"/>
          <a:srcRect r="34704"/>
          <a:stretch/>
        </p:blipFill>
        <p:spPr>
          <a:xfrm>
            <a:off x="5411283" y="1690688"/>
            <a:ext cx="6780717" cy="5035550"/>
          </a:xfrm>
          <a:prstGeom prst="rect">
            <a:avLst/>
          </a:prstGeom>
        </p:spPr>
      </p:pic>
    </p:spTree>
    <p:extLst>
      <p:ext uri="{BB962C8B-B14F-4D97-AF65-F5344CB8AC3E}">
        <p14:creationId xmlns:p14="http://schemas.microsoft.com/office/powerpoint/2010/main" val="14405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C1D68147-9887-8EAC-D78C-A3373DB99A5D}"/>
              </a:ext>
            </a:extLst>
          </p:cNvPr>
          <p:cNvSpPr>
            <a:spLocks noGrp="1"/>
          </p:cNvSpPr>
          <p:nvPr>
            <p:ph idx="1"/>
          </p:nvPr>
        </p:nvSpPr>
        <p:spPr>
          <a:xfrm>
            <a:off x="944048" y="1408266"/>
            <a:ext cx="8278611" cy="3281721"/>
          </a:xfrm>
        </p:spPr>
        <p:txBody>
          <a:bodyPr>
            <a:normAutofit/>
          </a:bodyPr>
          <a:lstStyle/>
          <a:p>
            <a:pPr marL="0" indent="0">
              <a:buNone/>
            </a:pPr>
            <a:r>
              <a:rPr lang="lv-LV" sz="2000" b="1" dirty="0"/>
              <a:t>MVK deklarācija</a:t>
            </a:r>
            <a:r>
              <a:rPr lang="en-GB" sz="2000" b="1" dirty="0"/>
              <a:t> un </a:t>
            </a:r>
            <a:r>
              <a:rPr lang="en-GB" sz="2000" b="1" dirty="0" err="1"/>
              <a:t>pielikums</a:t>
            </a:r>
            <a:r>
              <a:rPr lang="lv-LV" sz="2000" b="1" dirty="0"/>
              <a:t>:</a:t>
            </a:r>
          </a:p>
          <a:p>
            <a:pPr marL="0" indent="0">
              <a:buNone/>
            </a:pPr>
            <a:endParaRPr lang="lv-LV" sz="2000" b="1" dirty="0"/>
          </a:p>
          <a:p>
            <a:r>
              <a:rPr lang="lv-LV" sz="2000" dirty="0"/>
              <a:t>Ja MVK deklarācijas aizpildīšanai dati tiek ņemti no konsolidētā gada pārskata un tas nav pieejams publiski, piemēram, www.firmas.lv, </a:t>
            </a:r>
            <a:r>
              <a:rPr lang="lv-LV" sz="2000" u="sng" dirty="0"/>
              <a:t>ir jāiesniedz konsolidētais gada pārskats </a:t>
            </a:r>
            <a:r>
              <a:rPr lang="lv-LV" sz="2000" dirty="0"/>
              <a:t>(par pēdējiem 3 pārskata gadiem) latviešu vai angļu valodā</a:t>
            </a:r>
          </a:p>
          <a:p>
            <a:pPr marL="0" indent="0">
              <a:buNone/>
            </a:pPr>
            <a:endParaRPr lang="lv-LV" sz="2000" dirty="0"/>
          </a:p>
          <a:p>
            <a:r>
              <a:rPr lang="lv-LV" sz="2000" dirty="0"/>
              <a:t>Ja darbinieku skaitu aprēķina atbilstoši pilnas slodzes aprēķiniem, MVK deklarācijas pielikumā ir jāpievieno aprēķina pārskats</a:t>
            </a:r>
          </a:p>
          <a:p>
            <a:pPr marL="0" indent="0">
              <a:buNone/>
            </a:pPr>
            <a:endParaRPr lang="lv-LV" sz="2000" dirty="0"/>
          </a:p>
        </p:txBody>
      </p:sp>
    </p:spTree>
    <p:extLst>
      <p:ext uri="{BB962C8B-B14F-4D97-AF65-F5344CB8AC3E}">
        <p14:creationId xmlns:p14="http://schemas.microsoft.com/office/powerpoint/2010/main" val="25542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69EE5-E5E9-FE09-CA9C-EE49EE7A68D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lv-LV" sz="3600" kern="1200">
                <a:solidFill>
                  <a:srgbClr val="FFFFFF"/>
                </a:solidFill>
                <a:latin typeface="+mj-lt"/>
                <a:ea typeface="+mj-ea"/>
                <a:cs typeface="+mj-cs"/>
              </a:rPr>
              <a:t>Pētniecības projektu vērtēšanas kritēriji</a:t>
            </a:r>
          </a:p>
        </p:txBody>
      </p:sp>
      <p:pic>
        <p:nvPicPr>
          <p:cNvPr id="4" name="Attēls 3">
            <a:extLst>
              <a:ext uri="{FF2B5EF4-FFF2-40B4-BE49-F238E27FC236}">
                <a16:creationId xmlns:a16="http://schemas.microsoft.com/office/drawing/2014/main" id="{0EC373D1-AAED-DD90-9CFB-23D5B3E3052B}"/>
              </a:ext>
            </a:extLst>
          </p:cNvPr>
          <p:cNvPicPr>
            <a:picLocks noChangeAspect="1"/>
          </p:cNvPicPr>
          <p:nvPr/>
        </p:nvPicPr>
        <p:blipFill>
          <a:blip r:embed="rId2"/>
          <a:stretch>
            <a:fillRect/>
          </a:stretch>
        </p:blipFill>
        <p:spPr>
          <a:xfrm>
            <a:off x="4870580" y="242596"/>
            <a:ext cx="7049515" cy="5890690"/>
          </a:xfrm>
          <a:prstGeom prst="rect">
            <a:avLst/>
          </a:prstGeom>
        </p:spPr>
      </p:pic>
    </p:spTree>
    <p:extLst>
      <p:ext uri="{BB962C8B-B14F-4D97-AF65-F5344CB8AC3E}">
        <p14:creationId xmlns:p14="http://schemas.microsoft.com/office/powerpoint/2010/main" val="3310809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5D5C5-DE44-1247-2E12-48458ADEAB87}"/>
              </a:ext>
            </a:extLst>
          </p:cNvPr>
          <p:cNvSpPr>
            <a:spLocks noGrp="1"/>
          </p:cNvSpPr>
          <p:nvPr>
            <p:ph type="title"/>
          </p:nvPr>
        </p:nvSpPr>
        <p:spPr/>
        <p:txBody>
          <a:bodyPr>
            <a:normAutofit/>
          </a:bodyPr>
          <a:lstStyle/>
          <a:p>
            <a:r>
              <a:rPr lang="lv-LV" sz="4000" dirty="0"/>
              <a:t>Papildus </a:t>
            </a:r>
            <a:r>
              <a:rPr lang="lv-LV" sz="4000" dirty="0" err="1"/>
              <a:t>līdzmaksājums</a:t>
            </a:r>
            <a:endParaRPr lang="en-GB" sz="4000" dirty="0"/>
          </a:p>
        </p:txBody>
      </p:sp>
      <p:sp>
        <p:nvSpPr>
          <p:cNvPr id="3" name="Content Placeholder 2">
            <a:extLst>
              <a:ext uri="{FF2B5EF4-FFF2-40B4-BE49-F238E27FC236}">
                <a16:creationId xmlns:a16="http://schemas.microsoft.com/office/drawing/2014/main" id="{57288F72-6B9F-65B9-2192-4A4A1603C05B}"/>
              </a:ext>
            </a:extLst>
          </p:cNvPr>
          <p:cNvSpPr>
            <a:spLocks noGrp="1"/>
          </p:cNvSpPr>
          <p:nvPr>
            <p:ph idx="1"/>
          </p:nvPr>
        </p:nvSpPr>
        <p:spPr/>
        <p:txBody>
          <a:bodyPr>
            <a:normAutofit fontScale="62500" lnSpcReduction="20000"/>
          </a:bodyPr>
          <a:lstStyle/>
          <a:p>
            <a:pPr marL="180000" indent="0">
              <a:buNone/>
            </a:pPr>
            <a:r>
              <a:rPr lang="en-GB" dirty="0"/>
              <a:t>IT</a:t>
            </a:r>
            <a:r>
              <a:rPr lang="lv-LV" dirty="0"/>
              <a:t>KC izmaksas:</a:t>
            </a:r>
            <a:r>
              <a:rPr lang="lv-LV" dirty="0">
                <a:solidFill>
                  <a:srgbClr val="FF0000"/>
                </a:solidFill>
              </a:rPr>
              <a:t>		            </a:t>
            </a:r>
            <a:r>
              <a:rPr lang="en-GB" dirty="0">
                <a:solidFill>
                  <a:srgbClr val="FF0000"/>
                </a:solidFill>
              </a:rPr>
              <a:t>		</a:t>
            </a:r>
            <a:endParaRPr lang="lv-LV" dirty="0">
              <a:highlight>
                <a:srgbClr val="FFFF00"/>
              </a:highlight>
            </a:endParaRPr>
          </a:p>
          <a:p>
            <a:pPr marL="720000">
              <a:buFont typeface="Wingdings" panose="05000000000000000000" pitchFamily="2" charset="2"/>
              <a:buChar char="Ø"/>
            </a:pPr>
            <a:r>
              <a:rPr lang="lv-LV" dirty="0"/>
              <a:t>Projekta vadības personāla izmaksas</a:t>
            </a:r>
          </a:p>
          <a:p>
            <a:pPr marL="720000">
              <a:buFont typeface="Wingdings" panose="05000000000000000000" pitchFamily="2" charset="2"/>
              <a:buChar char="Ø"/>
            </a:pPr>
            <a:r>
              <a:rPr lang="lv-LV" dirty="0"/>
              <a:t>Pārējās vadības izmaksas</a:t>
            </a:r>
          </a:p>
          <a:p>
            <a:pPr marL="720000">
              <a:buFont typeface="Wingdings" panose="05000000000000000000" pitchFamily="2" charset="2"/>
              <a:buChar char="Ø"/>
            </a:pPr>
            <a:r>
              <a:rPr lang="lv-LV" dirty="0"/>
              <a:t>Pasākumu un publicitātes izmaksas</a:t>
            </a:r>
          </a:p>
          <a:p>
            <a:pPr marL="720000">
              <a:buFont typeface="Wingdings" panose="05000000000000000000" pitchFamily="2" charset="2"/>
              <a:buChar char="Ø"/>
            </a:pPr>
            <a:r>
              <a:rPr lang="lv-LV" dirty="0"/>
              <a:t>Citas ITKC darbības izmaksas</a:t>
            </a:r>
          </a:p>
          <a:p>
            <a:pPr marL="180000" indent="0">
              <a:buNone/>
            </a:pPr>
            <a:endParaRPr lang="lv-LV" dirty="0"/>
          </a:p>
          <a:p>
            <a:pPr marL="180000" indent="0">
              <a:buNone/>
            </a:pPr>
            <a:r>
              <a:rPr lang="lv-LV" dirty="0"/>
              <a:t>% no </a:t>
            </a:r>
            <a:r>
              <a:rPr lang="lv-LV" dirty="0" err="1"/>
              <a:t>granta</a:t>
            </a:r>
            <a:r>
              <a:rPr lang="lv-LV" dirty="0"/>
              <a:t> atbilstoši dalībnieku sapulces lēmumam:</a:t>
            </a:r>
            <a:r>
              <a:rPr lang="lv-LV" dirty="0">
                <a:solidFill>
                  <a:srgbClr val="FF0000"/>
                </a:solidFill>
              </a:rPr>
              <a:t>	</a:t>
            </a:r>
            <a:r>
              <a:rPr lang="en-GB" b="1" dirty="0"/>
              <a:t>10</a:t>
            </a:r>
            <a:r>
              <a:rPr lang="lv-LV" b="1" dirty="0"/>
              <a:t> %</a:t>
            </a:r>
          </a:p>
          <a:p>
            <a:pPr marL="180000" indent="0">
              <a:buNone/>
            </a:pPr>
            <a:endParaRPr lang="lv-LV" dirty="0"/>
          </a:p>
          <a:p>
            <a:pPr>
              <a:spcAft>
                <a:spcPts val="1200"/>
              </a:spcAft>
              <a:buFont typeface="Wingdings" panose="05000000000000000000" pitchFamily="2" charset="2"/>
              <a:buChar char="Ø"/>
            </a:pPr>
            <a:r>
              <a:rPr lang="en-GB" dirty="0"/>
              <a:t>10</a:t>
            </a:r>
            <a:r>
              <a:rPr lang="lv-LV" dirty="0"/>
              <a:t>,00 % (plus PVN) apmērā no pētniecības projekta plānotā </a:t>
            </a:r>
            <a:r>
              <a:rPr lang="lv-LV" dirty="0" err="1"/>
              <a:t>granta</a:t>
            </a:r>
            <a:endParaRPr lang="lv-LV" dirty="0"/>
          </a:p>
          <a:p>
            <a:pPr>
              <a:spcAft>
                <a:spcPts val="1200"/>
              </a:spcAft>
              <a:buFont typeface="Wingdings" panose="05000000000000000000" pitchFamily="2" charset="2"/>
              <a:buChar char="Ø"/>
            </a:pPr>
            <a:r>
              <a:rPr lang="lv-LV" dirty="0"/>
              <a:t>Līdzfinansējums pa daļām atbilstoši savstarpēji saskaņotiem periodiem (ceturkšņi) un ITKC sagatavotajiem rēķiniem</a:t>
            </a:r>
          </a:p>
          <a:p>
            <a:pPr>
              <a:spcAft>
                <a:spcPts val="1200"/>
              </a:spcAft>
              <a:buFont typeface="Wingdings" panose="05000000000000000000" pitchFamily="2" charset="2"/>
              <a:buChar char="Ø"/>
            </a:pPr>
            <a:r>
              <a:rPr lang="lv-LV" dirty="0"/>
              <a:t>KC iztērē saņemto līdzfinansējumu izmaksu segšanai</a:t>
            </a:r>
            <a:r>
              <a:rPr lang="lv-LV" dirty="0">
                <a:solidFill>
                  <a:srgbClr val="FF0000"/>
                </a:solidFill>
              </a:rPr>
              <a:t>				</a:t>
            </a:r>
          </a:p>
          <a:p>
            <a:endParaRPr lang="en-GB" dirty="0"/>
          </a:p>
        </p:txBody>
      </p:sp>
    </p:spTree>
    <p:extLst>
      <p:ext uri="{BB962C8B-B14F-4D97-AF65-F5344CB8AC3E}">
        <p14:creationId xmlns:p14="http://schemas.microsoft.com/office/powerpoint/2010/main" val="263046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4FCD-E131-58EF-0A8B-E8C5996BDA50}"/>
              </a:ext>
            </a:extLst>
          </p:cNvPr>
          <p:cNvSpPr>
            <a:spLocks noGrp="1"/>
          </p:cNvSpPr>
          <p:nvPr>
            <p:ph type="title"/>
          </p:nvPr>
        </p:nvSpPr>
        <p:spPr>
          <a:xfrm>
            <a:off x="680884" y="149276"/>
            <a:ext cx="9397817" cy="1325563"/>
          </a:xfrm>
        </p:spPr>
        <p:txBody>
          <a:bodyPr>
            <a:normAutofit/>
          </a:bodyPr>
          <a:lstStyle/>
          <a:p>
            <a:r>
              <a:rPr lang="lv-LV" sz="4000" dirty="0"/>
              <a:t>Atlases laika grafiks</a:t>
            </a:r>
            <a:r>
              <a:rPr lang="en-GB" sz="4000" dirty="0"/>
              <a:t> un </a:t>
            </a:r>
            <a:r>
              <a:rPr lang="en-GB" sz="4000" dirty="0" err="1"/>
              <a:t>izvērtēšanas</a:t>
            </a:r>
            <a:r>
              <a:rPr lang="en-GB" sz="4000" dirty="0"/>
              <a:t> </a:t>
            </a:r>
            <a:r>
              <a:rPr lang="en-GB" sz="4000" dirty="0" err="1"/>
              <a:t>kārtība</a:t>
            </a:r>
            <a:endParaRPr lang="en-GB" sz="4000" dirty="0"/>
          </a:p>
        </p:txBody>
      </p:sp>
      <p:sp>
        <p:nvSpPr>
          <p:cNvPr id="3" name="Content Placeholder 2">
            <a:extLst>
              <a:ext uri="{FF2B5EF4-FFF2-40B4-BE49-F238E27FC236}">
                <a16:creationId xmlns:a16="http://schemas.microsoft.com/office/drawing/2014/main" id="{90A1BDAA-66A4-BC66-BBF7-96151B83DABC}"/>
              </a:ext>
            </a:extLst>
          </p:cNvPr>
          <p:cNvSpPr>
            <a:spLocks noGrp="1"/>
          </p:cNvSpPr>
          <p:nvPr>
            <p:ph idx="1"/>
          </p:nvPr>
        </p:nvSpPr>
        <p:spPr>
          <a:xfrm>
            <a:off x="838201" y="1396862"/>
            <a:ext cx="8492612" cy="4496896"/>
          </a:xfrm>
        </p:spPr>
        <p:txBody>
          <a:bodyPr>
            <a:noAutofit/>
          </a:bodyPr>
          <a:lstStyle/>
          <a:p>
            <a:r>
              <a:rPr lang="lv-LV" sz="1400" noProof="0" dirty="0"/>
              <a:t>Pētniecības projektu pieteikumu </a:t>
            </a:r>
            <a:r>
              <a:rPr lang="lv-LV" sz="1400" b="1" noProof="0" dirty="0"/>
              <a:t>iesniegšana</a:t>
            </a:r>
            <a:r>
              <a:rPr lang="lv-LV" sz="1400" noProof="0" dirty="0"/>
              <a:t>:		</a:t>
            </a:r>
            <a:r>
              <a:rPr lang="lv-LV" sz="1400" noProof="0" dirty="0" err="1"/>
              <a:t>Digitalizācijas</a:t>
            </a:r>
            <a:r>
              <a:rPr lang="lv-LV" sz="1400" noProof="0" dirty="0"/>
              <a:t> projektā līdz </a:t>
            </a:r>
            <a:r>
              <a:rPr lang="lv-LV" sz="1400" b="1" noProof="0" dirty="0"/>
              <a:t>24.03.2026. </a:t>
            </a:r>
          </a:p>
          <a:p>
            <a:pPr marL="0" indent="0">
              <a:buNone/>
            </a:pPr>
            <a:r>
              <a:rPr lang="lv-LV" sz="1400" b="1" noProof="0" dirty="0"/>
              <a:t>					</a:t>
            </a:r>
            <a:r>
              <a:rPr lang="lv-LV" sz="1400" noProof="0" dirty="0"/>
              <a:t>Jauno produktu projektā līdz</a:t>
            </a:r>
            <a:r>
              <a:rPr lang="lv-LV" sz="1400" b="1" noProof="0" dirty="0"/>
              <a:t> 30.03.2026.</a:t>
            </a:r>
          </a:p>
          <a:p>
            <a:r>
              <a:rPr lang="en-GB" sz="1400" noProof="0" dirty="0"/>
              <a:t>P</a:t>
            </a:r>
            <a:r>
              <a:rPr lang="lv-LV" sz="1400" noProof="0" dirty="0"/>
              <a:t>ieteikumu </a:t>
            </a:r>
            <a:r>
              <a:rPr lang="lv-LV" sz="1400" b="1" noProof="0" dirty="0" err="1"/>
              <a:t>priekšvērtēšana</a:t>
            </a:r>
            <a:r>
              <a:rPr lang="lv-LV" sz="1400" b="1" noProof="0" dirty="0"/>
              <a:t> </a:t>
            </a:r>
            <a:r>
              <a:rPr lang="lv-LV" sz="1400" noProof="0" dirty="0"/>
              <a:t>līdz aprīļa vidum (provizoriski). Iespēja veikt precizējumus pētniecības projekta pieteikumā.</a:t>
            </a:r>
          </a:p>
          <a:p>
            <a:r>
              <a:rPr lang="en-GB" sz="1400" noProof="0" dirty="0"/>
              <a:t>P</a:t>
            </a:r>
            <a:r>
              <a:rPr lang="lv-LV" sz="1400" noProof="0" dirty="0"/>
              <a:t>ieteikumu </a:t>
            </a:r>
            <a:r>
              <a:rPr lang="lv-LV" sz="1400" b="1" noProof="0" dirty="0"/>
              <a:t>prezentēšana</a:t>
            </a:r>
            <a:r>
              <a:rPr lang="lv-LV" sz="1400" noProof="0" dirty="0"/>
              <a:t> atlases vērtēšanas komisijai līdz aprīļa beigām (provizoriski)</a:t>
            </a:r>
          </a:p>
          <a:p>
            <a:r>
              <a:rPr lang="lv-LV" sz="1400" noProof="0" dirty="0"/>
              <a:t>Komisijas </a:t>
            </a:r>
            <a:r>
              <a:rPr lang="lv-LV" sz="1400" b="1" noProof="0" dirty="0"/>
              <a:t>vērtējums ar lēmumiem</a:t>
            </a:r>
            <a:r>
              <a:rPr lang="lv-LV" sz="1400" noProof="0" dirty="0"/>
              <a:t>:</a:t>
            </a:r>
          </a:p>
          <a:p>
            <a:pPr marL="720000">
              <a:buFont typeface="Wingdings" panose="05000000000000000000" pitchFamily="2" charset="2"/>
              <a:buChar char="§"/>
            </a:pPr>
            <a:r>
              <a:rPr lang="lv-LV" sz="1400" noProof="0" dirty="0"/>
              <a:t>noraidīts, ja tiek konstatētas neatbilstības kritērijiem vai kompetences centram nav pietiekama finansējuma pētniecības projekta īstenošanai;</a:t>
            </a:r>
          </a:p>
          <a:p>
            <a:pPr marL="720000">
              <a:buFont typeface="Wingdings" panose="05000000000000000000" pitchFamily="2" charset="2"/>
              <a:buChar char="§"/>
            </a:pPr>
            <a:r>
              <a:rPr lang="lv-LV" sz="1400" noProof="0" dirty="0"/>
              <a:t>atbalstīts pētniecības projekta pieteikuma virzībai uz CFLA;</a:t>
            </a:r>
          </a:p>
          <a:p>
            <a:pPr marL="720000">
              <a:buFont typeface="Wingdings" panose="05000000000000000000" pitchFamily="2" charset="2"/>
              <a:buChar char="§"/>
            </a:pPr>
            <a:r>
              <a:rPr lang="lv-LV" sz="1400" noProof="0" dirty="0"/>
              <a:t>atbalstīts pētniecības projekta pieteikuma virzībai uz CFLA ar nosacījumiem, ja nepieciešami precizējumi vai eksperta viedoklis.</a:t>
            </a:r>
          </a:p>
          <a:p>
            <a:pPr marL="0" indent="0">
              <a:buNone/>
            </a:pPr>
            <a:endParaRPr lang="lv-LV" sz="1400" noProof="0" dirty="0"/>
          </a:p>
          <a:p>
            <a:r>
              <a:rPr lang="en-GB" sz="1400" b="1" dirty="0"/>
              <a:t>S</a:t>
            </a:r>
            <a:r>
              <a:rPr lang="lv-LV" sz="1400" b="1" noProof="0" dirty="0" err="1"/>
              <a:t>adarbības</a:t>
            </a:r>
            <a:r>
              <a:rPr lang="lv-LV" sz="1400" b="1" noProof="0" dirty="0"/>
              <a:t> līgumu slēgšana </a:t>
            </a:r>
            <a:r>
              <a:rPr lang="lv-LV" sz="1400" noProof="0" dirty="0"/>
              <a:t>pēc vērtēšanas komisijas sēdes</a:t>
            </a:r>
          </a:p>
          <a:p>
            <a:r>
              <a:rPr lang="lv-LV" sz="1400" noProof="0" dirty="0"/>
              <a:t>Atbalstīto pētniecības projektu pieteikumu </a:t>
            </a:r>
            <a:r>
              <a:rPr lang="lv-LV" sz="1400" b="1" noProof="0" dirty="0"/>
              <a:t>iesniegšana CFLA </a:t>
            </a:r>
            <a:r>
              <a:rPr lang="lv-LV" sz="1400" noProof="0" dirty="0"/>
              <a:t>maija sākumā (provizoriski)</a:t>
            </a:r>
            <a:r>
              <a:rPr lang="lv-LV" sz="1400" b="1" noProof="0" dirty="0"/>
              <a:t>.</a:t>
            </a:r>
          </a:p>
          <a:p>
            <a:r>
              <a:rPr lang="lv-LV" sz="1400" b="1" noProof="0" dirty="0"/>
              <a:t>CFLA lēmums</a:t>
            </a:r>
          </a:p>
          <a:p>
            <a:pPr marL="0" indent="0">
              <a:buNone/>
            </a:pPr>
            <a:r>
              <a:rPr lang="lv-LV" sz="1400" noProof="0" dirty="0"/>
              <a:t>			Pētniecības projektu īstenošanas periods: </a:t>
            </a:r>
          </a:p>
          <a:p>
            <a:pPr algn="ctr">
              <a:buFontTx/>
              <a:buChar char="-"/>
            </a:pPr>
            <a:r>
              <a:rPr lang="lv-LV" sz="1400" b="1" noProof="0" dirty="0"/>
              <a:t>uzsākšanas ne vēlāk kā 01.07.2026. </a:t>
            </a:r>
            <a:r>
              <a:rPr lang="en-GB" sz="1400" b="1" noProof="0" dirty="0"/>
              <a:t>/02.07.2026.</a:t>
            </a:r>
            <a:endParaRPr lang="lv-LV" sz="1400" b="1" noProof="0" dirty="0"/>
          </a:p>
          <a:p>
            <a:pPr algn="ctr">
              <a:buFontTx/>
              <a:buChar char="-"/>
            </a:pPr>
            <a:r>
              <a:rPr lang="lv-LV" sz="1400" b="1" noProof="0" dirty="0"/>
              <a:t>pabeigšana ne vēlāk kā 30.11.2027</a:t>
            </a:r>
            <a:r>
              <a:rPr lang="lv-LV" sz="1400" noProof="0" dirty="0"/>
              <a:t>.</a:t>
            </a:r>
          </a:p>
        </p:txBody>
      </p:sp>
    </p:spTree>
    <p:extLst>
      <p:ext uri="{BB962C8B-B14F-4D97-AF65-F5344CB8AC3E}">
        <p14:creationId xmlns:p14="http://schemas.microsoft.com/office/powerpoint/2010/main" val="652635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3E709-220A-7074-FA07-4F8764066416}"/>
              </a:ext>
            </a:extLst>
          </p:cNvPr>
          <p:cNvSpPr>
            <a:spLocks noGrp="1"/>
          </p:cNvSpPr>
          <p:nvPr>
            <p:ph type="title"/>
          </p:nvPr>
        </p:nvSpPr>
        <p:spPr>
          <a:xfrm>
            <a:off x="724548" y="91524"/>
            <a:ext cx="4646904" cy="1134475"/>
          </a:xfrm>
        </p:spPr>
        <p:txBody>
          <a:bodyPr anchor="ctr">
            <a:normAutofit/>
          </a:bodyPr>
          <a:lstStyle/>
          <a:p>
            <a:r>
              <a:rPr lang="lv-LV" sz="4000" dirty="0"/>
              <a:t>Noderīgi materiāli</a:t>
            </a:r>
            <a:endParaRPr lang="en-US" sz="4000" dirty="0"/>
          </a:p>
        </p:txBody>
      </p:sp>
      <p:sp>
        <p:nvSpPr>
          <p:cNvPr id="3" name="Content Placeholder 2">
            <a:extLst>
              <a:ext uri="{FF2B5EF4-FFF2-40B4-BE49-F238E27FC236}">
                <a16:creationId xmlns:a16="http://schemas.microsoft.com/office/drawing/2014/main" id="{1A8D0735-050D-82B0-8B63-E238C0D5FEFE}"/>
              </a:ext>
            </a:extLst>
          </p:cNvPr>
          <p:cNvSpPr>
            <a:spLocks noGrp="1"/>
          </p:cNvSpPr>
          <p:nvPr>
            <p:ph idx="1"/>
          </p:nvPr>
        </p:nvSpPr>
        <p:spPr>
          <a:xfrm>
            <a:off x="633983" y="1203300"/>
            <a:ext cx="4646905" cy="5540478"/>
          </a:xfrm>
        </p:spPr>
        <p:txBody>
          <a:bodyPr anchor="ctr">
            <a:normAutofit/>
          </a:bodyPr>
          <a:lstStyle/>
          <a:p>
            <a:pPr marL="0" indent="0">
              <a:spcBef>
                <a:spcPts val="1200"/>
              </a:spcBef>
              <a:spcAft>
                <a:spcPts val="1200"/>
              </a:spcAft>
              <a:buNone/>
            </a:pPr>
            <a:r>
              <a:rPr lang="lv-LV" sz="1800" i="0" dirty="0">
                <a:effectLst/>
                <a:highlight>
                  <a:srgbClr val="FFFFFF"/>
                </a:highlight>
                <a:latin typeface="+mj-lt"/>
                <a:hlinkClick r:id="rId2"/>
              </a:rPr>
              <a:t>IT kompetences centra pētniecības virzieni</a:t>
            </a:r>
            <a:endParaRPr lang="lv-LV" sz="1800" b="1" dirty="0">
              <a:highlight>
                <a:srgbClr val="FFFFFF"/>
              </a:highlight>
              <a:latin typeface="+mj-lt"/>
            </a:endParaRPr>
          </a:p>
          <a:p>
            <a:pPr marL="0" indent="0">
              <a:spcBef>
                <a:spcPts val="1200"/>
              </a:spcBef>
              <a:spcAft>
                <a:spcPts val="1200"/>
              </a:spcAft>
              <a:buNone/>
            </a:pPr>
            <a:r>
              <a:rPr lang="lv-LV" sz="1800" dirty="0">
                <a:latin typeface="+mj-lt"/>
                <a:hlinkClick r:id="rId3"/>
              </a:rPr>
              <a:t>Tehnoloģiju gatavības līmeņi</a:t>
            </a:r>
            <a:endParaRPr lang="lv-LV" sz="1800" dirty="0">
              <a:highlight>
                <a:srgbClr val="FFFFFF"/>
              </a:highlight>
              <a:latin typeface="+mj-lt"/>
              <a:hlinkClick r:id="rId4"/>
            </a:endParaRPr>
          </a:p>
          <a:p>
            <a:pPr marL="0" indent="0">
              <a:spcBef>
                <a:spcPts val="1200"/>
              </a:spcBef>
              <a:spcAft>
                <a:spcPts val="1200"/>
              </a:spcAft>
              <a:buNone/>
            </a:pPr>
            <a:r>
              <a:rPr lang="lv-LV" sz="1800" i="0" dirty="0">
                <a:effectLst/>
                <a:highlight>
                  <a:srgbClr val="FFFFFF"/>
                </a:highlight>
                <a:latin typeface="+mj-lt"/>
                <a:hlinkClick r:id="rId5"/>
              </a:rPr>
              <a:t>Latvijas Atveseļošanas un noturības mehānisma plāna 2.2. </a:t>
            </a:r>
            <a:r>
              <a:rPr lang="lv-LV" sz="1800" i="0" dirty="0" err="1">
                <a:effectLst/>
                <a:highlight>
                  <a:srgbClr val="FFFFFF"/>
                </a:highlight>
                <a:latin typeface="+mj-lt"/>
                <a:hlinkClick r:id="rId5"/>
              </a:rPr>
              <a:t>reform</a:t>
            </a:r>
            <a:r>
              <a:rPr lang="en-GB" sz="1800" i="0" dirty="0">
                <a:effectLst/>
                <a:highlight>
                  <a:srgbClr val="FFFFFF"/>
                </a:highlight>
                <a:latin typeface="+mj-lt"/>
                <a:hlinkClick r:id="rId5"/>
              </a:rPr>
              <a:t>u</a:t>
            </a:r>
            <a:r>
              <a:rPr lang="lv-LV" sz="1800" i="0" dirty="0">
                <a:effectLst/>
                <a:highlight>
                  <a:srgbClr val="FFFFFF"/>
                </a:highlight>
                <a:latin typeface="+mj-lt"/>
                <a:hlinkClick r:id="rId5"/>
              </a:rPr>
              <a:t> un investīciju virziena “Uzņēmumu digitālā </a:t>
            </a:r>
            <a:r>
              <a:rPr lang="lv-LV" sz="1800" i="0" dirty="0" err="1">
                <a:effectLst/>
                <a:highlight>
                  <a:srgbClr val="FFFFFF"/>
                </a:highlight>
                <a:latin typeface="+mj-lt"/>
                <a:hlinkClick r:id="rId5"/>
              </a:rPr>
              <a:t>transfomācija</a:t>
            </a:r>
            <a:r>
              <a:rPr lang="lv-LV" sz="1800" i="0" dirty="0">
                <a:effectLst/>
                <a:highlight>
                  <a:srgbClr val="FFFFFF"/>
                </a:highlight>
                <a:latin typeface="+mj-lt"/>
                <a:hlinkClick r:id="rId5"/>
              </a:rPr>
              <a:t> un inovācijas” 2.2.1.3.i. investīcijas “Atbalsts jaunu produktu un paka</a:t>
            </a:r>
            <a:r>
              <a:rPr lang="en-GB" sz="1800" i="0" dirty="0">
                <a:effectLst/>
                <a:highlight>
                  <a:srgbClr val="FFFFFF"/>
                </a:highlight>
                <a:latin typeface="+mj-lt"/>
                <a:hlinkClick r:id="rId5"/>
              </a:rPr>
              <a:t>l</a:t>
            </a:r>
            <a:r>
              <a:rPr lang="lv-LV" sz="1800" i="0" dirty="0" err="1">
                <a:effectLst/>
                <a:highlight>
                  <a:srgbClr val="FFFFFF"/>
                </a:highlight>
                <a:latin typeface="+mj-lt"/>
                <a:hlinkClick r:id="rId5"/>
              </a:rPr>
              <a:t>pojumu</a:t>
            </a:r>
            <a:r>
              <a:rPr lang="lv-LV" sz="1800" i="0" dirty="0">
                <a:effectLst/>
                <a:highlight>
                  <a:srgbClr val="FFFFFF"/>
                </a:highlight>
                <a:latin typeface="+mj-lt"/>
                <a:hlinkClick r:id="rId5"/>
              </a:rPr>
              <a:t> ieviešanai uz</a:t>
            </a:r>
            <a:r>
              <a:rPr lang="lv-LV" sz="1800" dirty="0">
                <a:highlight>
                  <a:srgbClr val="FFFFFF"/>
                </a:highlight>
                <a:latin typeface="+mj-lt"/>
                <a:hlinkClick r:id="rId5"/>
              </a:rPr>
              <a:t>ņēmējdarbībā” </a:t>
            </a:r>
            <a:r>
              <a:rPr lang="lv-LV" sz="1800" i="0" dirty="0">
                <a:effectLst/>
                <a:highlight>
                  <a:srgbClr val="FFFFFF"/>
                </a:highlight>
                <a:latin typeface="+mj-lt"/>
                <a:hlinkClick r:id="rId5"/>
              </a:rPr>
              <a:t>īstenošanas noteikumi</a:t>
            </a:r>
            <a:endParaRPr lang="en-GB" sz="1800" i="0" dirty="0">
              <a:effectLst/>
              <a:highlight>
                <a:srgbClr val="FFFFFF"/>
              </a:highlight>
              <a:latin typeface="+mj-lt"/>
            </a:endParaRPr>
          </a:p>
          <a:p>
            <a:pPr marL="0" indent="0">
              <a:spcBef>
                <a:spcPts val="1200"/>
              </a:spcBef>
              <a:spcAft>
                <a:spcPts val="1200"/>
              </a:spcAft>
              <a:buNone/>
            </a:pPr>
            <a:r>
              <a:rPr lang="lv-LV" sz="1800" dirty="0">
                <a:highlight>
                  <a:srgbClr val="FFFFFF"/>
                </a:highlight>
                <a:hlinkClick r:id="rId4"/>
              </a:rPr>
              <a:t>Latvijas Atveseļošanas un noturības mehānisma plāna 5.1. reformu un investīciju virziena "Produktivitātes paaugstināšana caur investīciju apjoma palielināšanu P&amp;A" 5.1.1.r. reformas "Inovāciju pārvaldība un privāto P&amp;A investīciju motivācija" 5.1.1.2.i. investīcijas "Atbalsta instruments pētniecībai un internacionalizācijai" otrās kārtas īstenošanas noteikumi</a:t>
            </a:r>
            <a:endParaRPr lang="lv-LV" sz="1800" dirty="0">
              <a:latin typeface="+mj-lt"/>
            </a:endParaRPr>
          </a:p>
        </p:txBody>
      </p:sp>
      <p:pic>
        <p:nvPicPr>
          <p:cNvPr id="6" name="Attēls 5" descr="Attēls, kurā ir galds, mēbeles, klēpjdators, galda piederumi&#10;&#10;Apraksts ģenerēts automātiski">
            <a:extLst>
              <a:ext uri="{FF2B5EF4-FFF2-40B4-BE49-F238E27FC236}">
                <a16:creationId xmlns:a16="http://schemas.microsoft.com/office/drawing/2014/main" id="{0A31058B-F9E0-7E48-7F83-EFAADDA1EB1F}"/>
              </a:ext>
            </a:extLst>
          </p:cNvPr>
          <p:cNvPicPr>
            <a:picLocks noChangeAspect="1"/>
          </p:cNvPicPr>
          <p:nvPr/>
        </p:nvPicPr>
        <p:blipFill>
          <a:blip r:embed="rId6"/>
          <a:srcRect t="6985" b="18006"/>
          <a:stretch/>
        </p:blipFill>
        <p:spPr>
          <a:xfrm>
            <a:off x="6096000" y="1"/>
            <a:ext cx="6102825" cy="6858000"/>
          </a:xfrm>
          <a:prstGeom prst="rect">
            <a:avLst/>
          </a:prstGeom>
        </p:spPr>
      </p:pic>
    </p:spTree>
    <p:extLst>
      <p:ext uri="{BB962C8B-B14F-4D97-AF65-F5344CB8AC3E}">
        <p14:creationId xmlns:p14="http://schemas.microsoft.com/office/powerpoint/2010/main" val="345244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7817" cy="1325563"/>
          </a:xfrm>
        </p:spPr>
        <p:txBody>
          <a:bodyPr anchor="ctr">
            <a:normAutofit/>
          </a:bodyPr>
          <a:lstStyle/>
          <a:p>
            <a:r>
              <a:rPr lang="lv-LV" sz="4000" dirty="0"/>
              <a:t>Projekta mērķis</a:t>
            </a:r>
            <a:r>
              <a:rPr lang="en-GB" sz="4000" dirty="0"/>
              <a:t> </a:t>
            </a:r>
            <a:r>
              <a:rPr lang="en-GB" sz="4000" dirty="0" err="1"/>
              <a:t>jauno</a:t>
            </a:r>
            <a:r>
              <a:rPr lang="en-GB" sz="4000" dirty="0"/>
              <a:t> </a:t>
            </a:r>
            <a:r>
              <a:rPr lang="en-GB" sz="4000" dirty="0" err="1"/>
              <a:t>produktu</a:t>
            </a:r>
            <a:r>
              <a:rPr lang="en-GB" sz="4000" dirty="0"/>
              <a:t> </a:t>
            </a:r>
            <a:r>
              <a:rPr lang="en-GB" sz="4000" dirty="0" err="1"/>
              <a:t>projektā</a:t>
            </a:r>
            <a:endParaRPr lang="lv-LV" sz="4000" dirty="0"/>
          </a:p>
        </p:txBody>
      </p:sp>
      <p:sp>
        <p:nvSpPr>
          <p:cNvPr id="3" name="Content Placeholder 2"/>
          <p:cNvSpPr>
            <a:spLocks noGrp="1"/>
          </p:cNvSpPr>
          <p:nvPr>
            <p:ph idx="1"/>
          </p:nvPr>
        </p:nvSpPr>
        <p:spPr>
          <a:xfrm>
            <a:off x="838200" y="1825625"/>
            <a:ext cx="5162550" cy="4146110"/>
          </a:xfrm>
        </p:spPr>
        <p:txBody>
          <a:bodyPr>
            <a:normAutofit/>
          </a:bodyPr>
          <a:lstStyle/>
          <a:p>
            <a:pPr marL="0" indent="0">
              <a:buNone/>
            </a:pPr>
            <a:r>
              <a:rPr lang="lv-LV" sz="2000" dirty="0">
                <a:effectLst/>
              </a:rPr>
              <a:t>līdz 2026. gada beigām</a:t>
            </a:r>
            <a:r>
              <a:rPr lang="en-GB" sz="2000" dirty="0">
                <a:effectLst/>
              </a:rPr>
              <a:t>:</a:t>
            </a:r>
          </a:p>
          <a:p>
            <a:r>
              <a:rPr lang="lv-LV" sz="2000" dirty="0">
                <a:effectLst/>
              </a:rPr>
              <a:t>palielināt privāto pētniecības un attīstības investīciju apjomu informācijas un komunikācijas tehnoloģiju jomā vismaz par 2.4 milj. EUR, </a:t>
            </a:r>
            <a:endParaRPr lang="en-GB" sz="2000" dirty="0">
              <a:effectLst/>
            </a:endParaRPr>
          </a:p>
          <a:p>
            <a:r>
              <a:rPr lang="lv-LV" sz="2000" dirty="0">
                <a:effectLst/>
              </a:rPr>
              <a:t>veicot mērķētas publiskās investīcijas vismaz 8 informācijas un komunikācijas tehnoloģiju jomas pētniecības projektos, </a:t>
            </a:r>
            <a:endParaRPr lang="en-GB" sz="2000" dirty="0">
              <a:effectLst/>
            </a:endParaRPr>
          </a:p>
          <a:p>
            <a:r>
              <a:rPr lang="lv-LV" sz="2000" dirty="0">
                <a:effectLst/>
              </a:rPr>
              <a:t>lai sekmētu vismaz 8 jaunu produktu un pakalpojumu izstrādi, kā arī zināšanu pārnesi informācijas un komunikācijas tehnoloģiju jomā.</a:t>
            </a:r>
            <a:endParaRPr lang="lv-LV" sz="2000" dirty="0"/>
          </a:p>
        </p:txBody>
      </p:sp>
      <p:sp>
        <p:nvSpPr>
          <p:cNvPr id="4" name="Title 1">
            <a:extLst>
              <a:ext uri="{FF2B5EF4-FFF2-40B4-BE49-F238E27FC236}">
                <a16:creationId xmlns:a16="http://schemas.microsoft.com/office/drawing/2014/main" id="{A8056D99-B883-E082-88A4-E0CD827BB74F}"/>
              </a:ext>
            </a:extLst>
          </p:cNvPr>
          <p:cNvSpPr txBox="1">
            <a:spLocks/>
          </p:cNvSpPr>
          <p:nvPr/>
        </p:nvSpPr>
        <p:spPr>
          <a:xfrm>
            <a:off x="6191250" y="1825625"/>
            <a:ext cx="5162550" cy="414611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spcAft>
                <a:spcPts val="600"/>
              </a:spcAft>
            </a:pPr>
            <a:r>
              <a:rPr lang="en-US" sz="2800" kern="1200" dirty="0" err="1">
                <a:solidFill>
                  <a:schemeClr val="tx1"/>
                </a:solidFill>
              </a:rPr>
              <a:t>Atveseļošanas</a:t>
            </a:r>
            <a:r>
              <a:rPr lang="en-US" sz="2800" kern="1200" dirty="0">
                <a:solidFill>
                  <a:schemeClr val="tx1"/>
                </a:solidFill>
              </a:rPr>
              <a:t> </a:t>
            </a:r>
            <a:r>
              <a:rPr lang="en-US" sz="2800" kern="1200" dirty="0" err="1">
                <a:solidFill>
                  <a:schemeClr val="tx1"/>
                </a:solidFill>
              </a:rPr>
              <a:t>fonda</a:t>
            </a:r>
            <a:r>
              <a:rPr lang="en-US" sz="2800" kern="1200" dirty="0">
                <a:solidFill>
                  <a:schemeClr val="tx1"/>
                </a:solidFill>
              </a:rPr>
              <a:t> </a:t>
            </a:r>
            <a:r>
              <a:rPr lang="en-US" sz="2800" kern="1200" dirty="0" err="1">
                <a:solidFill>
                  <a:schemeClr val="tx1"/>
                </a:solidFill>
              </a:rPr>
              <a:t>finansējums</a:t>
            </a:r>
            <a:r>
              <a:rPr lang="en-US" sz="2800" kern="1200" dirty="0">
                <a:solidFill>
                  <a:schemeClr val="tx1"/>
                </a:solidFill>
              </a:rPr>
              <a:t>:</a:t>
            </a:r>
          </a:p>
          <a:p>
            <a:pPr>
              <a:spcAft>
                <a:spcPts val="600"/>
              </a:spcAft>
            </a:pPr>
            <a:endParaRPr lang="en-US" sz="2800" b="0" kern="1200" dirty="0">
              <a:solidFill>
                <a:schemeClr val="tx1"/>
              </a:solidFill>
            </a:endParaRPr>
          </a:p>
          <a:p>
            <a:pPr>
              <a:spcAft>
                <a:spcPts val="600"/>
              </a:spcAft>
            </a:pPr>
            <a:r>
              <a:rPr lang="en-US" sz="2800" b="0" kern="1200" dirty="0" err="1">
                <a:solidFill>
                  <a:schemeClr val="tx1"/>
                </a:solidFill>
              </a:rPr>
              <a:t>pētniecības</a:t>
            </a:r>
            <a:r>
              <a:rPr lang="en-US" sz="2800" b="0" kern="1200" dirty="0">
                <a:solidFill>
                  <a:schemeClr val="tx1"/>
                </a:solidFill>
              </a:rPr>
              <a:t> </a:t>
            </a:r>
            <a:r>
              <a:rPr lang="en-US" sz="2800" b="0" kern="1200" dirty="0" err="1">
                <a:solidFill>
                  <a:schemeClr val="tx1"/>
                </a:solidFill>
              </a:rPr>
              <a:t>projektiem</a:t>
            </a:r>
            <a:r>
              <a:rPr lang="en-US" sz="2800" b="0" kern="1200" dirty="0">
                <a:solidFill>
                  <a:schemeClr val="tx1"/>
                </a:solidFill>
              </a:rPr>
              <a:t> </a:t>
            </a:r>
          </a:p>
          <a:p>
            <a:pPr>
              <a:spcAft>
                <a:spcPts val="600"/>
              </a:spcAft>
            </a:pPr>
            <a:r>
              <a:rPr lang="en-US" sz="2800" kern="1200" dirty="0">
                <a:solidFill>
                  <a:schemeClr val="tx1"/>
                </a:solidFill>
              </a:rPr>
              <a:t>5</a:t>
            </a:r>
            <a:r>
              <a:rPr lang="en-GB" sz="2800" dirty="0">
                <a:solidFill>
                  <a:schemeClr val="tx1"/>
                </a:solidFill>
              </a:rPr>
              <a:t> </a:t>
            </a:r>
            <a:r>
              <a:rPr lang="en-US" sz="2800" kern="1200" dirty="0">
                <a:solidFill>
                  <a:schemeClr val="tx1"/>
                </a:solidFill>
              </a:rPr>
              <a:t>795</a:t>
            </a:r>
            <a:r>
              <a:rPr lang="en-GB" sz="2800" dirty="0">
                <a:solidFill>
                  <a:schemeClr val="tx1"/>
                </a:solidFill>
              </a:rPr>
              <a:t> </a:t>
            </a:r>
            <a:r>
              <a:rPr lang="en-US" sz="2800" kern="1200" dirty="0">
                <a:solidFill>
                  <a:schemeClr val="tx1"/>
                </a:solidFill>
              </a:rPr>
              <a:t>553.43 EUR</a:t>
            </a:r>
          </a:p>
          <a:p>
            <a:pPr>
              <a:spcAft>
                <a:spcPts val="600"/>
              </a:spcAft>
            </a:pPr>
            <a:endParaRPr lang="en-US" sz="2800" b="0" dirty="0">
              <a:solidFill>
                <a:schemeClr val="tx1"/>
              </a:solidFill>
            </a:endParaRPr>
          </a:p>
          <a:p>
            <a:pPr>
              <a:spcAft>
                <a:spcPts val="600"/>
              </a:spcAft>
            </a:pPr>
            <a:r>
              <a:rPr lang="en-US" sz="2800" b="0" kern="1200" dirty="0">
                <a:solidFill>
                  <a:schemeClr val="tx1"/>
                </a:solidFill>
              </a:rPr>
              <a:t>t.sk. </a:t>
            </a:r>
            <a:r>
              <a:rPr lang="en-US" sz="2800" b="0" kern="1200" dirty="0" err="1">
                <a:solidFill>
                  <a:schemeClr val="tx1"/>
                </a:solidFill>
              </a:rPr>
              <a:t>šajā</a:t>
            </a:r>
            <a:r>
              <a:rPr lang="en-US" sz="2800" b="0" kern="1200" dirty="0">
                <a:solidFill>
                  <a:schemeClr val="tx1"/>
                </a:solidFill>
              </a:rPr>
              <a:t> </a:t>
            </a:r>
            <a:r>
              <a:rPr lang="en-US" sz="2800" b="0" kern="1200" dirty="0" err="1">
                <a:solidFill>
                  <a:schemeClr val="tx1"/>
                </a:solidFill>
              </a:rPr>
              <a:t>atlasē</a:t>
            </a:r>
            <a:endParaRPr lang="en-US" sz="2800" b="0" kern="1200" dirty="0">
              <a:solidFill>
                <a:schemeClr val="tx1"/>
              </a:solidFill>
            </a:endParaRPr>
          </a:p>
          <a:p>
            <a:pPr>
              <a:spcAft>
                <a:spcPts val="600"/>
              </a:spcAft>
            </a:pPr>
            <a:r>
              <a:rPr lang="en-US" sz="2800" dirty="0">
                <a:solidFill>
                  <a:schemeClr val="tx1"/>
                </a:solidFill>
              </a:rPr>
              <a:t>1 964 953.15 EUR</a:t>
            </a:r>
            <a:endParaRPr lang="en-US" sz="2800" kern="1200" dirty="0">
              <a:solidFill>
                <a:schemeClr val="tx1"/>
              </a:solidFill>
            </a:endParaRPr>
          </a:p>
        </p:txBody>
      </p:sp>
    </p:spTree>
    <p:extLst>
      <p:ext uri="{BB962C8B-B14F-4D97-AF65-F5344CB8AC3E}">
        <p14:creationId xmlns:p14="http://schemas.microsoft.com/office/powerpoint/2010/main" val="1726417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72D16-7410-62DD-32E2-C0A3094D87CB}"/>
              </a:ext>
            </a:extLst>
          </p:cNvPr>
          <p:cNvSpPr>
            <a:spLocks noGrp="1"/>
          </p:cNvSpPr>
          <p:nvPr>
            <p:ph type="title"/>
          </p:nvPr>
        </p:nvSpPr>
        <p:spPr>
          <a:xfrm>
            <a:off x="841248" y="256032"/>
            <a:ext cx="10506456" cy="1014984"/>
          </a:xfrm>
        </p:spPr>
        <p:txBody>
          <a:bodyPr anchor="b">
            <a:normAutofit/>
          </a:bodyPr>
          <a:lstStyle/>
          <a:p>
            <a:r>
              <a:rPr lang="lv-LV"/>
              <a:t>Kontaktinformācija</a:t>
            </a:r>
            <a:endParaRPr lang="en-US"/>
          </a:p>
        </p:txBody>
      </p:sp>
      <p:sp>
        <p:nvSpPr>
          <p:cNvPr id="1033" name="Rectangle 103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5" name="Rectangle 103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26" name="Picture 2" descr="Attēlu rezultāti vaicājumam Signe Bāliņa. izmērs: 176 x 185. Avots: publikacijas.lu.lv">
            <a:extLst>
              <a:ext uri="{FF2B5EF4-FFF2-40B4-BE49-F238E27FC236}">
                <a16:creationId xmlns:a16="http://schemas.microsoft.com/office/drawing/2014/main" id="{E7461645-4CCB-CE90-C881-B02CD2EC7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53" y="2506852"/>
            <a:ext cx="2522572" cy="2648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7B6AF6-9067-930B-E5F1-2E8F118ABEA1}"/>
              </a:ext>
            </a:extLst>
          </p:cNvPr>
          <p:cNvSpPr txBox="1"/>
          <p:nvPr/>
        </p:nvSpPr>
        <p:spPr>
          <a:xfrm>
            <a:off x="865954" y="5528541"/>
            <a:ext cx="2818852" cy="651204"/>
          </a:xfrm>
          <a:prstGeom prst="rect">
            <a:avLst/>
          </a:prstGeom>
          <a:noFill/>
        </p:spPr>
        <p:txBody>
          <a:bodyPr wrap="square" rtlCol="0">
            <a:spAutoFit/>
          </a:bodyPr>
          <a:lstStyle/>
          <a:p>
            <a:pPr algn="ctr" defTabSz="795528">
              <a:spcAft>
                <a:spcPts val="600"/>
              </a:spcAft>
            </a:pPr>
            <a:r>
              <a:rPr lang="en-GB" sz="1566" kern="1200">
                <a:solidFill>
                  <a:schemeClr val="tx1"/>
                </a:solidFill>
                <a:latin typeface="+mn-lt"/>
                <a:ea typeface="+mn-ea"/>
                <a:cs typeface="+mn-cs"/>
              </a:rPr>
              <a:t>Signe Bāliņa, </a:t>
            </a:r>
            <a:r>
              <a:rPr lang="en-GB" sz="1566" kern="1200" err="1">
                <a:solidFill>
                  <a:schemeClr val="tx1"/>
                </a:solidFill>
                <a:latin typeface="+mn-lt"/>
                <a:ea typeface="+mn-ea"/>
                <a:cs typeface="+mn-cs"/>
              </a:rPr>
              <a:t>projekta</a:t>
            </a:r>
            <a:r>
              <a:rPr lang="en-GB" sz="1566" kern="1200">
                <a:solidFill>
                  <a:schemeClr val="tx1"/>
                </a:solidFill>
                <a:latin typeface="+mn-lt"/>
                <a:ea typeface="+mn-ea"/>
                <a:cs typeface="+mn-cs"/>
              </a:rPr>
              <a:t> </a:t>
            </a:r>
            <a:r>
              <a:rPr lang="en-GB" sz="1566" kern="1200" err="1">
                <a:solidFill>
                  <a:schemeClr val="tx1"/>
                </a:solidFill>
                <a:latin typeface="+mn-lt"/>
                <a:ea typeface="+mn-ea"/>
                <a:cs typeface="+mn-cs"/>
              </a:rPr>
              <a:t>vadītāja</a:t>
            </a:r>
            <a:endParaRPr lang="en-GB" sz="1566" kern="1200">
              <a:solidFill>
                <a:schemeClr val="tx1"/>
              </a:solidFill>
              <a:latin typeface="+mn-lt"/>
              <a:ea typeface="+mn-ea"/>
              <a:cs typeface="+mn-cs"/>
            </a:endParaRPr>
          </a:p>
          <a:p>
            <a:pPr algn="ctr" defTabSz="795528">
              <a:spcAft>
                <a:spcPts val="600"/>
              </a:spcAft>
            </a:pPr>
            <a:r>
              <a:rPr lang="en-GB" sz="1566" kern="1200">
                <a:solidFill>
                  <a:schemeClr val="tx1"/>
                </a:solidFill>
                <a:latin typeface="+mn-lt"/>
                <a:ea typeface="+mn-ea"/>
                <a:cs typeface="+mn-cs"/>
              </a:rPr>
              <a:t>+371 29 252 365</a:t>
            </a:r>
            <a:endParaRPr lang="en-GB"/>
          </a:p>
        </p:txBody>
      </p:sp>
      <p:sp>
        <p:nvSpPr>
          <p:cNvPr id="7" name="TextBox 6">
            <a:extLst>
              <a:ext uri="{FF2B5EF4-FFF2-40B4-BE49-F238E27FC236}">
                <a16:creationId xmlns:a16="http://schemas.microsoft.com/office/drawing/2014/main" id="{E8B059C4-F40F-7843-F9DD-E5E06FF42284}"/>
              </a:ext>
            </a:extLst>
          </p:cNvPr>
          <p:cNvSpPr txBox="1"/>
          <p:nvPr/>
        </p:nvSpPr>
        <p:spPr>
          <a:xfrm>
            <a:off x="5958753" y="683755"/>
            <a:ext cx="3553722" cy="467179"/>
          </a:xfrm>
          <a:prstGeom prst="rect">
            <a:avLst/>
          </a:prstGeom>
          <a:noFill/>
        </p:spPr>
        <p:txBody>
          <a:bodyPr wrap="square" rtlCol="0">
            <a:spAutoFit/>
          </a:bodyPr>
          <a:lstStyle/>
          <a:p>
            <a:pPr defTabSz="795528">
              <a:spcAft>
                <a:spcPts val="600"/>
              </a:spcAft>
            </a:pPr>
            <a:r>
              <a:rPr lang="en-GB" sz="2436" kern="1200">
                <a:solidFill>
                  <a:schemeClr val="tx1"/>
                </a:solidFill>
                <a:latin typeface="+mn-lt"/>
                <a:ea typeface="+mn-ea"/>
                <a:cs typeface="+mn-cs"/>
                <a:hlinkClick r:id="rId3"/>
              </a:rPr>
              <a:t>info@itkc.lv</a:t>
            </a:r>
            <a:r>
              <a:rPr lang="en-GB" sz="2436" kern="1200">
                <a:solidFill>
                  <a:schemeClr val="tx1"/>
                </a:solidFill>
                <a:latin typeface="+mn-lt"/>
                <a:ea typeface="+mn-ea"/>
                <a:cs typeface="+mn-cs"/>
              </a:rPr>
              <a:t> </a:t>
            </a:r>
            <a:endParaRPr lang="en-GB" sz="2800"/>
          </a:p>
        </p:txBody>
      </p:sp>
      <p:pic>
        <p:nvPicPr>
          <p:cNvPr id="13" name="Picture 12">
            <a:extLst>
              <a:ext uri="{FF2B5EF4-FFF2-40B4-BE49-F238E27FC236}">
                <a16:creationId xmlns:a16="http://schemas.microsoft.com/office/drawing/2014/main" id="{415DE458-22AE-E0C3-8D9B-717A23E376CD}"/>
              </a:ext>
            </a:extLst>
          </p:cNvPr>
          <p:cNvPicPr>
            <a:picLocks noChangeAspect="1"/>
          </p:cNvPicPr>
          <p:nvPr/>
        </p:nvPicPr>
        <p:blipFill rotWithShape="1">
          <a:blip r:embed="rId4"/>
          <a:srcRect l="15623" r="13008"/>
          <a:stretch/>
        </p:blipFill>
        <p:spPr>
          <a:xfrm>
            <a:off x="4550760" y="2506852"/>
            <a:ext cx="2189915" cy="2648282"/>
          </a:xfrm>
          <a:prstGeom prst="rect">
            <a:avLst/>
          </a:prstGeom>
        </p:spPr>
      </p:pic>
      <p:sp>
        <p:nvSpPr>
          <p:cNvPr id="14" name="TextBox 13">
            <a:extLst>
              <a:ext uri="{FF2B5EF4-FFF2-40B4-BE49-F238E27FC236}">
                <a16:creationId xmlns:a16="http://schemas.microsoft.com/office/drawing/2014/main" id="{ED416B5D-0CDF-6C52-C131-044E0C7E7DB6}"/>
              </a:ext>
            </a:extLst>
          </p:cNvPr>
          <p:cNvSpPr txBox="1"/>
          <p:nvPr/>
        </p:nvSpPr>
        <p:spPr>
          <a:xfrm>
            <a:off x="4550760" y="5492493"/>
            <a:ext cx="2189915" cy="651204"/>
          </a:xfrm>
          <a:prstGeom prst="rect">
            <a:avLst/>
          </a:prstGeom>
          <a:noFill/>
        </p:spPr>
        <p:txBody>
          <a:bodyPr wrap="square" rtlCol="0">
            <a:spAutoFit/>
          </a:bodyPr>
          <a:lstStyle/>
          <a:p>
            <a:pPr algn="ctr" defTabSz="795528">
              <a:spcAft>
                <a:spcPts val="600"/>
              </a:spcAft>
            </a:pPr>
            <a:r>
              <a:rPr lang="en-GB" sz="1566" kern="1200" dirty="0">
                <a:solidFill>
                  <a:schemeClr val="tx1"/>
                </a:solidFill>
                <a:latin typeface="+mn-lt"/>
                <a:ea typeface="+mn-ea"/>
                <a:cs typeface="+mn-cs"/>
              </a:rPr>
              <a:t>Baiba Berovska</a:t>
            </a:r>
          </a:p>
          <a:p>
            <a:pPr algn="ctr" defTabSz="795528">
              <a:spcAft>
                <a:spcPts val="600"/>
              </a:spcAft>
            </a:pPr>
            <a:r>
              <a:rPr lang="en-GB" sz="1566" kern="1200" dirty="0">
                <a:solidFill>
                  <a:schemeClr val="tx1"/>
                </a:solidFill>
                <a:latin typeface="+mn-lt"/>
                <a:ea typeface="+mn-ea"/>
                <a:cs typeface="+mn-cs"/>
              </a:rPr>
              <a:t>+371 29 489 720</a:t>
            </a:r>
            <a:endParaRPr lang="en-GB" dirty="0"/>
          </a:p>
        </p:txBody>
      </p:sp>
      <p:sp>
        <p:nvSpPr>
          <p:cNvPr id="4" name="TextBox 3">
            <a:extLst>
              <a:ext uri="{FF2B5EF4-FFF2-40B4-BE49-F238E27FC236}">
                <a16:creationId xmlns:a16="http://schemas.microsoft.com/office/drawing/2014/main" id="{987EB5DC-0A04-FCC3-E089-CD684FD49DFF}"/>
              </a:ext>
            </a:extLst>
          </p:cNvPr>
          <p:cNvSpPr txBox="1"/>
          <p:nvPr/>
        </p:nvSpPr>
        <p:spPr>
          <a:xfrm>
            <a:off x="7939285" y="5492493"/>
            <a:ext cx="2189915" cy="651204"/>
          </a:xfrm>
          <a:prstGeom prst="rect">
            <a:avLst/>
          </a:prstGeom>
          <a:noFill/>
        </p:spPr>
        <p:txBody>
          <a:bodyPr wrap="square" rtlCol="0">
            <a:spAutoFit/>
          </a:bodyPr>
          <a:lstStyle/>
          <a:p>
            <a:pPr algn="ctr" defTabSz="795528">
              <a:spcAft>
                <a:spcPts val="600"/>
              </a:spcAft>
            </a:pPr>
            <a:r>
              <a:rPr lang="lv-LV" sz="1566" kern="1200">
                <a:solidFill>
                  <a:schemeClr val="tx1"/>
                </a:solidFill>
                <a:latin typeface="+mn-lt"/>
                <a:ea typeface="+mn-ea"/>
                <a:cs typeface="+mn-cs"/>
              </a:rPr>
              <a:t>Dace Saukuma</a:t>
            </a:r>
            <a:endParaRPr lang="en-GB" sz="1566" kern="1200">
              <a:solidFill>
                <a:schemeClr val="tx1"/>
              </a:solidFill>
              <a:latin typeface="+mn-lt"/>
              <a:ea typeface="+mn-ea"/>
              <a:cs typeface="+mn-cs"/>
            </a:endParaRPr>
          </a:p>
          <a:p>
            <a:pPr algn="ctr" defTabSz="795528">
              <a:spcAft>
                <a:spcPts val="600"/>
              </a:spcAft>
            </a:pPr>
            <a:r>
              <a:rPr lang="en-GB" sz="1566" kern="1200">
                <a:solidFill>
                  <a:schemeClr val="tx1"/>
                </a:solidFill>
                <a:latin typeface="+mn-lt"/>
                <a:ea typeface="+mn-ea"/>
                <a:cs typeface="+mn-cs"/>
              </a:rPr>
              <a:t>+371 29 172 619</a:t>
            </a:r>
            <a:endParaRPr lang="en-GB"/>
          </a:p>
        </p:txBody>
      </p:sp>
      <p:pic>
        <p:nvPicPr>
          <p:cNvPr id="8" name="Picture 7">
            <a:extLst>
              <a:ext uri="{FF2B5EF4-FFF2-40B4-BE49-F238E27FC236}">
                <a16:creationId xmlns:a16="http://schemas.microsoft.com/office/drawing/2014/main" id="{2C6CBEB6-C753-B47B-FBCB-DFBBB67351ED}"/>
              </a:ext>
            </a:extLst>
          </p:cNvPr>
          <p:cNvPicPr>
            <a:picLocks noChangeAspect="1"/>
          </p:cNvPicPr>
          <p:nvPr/>
        </p:nvPicPr>
        <p:blipFill>
          <a:blip r:embed="rId5"/>
          <a:srcRect l="16622"/>
          <a:stretch/>
        </p:blipFill>
        <p:spPr>
          <a:xfrm>
            <a:off x="7902910" y="2516556"/>
            <a:ext cx="2189916" cy="2638578"/>
          </a:xfrm>
          <a:prstGeom prst="rect">
            <a:avLst/>
          </a:prstGeom>
        </p:spPr>
      </p:pic>
    </p:spTree>
    <p:extLst>
      <p:ext uri="{BB962C8B-B14F-4D97-AF65-F5344CB8AC3E}">
        <p14:creationId xmlns:p14="http://schemas.microsoft.com/office/powerpoint/2010/main" val="2872863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145650" y="2281229"/>
            <a:ext cx="495035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lgn="just"/>
            <a:r>
              <a:rPr lang="lv-LV" sz="1400" b="0" dirty="0">
                <a:solidFill>
                  <a:schemeClr val="bg1"/>
                </a:solidFill>
              </a:rPr>
              <a:t>Projektu līdzfinansē Atveseļošanas fonds Darbības programmas «Latvijas Atveseļošanas un noturības mehānisma plāna 2.2. reformu un investīciju virziena «Uzņēmumu digitālā transformācija un inovācijas» 2.2.1.3.i. investīcijas «Atbalsts jaunu produktu un pakalpojumu ieviešanai uzņēmējdarbībā» ietvaros.</a:t>
            </a:r>
          </a:p>
        </p:txBody>
      </p:sp>
      <p:grpSp>
        <p:nvGrpSpPr>
          <p:cNvPr id="12" name="Grupa 11">
            <a:extLst>
              <a:ext uri="{FF2B5EF4-FFF2-40B4-BE49-F238E27FC236}">
                <a16:creationId xmlns:a16="http://schemas.microsoft.com/office/drawing/2014/main" id="{19C6CCC6-5E17-217C-1ED1-D42A91350795}"/>
              </a:ext>
            </a:extLst>
          </p:cNvPr>
          <p:cNvGrpSpPr/>
          <p:nvPr/>
        </p:nvGrpSpPr>
        <p:grpSpPr>
          <a:xfrm>
            <a:off x="1145650" y="5830529"/>
            <a:ext cx="1769468" cy="1027471"/>
            <a:chOff x="5327520" y="5604723"/>
            <a:chExt cx="1698705" cy="976856"/>
          </a:xfrm>
        </p:grpSpPr>
        <p:pic>
          <p:nvPicPr>
            <p:cNvPr id="13" name="Attēls 7">
              <a:extLst>
                <a:ext uri="{FF2B5EF4-FFF2-40B4-BE49-F238E27FC236}">
                  <a16:creationId xmlns:a16="http://schemas.microsoft.com/office/drawing/2014/main" id="{AE68A1CA-3049-7F41-58C5-9D70A2DB8499}"/>
                </a:ext>
              </a:extLst>
            </p:cNvPr>
            <p:cNvPicPr>
              <a:picLocks noChangeAspect="1"/>
            </p:cNvPicPr>
            <p:nvPr/>
          </p:nvPicPr>
          <p:blipFill>
            <a:blip r:embed="rId2"/>
            <a:stretch>
              <a:fillRect/>
            </a:stretch>
          </p:blipFill>
          <p:spPr>
            <a:xfrm>
              <a:off x="6385499" y="5693435"/>
              <a:ext cx="640726" cy="814154"/>
            </a:xfrm>
            <a:prstGeom prst="rect">
              <a:avLst/>
            </a:prstGeom>
          </p:spPr>
        </p:pic>
        <p:pic>
          <p:nvPicPr>
            <p:cNvPr id="14" name="Attēls 8">
              <a:extLst>
                <a:ext uri="{FF2B5EF4-FFF2-40B4-BE49-F238E27FC236}">
                  <a16:creationId xmlns:a16="http://schemas.microsoft.com/office/drawing/2014/main" id="{CAAFC464-B52B-FDE7-C64D-0996A443655F}"/>
                </a:ext>
              </a:extLst>
            </p:cNvPr>
            <p:cNvPicPr>
              <a:picLocks noChangeAspect="1"/>
            </p:cNvPicPr>
            <p:nvPr/>
          </p:nvPicPr>
          <p:blipFill>
            <a:blip r:embed="rId3"/>
            <a:stretch>
              <a:fillRect/>
            </a:stretch>
          </p:blipFill>
          <p:spPr>
            <a:xfrm>
              <a:off x="5327520" y="5604723"/>
              <a:ext cx="889828" cy="976856"/>
            </a:xfrm>
            <a:prstGeom prst="rect">
              <a:avLst/>
            </a:prstGeom>
          </p:spPr>
        </p:pic>
      </p:grpSp>
      <p:sp>
        <p:nvSpPr>
          <p:cNvPr id="3" name="Title 1">
            <a:extLst>
              <a:ext uri="{FF2B5EF4-FFF2-40B4-BE49-F238E27FC236}">
                <a16:creationId xmlns:a16="http://schemas.microsoft.com/office/drawing/2014/main" id="{3F8CC21E-2493-2FAD-030D-89E3512A4C8A}"/>
              </a:ext>
            </a:extLst>
          </p:cNvPr>
          <p:cNvSpPr txBox="1">
            <a:spLocks/>
          </p:cNvSpPr>
          <p:nvPr/>
        </p:nvSpPr>
        <p:spPr>
          <a:xfrm>
            <a:off x="990601" y="1241093"/>
            <a:ext cx="495035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r>
              <a:rPr lang="lv-LV" sz="3600">
                <a:solidFill>
                  <a:schemeClr val="bg1"/>
                </a:solidFill>
              </a:rPr>
              <a:t>Paldies par uzmanību!</a:t>
            </a:r>
          </a:p>
        </p:txBody>
      </p:sp>
      <p:sp>
        <p:nvSpPr>
          <p:cNvPr id="2" name="Title 1">
            <a:extLst>
              <a:ext uri="{FF2B5EF4-FFF2-40B4-BE49-F238E27FC236}">
                <a16:creationId xmlns:a16="http://schemas.microsoft.com/office/drawing/2014/main" id="{026F5569-319F-9782-66A2-4DC6890F3577}"/>
              </a:ext>
            </a:extLst>
          </p:cNvPr>
          <p:cNvSpPr txBox="1">
            <a:spLocks/>
          </p:cNvSpPr>
          <p:nvPr/>
        </p:nvSpPr>
        <p:spPr>
          <a:xfrm>
            <a:off x="1145650" y="4130181"/>
            <a:ext cx="495035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rgbClr val="12B04C"/>
                </a:solidFill>
                <a:latin typeface="+mj-lt"/>
                <a:ea typeface="+mj-ea"/>
                <a:cs typeface="+mj-cs"/>
              </a:defRPr>
            </a:lvl1pPr>
          </a:lstStyle>
          <a:p>
            <a:pPr algn="just"/>
            <a:r>
              <a:rPr lang="lv-LV" sz="1400" b="0" dirty="0">
                <a:solidFill>
                  <a:schemeClr val="bg1"/>
                </a:solidFill>
              </a:rPr>
              <a:t>Projektu līdzfinansē Atveseļošanas fonds Darbības programmas «Latvijas Atveseļošanas un noturības mehānisma plāna 5.1.1.r. Reformas «Inovāciju pārvaldība un privāto P&amp;A investīciju motivācija «5.1.1.2.i. investīcijas «Atbalsta instruments pētniecībai un internacionalizācijai» otrās kārtas īstenošanas noteikumi.</a:t>
            </a:r>
          </a:p>
        </p:txBody>
      </p:sp>
    </p:spTree>
    <p:extLst>
      <p:ext uri="{BB962C8B-B14F-4D97-AF65-F5344CB8AC3E}">
        <p14:creationId xmlns:p14="http://schemas.microsoft.com/office/powerpoint/2010/main" val="208650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C286-294B-1A4F-46A4-54685C997F1D}"/>
              </a:ext>
            </a:extLst>
          </p:cNvPr>
          <p:cNvSpPr>
            <a:spLocks noGrp="1"/>
          </p:cNvSpPr>
          <p:nvPr>
            <p:ph type="title"/>
          </p:nvPr>
        </p:nvSpPr>
        <p:spPr>
          <a:xfrm>
            <a:off x="838200" y="365125"/>
            <a:ext cx="9397817" cy="1325563"/>
          </a:xfrm>
        </p:spPr>
        <p:txBody>
          <a:bodyPr anchor="ctr">
            <a:normAutofit/>
          </a:bodyPr>
          <a:lstStyle/>
          <a:p>
            <a:r>
              <a:rPr lang="lv-LV" sz="4000" dirty="0"/>
              <a:t>Investīcijas mērķis un mērķa grupa</a:t>
            </a:r>
            <a:r>
              <a:rPr lang="en-GB" sz="4000" dirty="0"/>
              <a:t> </a:t>
            </a:r>
            <a:r>
              <a:rPr lang="en-GB" sz="4000" dirty="0" err="1"/>
              <a:t>digitalizācijas</a:t>
            </a:r>
            <a:r>
              <a:rPr lang="en-GB" sz="4000" dirty="0"/>
              <a:t> </a:t>
            </a:r>
            <a:r>
              <a:rPr lang="en-GB" sz="4000" dirty="0" err="1"/>
              <a:t>projektā</a:t>
            </a:r>
            <a:endParaRPr lang="en-US" sz="4000" dirty="0"/>
          </a:p>
        </p:txBody>
      </p:sp>
      <p:graphicFrame>
        <p:nvGraphicFramePr>
          <p:cNvPr id="5" name="Content Placeholder 2">
            <a:extLst>
              <a:ext uri="{FF2B5EF4-FFF2-40B4-BE49-F238E27FC236}">
                <a16:creationId xmlns:a16="http://schemas.microsoft.com/office/drawing/2014/main" id="{352447B9-891A-27F3-151B-4CC4E92EE7AD}"/>
              </a:ext>
            </a:extLst>
          </p:cNvPr>
          <p:cNvGraphicFramePr>
            <a:graphicFrameLocks noGrp="1"/>
          </p:cNvGraphicFramePr>
          <p:nvPr>
            <p:ph idx="1"/>
          </p:nvPr>
        </p:nvGraphicFramePr>
        <p:xfrm>
          <a:off x="838200" y="1825625"/>
          <a:ext cx="10515600" cy="4146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4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C286-294B-1A4F-46A4-54685C997F1D}"/>
              </a:ext>
            </a:extLst>
          </p:cNvPr>
          <p:cNvSpPr>
            <a:spLocks noGrp="1"/>
          </p:cNvSpPr>
          <p:nvPr>
            <p:ph type="title"/>
          </p:nvPr>
        </p:nvSpPr>
        <p:spPr>
          <a:xfrm>
            <a:off x="838200" y="365125"/>
            <a:ext cx="9397817" cy="1325563"/>
          </a:xfrm>
        </p:spPr>
        <p:txBody>
          <a:bodyPr anchor="ctr">
            <a:normAutofit/>
          </a:bodyPr>
          <a:lstStyle/>
          <a:p>
            <a:r>
              <a:rPr lang="lv-LV" sz="4000" dirty="0"/>
              <a:t>Investīcijas mērķis un mērķa grupa</a:t>
            </a:r>
            <a:br>
              <a:rPr lang="en-GB" sz="4000" dirty="0"/>
            </a:br>
            <a:r>
              <a:rPr lang="en-GB" sz="4000" dirty="0" err="1"/>
              <a:t>jauno</a:t>
            </a:r>
            <a:r>
              <a:rPr lang="en-GB" sz="4000" dirty="0"/>
              <a:t> </a:t>
            </a:r>
            <a:r>
              <a:rPr lang="en-GB" sz="4000" dirty="0" err="1"/>
              <a:t>produktu</a:t>
            </a:r>
            <a:r>
              <a:rPr lang="en-GB" sz="4000" dirty="0"/>
              <a:t> </a:t>
            </a:r>
            <a:r>
              <a:rPr lang="en-GB" sz="4000" dirty="0" err="1"/>
              <a:t>projektā</a:t>
            </a:r>
            <a:endParaRPr lang="en-US" sz="4000" dirty="0"/>
          </a:p>
        </p:txBody>
      </p:sp>
      <p:graphicFrame>
        <p:nvGraphicFramePr>
          <p:cNvPr id="5" name="Content Placeholder 2">
            <a:extLst>
              <a:ext uri="{FF2B5EF4-FFF2-40B4-BE49-F238E27FC236}">
                <a16:creationId xmlns:a16="http://schemas.microsoft.com/office/drawing/2014/main" id="{352447B9-891A-27F3-151B-4CC4E92EE7AD}"/>
              </a:ext>
            </a:extLst>
          </p:cNvPr>
          <p:cNvGraphicFramePr>
            <a:graphicFrameLocks noGrp="1"/>
          </p:cNvGraphicFramePr>
          <p:nvPr>
            <p:ph idx="1"/>
            <p:extLst>
              <p:ext uri="{D42A27DB-BD31-4B8C-83A1-F6EECF244321}">
                <p14:modId xmlns:p14="http://schemas.microsoft.com/office/powerpoint/2010/main" val="1554438308"/>
              </p:ext>
            </p:extLst>
          </p:nvPr>
        </p:nvGraphicFramePr>
        <p:xfrm>
          <a:off x="838200" y="1825625"/>
          <a:ext cx="10515600" cy="4146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64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A10E-1F63-9E6F-A1BB-5E42907E2849}"/>
              </a:ext>
            </a:extLst>
          </p:cNvPr>
          <p:cNvSpPr>
            <a:spLocks noGrp="1"/>
          </p:cNvSpPr>
          <p:nvPr>
            <p:ph type="title"/>
          </p:nvPr>
        </p:nvSpPr>
        <p:spPr/>
        <p:txBody>
          <a:bodyPr>
            <a:normAutofit/>
          </a:bodyPr>
          <a:lstStyle/>
          <a:p>
            <a:r>
              <a:rPr lang="lv-LV" sz="4000" dirty="0"/>
              <a:t>Pētniecības projektu veidi</a:t>
            </a:r>
            <a:endParaRPr lang="en-GB" sz="4000" dirty="0"/>
          </a:p>
        </p:txBody>
      </p:sp>
      <p:sp>
        <p:nvSpPr>
          <p:cNvPr id="3" name="Content Placeholder 2">
            <a:extLst>
              <a:ext uri="{FF2B5EF4-FFF2-40B4-BE49-F238E27FC236}">
                <a16:creationId xmlns:a16="http://schemas.microsoft.com/office/drawing/2014/main" id="{F388A267-42CD-C84C-B27B-DF70533EEB75}"/>
              </a:ext>
            </a:extLst>
          </p:cNvPr>
          <p:cNvSpPr>
            <a:spLocks noGrp="1"/>
          </p:cNvSpPr>
          <p:nvPr>
            <p:ph idx="1"/>
          </p:nvPr>
        </p:nvSpPr>
        <p:spPr/>
        <p:txBody>
          <a:bodyPr>
            <a:normAutofit fontScale="92500" lnSpcReduction="10000"/>
          </a:bodyPr>
          <a:lstStyle/>
          <a:p>
            <a:r>
              <a:rPr lang="lv-LV" b="1" dirty="0"/>
              <a:t>Nozares pētījums </a:t>
            </a:r>
            <a:r>
              <a:rPr lang="lv-LV" dirty="0"/>
              <a:t>– pētījums, kuru īsteno viens partneris vai pētījums, kuru īsteno vadošais partneris kopā ar vienu vai vairākiem sadarbības partneriem. </a:t>
            </a:r>
          </a:p>
          <a:p>
            <a:r>
              <a:rPr lang="lv-LV" b="1" dirty="0"/>
              <a:t>Starpnozaru pētījums </a:t>
            </a:r>
            <a:r>
              <a:rPr lang="lv-LV" dirty="0"/>
              <a:t>– divu vai vairāku </a:t>
            </a:r>
            <a:r>
              <a:rPr lang="lv-LV" b="1" dirty="0"/>
              <a:t>dažādu nozaru</a:t>
            </a:r>
            <a:r>
              <a:rPr lang="lv-LV" dirty="0"/>
              <a:t> (ar dažādiem saimnieciskās darbības statistiskās klasifikācijas kodiem) saimnieciskās darbības veicēju dalīšanās vai apmaiņa ar informāciju, resursiem, tehnoloģijām, metodēm, lai kopīgi izstrādātu jaunu produktu vai pakalpojumu, kur, atsevišķi darbojoties, nevar sasniegt vēlamo rezultātu. Partnerības gadījumā jānodrošina efektīva sadarbība.</a:t>
            </a:r>
          </a:p>
          <a:p>
            <a:r>
              <a:rPr lang="lv-LV" b="1" dirty="0"/>
              <a:t>Starptautisks pētījums </a:t>
            </a:r>
            <a:r>
              <a:rPr lang="lv-LV" dirty="0"/>
              <a:t>– tāds, kas apstiprināts kā starptautisks Eiropas kopējo interešu projekts (IPCEI) vai ko īsteno starptautiski partneri</a:t>
            </a:r>
            <a:endParaRPr lang="en-GB" dirty="0"/>
          </a:p>
        </p:txBody>
      </p:sp>
    </p:spTree>
    <p:extLst>
      <p:ext uri="{BB962C8B-B14F-4D97-AF65-F5344CB8AC3E}">
        <p14:creationId xmlns:p14="http://schemas.microsoft.com/office/powerpoint/2010/main" val="310794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dirty="0"/>
              <a:t>Atbalstāmās darbības</a:t>
            </a:r>
          </a:p>
        </p:txBody>
      </p:sp>
      <p:sp>
        <p:nvSpPr>
          <p:cNvPr id="8" name="Content Placeholder 2">
            <a:extLst>
              <a:ext uri="{FF2B5EF4-FFF2-40B4-BE49-F238E27FC236}">
                <a16:creationId xmlns:a16="http://schemas.microsoft.com/office/drawing/2014/main" id="{A3D8333E-0249-4100-C69E-5D9FCC896DE3}"/>
              </a:ext>
            </a:extLst>
          </p:cNvPr>
          <p:cNvSpPr txBox="1">
            <a:spLocks/>
          </p:cNvSpPr>
          <p:nvPr/>
        </p:nvSpPr>
        <p:spPr>
          <a:xfrm>
            <a:off x="838200" y="1534271"/>
            <a:ext cx="8332694" cy="39575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latin typeface="+mj-lt"/>
              </a:rPr>
              <a:t>Tehniski ekonomiskā </a:t>
            </a:r>
            <a:r>
              <a:rPr lang="lv-LV" dirty="0" err="1">
                <a:latin typeface="+mj-lt"/>
              </a:rPr>
              <a:t>priekšizpēte</a:t>
            </a:r>
            <a:endParaRPr lang="lv-LV" dirty="0">
              <a:latin typeface="+mj-lt"/>
            </a:endParaRPr>
          </a:p>
          <a:p>
            <a:pPr marL="0" indent="0" algn="just">
              <a:buFont typeface="Arial" panose="020B0604020202020204" pitchFamily="34" charset="0"/>
              <a:buNone/>
            </a:pPr>
            <a:r>
              <a:rPr lang="lv-LV" sz="2000" dirty="0">
                <a:solidFill>
                  <a:srgbClr val="1F1F1F"/>
                </a:solidFill>
                <a:highlight>
                  <a:srgbClr val="FFFFFF"/>
                </a:highlight>
                <a:latin typeface="+mj-lt"/>
              </a:rPr>
              <a:t>Pētniecības projekta potenciāla novērtējums un analīze ar mērķi atvieglot lēmuma pieņemšanas procesu, objektīvi un racionāli apzinot projekta priekšrocības, trūkumus, iespējas un draudus, kā arī nosakot tā īstenošanai vajadzīgos resursus un vispārīgi – tā izdošanās izredzes.</a:t>
            </a:r>
            <a:endParaRPr lang="en-GB" sz="2000" dirty="0">
              <a:solidFill>
                <a:srgbClr val="1F1F1F"/>
              </a:solidFill>
              <a:highlight>
                <a:srgbClr val="FFFFFF"/>
              </a:highlight>
              <a:latin typeface="+mj-lt"/>
            </a:endParaRPr>
          </a:p>
          <a:p>
            <a:pPr marL="0" indent="0" algn="just">
              <a:buFont typeface="Arial" panose="020B0604020202020204" pitchFamily="34" charset="0"/>
              <a:buNone/>
            </a:pPr>
            <a:endParaRPr lang="en-GB" sz="2000" dirty="0">
              <a:solidFill>
                <a:srgbClr val="1F1F1F"/>
              </a:solidFill>
              <a:highlight>
                <a:srgbClr val="FFFFFF"/>
              </a:highlight>
              <a:latin typeface="+mj-lt"/>
            </a:endParaRPr>
          </a:p>
          <a:p>
            <a:pPr algn="just"/>
            <a:r>
              <a:rPr lang="en-US" sz="2000" dirty="0" err="1">
                <a:solidFill>
                  <a:srgbClr val="FF0000"/>
                </a:solidFill>
                <a:latin typeface="+mj-lt"/>
              </a:rPr>
              <a:t>tikai</a:t>
            </a:r>
            <a:r>
              <a:rPr lang="en-US" sz="2000" dirty="0">
                <a:solidFill>
                  <a:srgbClr val="FF0000"/>
                </a:solidFill>
                <a:latin typeface="+mj-lt"/>
              </a:rPr>
              <a:t> </a:t>
            </a:r>
            <a:r>
              <a:rPr lang="en-US" sz="2000" dirty="0" err="1">
                <a:solidFill>
                  <a:srgbClr val="FF0000"/>
                </a:solidFill>
                <a:latin typeface="+mj-lt"/>
              </a:rPr>
              <a:t>pētniecības</a:t>
            </a:r>
            <a:r>
              <a:rPr lang="en-US" sz="2000" dirty="0">
                <a:solidFill>
                  <a:srgbClr val="FF0000"/>
                </a:solidFill>
                <a:latin typeface="+mj-lt"/>
              </a:rPr>
              <a:t> </a:t>
            </a:r>
            <a:r>
              <a:rPr lang="en-US" sz="2000" dirty="0" err="1">
                <a:solidFill>
                  <a:srgbClr val="FF0000"/>
                </a:solidFill>
                <a:latin typeface="+mj-lt"/>
              </a:rPr>
              <a:t>projektiem</a:t>
            </a:r>
            <a:r>
              <a:rPr lang="en-US" sz="2000" dirty="0">
                <a:solidFill>
                  <a:srgbClr val="FF0000"/>
                </a:solidFill>
                <a:latin typeface="+mj-lt"/>
              </a:rPr>
              <a:t>, kuru </a:t>
            </a:r>
            <a:r>
              <a:rPr lang="en-US" sz="2000" dirty="0" err="1">
                <a:solidFill>
                  <a:srgbClr val="FF0000"/>
                </a:solidFill>
                <a:latin typeface="+mj-lt"/>
              </a:rPr>
              <a:t>kopsumma</a:t>
            </a:r>
            <a:r>
              <a:rPr lang="en-US" sz="2000" dirty="0">
                <a:solidFill>
                  <a:srgbClr val="FF0000"/>
                </a:solidFill>
                <a:latin typeface="+mj-lt"/>
              </a:rPr>
              <a:t> </a:t>
            </a:r>
            <a:r>
              <a:rPr lang="en-US" sz="2000" dirty="0" err="1">
                <a:solidFill>
                  <a:srgbClr val="FF0000"/>
                </a:solidFill>
                <a:latin typeface="+mj-lt"/>
              </a:rPr>
              <a:t>pārsniedz</a:t>
            </a:r>
            <a:r>
              <a:rPr lang="en-US" sz="2000" dirty="0">
                <a:solidFill>
                  <a:srgbClr val="FF0000"/>
                </a:solidFill>
                <a:latin typeface="+mj-lt"/>
              </a:rPr>
              <a:t> 250 000 euro</a:t>
            </a:r>
          </a:p>
          <a:p>
            <a:pPr algn="just"/>
            <a:r>
              <a:rPr lang="en-US" sz="2000" dirty="0" err="1">
                <a:latin typeface="+mj-lt"/>
              </a:rPr>
              <a:t>atbalsta</a:t>
            </a:r>
            <a:r>
              <a:rPr lang="en-US" sz="2000" dirty="0">
                <a:latin typeface="+mj-lt"/>
              </a:rPr>
              <a:t> </a:t>
            </a:r>
            <a:r>
              <a:rPr lang="en-US" sz="2000" dirty="0" err="1">
                <a:latin typeface="+mj-lt"/>
              </a:rPr>
              <a:t>intensitātes</a:t>
            </a:r>
            <a:r>
              <a:rPr lang="en-US" sz="2000" dirty="0">
                <a:latin typeface="+mj-lt"/>
              </a:rPr>
              <a:t> bez </a:t>
            </a:r>
            <a:r>
              <a:rPr lang="en-US" sz="2000" dirty="0" err="1">
                <a:latin typeface="+mj-lt"/>
              </a:rPr>
              <a:t>papildus</a:t>
            </a:r>
            <a:r>
              <a:rPr lang="en-US" sz="2000" dirty="0">
                <a:latin typeface="+mj-lt"/>
              </a:rPr>
              <a:t> 10-15%</a:t>
            </a:r>
          </a:p>
        </p:txBody>
      </p:sp>
    </p:spTree>
    <p:extLst>
      <p:ext uri="{BB962C8B-B14F-4D97-AF65-F5344CB8AC3E}">
        <p14:creationId xmlns:p14="http://schemas.microsoft.com/office/powerpoint/2010/main" val="369447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FDC4-563D-63DF-8D3D-7554EA511835}"/>
              </a:ext>
            </a:extLst>
          </p:cNvPr>
          <p:cNvSpPr>
            <a:spLocks noGrp="1"/>
          </p:cNvSpPr>
          <p:nvPr>
            <p:ph type="title"/>
          </p:nvPr>
        </p:nvSpPr>
        <p:spPr/>
        <p:txBody>
          <a:bodyPr>
            <a:normAutofit/>
          </a:bodyPr>
          <a:lstStyle/>
          <a:p>
            <a:r>
              <a:rPr lang="lv-LV" sz="4000" dirty="0"/>
              <a:t>Atbalstāmās darbības</a:t>
            </a:r>
            <a:endParaRPr lang="en-US" sz="4000" dirty="0"/>
          </a:p>
        </p:txBody>
      </p:sp>
      <p:sp>
        <p:nvSpPr>
          <p:cNvPr id="4" name="Content Placeholder 2">
            <a:extLst>
              <a:ext uri="{FF2B5EF4-FFF2-40B4-BE49-F238E27FC236}">
                <a16:creationId xmlns:a16="http://schemas.microsoft.com/office/drawing/2014/main" id="{BD516A2C-FD73-241F-EFF6-48398B73925B}"/>
              </a:ext>
            </a:extLst>
          </p:cNvPr>
          <p:cNvSpPr txBox="1">
            <a:spLocks/>
          </p:cNvSpPr>
          <p:nvPr/>
        </p:nvSpPr>
        <p:spPr>
          <a:xfrm>
            <a:off x="734786" y="3898219"/>
            <a:ext cx="8243047" cy="2289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dirty="0"/>
              <a:t>Eksperimentālā izstrāde</a:t>
            </a:r>
          </a:p>
          <a:p>
            <a:pPr marL="0" indent="0" algn="just">
              <a:buFont typeface="Arial" panose="020B0604020202020204" pitchFamily="34" charset="0"/>
              <a:buNone/>
            </a:pPr>
            <a:r>
              <a:rPr lang="lv-LV" sz="2000" dirty="0"/>
              <a:t>Esošo zinātnisko atziņu, tehnoloģisko, </a:t>
            </a:r>
            <a:r>
              <a:rPr lang="lv-LV" sz="2000" dirty="0" err="1"/>
              <a:t>darījumdarbības</a:t>
            </a:r>
            <a:r>
              <a:rPr lang="lv-LV" sz="2000" dirty="0"/>
              <a:t> un citu attiecīgu zināšanu un prasmju iegūšana, kombinēšana, modelēšana un izmantošana, lai izstrādātu jaunus vai uzlabotus produktus, procesus vai pakalpojumus. Tajā var ietilpt arī, piemēram, darbības, kuru mērķis ir jaunu produktu, procesu vai pakalpojumu konceptuāla definēšana, plānošana un dokumentēšana.</a:t>
            </a:r>
          </a:p>
        </p:txBody>
      </p:sp>
      <p:sp>
        <p:nvSpPr>
          <p:cNvPr id="3" name="Content Placeholder 2"/>
          <p:cNvSpPr>
            <a:spLocks noGrp="1"/>
          </p:cNvSpPr>
          <p:nvPr>
            <p:ph idx="1"/>
          </p:nvPr>
        </p:nvSpPr>
        <p:spPr>
          <a:xfrm>
            <a:off x="772886" y="1483769"/>
            <a:ext cx="8332694" cy="2289175"/>
          </a:xfrm>
        </p:spPr>
        <p:txBody>
          <a:bodyPr>
            <a:normAutofit lnSpcReduction="10000"/>
          </a:bodyPr>
          <a:lstStyle/>
          <a:p>
            <a:pPr marL="0" indent="0">
              <a:buNone/>
            </a:pPr>
            <a:r>
              <a:rPr lang="lv-LV" dirty="0"/>
              <a:t>Rūpnieciskais pētījums</a:t>
            </a:r>
          </a:p>
          <a:p>
            <a:pPr marL="0" indent="0" algn="just">
              <a:buNone/>
            </a:pPr>
            <a:r>
              <a:rPr lang="lv-LV" sz="2000" dirty="0"/>
              <a:t>Plānveida pētījumi vai nozīmīgs izpētes darbs ar mērķi iegūt jaunas zināšanas un prasmes jaunu produktu, procesu vai pakalpojumu izstrādei vai jau esošo produktu, procesu vai pakalpojumu būtiskai uzlabošanai. Tie ietver kompleksu sistēmu komplektējošo daļu radīšanu un var ietvert prototipu veidošanu laboratorijas vidē vai vidē ar simulētām </a:t>
            </a:r>
            <a:r>
              <a:rPr lang="lv-LV" sz="2000" dirty="0" err="1"/>
              <a:t>saskarnēm</a:t>
            </a:r>
            <a:r>
              <a:rPr lang="lv-LV" sz="2000" dirty="0"/>
              <a:t> ar pastāvošām sistēmām, kā arī izmēģinājuma līniju radīšanu, ja tas nepieciešams rūpnieciskajiem pētījumiem un jo īpaši nepatentētu tehnoloģiju validēšanai.</a:t>
            </a:r>
          </a:p>
          <a:p>
            <a:pPr marL="0" indent="0">
              <a:buNone/>
            </a:pPr>
            <a:endParaRPr lang="lv-LV" sz="2000" dirty="0"/>
          </a:p>
        </p:txBody>
      </p:sp>
      <p:sp>
        <p:nvSpPr>
          <p:cNvPr id="5" name="Call-out: Left Arrow 4">
            <a:extLst>
              <a:ext uri="{FF2B5EF4-FFF2-40B4-BE49-F238E27FC236}">
                <a16:creationId xmlns:a16="http://schemas.microsoft.com/office/drawing/2014/main" id="{6B6A7B60-03E1-A181-B6B2-101756495508}"/>
              </a:ext>
            </a:extLst>
          </p:cNvPr>
          <p:cNvSpPr/>
          <p:nvPr/>
        </p:nvSpPr>
        <p:spPr>
          <a:xfrm>
            <a:off x="9356271" y="4414157"/>
            <a:ext cx="2306642" cy="125730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Vismaz 25%</a:t>
            </a:r>
          </a:p>
        </p:txBody>
      </p:sp>
    </p:spTree>
    <p:extLst>
      <p:ext uri="{BB962C8B-B14F-4D97-AF65-F5344CB8AC3E}">
        <p14:creationId xmlns:p14="http://schemas.microsoft.com/office/powerpoint/2010/main" val="9576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B6AC-C0DE-832D-CFFA-5047622D35AC}"/>
              </a:ext>
            </a:extLst>
          </p:cNvPr>
          <p:cNvSpPr>
            <a:spLocks noGrp="1"/>
          </p:cNvSpPr>
          <p:nvPr>
            <p:ph type="title"/>
          </p:nvPr>
        </p:nvSpPr>
        <p:spPr/>
        <p:txBody>
          <a:bodyPr>
            <a:normAutofit/>
          </a:bodyPr>
          <a:lstStyle/>
          <a:p>
            <a:r>
              <a:rPr lang="lv-LV" sz="4000" dirty="0"/>
              <a:t>Citi nosacījumi</a:t>
            </a:r>
            <a:endParaRPr lang="en-GB" sz="4000" dirty="0"/>
          </a:p>
        </p:txBody>
      </p:sp>
      <p:sp>
        <p:nvSpPr>
          <p:cNvPr id="3" name="Content Placeholder 2">
            <a:extLst>
              <a:ext uri="{FF2B5EF4-FFF2-40B4-BE49-F238E27FC236}">
                <a16:creationId xmlns:a16="http://schemas.microsoft.com/office/drawing/2014/main" id="{38DE76F6-E328-0B16-EAD0-7A236852DBB3}"/>
              </a:ext>
            </a:extLst>
          </p:cNvPr>
          <p:cNvSpPr>
            <a:spLocks noGrp="1"/>
          </p:cNvSpPr>
          <p:nvPr>
            <p:ph idx="1"/>
          </p:nvPr>
        </p:nvSpPr>
        <p:spPr/>
        <p:txBody>
          <a:bodyPr>
            <a:normAutofit lnSpcReduction="10000"/>
          </a:bodyPr>
          <a:lstStyle/>
          <a:p>
            <a:r>
              <a:rPr lang="lv-LV" dirty="0"/>
              <a:t>Paredzētie pētījumi atbilst 4.-8. tehnoloģiju gatavības līmenim (TRL4-TRL8):</a:t>
            </a:r>
          </a:p>
          <a:p>
            <a:endParaRPr lang="lv-LV" dirty="0"/>
          </a:p>
          <a:p>
            <a:endParaRPr lang="lv-LV" dirty="0"/>
          </a:p>
          <a:p>
            <a:endParaRPr lang="lv-LV" dirty="0"/>
          </a:p>
          <a:p>
            <a:endParaRPr lang="lv-LV" dirty="0"/>
          </a:p>
          <a:p>
            <a:r>
              <a:rPr lang="lv-LV" dirty="0"/>
              <a:t>Pētniecības projektu, ja tā ieviešanas termiņš ir garāks par 6 mēnešiem, sadala posmos un katram posmam nosaka sasniedzamos darbus un rezultātus. </a:t>
            </a:r>
          </a:p>
          <a:p>
            <a:endParaRPr lang="en-GB" dirty="0"/>
          </a:p>
        </p:txBody>
      </p:sp>
      <p:pic>
        <p:nvPicPr>
          <p:cNvPr id="5" name="Picture 4">
            <a:extLst>
              <a:ext uri="{FF2B5EF4-FFF2-40B4-BE49-F238E27FC236}">
                <a16:creationId xmlns:a16="http://schemas.microsoft.com/office/drawing/2014/main" id="{49D61FF2-476F-5FF6-E248-AD6329428421}"/>
              </a:ext>
            </a:extLst>
          </p:cNvPr>
          <p:cNvPicPr>
            <a:picLocks noChangeAspect="1"/>
          </p:cNvPicPr>
          <p:nvPr/>
        </p:nvPicPr>
        <p:blipFill>
          <a:blip r:embed="rId2"/>
          <a:stretch>
            <a:fillRect/>
          </a:stretch>
        </p:blipFill>
        <p:spPr>
          <a:xfrm>
            <a:off x="38463" y="2665911"/>
            <a:ext cx="12192000" cy="1637731"/>
          </a:xfrm>
          <a:prstGeom prst="rect">
            <a:avLst/>
          </a:prstGeom>
        </p:spPr>
      </p:pic>
    </p:spTree>
    <p:extLst>
      <p:ext uri="{BB962C8B-B14F-4D97-AF65-F5344CB8AC3E}">
        <p14:creationId xmlns:p14="http://schemas.microsoft.com/office/powerpoint/2010/main" val="901921016"/>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2fccd1-234b-41a8-bf60-db7e1d272b90">
      <Terms xmlns="http://schemas.microsoft.com/office/infopath/2007/PartnerControls"/>
    </lcf76f155ced4ddcb4097134ff3c332f>
    <TaxCatchAll xmlns="b7033556-8cdb-442b-999c-1352e329eb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s" ma:contentTypeID="0x010100C387D74C3A635D47BFF168B8DFB97BE4" ma:contentTypeVersion="14" ma:contentTypeDescription="Izveidot jaunu dokumentu." ma:contentTypeScope="" ma:versionID="a28bfbbe389a07fba43b11fab9f717c2">
  <xsd:schema xmlns:xsd="http://www.w3.org/2001/XMLSchema" xmlns:xs="http://www.w3.org/2001/XMLSchema" xmlns:p="http://schemas.microsoft.com/office/2006/metadata/properties" xmlns:ns2="ae2fccd1-234b-41a8-bf60-db7e1d272b90" xmlns:ns3="b7033556-8cdb-442b-999c-1352e329ebb5" targetNamespace="http://schemas.microsoft.com/office/2006/metadata/properties" ma:root="true" ma:fieldsID="6e86c345614e5bf0c3cbb4637d931a57" ns2:_="" ns3:_="">
    <xsd:import namespace="ae2fccd1-234b-41a8-bf60-db7e1d272b90"/>
    <xsd:import namespace="b7033556-8cdb-442b-999c-1352e329eb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fccd1-234b-41a8-bf60-db7e1d272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09a686a8-f85c-46aa-860e-c6a7814f063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033556-8cdb-442b-999c-1352e329ebb5"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1745c7f3-e348-413b-af3e-f7a2cc6a8ba2}" ma:internalName="TaxCatchAll" ma:showField="CatchAllData" ma:web="b7033556-8cdb-442b-999c-1352e329e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D90651-9B00-4AF0-8ECE-EBF2622A0DBA}">
  <ds:schemaRefs>
    <ds:schemaRef ds:uri="http://schemas.microsoft.com/sharepoint/v3/contenttype/forms"/>
  </ds:schemaRefs>
</ds:datastoreItem>
</file>

<file path=customXml/itemProps2.xml><?xml version="1.0" encoding="utf-8"?>
<ds:datastoreItem xmlns:ds="http://schemas.openxmlformats.org/officeDocument/2006/customXml" ds:itemID="{337BD1E3-B021-44AE-88F6-0A5DCA5C3107}">
  <ds:schemaRefs>
    <ds:schemaRef ds:uri="238081b2-5c5b-4d6e-8cf1-a13a6f7ff3df"/>
    <ds:schemaRef ds:uri="3988a6f7-079e-4555-933f-78da273f867d"/>
    <ds:schemaRef ds:uri="5278238e-b8d0-4376-b373-df40f7dee6ae"/>
    <ds:schemaRef ds:uri="7b9a61a9-d1da-4086-9c43-cbb3af4a3acc"/>
    <ds:schemaRef ds:uri="8b777f72-a649-42f3-9614-d0c0af32916b"/>
    <ds:schemaRef ds:uri="ae2fccd1-234b-41a8-bf60-db7e1d272b90"/>
    <ds:schemaRef ds:uri="b7033556-8cdb-442b-999c-1352e329ebb5"/>
    <ds:schemaRef ds:uri="c822a4df-683f-4a64-947a-edde364172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54BD78-D85B-4B90-B661-F219F9BBA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2fccd1-234b-41a8-bf60-db7e1d272b90"/>
    <ds:schemaRef ds:uri="b7033556-8cdb-442b-999c-1352e329e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TotalTime>
  <Words>2202</Words>
  <Application>Microsoft Office PowerPoint</Application>
  <PresentationFormat>Platekrāna</PresentationFormat>
  <Paragraphs>207</Paragraphs>
  <Slides>31</Slides>
  <Notes>0</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31</vt:i4>
      </vt:variant>
    </vt:vector>
  </HeadingPairs>
  <TitlesOfParts>
    <vt:vector size="37" baseType="lpstr">
      <vt:lpstr>Arial</vt:lpstr>
      <vt:lpstr>Calibri</vt:lpstr>
      <vt:lpstr>Montserrat</vt:lpstr>
      <vt:lpstr>Times New Roman</vt:lpstr>
      <vt:lpstr>Wingdings</vt:lpstr>
      <vt:lpstr>Office Theme</vt:lpstr>
      <vt:lpstr>PowerPoint prezentācija</vt:lpstr>
      <vt:lpstr>Projekta mērķis digitalizācijas projektā</vt:lpstr>
      <vt:lpstr>Projekta mērķis jauno produktu projektā</vt:lpstr>
      <vt:lpstr>Investīcijas mērķis un mērķa grupa digitalizācijas projektā</vt:lpstr>
      <vt:lpstr>Investīcijas mērķis un mērķa grupa jauno produktu projektā</vt:lpstr>
      <vt:lpstr>Pētniecības projektu veidi</vt:lpstr>
      <vt:lpstr>Atbalstāmās darbības</vt:lpstr>
      <vt:lpstr>Atbalstāmās darbības</vt:lpstr>
      <vt:lpstr>Citi nosacījumi</vt:lpstr>
      <vt:lpstr>Atbalsta intensitātes</vt:lpstr>
      <vt:lpstr>Paaugstinātās intensitātes piemērošanas nosacījumi</vt:lpstr>
      <vt:lpstr>Finansējums</vt:lpstr>
      <vt:lpstr>Pētniecības projektu atlase  </vt:lpstr>
      <vt:lpstr>Pētniecības projekta apraksts</vt:lpstr>
      <vt:lpstr>Svarīgākais par attiecināmajām izmaksām</vt:lpstr>
      <vt:lpstr>Attiecināmās izmaksas</vt:lpstr>
      <vt:lpstr>Biežākās kļūdas pētniecības projekta aprakstā</vt:lpstr>
      <vt:lpstr>PowerPoint prezentācija</vt:lpstr>
      <vt:lpstr>PowerPoint prezentācija</vt:lpstr>
      <vt:lpstr>PowerPoint prezentācija</vt:lpstr>
      <vt:lpstr>PowerPoint prezentācija</vt:lpstr>
      <vt:lpstr>PowerPoint prezentācija</vt:lpstr>
      <vt:lpstr>Pētniecības projekta budžets</vt:lpstr>
      <vt:lpstr>Pētniecības projekta budžets</vt:lpstr>
      <vt:lpstr>PowerPoint prezentācija</vt:lpstr>
      <vt:lpstr>Pētniecības projektu vērtēšanas kritēriji</vt:lpstr>
      <vt:lpstr>Papildus līdzmaksājums</vt:lpstr>
      <vt:lpstr>Atlases laika grafiks un izvērtēšanas kārtība</vt:lpstr>
      <vt:lpstr>Noderīgi materiāli</vt:lpstr>
      <vt:lpstr>Kontaktinformācija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Dace Saukuma</cp:lastModifiedBy>
  <cp:revision>8</cp:revision>
  <dcterms:created xsi:type="dcterms:W3CDTF">2021-03-21T20:44:19Z</dcterms:created>
  <dcterms:modified xsi:type="dcterms:W3CDTF">2026-03-09T09:53:43Z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0x010100C387D74C3A635D47BFF168B8DFB97BE4</vt:lpwstr>
  </property>
</Properties>
</file>