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86" r:id="rId3"/>
    <p:sldId id="287" r:id="rId4"/>
    <p:sldId id="288" r:id="rId5"/>
    <p:sldId id="265" r:id="rId6"/>
    <p:sldId id="258" r:id="rId7"/>
    <p:sldId id="256" r:id="rId8"/>
    <p:sldId id="257" r:id="rId9"/>
    <p:sldId id="259" r:id="rId10"/>
    <p:sldId id="260" r:id="rId11"/>
    <p:sldId id="264" r:id="rId12"/>
    <p:sldId id="262" r:id="rId13"/>
    <p:sldId id="263" r:id="rId14"/>
    <p:sldId id="261" r:id="rId15"/>
    <p:sldId id="276" r:id="rId16"/>
    <p:sldId id="279" r:id="rId17"/>
    <p:sldId id="289" r:id="rId18"/>
    <p:sldId id="274" r:id="rId19"/>
    <p:sldId id="277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7" d="100"/>
          <a:sy n="77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87E56-3B52-4393-865A-37C323D3EE7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A69AB-4EE9-46CF-96C7-FD4F6FB77C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325:</a:t>
            </a:r>
            <a:r>
              <a:rPr lang="en-US" baseline="0" dirty="0"/>
              <a:t> </a:t>
            </a:r>
            <a:r>
              <a:rPr lang="en-US" baseline="0" dirty="0" err="1"/>
              <a:t>Nicea</a:t>
            </a:r>
            <a:r>
              <a:rPr lang="en-US" baseline="0" dirty="0"/>
              <a:t>;   381: Constantinople;   431: Ephesus;   451: Chalcedon;   553: 2</a:t>
            </a:r>
            <a:r>
              <a:rPr lang="en-US" baseline="30000" dirty="0"/>
              <a:t>nd</a:t>
            </a:r>
            <a:r>
              <a:rPr lang="en-US" baseline="0" dirty="0"/>
              <a:t> Constantinople;   681: 3</a:t>
            </a:r>
            <a:r>
              <a:rPr lang="en-US" baseline="30000" dirty="0"/>
              <a:t>rd</a:t>
            </a:r>
            <a:r>
              <a:rPr lang="en-US" baseline="0" dirty="0"/>
              <a:t> Constantinople;   787: 2</a:t>
            </a:r>
            <a:r>
              <a:rPr lang="en-US" baseline="30000" dirty="0"/>
              <a:t>nd</a:t>
            </a:r>
            <a:r>
              <a:rPr lang="en-US" baseline="0" dirty="0"/>
              <a:t> </a:t>
            </a:r>
            <a:r>
              <a:rPr lang="en-US" baseline="0" dirty="0" err="1"/>
              <a:t>Nicea</a:t>
            </a:r>
            <a:r>
              <a:rPr lang="en-US" baseline="0" dirty="0"/>
              <a:t>;   870: 4</a:t>
            </a:r>
            <a:r>
              <a:rPr lang="en-US" baseline="30000" dirty="0"/>
              <a:t>th</a:t>
            </a:r>
            <a:r>
              <a:rPr lang="en-US" baseline="0" dirty="0"/>
              <a:t> Constantinople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B605-04E7-4844-A561-7EAEE16E743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5EF5-D7C1-4BFA-87E7-35F9C1402EAF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09705-76F9-4C96-A5CE-1AA88142A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the Old Catholic Church">
            <a:extLst>
              <a:ext uri="{FF2B5EF4-FFF2-40B4-BE49-F238E27FC236}">
                <a16:creationId xmlns:a16="http://schemas.microsoft.com/office/drawing/2014/main" id="{598186A0-BEFE-DB2E-5BEB-7DC28EE9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E69DF-BE7B-FD23-9E0A-DDAF4C4B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17240"/>
            <a:ext cx="9143980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Early Church was the Catholic Church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9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b="1" i="1" u="sng" dirty="0">
                <a:solidFill>
                  <a:srgbClr val="7030A0"/>
                </a:solidFill>
              </a:rPr>
              <a:t>It’s All About Our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Note: Biblical sources were not historians by our modern definition but “ministers of the word”</a:t>
            </a:r>
          </a:p>
          <a:p>
            <a:r>
              <a:rPr lang="en-US" b="1" dirty="0"/>
              <a:t>They were answering questions like; “What is the significance of this event for our salvation?”</a:t>
            </a:r>
          </a:p>
          <a:p>
            <a:r>
              <a:rPr lang="en-US" b="1" dirty="0"/>
              <a:t>Speeches, dialogues, etc. should not be viewed as exact quotations but as teaching techniques for the salvation message</a:t>
            </a:r>
          </a:p>
          <a:p>
            <a:r>
              <a:rPr lang="en-US" b="1" dirty="0"/>
              <a:t>The main audience of a particular speech is usually not the listener portrayed in the text but the reading audience of the event</a:t>
            </a:r>
          </a:p>
          <a:p>
            <a:r>
              <a:rPr lang="en-US" b="1" dirty="0"/>
              <a:t>Only crucial salvation events are included</a:t>
            </a:r>
          </a:p>
          <a:p>
            <a:r>
              <a:rPr lang="en-US" b="1" dirty="0"/>
              <a:t>Various literary forms are used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960438"/>
          </a:xfrm>
        </p:spPr>
        <p:txBody>
          <a:bodyPr/>
          <a:lstStyle/>
          <a:p>
            <a:r>
              <a:rPr lang="en-US" b="1" i="1" u="sng" dirty="0">
                <a:solidFill>
                  <a:srgbClr val="7030A0"/>
                </a:solidFill>
              </a:rPr>
              <a:t>The Holy Spirit 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943600"/>
          </a:xfrm>
        </p:spPr>
        <p:txBody>
          <a:bodyPr/>
          <a:lstStyle/>
          <a:p>
            <a:r>
              <a:rPr lang="en-US" b="1" dirty="0"/>
              <a:t>Even with Jesus’ instructions the disciples could not figure out God’s complete plan in advance</a:t>
            </a:r>
          </a:p>
          <a:p>
            <a:r>
              <a:rPr lang="en-US" b="1" dirty="0"/>
              <a:t>God intervenes through the Holy Spirit at critical turning points in the story of Acts and beyond</a:t>
            </a:r>
          </a:p>
          <a:p>
            <a:r>
              <a:rPr lang="en-US" b="1" dirty="0"/>
              <a:t>The disciples are NOT manipulated puppets</a:t>
            </a:r>
          </a:p>
          <a:p>
            <a:r>
              <a:rPr lang="en-US" b="1" dirty="0"/>
              <a:t>They have to “figure out” the significance of their experiences (Act 10:9-15, 27-28)</a:t>
            </a:r>
          </a:p>
          <a:p>
            <a:r>
              <a:rPr lang="en-US" b="1" dirty="0"/>
              <a:t>At some point Luke becomes an eye witness himself to many events (“we &amp; I” sections in Acts 16:10-17, 20:5-15, 21:1-18, 27:1-28)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960438"/>
          </a:xfrm>
        </p:spPr>
        <p:txBody>
          <a:bodyPr/>
          <a:lstStyle/>
          <a:p>
            <a:r>
              <a:rPr lang="en-US" b="1" i="1" u="sng" dirty="0">
                <a:solidFill>
                  <a:srgbClr val="7030A0"/>
                </a:solidFill>
              </a:rPr>
              <a:t>The Scholars’ Outline of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>
            <a:normAutofit/>
          </a:bodyPr>
          <a:lstStyle/>
          <a:p>
            <a:r>
              <a:rPr lang="en-US" b="1" dirty="0"/>
              <a:t>Prep for the Christian Mission (1:1 – 2:13)</a:t>
            </a:r>
          </a:p>
          <a:p>
            <a:pPr lvl="1">
              <a:buNone/>
            </a:pPr>
            <a:r>
              <a:rPr lang="en-US" dirty="0"/>
              <a:t>Waiting in Jerusalem, replacing Judas, Pentecost </a:t>
            </a:r>
          </a:p>
          <a:p>
            <a:r>
              <a:rPr lang="en-US" b="1" dirty="0"/>
              <a:t>The Mission in Jerusalem (2:14 – 8:3)</a:t>
            </a:r>
          </a:p>
          <a:p>
            <a:pPr lvl="1">
              <a:buNone/>
            </a:pPr>
            <a:r>
              <a:rPr lang="en-US" dirty="0"/>
              <a:t>Peter’s sermons, 1</a:t>
            </a:r>
            <a:r>
              <a:rPr lang="en-US" baseline="30000" dirty="0"/>
              <a:t>st</a:t>
            </a:r>
            <a:r>
              <a:rPr lang="en-US" dirty="0"/>
              <a:t> Deacons, trial and death of Stephen</a:t>
            </a:r>
          </a:p>
          <a:p>
            <a:r>
              <a:rPr lang="en-US" b="1" dirty="0"/>
              <a:t>Mission in Judea and Samaria (8:4 – 9:43)</a:t>
            </a:r>
          </a:p>
          <a:p>
            <a:pPr lvl="1">
              <a:buNone/>
            </a:pPr>
            <a:r>
              <a:rPr lang="en-US" dirty="0"/>
              <a:t>Philip preaches in Samaria, Paul’s conversion</a:t>
            </a:r>
          </a:p>
          <a:p>
            <a:r>
              <a:rPr lang="en-US" b="1" dirty="0"/>
              <a:t>Inauguration of the Gentile Mission (10:1 – 15:35)</a:t>
            </a:r>
          </a:p>
          <a:p>
            <a:pPr lvl="1">
              <a:buNone/>
            </a:pPr>
            <a:r>
              <a:rPr lang="en-US" dirty="0"/>
              <a:t>Cornelius’ conversion, Paul’s 1</a:t>
            </a:r>
            <a:r>
              <a:rPr lang="en-US" baseline="30000" dirty="0"/>
              <a:t>st</a:t>
            </a:r>
            <a:r>
              <a:rPr lang="en-US" dirty="0"/>
              <a:t> Mission, 1</a:t>
            </a:r>
            <a:r>
              <a:rPr lang="en-US" baseline="30000" dirty="0"/>
              <a:t>st</a:t>
            </a:r>
            <a:r>
              <a:rPr lang="en-US" dirty="0"/>
              <a:t> Council</a:t>
            </a:r>
          </a:p>
          <a:p>
            <a:r>
              <a:rPr lang="en-US" b="1" dirty="0"/>
              <a:t>Paul’s Mission to the ends of the earth (15:36 – 28:31) </a:t>
            </a:r>
            <a:r>
              <a:rPr lang="en-US" sz="2800" dirty="0"/>
              <a:t>Paul’s 2</a:t>
            </a:r>
            <a:r>
              <a:rPr lang="en-US" sz="2800" baseline="30000" dirty="0"/>
              <a:t>nd</a:t>
            </a:r>
            <a:r>
              <a:rPr lang="en-US" sz="2800" dirty="0"/>
              <a:t> &amp; 3</a:t>
            </a:r>
            <a:r>
              <a:rPr lang="en-US" sz="2800" baseline="30000" dirty="0"/>
              <a:t>rd</a:t>
            </a:r>
            <a:r>
              <a:rPr lang="en-US" sz="2800" dirty="0"/>
              <a:t> Missionary Journeys, his arrest in Jerusalem, his journey to Rome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884238"/>
          </a:xfrm>
        </p:spPr>
        <p:txBody>
          <a:bodyPr>
            <a:normAutofit/>
          </a:bodyPr>
          <a:lstStyle/>
          <a:p>
            <a:r>
              <a:rPr lang="en-US" sz="4800" b="1" i="1" u="sng" dirty="0">
                <a:solidFill>
                  <a:srgbClr val="7030A0"/>
                </a:solidFill>
              </a:rPr>
              <a:t>Paul’s Missionary Journeys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19800"/>
          </a:xfrm>
        </p:spPr>
        <p:txBody>
          <a:bodyPr>
            <a:normAutofit/>
          </a:bodyPr>
          <a:lstStyle/>
          <a:p>
            <a:r>
              <a:rPr lang="en-US" b="1" dirty="0"/>
              <a:t>Acts 13-14, from ~46 to ~49 AD</a:t>
            </a:r>
          </a:p>
          <a:p>
            <a:pPr lvl="1"/>
            <a:r>
              <a:rPr lang="en-US" b="1" dirty="0"/>
              <a:t>Generates the Jerusalem Council (~49 AD)</a:t>
            </a:r>
          </a:p>
          <a:p>
            <a:r>
              <a:rPr lang="en-US" b="1" dirty="0"/>
              <a:t>Acts 15:36-18:22, from ~50 to ~52 AD</a:t>
            </a:r>
          </a:p>
          <a:p>
            <a:r>
              <a:rPr lang="en-US" b="1" dirty="0"/>
              <a:t>Acts 18:23-21:15, from ~53 to ~58 AD</a:t>
            </a:r>
          </a:p>
          <a:p>
            <a:r>
              <a:rPr lang="en-US" b="1" dirty="0"/>
              <a:t>Acts 21:16-28:31, From ~59 to ~63 AD</a:t>
            </a:r>
          </a:p>
          <a:p>
            <a:pPr lvl="1"/>
            <a:r>
              <a:rPr lang="en-US" b="1" dirty="0"/>
              <a:t>Arrested in Jerusalem</a:t>
            </a:r>
          </a:p>
          <a:p>
            <a:pPr lvl="1"/>
            <a:r>
              <a:rPr lang="en-US" b="1" dirty="0"/>
              <a:t>Imprisoned in Caesarea</a:t>
            </a:r>
          </a:p>
          <a:p>
            <a:pPr lvl="1"/>
            <a:r>
              <a:rPr lang="en-US" b="1" dirty="0"/>
              <a:t>Sailed for Rome as a prisoner</a:t>
            </a:r>
          </a:p>
          <a:p>
            <a:pPr lvl="1"/>
            <a:r>
              <a:rPr lang="en-US" b="1" dirty="0"/>
              <a:t>Shipwrecked on Malta</a:t>
            </a:r>
          </a:p>
          <a:p>
            <a:pPr lvl="1"/>
            <a:r>
              <a:rPr lang="en-US" b="1" dirty="0"/>
              <a:t>Imprisoned in Rome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billcreasy.files.wordpress.com/2013/02/pa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i="1" u="sng" dirty="0">
                <a:solidFill>
                  <a:srgbClr val="000090"/>
                </a:solidFill>
              </a:rPr>
              <a:t>The Story Continues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19800"/>
          </a:xfrm>
        </p:spPr>
        <p:txBody>
          <a:bodyPr>
            <a:normAutofit/>
          </a:bodyPr>
          <a:lstStyle/>
          <a:p>
            <a:r>
              <a:rPr lang="en-US" b="1" dirty="0"/>
              <a:t>The salvation which God offers us is the work of his mercy (</a:t>
            </a:r>
            <a:r>
              <a:rPr lang="en-US" b="1" u="sng" dirty="0">
                <a:solidFill>
                  <a:srgbClr val="C00000"/>
                </a:solidFill>
              </a:rPr>
              <a:t>the saving death and resurrection of Jesus Christ is the ultimate message</a:t>
            </a:r>
            <a:r>
              <a:rPr lang="en-US" b="1" dirty="0"/>
              <a:t>)</a:t>
            </a:r>
          </a:p>
          <a:p>
            <a:r>
              <a:rPr lang="en-US" b="1" dirty="0"/>
              <a:t>The Church is sent by Jesus Christ as the mission of the salvation offered by God</a:t>
            </a:r>
          </a:p>
          <a:p>
            <a:r>
              <a:rPr lang="en-US" b="1" dirty="0"/>
              <a:t>God has found a way to unite himself to every human being in every age</a:t>
            </a:r>
          </a:p>
          <a:p>
            <a:r>
              <a:rPr lang="en-US" b="1" dirty="0"/>
              <a:t>God has chosen to call a Church together as a people and not as isolated individuals</a:t>
            </a:r>
          </a:p>
          <a:p>
            <a:r>
              <a:rPr lang="en-US" b="1" dirty="0"/>
              <a:t>No one is saved individually or by his or her own efforts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u="sng" dirty="0">
                <a:solidFill>
                  <a:schemeClr val="accent4"/>
                </a:solidFill>
              </a:rPr>
              <a:t>The Apostolic Fathers</a:t>
            </a:r>
          </a:p>
        </p:txBody>
      </p:sp>
      <p:pic>
        <p:nvPicPr>
          <p:cNvPr id="19462" name="Picture 6" descr="http://4.bp.blogspot.com/-yKfBPOiMEYg/UUiRRFG4OJI/AAAAAAAACAw/s5DYsCZCYxY/s1600/%CE%91%CF%80%CE%BF%CF%83%CF%84%CE%BF%CE%BB%CE%B9%CE%BA%CE%BF%CE%AF+%CE%A0%CE%B1%CF%84%CE%AD%CF%81%CE%B5%CF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98" y="1620830"/>
            <a:ext cx="9010650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681" y="5985172"/>
            <a:ext cx="239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Clement of Rome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2513" y="5994300"/>
            <a:ext cx="3057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Ignatius of Antioch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8994" y="5985037"/>
            <a:ext cx="2641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Polycarp of Smyrna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chemeClr val="accent4"/>
                </a:solidFill>
              </a:rPr>
              <a:t>The Process of Passing the Gospel Begins</a:t>
            </a:r>
          </a:p>
        </p:txBody>
      </p:sp>
      <p:pic>
        <p:nvPicPr>
          <p:cNvPr id="1026" name="Picture 2" descr="http://www.catholic-convert.com/wp-content/uploads/IMG_2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255" y="1676246"/>
            <a:ext cx="8012545" cy="5093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rgbClr val="000090"/>
                </a:solidFill>
              </a:rPr>
              <a:t>Evangelization: The Mission of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r>
              <a:rPr lang="en-US" b="1" dirty="0"/>
              <a:t>REMEMBER; all of us are the Church!</a:t>
            </a:r>
          </a:p>
          <a:p>
            <a:pPr lvl="1"/>
            <a:r>
              <a:rPr lang="en-US" b="1" dirty="0"/>
              <a:t>Evangelization is not simply the job of the organic institution</a:t>
            </a:r>
          </a:p>
          <a:p>
            <a:r>
              <a:rPr lang="en-US" b="1" dirty="0"/>
              <a:t>She (Church) is first and foremost a people advancing on its pilgrim way towards God</a:t>
            </a:r>
          </a:p>
          <a:p>
            <a:r>
              <a:rPr lang="en-US" b="1" dirty="0"/>
              <a:t>She is a mystery rooted in Trinity </a:t>
            </a:r>
          </a:p>
          <a:p>
            <a:r>
              <a:rPr lang="en-US" b="1" dirty="0"/>
              <a:t>She exists concretely in history as a people of pilgrims and evangelizers, transcending the physical institution</a:t>
            </a:r>
          </a:p>
          <a:p>
            <a:r>
              <a:rPr lang="en-US" b="1" dirty="0"/>
              <a:t>The Church is a people for everyone!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417638"/>
          </a:xfrm>
        </p:spPr>
        <p:txBody>
          <a:bodyPr>
            <a:noAutofit/>
          </a:bodyPr>
          <a:lstStyle/>
          <a:p>
            <a:r>
              <a:rPr lang="en-US" b="1" i="1" u="sng" dirty="0">
                <a:solidFill>
                  <a:srgbClr val="000090"/>
                </a:solidFill>
              </a:rPr>
              <a:t>The Mission Continues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410200"/>
          </a:xfrm>
        </p:spPr>
        <p:txBody>
          <a:bodyPr>
            <a:normAutofit/>
          </a:bodyPr>
          <a:lstStyle/>
          <a:p>
            <a:r>
              <a:rPr lang="en-US" b="1" dirty="0"/>
              <a:t>“There can be no true evangelization without the </a:t>
            </a:r>
            <a:r>
              <a:rPr lang="en-US" b="1" u="sng" dirty="0">
                <a:solidFill>
                  <a:srgbClr val="C00000"/>
                </a:solidFill>
              </a:rPr>
              <a:t>explicit proclamation of Jesus as Lord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and without the </a:t>
            </a:r>
            <a:r>
              <a:rPr lang="en-US" b="1" u="sng" dirty="0">
                <a:solidFill>
                  <a:srgbClr val="C00000"/>
                </a:solidFill>
              </a:rPr>
              <a:t>primacy</a:t>
            </a:r>
            <a:r>
              <a:rPr lang="en-US" b="1" dirty="0"/>
              <a:t> of the proclamation of </a:t>
            </a:r>
            <a:r>
              <a:rPr lang="en-US" b="1" u="sng" dirty="0">
                <a:solidFill>
                  <a:srgbClr val="C00000"/>
                </a:solidFill>
              </a:rPr>
              <a:t>Jesus Christ in all evangelizing work.</a:t>
            </a:r>
            <a:r>
              <a:rPr lang="en-US" b="1" dirty="0">
                <a:solidFill>
                  <a:srgbClr val="C00000"/>
                </a:solidFill>
              </a:rPr>
              <a:t>”</a:t>
            </a:r>
            <a:r>
              <a:rPr lang="en-US" b="1" dirty="0"/>
              <a:t> – St John Paul II, 6 Nov 99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“If the Church is to fulfill its providential destiny, evangelization as the joyful, patient, and progressive preaching of </a:t>
            </a:r>
            <a:r>
              <a:rPr lang="en-US" b="1" u="sng" dirty="0">
                <a:solidFill>
                  <a:srgbClr val="C00000"/>
                </a:solidFill>
              </a:rPr>
              <a:t>the saving death and resurrection of Jesus Christ must be your absolute priority.</a:t>
            </a:r>
            <a:r>
              <a:rPr lang="en-US" b="1" dirty="0">
                <a:solidFill>
                  <a:srgbClr val="C00000"/>
                </a:solidFill>
              </a:rPr>
              <a:t>”</a:t>
            </a:r>
            <a:r>
              <a:rPr lang="en-US" b="1" dirty="0"/>
              <a:t> – Pope Francis, </a:t>
            </a:r>
            <a:r>
              <a:rPr lang="en-US" sz="3200" b="1" dirty="0"/>
              <a:t>Evangelii Gaudium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883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A3AB-21E1-64EC-1184-969EBBC80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accent4"/>
                </a:solidFill>
              </a:rPr>
              <a:t>The People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6D4B0-1AB8-356D-B893-7E7B09D0E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</a:rPr>
              <a:t>Abraham, father in faith, </a:t>
            </a:r>
            <a:r>
              <a:rPr lang="en-US" sz="4500" b="1" dirty="0" err="1">
                <a:solidFill>
                  <a:schemeClr val="tx1"/>
                </a:solidFill>
              </a:rPr>
              <a:t>GN</a:t>
            </a:r>
            <a:r>
              <a:rPr lang="en-US" sz="4500" b="1" dirty="0">
                <a:solidFill>
                  <a:schemeClr val="tx1"/>
                </a:solidFill>
              </a:rPr>
              <a:t> 12 – 21,       ~2000 BC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</a:rPr>
              <a:t>Israel in a foreign land, Egypt, </a:t>
            </a:r>
            <a:r>
              <a:rPr lang="en-US" sz="4500" b="1" dirty="0" err="1">
                <a:solidFill>
                  <a:schemeClr val="tx1"/>
                </a:solidFill>
              </a:rPr>
              <a:t>GN</a:t>
            </a:r>
            <a:r>
              <a:rPr lang="en-US" sz="4500" b="1" dirty="0">
                <a:solidFill>
                  <a:schemeClr val="tx1"/>
                </a:solidFill>
              </a:rPr>
              <a:t> 37 – 45,          ~1600 BC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</a:rPr>
              <a:t>Moses, sent to free God’s people, EX       ~1250 BC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</a:rPr>
              <a:t>From slavery to freedom, EX, DT, Johua, Judges   ~1200 BC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</a:rPr>
              <a:t>From Judges to Kings, 1 &amp; 2 Samuel, 1 &amp; 2 Kings   ~1050 BC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</a:rPr>
              <a:t>Split Kingdom, Prophets, and Exile, 1 &amp; 2 Kings – 1 &amp; 2 Maccabees,  922 – 63 BC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02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228"/>
            <a:ext cx="9144000" cy="872693"/>
          </a:xfrm>
        </p:spPr>
        <p:txBody>
          <a:bodyPr>
            <a:normAutofit/>
          </a:bodyPr>
          <a:lstStyle/>
          <a:p>
            <a:r>
              <a:rPr lang="en-US" sz="4800" b="1" i="1" u="sng" dirty="0">
                <a:solidFill>
                  <a:srgbClr val="C00000"/>
                </a:solidFill>
              </a:rPr>
              <a:t>Tradition (Big T)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9454"/>
            <a:ext cx="9144000" cy="6263730"/>
          </a:xfrm>
        </p:spPr>
        <p:txBody>
          <a:bodyPr>
            <a:normAutofit/>
          </a:bodyPr>
          <a:lstStyle/>
          <a:p>
            <a:r>
              <a:rPr lang="en-US" b="1" dirty="0"/>
              <a:t>The first serious Christian crisis; Acts 15:1-2</a:t>
            </a:r>
          </a:p>
          <a:p>
            <a:pPr>
              <a:spcBef>
                <a:spcPts val="0"/>
              </a:spcBef>
            </a:pPr>
            <a:r>
              <a:rPr lang="en-US" b="1" dirty="0"/>
              <a:t>The solution; The Council of Jerusalem (~49 AD)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/>
              <a:t>		Acts 15:23-28 </a:t>
            </a:r>
          </a:p>
          <a:p>
            <a:r>
              <a:rPr lang="en-US" b="1" dirty="0"/>
              <a:t>“It is the decision of the </a:t>
            </a:r>
            <a:r>
              <a:rPr lang="en-US" b="1" u="sng" dirty="0">
                <a:solidFill>
                  <a:srgbClr val="FF0000"/>
                </a:solidFill>
              </a:rPr>
              <a:t>Holy Spirit</a:t>
            </a:r>
            <a:r>
              <a:rPr lang="en-US" b="1" dirty="0"/>
              <a:t> and of us”</a:t>
            </a:r>
          </a:p>
          <a:p>
            <a:r>
              <a:rPr lang="en-US" b="1" dirty="0"/>
              <a:t>This </a:t>
            </a:r>
            <a:r>
              <a:rPr lang="en-US" b="1" u="sng" dirty="0">
                <a:solidFill>
                  <a:srgbClr val="FF0000"/>
                </a:solidFill>
              </a:rPr>
              <a:t>TRADITION</a:t>
            </a:r>
            <a:r>
              <a:rPr lang="en-US" b="1" dirty="0"/>
              <a:t> of an </a:t>
            </a:r>
            <a:r>
              <a:rPr lang="en-US" b="1" u="sng" dirty="0">
                <a:solidFill>
                  <a:srgbClr val="FF0000"/>
                </a:solidFill>
              </a:rPr>
              <a:t>inerrant, Holy Spirit guided, council,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gave us the Christianity we know today</a:t>
            </a:r>
          </a:p>
          <a:p>
            <a:pPr>
              <a:spcBef>
                <a:spcPts val="0"/>
              </a:spcBef>
            </a:pPr>
            <a:r>
              <a:rPr lang="en-US" b="1" dirty="0"/>
              <a:t>Church </a:t>
            </a:r>
            <a:r>
              <a:rPr lang="en-US" b="1" u="sng" dirty="0">
                <a:solidFill>
                  <a:srgbClr val="FF0000"/>
                </a:solidFill>
              </a:rPr>
              <a:t>TRADITION</a:t>
            </a:r>
            <a:r>
              <a:rPr lang="en-US" b="1" dirty="0"/>
              <a:t> defined: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Jesus Christ is true God coeternal with the Father </a:t>
            </a:r>
            <a:r>
              <a:rPr lang="en-US" sz="1600" b="1" dirty="0"/>
              <a:t>(</a:t>
            </a:r>
            <a:r>
              <a:rPr lang="en-US" sz="1600" b="1" dirty="0" err="1"/>
              <a:t>Nicea</a:t>
            </a:r>
            <a:r>
              <a:rPr lang="en-US" sz="1600" b="1" dirty="0"/>
              <a:t> 325)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The Trinity: three divine persons; Father, Son, Holy Spirit – only one God </a:t>
            </a:r>
            <a:r>
              <a:rPr lang="en-US" sz="1600" b="1" dirty="0"/>
              <a:t>(</a:t>
            </a:r>
            <a:r>
              <a:rPr lang="en-US" sz="1600" b="1" dirty="0" err="1"/>
              <a:t>Nicea</a:t>
            </a:r>
            <a:r>
              <a:rPr lang="en-US" sz="1600" b="1" dirty="0"/>
              <a:t> 325, 1st Constantinople 381, Chalcedon 451, 4th Constantinople 870)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Mary is the Mother of God (Theotokos) </a:t>
            </a:r>
            <a:r>
              <a:rPr lang="en-US" sz="1600" b="1" dirty="0"/>
              <a:t>(Ephesus 431)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Jesus is truly God and truly man (two distinct natures) </a:t>
            </a:r>
            <a:r>
              <a:rPr lang="en-US" sz="1600" b="1" dirty="0"/>
              <a:t>(Chalcedon 451,  2d Constantinople 553)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89964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Without Big “T” Christianity As We Know It Would Not Exist!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" y="1847475"/>
            <a:ext cx="9127503" cy="50146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347" y="27809"/>
            <a:ext cx="821601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>
                <a:solidFill>
                  <a:schemeClr val="accent4"/>
                </a:solidFill>
              </a:rPr>
              <a:t>Basilica of the Annunciation</a:t>
            </a:r>
          </a:p>
          <a:p>
            <a:pPr algn="ctr"/>
            <a:r>
              <a:rPr lang="en-US" sz="5400" b="1" u="sng" dirty="0">
                <a:solidFill>
                  <a:schemeClr val="accent4"/>
                </a:solidFill>
              </a:rPr>
              <a:t>Nazareth, Israel </a:t>
            </a:r>
            <a:endParaRPr lang="en-US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1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68" y="1291605"/>
            <a:ext cx="8478043" cy="5549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560" y="192759"/>
            <a:ext cx="8693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4"/>
                </a:solidFill>
              </a:rPr>
              <a:t>The Word Became Flesh (</a:t>
            </a:r>
            <a:r>
              <a:rPr lang="en-US" sz="4400" b="1" u="sng" dirty="0" err="1">
                <a:solidFill>
                  <a:schemeClr val="accent4"/>
                </a:solidFill>
              </a:rPr>
              <a:t>Est</a:t>
            </a:r>
            <a:r>
              <a:rPr lang="en-US" sz="4400" b="1" u="sng" dirty="0">
                <a:solidFill>
                  <a:schemeClr val="accent4"/>
                </a:solidFill>
              </a:rPr>
              <a:t>) “Here”</a:t>
            </a:r>
            <a:endParaRPr lang="en-US" sz="4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08038"/>
          </a:xfrm>
        </p:spPr>
        <p:txBody>
          <a:bodyPr/>
          <a:lstStyle/>
          <a:p>
            <a:r>
              <a:rPr lang="en-US" b="1" i="1" u="sng" dirty="0">
                <a:solidFill>
                  <a:srgbClr val="7030A0"/>
                </a:solidFill>
              </a:rPr>
              <a:t>The Early Church</a:t>
            </a:r>
          </a:p>
        </p:txBody>
      </p:sp>
      <p:pic>
        <p:nvPicPr>
          <p:cNvPr id="1026" name="Picture 2" descr="http://upload.wikimedia.org/wikipedia/commons/8/85/Jesus_ascending_to_hea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40079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4800" b="1" i="1" u="sng" dirty="0">
                <a:solidFill>
                  <a:srgbClr val="7030A0"/>
                </a:solidFill>
              </a:rPr>
              <a:t>Acts of the Apostles Starts the Story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1430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/>
              <a:t> Before starting Acts of the Apostles,,, read 1:1-4 of Luke’s Gospel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 Then read 1:1-2 in Acts of the Apostles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 From this we know, Acts is a continuation of the same salvation story Luke started with his Gospel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 </a:t>
            </a:r>
            <a:r>
              <a:rPr lang="en-US" sz="3200" b="1" u="sng" dirty="0"/>
              <a:t>Jesus’</a:t>
            </a:r>
            <a:r>
              <a:rPr lang="en-US" sz="3200" b="1" dirty="0"/>
              <a:t> salvation message is first initiated in Paul’s </a:t>
            </a:r>
            <a:r>
              <a:rPr lang="en-US" sz="3200" b="1" u="sng" dirty="0"/>
              <a:t>Letters</a:t>
            </a:r>
            <a:r>
              <a:rPr lang="en-US" sz="3200" b="1" dirty="0"/>
              <a:t>, then the </a:t>
            </a:r>
            <a:r>
              <a:rPr lang="en-US" sz="3200" b="1" u="sng" dirty="0"/>
              <a:t>Gospels,</a:t>
            </a:r>
            <a:r>
              <a:rPr lang="en-US" sz="3200" b="1" dirty="0"/>
              <a:t> then continued through  </a:t>
            </a:r>
            <a:r>
              <a:rPr lang="en-US" sz="3200" b="1" u="sng" dirty="0"/>
              <a:t>Acts of the Apostles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 The two pivotal events within Acts of the Apostles are: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4800" b="1" i="1" u="sng" dirty="0">
                <a:solidFill>
                  <a:srgbClr val="7030A0"/>
                </a:solidFill>
              </a:rPr>
              <a:t>Pentecost (“Birthday of the Church”)</a:t>
            </a:r>
          </a:p>
        </p:txBody>
      </p:sp>
      <p:pic>
        <p:nvPicPr>
          <p:cNvPr id="4" name="Picture 2" descr="http://t0.gstatic.com/images?q=tbn:ANd9GcQ6Eq_OyDvWStRXyN9KbKRHrr1RhM_kqjcctFbjBZqZRf8Xkpbm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i="1" u="sng" dirty="0">
                <a:solidFill>
                  <a:srgbClr val="7030A0"/>
                </a:solidFill>
              </a:rPr>
              <a:t>Paul’s Conversion</a:t>
            </a:r>
            <a:endParaRPr lang="en-US" sz="4800" dirty="0"/>
          </a:p>
        </p:txBody>
      </p:sp>
      <p:pic>
        <p:nvPicPr>
          <p:cNvPr id="4" name="Picture 2" descr="http://precepts.files.wordpress.com/2011/11/paul-conversio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b="1" i="1" u="sng" dirty="0">
                <a:solidFill>
                  <a:srgbClr val="7030A0"/>
                </a:solidFill>
              </a:rPr>
              <a:t>The Revelation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Events</a:t>
            </a:r>
            <a:r>
              <a:rPr lang="en-US" b="1" dirty="0"/>
              <a:t>: God reveals himself through events (Pentecost, Paul’s conversion, 1</a:t>
            </a:r>
            <a:r>
              <a:rPr lang="en-US" b="1" baseline="30000" dirty="0"/>
              <a:t>st</a:t>
            </a:r>
            <a:r>
              <a:rPr lang="en-US" b="1" dirty="0"/>
              <a:t> Council, etc.)</a:t>
            </a:r>
          </a:p>
          <a:p>
            <a:r>
              <a:rPr lang="en-US" b="1" u="sng" dirty="0"/>
              <a:t>Oral Tradition</a:t>
            </a:r>
            <a:r>
              <a:rPr lang="en-US" b="1" dirty="0"/>
              <a:t>: People talk about these events as faith experiences</a:t>
            </a:r>
          </a:p>
          <a:p>
            <a:r>
              <a:rPr lang="en-US" b="1" u="sng" dirty="0"/>
              <a:t>Written Tradition</a:t>
            </a:r>
            <a:r>
              <a:rPr lang="en-US" b="1" dirty="0"/>
              <a:t>: Some oral traditions are gradually written down (sermons, letters, etc.)</a:t>
            </a:r>
          </a:p>
          <a:p>
            <a:r>
              <a:rPr lang="en-US" b="1" u="sng" dirty="0"/>
              <a:t>Edited Tradition</a:t>
            </a:r>
            <a:r>
              <a:rPr lang="en-US" b="1" dirty="0"/>
              <a:t>: Luke edits the inherited traditions; “I too have decided, after investigating everything accurately anew, to write it down in an orderly sequence…”  (</a:t>
            </a:r>
            <a:r>
              <a:rPr lang="en-US" b="1" dirty="0" err="1"/>
              <a:t>Lk</a:t>
            </a:r>
            <a:r>
              <a:rPr lang="en-US" b="1" dirty="0"/>
              <a:t> 1:3)</a:t>
            </a:r>
          </a:p>
          <a:p>
            <a:r>
              <a:rPr lang="en-US" b="1" u="sng" dirty="0"/>
              <a:t>Canonical</a:t>
            </a:r>
            <a:r>
              <a:rPr lang="en-US" b="1" dirty="0"/>
              <a:t>: The Church (faith community) embraces Letters, Epistles, Gospels as inspired by God</a:t>
            </a:r>
            <a:endParaRPr lang="en-US" b="1" u="sng" dirty="0"/>
          </a:p>
          <a:p>
            <a:endParaRPr lang="en-US" b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1144</Words>
  <Application>Microsoft Office PowerPoint</Application>
  <PresentationFormat>On-screen Show (4:3)</PresentationFormat>
  <Paragraphs>96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The Early Church was the Catholic Church</vt:lpstr>
      <vt:lpstr>The People of God</vt:lpstr>
      <vt:lpstr>PowerPoint Presentation</vt:lpstr>
      <vt:lpstr>PowerPoint Presentation</vt:lpstr>
      <vt:lpstr>The Early Church</vt:lpstr>
      <vt:lpstr>Acts of the Apostles Starts the Story</vt:lpstr>
      <vt:lpstr>Pentecost (“Birthday of the Church”)</vt:lpstr>
      <vt:lpstr>Paul’s Conversion</vt:lpstr>
      <vt:lpstr>The Revelation Process</vt:lpstr>
      <vt:lpstr>It’s All About Our Salvation</vt:lpstr>
      <vt:lpstr>The Holy Spirit at Work</vt:lpstr>
      <vt:lpstr>The Scholars’ Outline of Acts</vt:lpstr>
      <vt:lpstr>Paul’s Missionary Journeys </vt:lpstr>
      <vt:lpstr>PowerPoint Presentation</vt:lpstr>
      <vt:lpstr>The Story Continues</vt:lpstr>
      <vt:lpstr>The Apostolic Fathers</vt:lpstr>
      <vt:lpstr>The Process of Passing the Gospel Begins</vt:lpstr>
      <vt:lpstr>Evangelization: The Mission of the Church</vt:lpstr>
      <vt:lpstr>The Mission Continues</vt:lpstr>
      <vt:lpstr>Tradition (Big 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of the Apostles</dc:title>
  <dc:creator>pkeil</dc:creator>
  <cp:lastModifiedBy>Paul Keil</cp:lastModifiedBy>
  <cp:revision>77</cp:revision>
  <dcterms:created xsi:type="dcterms:W3CDTF">2014-09-23T15:07:13Z</dcterms:created>
  <dcterms:modified xsi:type="dcterms:W3CDTF">2026-01-16T18:27:06Z</dcterms:modified>
</cp:coreProperties>
</file>