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28" r:id="rId1"/>
  </p:sldMasterIdLst>
  <p:notesMasterIdLst>
    <p:notesMasterId r:id="rId87"/>
  </p:notesMasterIdLst>
  <p:handoutMasterIdLst>
    <p:handoutMasterId r:id="rId88"/>
  </p:handoutMasterIdLst>
  <p:sldIdLst>
    <p:sldId id="256" r:id="rId2"/>
    <p:sldId id="428" r:id="rId3"/>
    <p:sldId id="259" r:id="rId4"/>
    <p:sldId id="432" r:id="rId5"/>
    <p:sldId id="276" r:id="rId6"/>
    <p:sldId id="262" r:id="rId7"/>
    <p:sldId id="409" r:id="rId8"/>
    <p:sldId id="408" r:id="rId9"/>
    <p:sldId id="412" r:id="rId10"/>
    <p:sldId id="381" r:id="rId11"/>
    <p:sldId id="382" r:id="rId12"/>
    <p:sldId id="384" r:id="rId13"/>
    <p:sldId id="359" r:id="rId14"/>
    <p:sldId id="385" r:id="rId15"/>
    <p:sldId id="395" r:id="rId16"/>
    <p:sldId id="396" r:id="rId17"/>
    <p:sldId id="397" r:id="rId18"/>
    <p:sldId id="438" r:id="rId19"/>
    <p:sldId id="414" r:id="rId20"/>
    <p:sldId id="387" r:id="rId21"/>
    <p:sldId id="430" r:id="rId22"/>
    <p:sldId id="389" r:id="rId23"/>
    <p:sldId id="360" r:id="rId24"/>
    <p:sldId id="400" r:id="rId25"/>
    <p:sldId id="401" r:id="rId26"/>
    <p:sldId id="327" r:id="rId27"/>
    <p:sldId id="388" r:id="rId28"/>
    <p:sldId id="415" r:id="rId29"/>
    <p:sldId id="402" r:id="rId30"/>
    <p:sldId id="298" r:id="rId31"/>
    <p:sldId id="411" r:id="rId32"/>
    <p:sldId id="390" r:id="rId33"/>
    <p:sldId id="391" r:id="rId34"/>
    <p:sldId id="394" r:id="rId35"/>
    <p:sldId id="392" r:id="rId36"/>
    <p:sldId id="393" r:id="rId37"/>
    <p:sldId id="356" r:id="rId38"/>
    <p:sldId id="407" r:id="rId39"/>
    <p:sldId id="405" r:id="rId40"/>
    <p:sldId id="416" r:id="rId41"/>
    <p:sldId id="406" r:id="rId42"/>
    <p:sldId id="345" r:id="rId43"/>
    <p:sldId id="366" r:id="rId44"/>
    <p:sldId id="404" r:id="rId45"/>
    <p:sldId id="312" r:id="rId46"/>
    <p:sldId id="424" r:id="rId47"/>
    <p:sldId id="433" r:id="rId48"/>
    <p:sldId id="434" r:id="rId49"/>
    <p:sldId id="435" r:id="rId50"/>
    <p:sldId id="436" r:id="rId51"/>
    <p:sldId id="437" r:id="rId52"/>
    <p:sldId id="423" r:id="rId53"/>
    <p:sldId id="309" r:id="rId54"/>
    <p:sldId id="310" r:id="rId55"/>
    <p:sldId id="350" r:id="rId56"/>
    <p:sldId id="403" r:id="rId57"/>
    <p:sldId id="426" r:id="rId58"/>
    <p:sldId id="347" r:id="rId59"/>
    <p:sldId id="351" r:id="rId60"/>
    <p:sldId id="346" r:id="rId61"/>
    <p:sldId id="419" r:id="rId62"/>
    <p:sldId id="420" r:id="rId63"/>
    <p:sldId id="418" r:id="rId64"/>
    <p:sldId id="355" r:id="rId65"/>
    <p:sldId id="421" r:id="rId66"/>
    <p:sldId id="343" r:id="rId67"/>
    <p:sldId id="344" r:id="rId68"/>
    <p:sldId id="357" r:id="rId69"/>
    <p:sldId id="358" r:id="rId70"/>
    <p:sldId id="425" r:id="rId71"/>
    <p:sldId id="342" r:id="rId72"/>
    <p:sldId id="296" r:id="rId73"/>
    <p:sldId id="285" r:id="rId74"/>
    <p:sldId id="294" r:id="rId75"/>
    <p:sldId id="417" r:id="rId76"/>
    <p:sldId id="348" r:id="rId77"/>
    <p:sldId id="295" r:id="rId78"/>
    <p:sldId id="333" r:id="rId79"/>
    <p:sldId id="335" r:id="rId80"/>
    <p:sldId id="349" r:id="rId81"/>
    <p:sldId id="337" r:id="rId82"/>
    <p:sldId id="338" r:id="rId83"/>
    <p:sldId id="339" r:id="rId84"/>
    <p:sldId id="429" r:id="rId85"/>
    <p:sldId id="413" r:id="rId86"/>
  </p:sldIdLst>
  <p:sldSz cx="9144000" cy="6858000" type="screen4x3"/>
  <p:notesSz cx="7086600" cy="9372600"/>
  <p:embeddedFontLst>
    <p:embeddedFont>
      <p:font typeface="Calibri" panose="020F0502020204030204" pitchFamily="34" charset="0"/>
      <p:regular r:id="rId89"/>
      <p:bold r:id="rId90"/>
      <p:italic r:id="rId91"/>
      <p:boldItalic r:id="rId92"/>
    </p:embeddedFont>
  </p:embeddedFontLst>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F2D"/>
    <a:srgbClr val="FFECA8"/>
    <a:srgbClr val="00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67" autoAdjust="0"/>
    <p:restoredTop sz="98432" autoAdjust="0"/>
  </p:normalViewPr>
  <p:slideViewPr>
    <p:cSldViewPr snapToGrid="0" snapToObjects="1">
      <p:cViewPr varScale="1">
        <p:scale>
          <a:sx n="86" d="100"/>
          <a:sy n="86" d="100"/>
        </p:scale>
        <p:origin x="139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443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1.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2.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font" Target="fonts/font3.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3070860" cy="468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629" tIns="46314" rIns="92629" bIns="46314" numCol="1" anchor="t" anchorCtr="0" compatLnSpc="1">
            <a:prstTxWarp prst="textNoShape">
              <a:avLst/>
            </a:prstTxWarp>
          </a:bodyPr>
          <a:lstStyle>
            <a:lvl1pPr>
              <a:defRPr sz="1200">
                <a:latin typeface="Calibri" charset="0"/>
                <a:ea typeface="ＭＳ Ｐゴシック" charset="0"/>
                <a:cs typeface="ＭＳ Ｐゴシック" charset="0"/>
              </a:defRPr>
            </a:lvl1pPr>
          </a:lstStyle>
          <a:p>
            <a:pPr>
              <a:defRPr/>
            </a:pPr>
            <a:endParaRPr lang="en-US" dirty="0"/>
          </a:p>
        </p:txBody>
      </p:sp>
      <p:sp>
        <p:nvSpPr>
          <p:cNvPr id="69635" name="Rectangle 3"/>
          <p:cNvSpPr>
            <a:spLocks noGrp="1" noChangeArrowheads="1"/>
          </p:cNvSpPr>
          <p:nvPr>
            <p:ph type="dt" sz="quarter" idx="1"/>
          </p:nvPr>
        </p:nvSpPr>
        <p:spPr bwMode="auto">
          <a:xfrm>
            <a:off x="4014100" y="0"/>
            <a:ext cx="3070860" cy="468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629" tIns="46314" rIns="92629" bIns="46314" numCol="1" anchor="t" anchorCtr="0" compatLnSpc="1">
            <a:prstTxWarp prst="textNoShape">
              <a:avLst/>
            </a:prstTxWarp>
          </a:bodyPr>
          <a:lstStyle>
            <a:lvl1pPr algn="r">
              <a:defRPr sz="1200"/>
            </a:lvl1pPr>
          </a:lstStyle>
          <a:p>
            <a:fld id="{13E4B8AB-3645-4E41-847E-92CBC0923058}" type="datetimeFigureOut">
              <a:rPr lang="en-US"/>
              <a:pPr/>
              <a:t>5/21/2020</a:t>
            </a:fld>
            <a:endParaRPr lang="en-US" dirty="0"/>
          </a:p>
        </p:txBody>
      </p:sp>
      <p:sp>
        <p:nvSpPr>
          <p:cNvPr id="69636" name="Rectangle 4"/>
          <p:cNvSpPr>
            <a:spLocks noGrp="1" noChangeArrowheads="1"/>
          </p:cNvSpPr>
          <p:nvPr>
            <p:ph type="ftr" sz="quarter" idx="2"/>
          </p:nvPr>
        </p:nvSpPr>
        <p:spPr bwMode="auto">
          <a:xfrm>
            <a:off x="0" y="8902049"/>
            <a:ext cx="3070860" cy="468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629" tIns="46314" rIns="92629" bIns="46314" numCol="1" anchor="b" anchorCtr="0" compatLnSpc="1">
            <a:prstTxWarp prst="textNoShape">
              <a:avLst/>
            </a:prstTxWarp>
          </a:bodyPr>
          <a:lstStyle>
            <a:lvl1pPr>
              <a:defRPr sz="1200">
                <a:latin typeface="Calibri" charset="0"/>
                <a:ea typeface="ＭＳ Ｐゴシック" charset="0"/>
                <a:cs typeface="ＭＳ Ｐゴシック" charset="0"/>
              </a:defRPr>
            </a:lvl1pPr>
          </a:lstStyle>
          <a:p>
            <a:pPr>
              <a:defRPr/>
            </a:pPr>
            <a:endParaRPr lang="en-US" dirty="0"/>
          </a:p>
        </p:txBody>
      </p:sp>
      <p:sp>
        <p:nvSpPr>
          <p:cNvPr id="69637" name="Rectangle 5"/>
          <p:cNvSpPr>
            <a:spLocks noGrp="1" noChangeArrowheads="1"/>
          </p:cNvSpPr>
          <p:nvPr>
            <p:ph type="sldNum" sz="quarter" idx="3"/>
          </p:nvPr>
        </p:nvSpPr>
        <p:spPr bwMode="auto">
          <a:xfrm>
            <a:off x="4014100" y="8902049"/>
            <a:ext cx="3070860" cy="468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629" tIns="46314" rIns="92629" bIns="46314" numCol="1" anchor="b" anchorCtr="0" compatLnSpc="1">
            <a:prstTxWarp prst="textNoShape">
              <a:avLst/>
            </a:prstTxWarp>
          </a:bodyPr>
          <a:lstStyle>
            <a:lvl1pPr algn="r">
              <a:defRPr sz="1200"/>
            </a:lvl1pPr>
          </a:lstStyle>
          <a:p>
            <a:fld id="{F032C248-E72D-4E31-BE09-A4D471A8BB8C}" type="slidenum">
              <a:rPr lang="en-US"/>
              <a:pPr/>
              <a:t>‹#›</a:t>
            </a:fld>
            <a:endParaRPr lang="en-US" dirty="0"/>
          </a:p>
        </p:txBody>
      </p:sp>
    </p:spTree>
    <p:extLst>
      <p:ext uri="{BB962C8B-B14F-4D97-AF65-F5344CB8AC3E}">
        <p14:creationId xmlns:p14="http://schemas.microsoft.com/office/powerpoint/2010/main" val="4098062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951"/>
          </a:xfrm>
          <a:prstGeom prst="rect">
            <a:avLst/>
          </a:prstGeom>
        </p:spPr>
        <p:txBody>
          <a:bodyPr vert="horz" lIns="92629" tIns="46314" rIns="92629" bIns="46314"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014100" y="0"/>
            <a:ext cx="3070860" cy="468951"/>
          </a:xfrm>
          <a:prstGeom prst="rect">
            <a:avLst/>
          </a:prstGeom>
        </p:spPr>
        <p:txBody>
          <a:bodyPr vert="horz" wrap="square" lIns="92629" tIns="46314" rIns="92629" bIns="46314" numCol="1" anchor="t" anchorCtr="0" compatLnSpc="1">
            <a:prstTxWarp prst="textNoShape">
              <a:avLst/>
            </a:prstTxWarp>
          </a:bodyPr>
          <a:lstStyle>
            <a:lvl1pPr algn="r">
              <a:defRPr sz="1200"/>
            </a:lvl1pPr>
          </a:lstStyle>
          <a:p>
            <a:fld id="{1094822D-2491-428F-A2CA-DDD6F09416FE}" type="datetimeFigureOut">
              <a:rPr lang="en-US"/>
              <a:pPr/>
              <a:t>5/21/2020</a:t>
            </a:fld>
            <a:endParaRPr lang="en-US" dirty="0"/>
          </a:p>
        </p:txBody>
      </p:sp>
      <p:sp>
        <p:nvSpPr>
          <p:cNvPr id="4" name="Slide Image Placeholder 3"/>
          <p:cNvSpPr>
            <a:spLocks noGrp="1" noRot="1" noChangeAspect="1"/>
          </p:cNvSpPr>
          <p:nvPr>
            <p:ph type="sldImg" idx="2"/>
          </p:nvPr>
        </p:nvSpPr>
        <p:spPr>
          <a:xfrm>
            <a:off x="1200150" y="701675"/>
            <a:ext cx="4686300" cy="3516313"/>
          </a:xfrm>
          <a:prstGeom prst="rect">
            <a:avLst/>
          </a:prstGeom>
          <a:noFill/>
          <a:ln w="12700">
            <a:solidFill>
              <a:prstClr val="black"/>
            </a:solidFill>
          </a:ln>
        </p:spPr>
        <p:txBody>
          <a:bodyPr vert="horz" lIns="92629" tIns="46314" rIns="92629" bIns="46314" rtlCol="0" anchor="ctr"/>
          <a:lstStyle/>
          <a:p>
            <a:pPr lvl="0"/>
            <a:endParaRPr lang="en-US" noProof="0" dirty="0"/>
          </a:p>
        </p:txBody>
      </p:sp>
      <p:sp>
        <p:nvSpPr>
          <p:cNvPr id="5" name="Notes Placeholder 4"/>
          <p:cNvSpPr>
            <a:spLocks noGrp="1"/>
          </p:cNvSpPr>
          <p:nvPr>
            <p:ph type="body" sz="quarter" idx="3"/>
          </p:nvPr>
        </p:nvSpPr>
        <p:spPr>
          <a:xfrm>
            <a:off x="708660" y="4452627"/>
            <a:ext cx="5669280" cy="4217351"/>
          </a:xfrm>
          <a:prstGeom prst="rect">
            <a:avLst/>
          </a:prstGeom>
        </p:spPr>
        <p:txBody>
          <a:bodyPr vert="horz" lIns="92629" tIns="46314" rIns="92629" bIns="4631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902049"/>
            <a:ext cx="3070860" cy="468951"/>
          </a:xfrm>
          <a:prstGeom prst="rect">
            <a:avLst/>
          </a:prstGeom>
        </p:spPr>
        <p:txBody>
          <a:bodyPr vert="horz" lIns="92629" tIns="46314" rIns="92629" bIns="46314"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014100" y="8902049"/>
            <a:ext cx="3070860" cy="468951"/>
          </a:xfrm>
          <a:prstGeom prst="rect">
            <a:avLst/>
          </a:prstGeom>
        </p:spPr>
        <p:txBody>
          <a:bodyPr vert="horz" wrap="square" lIns="92629" tIns="46314" rIns="92629" bIns="46314" numCol="1" anchor="b" anchorCtr="0" compatLnSpc="1">
            <a:prstTxWarp prst="textNoShape">
              <a:avLst/>
            </a:prstTxWarp>
          </a:bodyPr>
          <a:lstStyle>
            <a:lvl1pPr algn="r">
              <a:defRPr sz="1200"/>
            </a:lvl1pPr>
          </a:lstStyle>
          <a:p>
            <a:fld id="{B1D6E86A-A665-44D3-AB97-02C0A8D5E582}" type="slidenum">
              <a:rPr lang="en-US"/>
              <a:pPr/>
              <a:t>‹#›</a:t>
            </a:fld>
            <a:endParaRPr lang="en-US" dirty="0"/>
          </a:p>
        </p:txBody>
      </p:sp>
    </p:spTree>
    <p:extLst>
      <p:ext uri="{BB962C8B-B14F-4D97-AF65-F5344CB8AC3E}">
        <p14:creationId xmlns:p14="http://schemas.microsoft.com/office/powerpoint/2010/main" val="284398779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84" charset="-128"/>
              </a:defRPr>
            </a:lvl1pPr>
            <a:lvl2pPr marL="742950" indent="-285750" eaLnBrk="0" hangingPunct="0">
              <a:defRPr sz="2400">
                <a:solidFill>
                  <a:schemeClr val="tx1"/>
                </a:solidFill>
                <a:latin typeface="Calibri" pitchFamily="34" charset="0"/>
                <a:ea typeface="ＭＳ Ｐゴシック" pitchFamily="-84" charset="-128"/>
              </a:defRPr>
            </a:lvl2pPr>
            <a:lvl3pPr marL="1143000" indent="-228600" eaLnBrk="0" hangingPunct="0">
              <a:defRPr sz="2400">
                <a:solidFill>
                  <a:schemeClr val="tx1"/>
                </a:solidFill>
                <a:latin typeface="Calibri" pitchFamily="34" charset="0"/>
                <a:ea typeface="ＭＳ Ｐゴシック" pitchFamily="-84" charset="-128"/>
              </a:defRPr>
            </a:lvl3pPr>
            <a:lvl4pPr marL="1600200" indent="-228600" eaLnBrk="0" hangingPunct="0">
              <a:defRPr sz="2400">
                <a:solidFill>
                  <a:schemeClr val="tx1"/>
                </a:solidFill>
                <a:latin typeface="Calibri" pitchFamily="34" charset="0"/>
                <a:ea typeface="ＭＳ Ｐゴシック" pitchFamily="-84" charset="-128"/>
              </a:defRPr>
            </a:lvl4pPr>
            <a:lvl5pPr marL="2057400" indent="-228600" eaLnBrk="0" hangingPunct="0">
              <a:defRPr sz="2400">
                <a:solidFill>
                  <a:schemeClr val="tx1"/>
                </a:solidFill>
                <a:latin typeface="Calibri" pitchFamily="34" charset="0"/>
                <a:ea typeface="ＭＳ Ｐゴシック" pitchFamily="-8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9pPr>
          </a:lstStyle>
          <a:p>
            <a:pPr algn="r" eaLnBrk="1" hangingPunct="1"/>
            <a:fld id="{53B0199A-A7ED-401B-91FF-87DF87AE307D}" type="slidenum">
              <a:rPr lang="en-US" sz="1200"/>
              <a:pPr algn="r" eaLnBrk="1" hangingPunct="1"/>
              <a:t>2</a:t>
            </a:fld>
            <a:endParaRPr lang="en-US" sz="1200" dirty="0"/>
          </a:p>
        </p:txBody>
      </p:sp>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8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eaLnBrk="1" hangingPunct="1"/>
            <a:fld id="{B8BA6336-EB37-41CA-B9A4-04569099C09A}" type="slidenum">
              <a:rPr lang="en-US" sz="1200"/>
              <a:pPr algn="r" eaLnBrk="1" hangingPunct="1"/>
              <a:t>14</a:t>
            </a:fld>
            <a:endParaRPr lang="en-US" sz="1200" dirty="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txBox="1">
            <a:spLocks noGrp="1" noChangeArrowheads="1"/>
          </p:cNvSpPr>
          <p:nvPr/>
        </p:nvSpPr>
        <p:spPr bwMode="auto">
          <a:xfrm>
            <a:off x="4014100" y="8902049"/>
            <a:ext cx="3070860" cy="46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29" tIns="46314" rIns="92629" bIns="46314" anchor="b"/>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r" eaLnBrk="1" hangingPunct="1"/>
            <a:fld id="{C812C167-E393-4838-9C00-49AF5350F510}" type="slidenum">
              <a:rPr lang="en-US" sz="1200"/>
              <a:pPr algn="r" eaLnBrk="1" hangingPunct="1"/>
              <a:t>15</a:t>
            </a:fld>
            <a:endParaRPr lang="en-US" sz="1200" dirty="0"/>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4014100" y="8902049"/>
            <a:ext cx="3070860" cy="46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29" tIns="46314" rIns="92629" bIns="46314" anchor="b"/>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r" eaLnBrk="1" hangingPunct="1"/>
            <a:fld id="{D36015F1-02F9-44F2-8ACD-75313751AC3C}" type="slidenum">
              <a:rPr lang="en-US" sz="1200"/>
              <a:pPr algn="r" eaLnBrk="1" hangingPunct="1"/>
              <a:t>16</a:t>
            </a:fld>
            <a:endParaRPr lang="en-US" sz="1200" dirty="0"/>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txBox="1">
            <a:spLocks noGrp="1" noChangeArrowheads="1"/>
          </p:cNvSpPr>
          <p:nvPr/>
        </p:nvSpPr>
        <p:spPr bwMode="auto">
          <a:xfrm>
            <a:off x="4014100" y="8902049"/>
            <a:ext cx="3070860" cy="468951"/>
          </a:xfrm>
          <a:prstGeom prst="rect">
            <a:avLst/>
          </a:prstGeom>
          <a:noFill/>
          <a:ln w="9525">
            <a:noFill/>
            <a:miter lim="800000"/>
            <a:headEnd/>
            <a:tailEnd/>
          </a:ln>
        </p:spPr>
        <p:txBody>
          <a:bodyPr lIns="92629" tIns="46314" rIns="92629" bIns="46314" anchor="b"/>
          <a:lstStyle/>
          <a:p>
            <a:pPr algn="r"/>
            <a:fld id="{8E52E63B-9E95-4FDC-AD02-B3E1DC39A823}" type="slidenum">
              <a:rPr lang="en-US" sz="1200"/>
              <a:pPr algn="r"/>
              <a:t>17</a:t>
            </a:fld>
            <a:endParaRPr lang="en-US" sz="1200" dirty="0"/>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34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txBox="1">
            <a:spLocks noGrp="1" noChangeArrowheads="1"/>
          </p:cNvSpPr>
          <p:nvPr/>
        </p:nvSpPr>
        <p:spPr bwMode="auto">
          <a:xfrm>
            <a:off x="4014100" y="8902049"/>
            <a:ext cx="3070860" cy="468951"/>
          </a:xfrm>
          <a:prstGeom prst="rect">
            <a:avLst/>
          </a:prstGeom>
          <a:noFill/>
          <a:ln w="9525">
            <a:noFill/>
            <a:miter lim="800000"/>
            <a:headEnd/>
            <a:tailEnd/>
          </a:ln>
        </p:spPr>
        <p:txBody>
          <a:bodyPr lIns="92088" tIns="46044" rIns="92088" bIns="46044" anchor="b"/>
          <a:lstStyle/>
          <a:p>
            <a:pPr algn="r"/>
            <a:fld id="{FD6BA978-DC94-44A0-A027-0C46CAFE51BE}" type="slidenum">
              <a:rPr lang="en-US" sz="1200"/>
              <a:pPr algn="r"/>
              <a:t>18</a:t>
            </a:fld>
            <a:endParaRPr lang="en-US" sz="1200" dirty="0"/>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44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txBox="1">
            <a:spLocks noGrp="1" noChangeArrowheads="1"/>
          </p:cNvSpPr>
          <p:nvPr/>
        </p:nvSpPr>
        <p:spPr bwMode="auto">
          <a:xfrm>
            <a:off x="4014100" y="8902049"/>
            <a:ext cx="3070860" cy="468951"/>
          </a:xfrm>
          <a:prstGeom prst="rect">
            <a:avLst/>
          </a:prstGeom>
          <a:noFill/>
          <a:ln w="9525">
            <a:noFill/>
            <a:miter lim="800000"/>
            <a:headEnd/>
            <a:tailEnd/>
          </a:ln>
        </p:spPr>
        <p:txBody>
          <a:bodyPr lIns="92629" tIns="46314" rIns="92629" bIns="46314" anchor="b"/>
          <a:lstStyle/>
          <a:p>
            <a:pPr algn="r"/>
            <a:fld id="{428E53AF-7E17-457B-87E3-AF69B20E74F5}" type="slidenum">
              <a:rPr lang="en-US" sz="1200"/>
              <a:pPr algn="r"/>
              <a:t>19</a:t>
            </a:fld>
            <a:endParaRPr lang="en-US" sz="1200" dirty="0"/>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eaLnBrk="1" hangingPunct="1"/>
            <a:fld id="{B8BA6336-EB37-41CA-B9A4-04569099C09A}" type="slidenum">
              <a:rPr lang="en-US" sz="1200"/>
              <a:pPr algn="r" eaLnBrk="1" hangingPunct="1"/>
              <a:t>20</a:t>
            </a:fld>
            <a:endParaRPr lang="en-US" sz="1200" dirty="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eaLnBrk="1" hangingPunct="1"/>
            <a:fld id="{B8BA6336-EB37-41CA-B9A4-04569099C09A}" type="slidenum">
              <a:rPr lang="en-US" sz="1200"/>
              <a:pPr algn="r" eaLnBrk="1" hangingPunct="1"/>
              <a:t>22</a:t>
            </a:fld>
            <a:endParaRPr lang="en-US" sz="1200" dirty="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4014100" y="8902049"/>
            <a:ext cx="3070860" cy="468951"/>
          </a:xfrm>
          <a:prstGeom prst="rect">
            <a:avLst/>
          </a:prstGeom>
          <a:noFill/>
          <a:ln w="9525">
            <a:noFill/>
            <a:miter lim="800000"/>
            <a:headEnd/>
            <a:tailEnd/>
          </a:ln>
        </p:spPr>
        <p:txBody>
          <a:bodyPr lIns="92629" tIns="46314" rIns="92629" bIns="46314" anchor="b"/>
          <a:lstStyle/>
          <a:p>
            <a:pPr algn="r"/>
            <a:fld id="{CB267535-AE93-4D39-9FEC-43C692B2CFE6}" type="slidenum">
              <a:rPr lang="en-US" sz="1200"/>
              <a:pPr algn="r"/>
              <a:t>24</a:t>
            </a:fld>
            <a:endParaRPr lang="en-US" sz="1200" dirty="0"/>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ea typeface="ＭＳ Ｐゴシック" pitchFamily="34" charset="-128"/>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itchFamily="34" charset="0"/>
                <a:ea typeface="ＭＳ Ｐゴシック" pitchFamily="34" charset="-128"/>
              </a:defRPr>
            </a:lvl1pPr>
            <a:lvl2pPr marL="752608" indent="-289465" eaLnBrk="0" hangingPunct="0">
              <a:defRPr sz="2400">
                <a:solidFill>
                  <a:schemeClr val="tx1"/>
                </a:solidFill>
                <a:latin typeface="Calibri" pitchFamily="34" charset="0"/>
                <a:ea typeface="ＭＳ Ｐゴシック" pitchFamily="34" charset="-128"/>
              </a:defRPr>
            </a:lvl2pPr>
            <a:lvl3pPr marL="1157859" indent="-231572" eaLnBrk="0" hangingPunct="0">
              <a:defRPr sz="2400">
                <a:solidFill>
                  <a:schemeClr val="tx1"/>
                </a:solidFill>
                <a:latin typeface="Calibri" pitchFamily="34" charset="0"/>
                <a:ea typeface="ＭＳ Ｐゴシック" pitchFamily="34" charset="-128"/>
              </a:defRPr>
            </a:lvl3pPr>
            <a:lvl4pPr marL="1621003" indent="-231572" eaLnBrk="0" hangingPunct="0">
              <a:defRPr sz="2400">
                <a:solidFill>
                  <a:schemeClr val="tx1"/>
                </a:solidFill>
                <a:latin typeface="Calibri" pitchFamily="34" charset="0"/>
                <a:ea typeface="ＭＳ Ｐゴシック" pitchFamily="34" charset="-128"/>
              </a:defRPr>
            </a:lvl4pPr>
            <a:lvl5pPr marL="2084146" indent="-231572" eaLnBrk="0" hangingPunct="0">
              <a:defRPr sz="2400">
                <a:solidFill>
                  <a:schemeClr val="tx1"/>
                </a:solidFill>
                <a:latin typeface="Calibri" pitchFamily="34" charset="0"/>
                <a:ea typeface="ＭＳ Ｐゴシック" pitchFamily="34" charset="-128"/>
              </a:defRPr>
            </a:lvl5pPr>
            <a:lvl6pPr marL="2547290" indent="-231572" defTabSz="463144"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3010433" indent="-231572" defTabSz="463144"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73577" indent="-231572" defTabSz="463144"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936721" indent="-231572" defTabSz="463144"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fld id="{FEE88249-DA52-41AE-A7CB-D49A96B16DD3}" type="slidenum">
              <a:rPr lang="en-US" sz="1200"/>
              <a:pPr eaLnBrk="1" hangingPunct="1"/>
              <a:t>26</a:t>
            </a:fld>
            <a:endParaRPr 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eaLnBrk="1" hangingPunct="1"/>
            <a:fld id="{3DEC500A-6DBD-4489-98C5-44C6676D8170}" type="slidenum">
              <a:rPr lang="en-US" sz="1200"/>
              <a:pPr algn="r" eaLnBrk="1" hangingPunct="1"/>
              <a:t>3</a:t>
            </a:fld>
            <a:endParaRPr lang="en-US" sz="1200" dirty="0"/>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eaLnBrk="1" hangingPunct="1"/>
            <a:fld id="{B8BA6336-EB37-41CA-B9A4-04569099C09A}" type="slidenum">
              <a:rPr lang="en-US" sz="1200"/>
              <a:pPr algn="r" eaLnBrk="1" hangingPunct="1"/>
              <a:t>27</a:t>
            </a:fld>
            <a:endParaRPr lang="en-US" sz="1200" dirty="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eaLnBrk="1" hangingPunct="1"/>
            <a:fld id="{B8BA6336-EB37-41CA-B9A4-04569099C09A}" type="slidenum">
              <a:rPr lang="en-US" sz="1200"/>
              <a:pPr algn="r" eaLnBrk="1" hangingPunct="1"/>
              <a:t>28</a:t>
            </a:fld>
            <a:endParaRPr lang="en-US" sz="1200" dirty="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4014100" y="8902049"/>
            <a:ext cx="3070860" cy="468951"/>
          </a:xfrm>
          <a:prstGeom prst="rect">
            <a:avLst/>
          </a:prstGeom>
          <a:noFill/>
          <a:ln w="9525">
            <a:noFill/>
            <a:miter lim="800000"/>
            <a:headEnd/>
            <a:tailEnd/>
          </a:ln>
        </p:spPr>
        <p:txBody>
          <a:bodyPr lIns="92629" tIns="46314" rIns="92629" bIns="46314" anchor="b"/>
          <a:lstStyle/>
          <a:p>
            <a:pPr algn="r"/>
            <a:fld id="{72054CEA-8443-49F3-9349-C048C09C87A2}" type="slidenum">
              <a:rPr lang="en-US" sz="1200"/>
              <a:pPr algn="r"/>
              <a:t>29</a:t>
            </a:fld>
            <a:endParaRPr lang="en-US" sz="1200" dirty="0"/>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eaLnBrk="1" hangingPunct="1"/>
            <a:fld id="{B8BA6336-EB37-41CA-B9A4-04569099C09A}" type="slidenum">
              <a:rPr lang="en-US" sz="1200"/>
              <a:pPr algn="r" eaLnBrk="1" hangingPunct="1"/>
              <a:t>32</a:t>
            </a:fld>
            <a:endParaRPr lang="en-US" sz="1200" dirty="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eaLnBrk="1" hangingPunct="1"/>
            <a:fld id="{B8BA6336-EB37-41CA-B9A4-04569099C09A}" type="slidenum">
              <a:rPr lang="en-US" sz="1200"/>
              <a:pPr algn="r" eaLnBrk="1" hangingPunct="1"/>
              <a:t>33</a:t>
            </a:fld>
            <a:endParaRPr lang="en-US" sz="1200" dirty="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eaLnBrk="1" hangingPunct="1"/>
            <a:fld id="{B8BA6336-EB37-41CA-B9A4-04569099C09A}" type="slidenum">
              <a:rPr lang="en-US" sz="1200"/>
              <a:pPr algn="r" eaLnBrk="1" hangingPunct="1"/>
              <a:t>34</a:t>
            </a:fld>
            <a:endParaRPr lang="en-US" sz="1200" dirty="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eaLnBrk="1" hangingPunct="1"/>
            <a:fld id="{B8BA6336-EB37-41CA-B9A4-04569099C09A}" type="slidenum">
              <a:rPr lang="en-US" sz="1200"/>
              <a:pPr algn="r" eaLnBrk="1" hangingPunct="1"/>
              <a:t>35</a:t>
            </a:fld>
            <a:endParaRPr lang="en-US" sz="1200" dirty="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eaLnBrk="1" hangingPunct="1"/>
            <a:fld id="{B8BA6336-EB37-41CA-B9A4-04569099C09A}" type="slidenum">
              <a:rPr lang="en-US" sz="1200"/>
              <a:pPr algn="r" eaLnBrk="1" hangingPunct="1"/>
              <a:t>36</a:t>
            </a:fld>
            <a:endParaRPr lang="en-US" sz="1200" dirty="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eaLnBrk="1" hangingPunct="1"/>
            <a:fld id="{960807B6-CB3D-4603-B97E-5186B94B168E}" type="slidenum">
              <a:rPr lang="en-US" sz="1200"/>
              <a:pPr algn="r" eaLnBrk="1" hangingPunct="1"/>
              <a:t>37</a:t>
            </a:fld>
            <a:endParaRPr lang="en-US" sz="1200" dirty="0"/>
          </a:p>
        </p:txBody>
      </p:sp>
      <p:sp>
        <p:nvSpPr>
          <p:cNvPr id="665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txBox="1">
            <a:spLocks noGrp="1" noChangeArrowheads="1"/>
          </p:cNvSpPr>
          <p:nvPr/>
        </p:nvSpPr>
        <p:spPr bwMode="auto">
          <a:xfrm>
            <a:off x="4014100" y="8902049"/>
            <a:ext cx="3070860" cy="468951"/>
          </a:xfrm>
          <a:prstGeom prst="rect">
            <a:avLst/>
          </a:prstGeom>
          <a:noFill/>
          <a:ln w="9525">
            <a:noFill/>
            <a:miter lim="800000"/>
            <a:headEnd/>
            <a:tailEnd/>
          </a:ln>
        </p:spPr>
        <p:txBody>
          <a:bodyPr lIns="92629" tIns="46314" rIns="92629" bIns="46314" anchor="b"/>
          <a:lstStyle/>
          <a:p>
            <a:pPr algn="r"/>
            <a:fld id="{7FA3D219-7E8E-47A2-9292-BE7BB7BFB584}" type="slidenum">
              <a:rPr lang="en-US" sz="1200"/>
              <a:pPr algn="r"/>
              <a:t>38</a:t>
            </a:fld>
            <a:endParaRPr lang="en-US" sz="1200" dirty="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eaLnBrk="1" hangingPunct="1"/>
            <a:fld id="{B8BA6336-EB37-41CA-B9A4-04569099C09A}" type="slidenum">
              <a:rPr lang="en-US" sz="1200"/>
              <a:pPr algn="r" eaLnBrk="1" hangingPunct="1"/>
              <a:t>6</a:t>
            </a:fld>
            <a:endParaRPr lang="en-US" sz="1200" dirty="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txBox="1">
            <a:spLocks noGrp="1" noChangeArrowheads="1"/>
          </p:cNvSpPr>
          <p:nvPr/>
        </p:nvSpPr>
        <p:spPr bwMode="auto">
          <a:xfrm>
            <a:off x="4014100" y="8902049"/>
            <a:ext cx="3070860" cy="468951"/>
          </a:xfrm>
          <a:prstGeom prst="rect">
            <a:avLst/>
          </a:prstGeom>
          <a:noFill/>
          <a:ln w="9525">
            <a:noFill/>
            <a:miter lim="800000"/>
            <a:headEnd/>
            <a:tailEnd/>
          </a:ln>
        </p:spPr>
        <p:txBody>
          <a:bodyPr lIns="92629" tIns="46314" rIns="92629" bIns="46314" anchor="b"/>
          <a:lstStyle/>
          <a:p>
            <a:pPr algn="r"/>
            <a:fld id="{1B966081-3B15-4F9C-B911-6433F4199896}" type="slidenum">
              <a:rPr lang="en-US" sz="1200"/>
              <a:pPr algn="r"/>
              <a:t>39</a:t>
            </a:fld>
            <a:endParaRPr lang="en-US" sz="1200" dirty="0"/>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txBox="1">
            <a:spLocks noGrp="1" noChangeArrowheads="1"/>
          </p:cNvSpPr>
          <p:nvPr/>
        </p:nvSpPr>
        <p:spPr bwMode="auto">
          <a:xfrm>
            <a:off x="4014100" y="8902049"/>
            <a:ext cx="3070860" cy="468951"/>
          </a:xfrm>
          <a:prstGeom prst="rect">
            <a:avLst/>
          </a:prstGeom>
          <a:noFill/>
          <a:ln w="9525">
            <a:noFill/>
            <a:miter lim="800000"/>
            <a:headEnd/>
            <a:tailEnd/>
          </a:ln>
        </p:spPr>
        <p:txBody>
          <a:bodyPr lIns="92629" tIns="46314" rIns="92629" bIns="46314" anchor="b"/>
          <a:lstStyle/>
          <a:p>
            <a:pPr algn="r"/>
            <a:fld id="{7FA3D219-7E8E-47A2-9292-BE7BB7BFB584}" type="slidenum">
              <a:rPr lang="en-US" sz="1200"/>
              <a:pPr algn="r"/>
              <a:t>40</a:t>
            </a:fld>
            <a:endParaRPr lang="en-US" sz="1200" dirty="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txBox="1">
            <a:spLocks noGrp="1" noChangeArrowheads="1"/>
          </p:cNvSpPr>
          <p:nvPr/>
        </p:nvSpPr>
        <p:spPr bwMode="auto">
          <a:xfrm>
            <a:off x="4014100" y="8902049"/>
            <a:ext cx="3070860" cy="468951"/>
          </a:xfrm>
          <a:prstGeom prst="rect">
            <a:avLst/>
          </a:prstGeom>
          <a:noFill/>
          <a:ln w="9525">
            <a:noFill/>
            <a:miter lim="800000"/>
            <a:headEnd/>
            <a:tailEnd/>
          </a:ln>
        </p:spPr>
        <p:txBody>
          <a:bodyPr lIns="92629" tIns="46314" rIns="92629" bIns="46314" anchor="b"/>
          <a:lstStyle/>
          <a:p>
            <a:pPr algn="r"/>
            <a:fld id="{B5001AF8-5CA2-42F6-B50C-3FE99027F136}" type="slidenum">
              <a:rPr lang="en-US" sz="1200"/>
              <a:pPr algn="r"/>
              <a:t>41</a:t>
            </a:fld>
            <a:endParaRPr lang="en-US" sz="1200" dirty="0"/>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txBox="1">
            <a:spLocks noGrp="1" noChangeArrowheads="1"/>
          </p:cNvSpPr>
          <p:nvPr/>
        </p:nvSpPr>
        <p:spPr bwMode="auto">
          <a:xfrm>
            <a:off x="4014100" y="8902049"/>
            <a:ext cx="3070860" cy="468951"/>
          </a:xfrm>
          <a:prstGeom prst="rect">
            <a:avLst/>
          </a:prstGeom>
          <a:noFill/>
          <a:ln w="9525">
            <a:noFill/>
            <a:miter lim="800000"/>
            <a:headEnd/>
            <a:tailEnd/>
          </a:ln>
        </p:spPr>
        <p:txBody>
          <a:bodyPr lIns="92629" tIns="46314" rIns="92629" bIns="46314" anchor="b"/>
          <a:lstStyle/>
          <a:p>
            <a:pPr algn="r"/>
            <a:fld id="{4CCF9424-C9B4-412F-ABE3-2724D76432E7}" type="slidenum">
              <a:rPr lang="en-US" sz="1200"/>
              <a:pPr algn="r"/>
              <a:t>44</a:t>
            </a:fld>
            <a:endParaRPr lang="en-US" sz="1200" dirty="0"/>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67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eaLnBrk="1" hangingPunct="1"/>
            <a:fld id="{F81C7A00-AC2C-4D04-95C6-DCAC96955F6B}" type="slidenum">
              <a:rPr lang="en-US" sz="1200"/>
              <a:pPr algn="r" eaLnBrk="1" hangingPunct="1"/>
              <a:t>47</a:t>
            </a:fld>
            <a:endParaRPr lang="en-US" sz="1200" dirty="0"/>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eaLnBrk="1" hangingPunct="1"/>
            <a:fld id="{125DF6B0-5439-4496-87E0-948F4273EBFC}" type="slidenum">
              <a:rPr lang="en-US" sz="1200"/>
              <a:pPr algn="r" eaLnBrk="1" hangingPunct="1"/>
              <a:t>48</a:t>
            </a:fld>
            <a:endParaRPr lang="en-US" sz="1200" dirty="0"/>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eaLnBrk="1" hangingPunct="1"/>
            <a:fld id="{EC15803B-6A7B-41AB-A039-D9307D2C7E8E}" type="slidenum">
              <a:rPr lang="en-US" sz="1200"/>
              <a:pPr algn="r" eaLnBrk="1" hangingPunct="1"/>
              <a:t>49</a:t>
            </a:fld>
            <a:endParaRPr lang="en-US" sz="1200" dirty="0"/>
          </a:p>
        </p:txBody>
      </p:sp>
      <p:sp>
        <p:nvSpPr>
          <p:cNvPr id="72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eaLnBrk="1" hangingPunct="1"/>
            <a:fld id="{2D5F0B0D-72AC-41E0-AD63-39A0D7C83379}" type="slidenum">
              <a:rPr lang="en-US" sz="1200"/>
              <a:pPr algn="r" eaLnBrk="1" hangingPunct="1"/>
              <a:t>50</a:t>
            </a:fld>
            <a:endParaRPr lang="en-US" sz="1200" dirty="0"/>
          </a:p>
        </p:txBody>
      </p:sp>
      <p:sp>
        <p:nvSpPr>
          <p:cNvPr id="747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eaLnBrk="1" hangingPunct="1"/>
            <a:fld id="{8C7BE9BC-24CB-4B7B-8EE4-189379713629}" type="slidenum">
              <a:rPr lang="en-US" sz="1200"/>
              <a:pPr algn="r" eaLnBrk="1" hangingPunct="1"/>
              <a:t>52</a:t>
            </a:fld>
            <a:endParaRPr lang="en-US" sz="1200" dirty="0"/>
          </a:p>
        </p:txBody>
      </p:sp>
      <p:sp>
        <p:nvSpPr>
          <p:cNvPr id="768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eaLnBrk="1" hangingPunct="1"/>
            <a:fld id="{8C7BE9BC-24CB-4B7B-8EE4-189379713629}" type="slidenum">
              <a:rPr lang="en-US" sz="1200"/>
              <a:pPr algn="r" eaLnBrk="1" hangingPunct="1"/>
              <a:t>53</a:t>
            </a:fld>
            <a:endParaRPr lang="en-US" sz="1200" dirty="0"/>
          </a:p>
        </p:txBody>
      </p:sp>
      <p:sp>
        <p:nvSpPr>
          <p:cNvPr id="768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84" charset="-128"/>
              </a:defRPr>
            </a:lvl1pPr>
            <a:lvl2pPr marL="742950" indent="-285750" eaLnBrk="0" hangingPunct="0">
              <a:defRPr sz="2400">
                <a:solidFill>
                  <a:schemeClr val="tx1"/>
                </a:solidFill>
                <a:latin typeface="Calibri" pitchFamily="34" charset="0"/>
                <a:ea typeface="ＭＳ Ｐゴシック" pitchFamily="-84" charset="-128"/>
              </a:defRPr>
            </a:lvl2pPr>
            <a:lvl3pPr marL="1143000" indent="-228600" eaLnBrk="0" hangingPunct="0">
              <a:defRPr sz="2400">
                <a:solidFill>
                  <a:schemeClr val="tx1"/>
                </a:solidFill>
                <a:latin typeface="Calibri" pitchFamily="34" charset="0"/>
                <a:ea typeface="ＭＳ Ｐゴシック" pitchFamily="-84" charset="-128"/>
              </a:defRPr>
            </a:lvl3pPr>
            <a:lvl4pPr marL="1600200" indent="-228600" eaLnBrk="0" hangingPunct="0">
              <a:defRPr sz="2400">
                <a:solidFill>
                  <a:schemeClr val="tx1"/>
                </a:solidFill>
                <a:latin typeface="Calibri" pitchFamily="34" charset="0"/>
                <a:ea typeface="ＭＳ Ｐゴシック" pitchFamily="-84" charset="-128"/>
              </a:defRPr>
            </a:lvl4pPr>
            <a:lvl5pPr marL="2057400" indent="-228600" eaLnBrk="0" hangingPunct="0">
              <a:defRPr sz="2400">
                <a:solidFill>
                  <a:schemeClr val="tx1"/>
                </a:solidFill>
                <a:latin typeface="Calibri" pitchFamily="34" charset="0"/>
                <a:ea typeface="ＭＳ Ｐゴシック" pitchFamily="-8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9pPr>
          </a:lstStyle>
          <a:p>
            <a:pPr algn="r" eaLnBrk="1" hangingPunct="1"/>
            <a:fld id="{53B0199A-A7ED-401B-91FF-87DF87AE307D}" type="slidenum">
              <a:rPr lang="en-US" sz="1200"/>
              <a:pPr algn="r" eaLnBrk="1" hangingPunct="1"/>
              <a:t>7</a:t>
            </a:fld>
            <a:endParaRPr lang="en-US" sz="1200" dirty="0"/>
          </a:p>
        </p:txBody>
      </p:sp>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8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eaLnBrk="1" hangingPunct="1"/>
            <a:fld id="{1839C59B-132A-47EB-8342-48740E1164C8}" type="slidenum">
              <a:rPr lang="en-US" sz="1200"/>
              <a:pPr algn="r" eaLnBrk="1" hangingPunct="1"/>
              <a:t>54</a:t>
            </a:fld>
            <a:endParaRPr lang="en-US" sz="1200" dirty="0"/>
          </a:p>
        </p:txBody>
      </p:sp>
      <p:sp>
        <p:nvSpPr>
          <p:cNvPr id="788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txBox="1">
            <a:spLocks noGrp="1" noChangeArrowheads="1"/>
          </p:cNvSpPr>
          <p:nvPr/>
        </p:nvSpPr>
        <p:spPr bwMode="auto">
          <a:xfrm>
            <a:off x="4014100" y="8902049"/>
            <a:ext cx="3070860" cy="468951"/>
          </a:xfrm>
          <a:prstGeom prst="rect">
            <a:avLst/>
          </a:prstGeom>
          <a:noFill/>
          <a:ln w="9525">
            <a:noFill/>
            <a:miter lim="800000"/>
            <a:headEnd/>
            <a:tailEnd/>
          </a:ln>
        </p:spPr>
        <p:txBody>
          <a:bodyPr lIns="92629" tIns="46314" rIns="92629" bIns="46314" anchor="b"/>
          <a:lstStyle/>
          <a:p>
            <a:pPr algn="r"/>
            <a:fld id="{6D59CF0D-41EA-418D-AE2A-305CFF89AFB4}" type="slidenum">
              <a:rPr lang="en-US" sz="1200"/>
              <a:pPr algn="r"/>
              <a:t>56</a:t>
            </a:fld>
            <a:endParaRPr lang="en-US" sz="1200" dirty="0"/>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defTabSz="926287" eaLnBrk="1" hangingPunct="1"/>
            <a:fld id="{8690B150-99D1-48BF-B5EC-D6DF53E95AE0}" type="slidenum">
              <a:rPr lang="en-US" sz="1200">
                <a:latin typeface="Arial" pitchFamily="34" charset="0"/>
              </a:rPr>
              <a:pPr algn="r" defTabSz="926287" eaLnBrk="1" hangingPunct="1"/>
              <a:t>60</a:t>
            </a:fld>
            <a:endParaRPr lang="en-US" sz="1200" dirty="0">
              <a:latin typeface="Arial" pitchFamily="34" charset="0"/>
            </a:endParaRPr>
          </a:p>
        </p:txBody>
      </p:sp>
      <p:sp>
        <p:nvSpPr>
          <p:cNvPr id="819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6287" eaLnBrk="1" hangingPunct="1"/>
            <a:r>
              <a:rPr lang="en-US" dirty="0">
                <a:ea typeface="ＭＳ Ｐゴシック" pitchFamily="34" charset="-128"/>
              </a:rPr>
              <a:t>Charging bear from image 1 is frozen on screen with claws extended.  </a:t>
            </a:r>
            <a:r>
              <a:rPr lang="ja-JP" altLang="en-US">
                <a:ea typeface="ＭＳ Ｐゴシック" pitchFamily="34" charset="-128"/>
              </a:rPr>
              <a:t>“</a:t>
            </a:r>
            <a:r>
              <a:rPr lang="en-US" altLang="ja-JP" dirty="0">
                <a:ea typeface="ＭＳ Ｐゴシック" pitchFamily="34" charset="-128"/>
              </a:rPr>
              <a:t>It works!</a:t>
            </a:r>
            <a:r>
              <a:rPr lang="ja-JP" altLang="en-US">
                <a:ea typeface="ＭＳ Ｐゴシック" pitchFamily="34" charset="-128"/>
              </a:rPr>
              <a:t>”</a:t>
            </a:r>
            <a:r>
              <a:rPr lang="en-US" altLang="ja-JP" dirty="0">
                <a:ea typeface="ＭＳ Ｐゴシック" pitchFamily="34" charset="-128"/>
              </a:rPr>
              <a:t> appears at the bottom in red. The charging bear footage is from our bear spray DVD. On the right side, we may want to have the generic, red can of bear spray appear.</a:t>
            </a:r>
            <a:endParaRPr lang="en-US" dirty="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D6E86A-A665-44D3-AB97-02C0A8D5E582}" type="slidenum">
              <a:rPr lang="en-US" smtClean="0"/>
              <a:pPr/>
              <a:t>75</a:t>
            </a:fld>
            <a:endParaRPr lang="en-US" dirty="0"/>
          </a:p>
        </p:txBody>
      </p:sp>
    </p:spTree>
    <p:extLst>
      <p:ext uri="{BB962C8B-B14F-4D97-AF65-F5344CB8AC3E}">
        <p14:creationId xmlns:p14="http://schemas.microsoft.com/office/powerpoint/2010/main" val="125296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eaLnBrk="1" hangingPunct="1"/>
            <a:fld id="{B8BA6336-EB37-41CA-B9A4-04569099C09A}" type="slidenum">
              <a:rPr lang="en-US" sz="1200"/>
              <a:pPr algn="r" eaLnBrk="1" hangingPunct="1"/>
              <a:t>8</a:t>
            </a:fld>
            <a:endParaRPr lang="en-US" sz="1200" dirty="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84" charset="-128"/>
              </a:defRPr>
            </a:lvl1pPr>
            <a:lvl2pPr marL="742950" indent="-285750" eaLnBrk="0" hangingPunct="0">
              <a:defRPr sz="2400">
                <a:solidFill>
                  <a:schemeClr val="tx1"/>
                </a:solidFill>
                <a:latin typeface="Calibri" pitchFamily="34" charset="0"/>
                <a:ea typeface="ＭＳ Ｐゴシック" pitchFamily="-84" charset="-128"/>
              </a:defRPr>
            </a:lvl2pPr>
            <a:lvl3pPr marL="1143000" indent="-228600" eaLnBrk="0" hangingPunct="0">
              <a:defRPr sz="2400">
                <a:solidFill>
                  <a:schemeClr val="tx1"/>
                </a:solidFill>
                <a:latin typeface="Calibri" pitchFamily="34" charset="0"/>
                <a:ea typeface="ＭＳ Ｐゴシック" pitchFamily="-84" charset="-128"/>
              </a:defRPr>
            </a:lvl3pPr>
            <a:lvl4pPr marL="1600200" indent="-228600" eaLnBrk="0" hangingPunct="0">
              <a:defRPr sz="2400">
                <a:solidFill>
                  <a:schemeClr val="tx1"/>
                </a:solidFill>
                <a:latin typeface="Calibri" pitchFamily="34" charset="0"/>
                <a:ea typeface="ＭＳ Ｐゴシック" pitchFamily="-84" charset="-128"/>
              </a:defRPr>
            </a:lvl4pPr>
            <a:lvl5pPr marL="2057400" indent="-228600" eaLnBrk="0" hangingPunct="0">
              <a:defRPr sz="2400">
                <a:solidFill>
                  <a:schemeClr val="tx1"/>
                </a:solidFill>
                <a:latin typeface="Calibri" pitchFamily="34" charset="0"/>
                <a:ea typeface="ＭＳ Ｐゴシック" pitchFamily="-8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9pPr>
          </a:lstStyle>
          <a:p>
            <a:pPr algn="r" eaLnBrk="1" hangingPunct="1"/>
            <a:fld id="{53B0199A-A7ED-401B-91FF-87DF87AE307D}" type="slidenum">
              <a:rPr lang="en-US" sz="1200"/>
              <a:pPr algn="r" eaLnBrk="1" hangingPunct="1"/>
              <a:t>9</a:t>
            </a:fld>
            <a:endParaRPr lang="en-US" sz="1200" dirty="0"/>
          </a:p>
        </p:txBody>
      </p:sp>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8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eaLnBrk="1" hangingPunct="1"/>
            <a:fld id="{B8BA6336-EB37-41CA-B9A4-04569099C09A}" type="slidenum">
              <a:rPr lang="en-US" sz="1200"/>
              <a:pPr algn="r" eaLnBrk="1" hangingPunct="1"/>
              <a:t>10</a:t>
            </a:fld>
            <a:endParaRPr lang="en-US" sz="1200" dirty="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eaLnBrk="1" hangingPunct="1"/>
            <a:fld id="{B8BA6336-EB37-41CA-B9A4-04569099C09A}" type="slidenum">
              <a:rPr lang="en-US" sz="1200"/>
              <a:pPr algn="r" eaLnBrk="1" hangingPunct="1"/>
              <a:t>11</a:t>
            </a:fld>
            <a:endParaRPr lang="en-US" sz="1200" dirty="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4014100" y="8902049"/>
            <a:ext cx="3070860" cy="4689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629" tIns="46314" rIns="92629" bIns="46314" anchor="b"/>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eaLnBrk="1" hangingPunct="1"/>
            <a:fld id="{B8BA6336-EB37-41CA-B9A4-04569099C09A}" type="slidenum">
              <a:rPr lang="en-US" sz="1200"/>
              <a:pPr algn="r" eaLnBrk="1" hangingPunct="1"/>
              <a:t>12</a:t>
            </a:fld>
            <a:endParaRPr lang="en-US" sz="1200" dirty="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38C239F-12CA-4D3B-B064-E853ECFC59C2}" type="datetimeFigureOut">
              <a:rPr lang="en-US"/>
              <a:pPr/>
              <a:t>5/21/2020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14A1C129-2A55-4BCC-B996-9027897F6A1A}" type="slidenum">
              <a:rPr lang="en-US"/>
              <a:pPr/>
              <a:t>‹#›</a:t>
            </a:fld>
            <a:endParaRPr lang="en-US" dirty="0"/>
          </a:p>
        </p:txBody>
      </p:sp>
    </p:spTree>
    <p:extLst>
      <p:ext uri="{BB962C8B-B14F-4D97-AF65-F5344CB8AC3E}">
        <p14:creationId xmlns:p14="http://schemas.microsoft.com/office/powerpoint/2010/main" val="1894635206"/>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08EFCB5-5D67-411F-9A72-98703CC493A7}" type="datetimeFigureOut">
              <a:rPr lang="en-US"/>
              <a:pPr/>
              <a:t>5/21/2020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8B9854DE-3C1E-48BD-9FD5-590DB998244E}" type="slidenum">
              <a:rPr lang="en-US"/>
              <a:pPr/>
              <a:t>‹#›</a:t>
            </a:fld>
            <a:endParaRPr lang="en-US" dirty="0"/>
          </a:p>
        </p:txBody>
      </p:sp>
    </p:spTree>
    <p:extLst>
      <p:ext uri="{BB962C8B-B14F-4D97-AF65-F5344CB8AC3E}">
        <p14:creationId xmlns:p14="http://schemas.microsoft.com/office/powerpoint/2010/main" val="813751482"/>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AC3DDB8-1188-415C-9E4E-1DC64D77AE3E}" type="datetimeFigureOut">
              <a:rPr lang="en-US"/>
              <a:pPr/>
              <a:t>5/21/2020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71CF606A-74B4-4B6B-89AF-EB364AA95244}" type="slidenum">
              <a:rPr lang="en-US"/>
              <a:pPr/>
              <a:t>‹#›</a:t>
            </a:fld>
            <a:endParaRPr lang="en-US" dirty="0"/>
          </a:p>
        </p:txBody>
      </p:sp>
    </p:spTree>
    <p:extLst>
      <p:ext uri="{BB962C8B-B14F-4D97-AF65-F5344CB8AC3E}">
        <p14:creationId xmlns:p14="http://schemas.microsoft.com/office/powerpoint/2010/main" val="1942513880"/>
      </p:ext>
    </p:extLst>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fld id="{3E758401-A97E-49DE-9FAE-68739444EBBA}" type="datetimeFigureOut">
              <a:rPr lang="en-US"/>
              <a:pPr/>
              <a:t>5/21/2020</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91527D7E-9BD3-411D-B461-D3FB65880D88}" type="slidenum">
              <a:rPr lang="en-US"/>
              <a:pPr/>
              <a:t>‹#›</a:t>
            </a:fld>
            <a:endParaRPr lang="en-US" dirty="0"/>
          </a:p>
        </p:txBody>
      </p:sp>
    </p:spTree>
    <p:extLst>
      <p:ext uri="{BB962C8B-B14F-4D97-AF65-F5344CB8AC3E}">
        <p14:creationId xmlns:p14="http://schemas.microsoft.com/office/powerpoint/2010/main" val="1010529535"/>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D4E135D-63D7-477D-83BE-11E5088E6CD6}" type="datetimeFigureOut">
              <a:rPr lang="en-US"/>
              <a:pPr/>
              <a:t>5/21/2020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62377BF8-2086-447A-9BD2-102D7A63D61D}" type="slidenum">
              <a:rPr lang="en-US"/>
              <a:pPr/>
              <a:t>‹#›</a:t>
            </a:fld>
            <a:endParaRPr lang="en-US" dirty="0"/>
          </a:p>
        </p:txBody>
      </p:sp>
    </p:spTree>
    <p:extLst>
      <p:ext uri="{BB962C8B-B14F-4D97-AF65-F5344CB8AC3E}">
        <p14:creationId xmlns:p14="http://schemas.microsoft.com/office/powerpoint/2010/main" val="640784293"/>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D5CDFF8-AA2D-4457-B870-E91A75E7ED64}" type="datetimeFigureOut">
              <a:rPr lang="en-US"/>
              <a:pPr/>
              <a:t>5/21/2020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D7258DFC-8590-4015-A6E5-A01FC8F7A1F0}" type="slidenum">
              <a:rPr lang="en-US"/>
              <a:pPr/>
              <a:t>‹#›</a:t>
            </a:fld>
            <a:endParaRPr lang="en-US" dirty="0"/>
          </a:p>
        </p:txBody>
      </p:sp>
    </p:spTree>
    <p:extLst>
      <p:ext uri="{BB962C8B-B14F-4D97-AF65-F5344CB8AC3E}">
        <p14:creationId xmlns:p14="http://schemas.microsoft.com/office/powerpoint/2010/main" val="3707466277"/>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470187FD-3FB2-4462-837C-62708D5827D2}" type="datetimeFigureOut">
              <a:rPr lang="en-US"/>
              <a:pPr/>
              <a:t>5/21/2020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5C21F512-25C2-4800-BCB1-6AF48C5DE8AF}" type="slidenum">
              <a:rPr lang="en-US"/>
              <a:pPr/>
              <a:t>‹#›</a:t>
            </a:fld>
            <a:endParaRPr lang="en-US" dirty="0"/>
          </a:p>
        </p:txBody>
      </p:sp>
    </p:spTree>
    <p:extLst>
      <p:ext uri="{BB962C8B-B14F-4D97-AF65-F5344CB8AC3E}">
        <p14:creationId xmlns:p14="http://schemas.microsoft.com/office/powerpoint/2010/main" val="1102102981"/>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ED32A342-AA60-4EC1-80D1-D264F1D760EA}" type="datetimeFigureOut">
              <a:rPr lang="en-US"/>
              <a:pPr/>
              <a:t>5/21/2020</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1B1BC11C-945F-42BD-A758-9FC3A7C7A7D6}" type="slidenum">
              <a:rPr lang="en-US"/>
              <a:pPr/>
              <a:t>‹#›</a:t>
            </a:fld>
            <a:endParaRPr lang="en-US" dirty="0"/>
          </a:p>
        </p:txBody>
      </p:sp>
    </p:spTree>
    <p:extLst>
      <p:ext uri="{BB962C8B-B14F-4D97-AF65-F5344CB8AC3E}">
        <p14:creationId xmlns:p14="http://schemas.microsoft.com/office/powerpoint/2010/main" val="1654825275"/>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3389CDE1-026E-4EDD-BDF0-0054BDFA9FA3}" type="datetimeFigureOut">
              <a:rPr lang="en-US"/>
              <a:pPr/>
              <a:t>5/21/2020</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A6639AE0-750D-4F7F-829C-DBD575381080}" type="slidenum">
              <a:rPr lang="en-US"/>
              <a:pPr/>
              <a:t>‹#›</a:t>
            </a:fld>
            <a:endParaRPr lang="en-US" dirty="0"/>
          </a:p>
        </p:txBody>
      </p:sp>
    </p:spTree>
    <p:extLst>
      <p:ext uri="{BB962C8B-B14F-4D97-AF65-F5344CB8AC3E}">
        <p14:creationId xmlns:p14="http://schemas.microsoft.com/office/powerpoint/2010/main" val="1728757024"/>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DF38962-ECB6-4FE5-B431-42B0BE9E4EE7}" type="datetimeFigureOut">
              <a:rPr lang="en-US"/>
              <a:pPr/>
              <a:t>5/21/2020</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1560D8C1-DAD1-4012-8614-B5C071D7D6E1}" type="slidenum">
              <a:rPr lang="en-US"/>
              <a:pPr/>
              <a:t>‹#›</a:t>
            </a:fld>
            <a:endParaRPr lang="en-US" dirty="0"/>
          </a:p>
        </p:txBody>
      </p:sp>
    </p:spTree>
    <p:extLst>
      <p:ext uri="{BB962C8B-B14F-4D97-AF65-F5344CB8AC3E}">
        <p14:creationId xmlns:p14="http://schemas.microsoft.com/office/powerpoint/2010/main" val="1660731217"/>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5935A51A-837E-4327-B58A-F7DE9E10F799}" type="datetimeFigureOut">
              <a:rPr lang="en-US"/>
              <a:pPr/>
              <a:t>5/21/2020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614A79DA-9C20-47A8-AFF3-BD344EF60C74}" type="slidenum">
              <a:rPr lang="en-US"/>
              <a:pPr/>
              <a:t>‹#›</a:t>
            </a:fld>
            <a:endParaRPr lang="en-US" dirty="0"/>
          </a:p>
        </p:txBody>
      </p:sp>
    </p:spTree>
    <p:extLst>
      <p:ext uri="{BB962C8B-B14F-4D97-AF65-F5344CB8AC3E}">
        <p14:creationId xmlns:p14="http://schemas.microsoft.com/office/powerpoint/2010/main" val="345305948"/>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90E92E3-BC61-4388-84F5-FD1B81D8B770}" type="datetimeFigureOut">
              <a:rPr lang="en-US"/>
              <a:pPr/>
              <a:t>5/21/2020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4B3A8656-349E-4B66-9EAD-E118F1B320B9}" type="slidenum">
              <a:rPr lang="en-US"/>
              <a:pPr/>
              <a:t>‹#›</a:t>
            </a:fld>
            <a:endParaRPr lang="en-US" dirty="0"/>
          </a:p>
        </p:txBody>
      </p:sp>
    </p:spTree>
    <p:extLst>
      <p:ext uri="{BB962C8B-B14F-4D97-AF65-F5344CB8AC3E}">
        <p14:creationId xmlns:p14="http://schemas.microsoft.com/office/powerpoint/2010/main" val="3884386361"/>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C4AA9B8B-FB2A-4637-9035-E743F9072092}" type="datetimeFigureOut">
              <a:rPr lang="en-US"/>
              <a:pPr/>
              <a:t>5/21/2020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5773A19-F4E5-46B3-982C-5EB20A242363}"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740" r:id="rId1"/>
    <p:sldLayoutId id="2147483739" r:id="rId2"/>
    <p:sldLayoutId id="2147483738" r:id="rId3"/>
    <p:sldLayoutId id="2147483737" r:id="rId4"/>
    <p:sldLayoutId id="2147483736" r:id="rId5"/>
    <p:sldLayoutId id="2147483735" r:id="rId6"/>
    <p:sldLayoutId id="2147483734" r:id="rId7"/>
    <p:sldLayoutId id="2147483733" r:id="rId8"/>
    <p:sldLayoutId id="2147483732" r:id="rId9"/>
    <p:sldLayoutId id="2147483731" r:id="rId10"/>
    <p:sldLayoutId id="2147483730" r:id="rId11"/>
    <p:sldLayoutId id="2147483729" r:id="rId12"/>
  </p:sldLayoutIdLst>
  <p:transition spd="slow">
    <p:fade thruBlk="1"/>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wmf"/></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pharmrev.aspetjournals.org/content/51/2/159.full" TargetMode="External"/><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hyperlink" Target="http://www.sciencedirect.com/science/article/pii/S014976340600011X"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mv"/><Relationship Id="rId1" Type="http://schemas.openxmlformats.org/officeDocument/2006/relationships/video" Target="NULL" TargetMode="External"/><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6" descr="KodiakBrownBear.jpg"/>
          <p:cNvPicPr>
            <a:picLocks noChangeAspect="1"/>
          </p:cNvPicPr>
          <p:nvPr/>
        </p:nvPicPr>
        <p:blipFill>
          <a:blip r:embed="rId2">
            <a:extLst>
              <a:ext uri="{28A0092B-C50C-407E-A947-70E740481C1C}">
                <a14:useLocalDpi xmlns:a14="http://schemas.microsoft.com/office/drawing/2010/main" val="0"/>
              </a:ext>
            </a:extLst>
          </a:blip>
          <a:srcRect r="10880"/>
          <a:stretch>
            <a:fillRect/>
          </a:stretch>
        </p:blipFill>
        <p:spPr bwMode="auto">
          <a:xfrm>
            <a:off x="0" y="-95533"/>
            <a:ext cx="9250363" cy="7139272"/>
          </a:xfrm>
          <a:prstGeom prst="rect">
            <a:avLst/>
          </a:prstGeom>
          <a:noFill/>
          <a:ln>
            <a:noFill/>
          </a:ln>
          <a:extLst>
            <a:ext uri="{909E8E84-426E-40DD-AFC4-6F175D3DCCD1}">
              <a14:hiddenFill xmlns:a14="http://schemas.microsoft.com/office/drawing/2010/main">
                <a:solidFill>
                  <a:srgbClr val="FFFFFF">
                    <a:alpha val="89018"/>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59711" y="5199064"/>
            <a:ext cx="4370388"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059711" y="1854816"/>
            <a:ext cx="5084287" cy="646331"/>
          </a:xfrm>
          <a:prstGeom prst="rect">
            <a:avLst/>
          </a:prstGeom>
          <a:noFill/>
        </p:spPr>
        <p:txBody>
          <a:bodyPr wrap="square">
            <a:spAutoFit/>
          </a:bodyPr>
          <a:lstStyle/>
          <a:p>
            <a:pPr fontAlgn="auto">
              <a:spcBef>
                <a:spcPts val="0"/>
              </a:spcBef>
              <a:spcAft>
                <a:spcPts val="0"/>
              </a:spcAft>
              <a:defRPr/>
            </a:pPr>
            <a:r>
              <a:rPr lang="en-US" sz="3600" dirty="0">
                <a:solidFill>
                  <a:srgbClr val="FFFFFF"/>
                </a:solidFill>
                <a:effectLst>
                  <a:glow rad="76200">
                    <a:schemeClr val="tx1">
                      <a:alpha val="75000"/>
                    </a:schemeClr>
                  </a:glow>
                </a:effectLst>
                <a:latin typeface="ITC Leawood Std Black" pitchFamily="18" charset="0"/>
                <a:ea typeface="+mn-ea"/>
                <a:cs typeface="Arial Black"/>
              </a:rPr>
              <a:t>Bear Spray Works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157163"/>
            <a:ext cx="4292600" cy="6438900"/>
          </a:xfrm>
          <a:prstGeom prst="rect">
            <a:avLst/>
          </a:prstGeom>
        </p:spPr>
      </p:pic>
      <p:sp>
        <p:nvSpPr>
          <p:cNvPr id="22530" name="TextBox 1"/>
          <p:cNvSpPr txBox="1">
            <a:spLocks noChangeArrowheads="1"/>
          </p:cNvSpPr>
          <p:nvPr/>
        </p:nvSpPr>
        <p:spPr bwMode="auto">
          <a:xfrm>
            <a:off x="7162800" y="5503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endParaRPr lang="en-US" sz="1800" dirty="0"/>
          </a:p>
        </p:txBody>
      </p:sp>
      <p:sp>
        <p:nvSpPr>
          <p:cNvPr id="7174" name="Text Box 6"/>
          <p:cNvSpPr txBox="1">
            <a:spLocks noChangeArrowheads="1"/>
          </p:cNvSpPr>
          <p:nvPr/>
        </p:nvSpPr>
        <p:spPr bwMode="auto">
          <a:xfrm>
            <a:off x="2198053" y="757031"/>
            <a:ext cx="6577812"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lvl="0" eaLnBrk="1" hangingPunct="1"/>
            <a:r>
              <a:rPr lang="en-US" sz="1800" dirty="0">
                <a:solidFill>
                  <a:prstClr val="black"/>
                </a:solidFill>
                <a:latin typeface="LeawoodStd-Medium"/>
                <a:cs typeface="LeawoodStd-Medium"/>
              </a:rPr>
              <a:t>When researchers tested </a:t>
            </a:r>
            <a:r>
              <a:rPr lang="en-US" sz="1800" b="1" dirty="0">
                <a:solidFill>
                  <a:prstClr val="black"/>
                </a:solidFill>
                <a:latin typeface="LeawoodStd-Medium"/>
                <a:cs typeface="LeawoodStd-Medium"/>
              </a:rPr>
              <a:t>pepper spray </a:t>
            </a:r>
            <a:r>
              <a:rPr lang="en-US" sz="1800" dirty="0">
                <a:solidFill>
                  <a:prstClr val="black"/>
                </a:solidFill>
                <a:latin typeface="LeawoodStd-Medium"/>
                <a:cs typeface="LeawoodStd-Medium"/>
              </a:rPr>
              <a:t>utilized for personal defense or law enforcement, they learned the following:</a:t>
            </a:r>
          </a:p>
          <a:p>
            <a:pPr lvl="0" defTabSz="914400" eaLnBrk="1" hangingPunct="1">
              <a:buFontTx/>
              <a:buChar char="•"/>
            </a:pPr>
            <a:endParaRPr lang="en-US" sz="1800" dirty="0">
              <a:solidFill>
                <a:prstClr val="black"/>
              </a:solidFill>
              <a:latin typeface="ITC Leawood Std Book" pitchFamily="18" charset="0"/>
            </a:endParaRPr>
          </a:p>
          <a:p>
            <a:pPr marL="228600" lvl="0" indent="-228600" defTabSz="914400" eaLnBrk="1" hangingPunct="1">
              <a:buFontTx/>
              <a:buChar char="•"/>
            </a:pPr>
            <a:r>
              <a:rPr lang="en-US" sz="1800" b="1" dirty="0">
                <a:solidFill>
                  <a:prstClr val="black"/>
                </a:solidFill>
                <a:latin typeface="ITC Leawood Std Book" pitchFamily="18" charset="0"/>
              </a:rPr>
              <a:t>Pepper spray </a:t>
            </a:r>
            <a:r>
              <a:rPr lang="en-US" sz="1800" dirty="0">
                <a:solidFill>
                  <a:prstClr val="black"/>
                </a:solidFill>
                <a:latin typeface="ITC Leawood Std Book" pitchFamily="18" charset="0"/>
              </a:rPr>
              <a:t>was often dispersed in a narrow stream that required precise aim. This required the charging bear be too close, resulting in contact.</a:t>
            </a:r>
          </a:p>
          <a:p>
            <a:pPr marL="228600" lvl="0" indent="-228600" defTabSz="914400" eaLnBrk="1" hangingPunct="1">
              <a:buFontTx/>
              <a:buChar char="•"/>
            </a:pPr>
            <a:endParaRPr lang="en-US" sz="800" dirty="0">
              <a:solidFill>
                <a:prstClr val="black"/>
              </a:solidFill>
              <a:latin typeface="ITC Leawood Std Book" pitchFamily="18" charset="0"/>
            </a:endParaRPr>
          </a:p>
          <a:p>
            <a:pPr marL="228600" lvl="0" indent="-228600" defTabSz="914400" eaLnBrk="1" hangingPunct="1">
              <a:buFontTx/>
              <a:buChar char="•"/>
            </a:pPr>
            <a:r>
              <a:rPr lang="en-US" sz="1800" b="1" dirty="0">
                <a:solidFill>
                  <a:prstClr val="black"/>
                </a:solidFill>
                <a:latin typeface="ITC Leawood Std Book" pitchFamily="18" charset="0"/>
              </a:rPr>
              <a:t>Pepper spray </a:t>
            </a:r>
            <a:r>
              <a:rPr lang="en-US" sz="1800" dirty="0">
                <a:solidFill>
                  <a:prstClr val="black"/>
                </a:solidFill>
                <a:latin typeface="ITC Leawood Std Book" pitchFamily="18" charset="0"/>
              </a:rPr>
              <a:t>only went a short distance allowing the bear to remain focused on the person it was charging.</a:t>
            </a:r>
          </a:p>
          <a:p>
            <a:pPr marL="228600" lvl="0" indent="-228600" defTabSz="914400" eaLnBrk="1" hangingPunct="1"/>
            <a:endParaRPr lang="en-US" sz="800" dirty="0">
              <a:solidFill>
                <a:prstClr val="black"/>
              </a:solidFill>
              <a:latin typeface="ITC Leawood Std Book" pitchFamily="18" charset="0"/>
            </a:endParaRPr>
          </a:p>
          <a:p>
            <a:pPr marL="228600" lvl="0" indent="-228600" defTabSz="914400" eaLnBrk="1" hangingPunct="1">
              <a:buFontTx/>
              <a:buChar char="•"/>
            </a:pPr>
            <a:r>
              <a:rPr lang="en-US" sz="1800" dirty="0">
                <a:solidFill>
                  <a:prstClr val="black"/>
                </a:solidFill>
                <a:latin typeface="ITC Leawood Std Book" pitchFamily="18" charset="0"/>
              </a:rPr>
              <a:t>The potency of the ingredients in </a:t>
            </a:r>
            <a:r>
              <a:rPr lang="en-US" sz="1800" b="1" dirty="0">
                <a:solidFill>
                  <a:prstClr val="black"/>
                </a:solidFill>
                <a:latin typeface="ITC Leawood Std Book" pitchFamily="18" charset="0"/>
              </a:rPr>
              <a:t>pepper spray</a:t>
            </a:r>
            <a:r>
              <a:rPr lang="en-US" sz="1800" dirty="0">
                <a:solidFill>
                  <a:prstClr val="black"/>
                </a:solidFill>
                <a:latin typeface="ITC Leawood Std Book" pitchFamily="18" charset="0"/>
              </a:rPr>
              <a:t> was </a:t>
            </a:r>
            <a:r>
              <a:rPr lang="en-US" sz="1800" b="1" dirty="0">
                <a:solidFill>
                  <a:prstClr val="black"/>
                </a:solidFill>
                <a:latin typeface="ITC Leawood Std Book" pitchFamily="18" charset="0"/>
              </a:rPr>
              <a:t>inconsistent</a:t>
            </a:r>
            <a:r>
              <a:rPr lang="en-US" sz="1800" dirty="0">
                <a:solidFill>
                  <a:prstClr val="black"/>
                </a:solidFill>
                <a:latin typeface="ITC Leawood Std Book" pitchFamily="18" charset="0"/>
              </a:rPr>
              <a:t> and </a:t>
            </a:r>
            <a:r>
              <a:rPr lang="en-US" sz="1800" b="1" dirty="0">
                <a:solidFill>
                  <a:prstClr val="black"/>
                </a:solidFill>
                <a:latin typeface="ITC Leawood Std Book" pitchFamily="18" charset="0"/>
              </a:rPr>
              <a:t>unreliable</a:t>
            </a:r>
            <a:r>
              <a:rPr lang="en-US" sz="1800" dirty="0">
                <a:solidFill>
                  <a:prstClr val="black"/>
                </a:solidFill>
                <a:latin typeface="ITC Leawood Std Book" pitchFamily="18" charset="0"/>
              </a:rPr>
              <a:t>.</a:t>
            </a:r>
          </a:p>
          <a:p>
            <a:pPr marL="228600" lvl="0" indent="-228600" eaLnBrk="1" hangingPunct="1">
              <a:buFontTx/>
              <a:buChar char="•"/>
            </a:pPr>
            <a:endParaRPr lang="en-US" sz="800" b="1" dirty="0">
              <a:latin typeface="ITC Leawood Std Book" pitchFamily="18" charset="0"/>
            </a:endParaRPr>
          </a:p>
          <a:p>
            <a:pPr marL="228600" indent="-228600" eaLnBrk="1" hangingPunct="1">
              <a:buFontTx/>
              <a:buChar char="•"/>
            </a:pPr>
            <a:r>
              <a:rPr lang="en-US" sz="1800" dirty="0">
                <a:solidFill>
                  <a:prstClr val="black"/>
                </a:solidFill>
                <a:latin typeface="ITC Leawood Std Book" pitchFamily="18" charset="0"/>
              </a:rPr>
              <a:t>The quality and effectiveness of different brands of </a:t>
            </a:r>
            <a:r>
              <a:rPr lang="en-US" sz="1800" b="1" dirty="0">
                <a:solidFill>
                  <a:prstClr val="black"/>
                </a:solidFill>
                <a:latin typeface="ITC Leawood Std Book" pitchFamily="18" charset="0"/>
              </a:rPr>
              <a:t>pepper spray</a:t>
            </a:r>
            <a:r>
              <a:rPr lang="en-US" sz="1800" dirty="0">
                <a:solidFill>
                  <a:prstClr val="black"/>
                </a:solidFill>
                <a:latin typeface="ITC Leawood Std Book" pitchFamily="18" charset="0"/>
              </a:rPr>
              <a:t> varied greatly.</a:t>
            </a:r>
          </a:p>
          <a:p>
            <a:pPr marL="228600" indent="-228600" eaLnBrk="1" hangingPunct="1">
              <a:buFontTx/>
              <a:buChar char="•"/>
            </a:pPr>
            <a:endParaRPr lang="en-US" sz="800" dirty="0">
              <a:solidFill>
                <a:prstClr val="black"/>
              </a:solidFill>
              <a:latin typeface="ITC Leawood Std Book" pitchFamily="18" charset="0"/>
            </a:endParaRPr>
          </a:p>
          <a:p>
            <a:pPr marL="228600" indent="-228600" eaLnBrk="1" hangingPunct="1">
              <a:buFontTx/>
              <a:buChar char="•"/>
            </a:pPr>
            <a:r>
              <a:rPr lang="en-US" sz="1800" dirty="0">
                <a:solidFill>
                  <a:prstClr val="black"/>
                </a:solidFill>
                <a:latin typeface="ITC Leawood Std Book" pitchFamily="18" charset="0"/>
              </a:rPr>
              <a:t>The actual ingredients in a given </a:t>
            </a:r>
            <a:r>
              <a:rPr lang="en-US" sz="1800" b="1" dirty="0">
                <a:solidFill>
                  <a:prstClr val="black"/>
                </a:solidFill>
                <a:latin typeface="ITC Leawood Std Book" pitchFamily="18" charset="0"/>
              </a:rPr>
              <a:t>pepper spray </a:t>
            </a:r>
            <a:r>
              <a:rPr lang="en-US" sz="1800" dirty="0">
                <a:solidFill>
                  <a:prstClr val="black"/>
                </a:solidFill>
                <a:latin typeface="ITC Leawood Std Book" pitchFamily="18" charset="0"/>
              </a:rPr>
              <a:t>were often </a:t>
            </a:r>
            <a:r>
              <a:rPr lang="en-US" sz="1800" b="1" dirty="0">
                <a:solidFill>
                  <a:prstClr val="black"/>
                </a:solidFill>
                <a:latin typeface="ITC Leawood Std Book" pitchFamily="18" charset="0"/>
              </a:rPr>
              <a:t>unknown</a:t>
            </a:r>
            <a:r>
              <a:rPr lang="en-US" sz="1800" dirty="0">
                <a:solidFill>
                  <a:prstClr val="black"/>
                </a:solidFill>
                <a:latin typeface="ITC Leawood Std Book" pitchFamily="18" charset="0"/>
              </a:rPr>
              <a:t>.</a:t>
            </a:r>
          </a:p>
          <a:p>
            <a:pPr marL="228600" indent="-228600" eaLnBrk="1" hangingPunct="1">
              <a:buFontTx/>
              <a:buChar char="•"/>
            </a:pPr>
            <a:endParaRPr lang="en-US" sz="800" dirty="0">
              <a:solidFill>
                <a:prstClr val="black"/>
              </a:solidFill>
              <a:latin typeface="ITC Leawood Std Book" pitchFamily="18" charset="0"/>
            </a:endParaRPr>
          </a:p>
          <a:p>
            <a:pPr marL="228600" indent="-228600" eaLnBrk="1" hangingPunct="1">
              <a:buFontTx/>
              <a:buChar char="•"/>
            </a:pPr>
            <a:r>
              <a:rPr lang="en-US" sz="1800" dirty="0">
                <a:solidFill>
                  <a:prstClr val="black"/>
                </a:solidFill>
                <a:latin typeface="ITC Leawood Std Book" pitchFamily="18" charset="0"/>
              </a:rPr>
              <a:t>Pepper spray is often sold in small, palm-sized cans with limited spray duration and spray distance, </a:t>
            </a:r>
            <a:r>
              <a:rPr lang="en-US" sz="1800" b="1" dirty="0">
                <a:solidFill>
                  <a:prstClr val="black"/>
                </a:solidFill>
                <a:latin typeface="ITC Leawood Std Book" pitchFamily="18" charset="0"/>
              </a:rPr>
              <a:t>ineffective</a:t>
            </a:r>
            <a:r>
              <a:rPr lang="en-US" sz="1800" dirty="0">
                <a:solidFill>
                  <a:prstClr val="black"/>
                </a:solidFill>
                <a:latin typeface="ITC Leawood Std Book" pitchFamily="18" charset="0"/>
              </a:rPr>
              <a:t> against a charging bear.</a:t>
            </a:r>
          </a:p>
        </p:txBody>
      </p:sp>
      <p:sp>
        <p:nvSpPr>
          <p:cNvPr id="7"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latin typeface="ITC Leawood Std Black" pitchFamily="18" charset="0"/>
              </a:rPr>
              <a:t>Pepper Spray:</a:t>
            </a:r>
            <a:r>
              <a:rPr lang="en-US" sz="3200" dirty="0">
                <a:solidFill>
                  <a:srgbClr val="FF0000"/>
                </a:solidFill>
                <a:latin typeface="ITC Leawood Std Black" pitchFamily="18" charset="0"/>
              </a:rPr>
              <a:t> What Didn’t Work</a:t>
            </a:r>
            <a:endParaRPr lang="en-US" sz="3200" b="1" dirty="0">
              <a:solidFill>
                <a:srgbClr val="FF0000"/>
              </a:solidFill>
              <a:latin typeface="ITC Leawood Std Black" pitchFamily="18" charset="0"/>
            </a:endParaRPr>
          </a:p>
        </p:txBody>
      </p:sp>
    </p:spTree>
    <p:extLst>
      <p:ext uri="{BB962C8B-B14F-4D97-AF65-F5344CB8AC3E}">
        <p14:creationId xmlns:p14="http://schemas.microsoft.com/office/powerpoint/2010/main" val="306762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53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7" y="709622"/>
            <a:ext cx="2489201"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530" name="TextBox 1"/>
          <p:cNvSpPr txBox="1">
            <a:spLocks noChangeArrowheads="1"/>
          </p:cNvSpPr>
          <p:nvPr/>
        </p:nvSpPr>
        <p:spPr bwMode="auto">
          <a:xfrm>
            <a:off x="7162800" y="5503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endParaRPr lang="en-US" sz="1800" dirty="0"/>
          </a:p>
        </p:txBody>
      </p:sp>
      <p:sp>
        <p:nvSpPr>
          <p:cNvPr id="7174" name="Text Box 6"/>
          <p:cNvSpPr txBox="1">
            <a:spLocks noChangeArrowheads="1"/>
          </p:cNvSpPr>
          <p:nvPr/>
        </p:nvSpPr>
        <p:spPr bwMode="auto">
          <a:xfrm>
            <a:off x="2198053" y="757031"/>
            <a:ext cx="6958647" cy="597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r>
              <a:rPr lang="en-US" sz="1800" dirty="0">
                <a:solidFill>
                  <a:prstClr val="black"/>
                </a:solidFill>
                <a:latin typeface="LeawoodStd-Medium"/>
                <a:cs typeface="LeawoodStd-Medium"/>
              </a:rPr>
              <a:t>Researchers successfully developed a spray for black bears, brown bears, grizzly bears and polar bears.</a:t>
            </a:r>
          </a:p>
          <a:p>
            <a:pPr lvl="0" defTabSz="914400" eaLnBrk="1" hangingPunct="1"/>
            <a:endParaRPr lang="en-US" sz="1800" dirty="0">
              <a:solidFill>
                <a:prstClr val="black"/>
              </a:solidFill>
              <a:latin typeface="ITC Leawood Std Book" pitchFamily="18" charset="0"/>
            </a:endParaRPr>
          </a:p>
          <a:p>
            <a:pPr marL="228600" lvl="0" indent="-228600" defTabSz="914400" eaLnBrk="1" hangingPunct="1">
              <a:buClr>
                <a:schemeClr val="tx1"/>
              </a:buClr>
              <a:buFontTx/>
              <a:buChar char="•"/>
            </a:pPr>
            <a:r>
              <a:rPr lang="en-US" sz="1800" b="1" dirty="0">
                <a:solidFill>
                  <a:srgbClr val="FF0000"/>
                </a:solidFill>
                <a:latin typeface="ITC Leawood Std Book" pitchFamily="18" charset="0"/>
              </a:rPr>
              <a:t>Bear Spray </a:t>
            </a:r>
            <a:r>
              <a:rPr lang="en-US" sz="1800" dirty="0">
                <a:solidFill>
                  <a:prstClr val="black"/>
                </a:solidFill>
                <a:latin typeface="ITC Leawood Std Book" pitchFamily="18" charset="0"/>
              </a:rPr>
              <a:t>contained quality solvents, and active ingredient, </a:t>
            </a:r>
            <a:r>
              <a:rPr lang="en-US" sz="1800" b="1" dirty="0">
                <a:solidFill>
                  <a:srgbClr val="FF0000"/>
                </a:solidFill>
                <a:latin typeface="ITC Leawood Std Book" pitchFamily="18" charset="0"/>
              </a:rPr>
              <a:t>1%-2% capsaicin</a:t>
            </a:r>
            <a:r>
              <a:rPr lang="en-US" sz="1800" dirty="0">
                <a:solidFill>
                  <a:prstClr val="black"/>
                </a:solidFill>
                <a:latin typeface="ITC Leawood Std Book" pitchFamily="18" charset="0"/>
              </a:rPr>
              <a:t> and related </a:t>
            </a:r>
            <a:r>
              <a:rPr lang="en-US" sz="1800" b="1" dirty="0">
                <a:solidFill>
                  <a:srgbClr val="FF0000"/>
                </a:solidFill>
                <a:latin typeface="ITC Leawood Std Book" pitchFamily="18" charset="0"/>
              </a:rPr>
              <a:t>capsaicinoids</a:t>
            </a:r>
            <a:r>
              <a:rPr lang="en-US" sz="1800" dirty="0">
                <a:latin typeface="ITC Leawood Std Book" pitchFamily="18" charset="0"/>
              </a:rPr>
              <a:t>.</a:t>
            </a:r>
          </a:p>
          <a:p>
            <a:pPr marL="228600" lvl="0" indent="-228600" defTabSz="914400" eaLnBrk="1" hangingPunct="1">
              <a:buFontTx/>
              <a:buChar char="•"/>
            </a:pPr>
            <a:endParaRPr lang="en-US" sz="1000" dirty="0">
              <a:solidFill>
                <a:prstClr val="black"/>
              </a:solidFill>
              <a:latin typeface="ITC Leawood Std Book" pitchFamily="18" charset="0"/>
            </a:endParaRPr>
          </a:p>
          <a:p>
            <a:pPr marL="228600" lvl="0" indent="-228600" defTabSz="914400" eaLnBrk="1" hangingPunct="1">
              <a:buClr>
                <a:schemeClr val="tx1"/>
              </a:buClr>
              <a:buFontTx/>
              <a:buChar char="•"/>
            </a:pPr>
            <a:r>
              <a:rPr lang="en-US" sz="1800" b="1" dirty="0">
                <a:solidFill>
                  <a:srgbClr val="FF0000"/>
                </a:solidFill>
                <a:latin typeface="ITC Leawood Std Book" pitchFamily="18" charset="0"/>
              </a:rPr>
              <a:t>Bear Spray </a:t>
            </a:r>
            <a:r>
              <a:rPr lang="en-US" sz="1800" dirty="0">
                <a:solidFill>
                  <a:prstClr val="black"/>
                </a:solidFill>
                <a:latin typeface="ITC Leawood Std Book" pitchFamily="18" charset="0"/>
              </a:rPr>
              <a:t>used a new nozzle mechanism that improved the </a:t>
            </a:r>
            <a:r>
              <a:rPr lang="en-US" sz="1800" b="1" dirty="0">
                <a:solidFill>
                  <a:srgbClr val="FF0000"/>
                </a:solidFill>
                <a:latin typeface="ITC Leawood Std Book" pitchFamily="18" charset="0"/>
              </a:rPr>
              <a:t>distance</a:t>
            </a:r>
            <a:r>
              <a:rPr lang="en-US" sz="1800" dirty="0">
                <a:solidFill>
                  <a:prstClr val="black"/>
                </a:solidFill>
                <a:latin typeface="ITC Leawood Std Book" pitchFamily="18" charset="0"/>
              </a:rPr>
              <a:t>, </a:t>
            </a:r>
            <a:r>
              <a:rPr lang="en-US" sz="1800" b="1" dirty="0">
                <a:solidFill>
                  <a:srgbClr val="FF0000"/>
                </a:solidFill>
                <a:latin typeface="ITC Leawood Std Book" pitchFamily="18" charset="0"/>
              </a:rPr>
              <a:t>duration</a:t>
            </a:r>
            <a:r>
              <a:rPr lang="en-US" sz="1800" dirty="0">
                <a:solidFill>
                  <a:prstClr val="black"/>
                </a:solidFill>
                <a:latin typeface="ITC Leawood Std Book" pitchFamily="18" charset="0"/>
              </a:rPr>
              <a:t> and </a:t>
            </a:r>
            <a:r>
              <a:rPr lang="en-US" sz="1800" b="1" dirty="0">
                <a:solidFill>
                  <a:srgbClr val="FF0000"/>
                </a:solidFill>
                <a:latin typeface="ITC Leawood Std Book" pitchFamily="18" charset="0"/>
              </a:rPr>
              <a:t>expansion</a:t>
            </a:r>
            <a:r>
              <a:rPr lang="en-US" sz="1800" dirty="0">
                <a:solidFill>
                  <a:prstClr val="black"/>
                </a:solidFill>
                <a:latin typeface="ITC Leawood Std Book" pitchFamily="18" charset="0"/>
              </a:rPr>
              <a:t> of the spray cloud.</a:t>
            </a:r>
          </a:p>
          <a:p>
            <a:pPr marL="228600" lvl="0" indent="-228600" defTabSz="914400" eaLnBrk="1" hangingPunct="1">
              <a:buFontTx/>
              <a:buChar char="•"/>
            </a:pPr>
            <a:endParaRPr lang="en-US" sz="1000" b="1" dirty="0">
              <a:solidFill>
                <a:prstClr val="black"/>
              </a:solidFill>
              <a:latin typeface="ITC Leawood Std Book" pitchFamily="18" charset="0"/>
            </a:endParaRPr>
          </a:p>
          <a:p>
            <a:pPr marL="228600" indent="-228600" defTabSz="914400" eaLnBrk="1" hangingPunct="1">
              <a:buClr>
                <a:schemeClr val="tx1"/>
              </a:buClr>
              <a:buFontTx/>
              <a:buChar char="•"/>
            </a:pPr>
            <a:r>
              <a:rPr lang="en-US" sz="1800" b="1" dirty="0">
                <a:solidFill>
                  <a:srgbClr val="FF0000"/>
                </a:solidFill>
                <a:latin typeface="ITC Leawood Std Book" pitchFamily="18" charset="0"/>
              </a:rPr>
              <a:t>Bear Spray </a:t>
            </a:r>
            <a:r>
              <a:rPr lang="en-US" sz="1800" dirty="0">
                <a:solidFill>
                  <a:prstClr val="black"/>
                </a:solidFill>
                <a:latin typeface="ITC Leawood Std Book" pitchFamily="18" charset="0"/>
              </a:rPr>
              <a:t>was now deployed in a </a:t>
            </a:r>
            <a:r>
              <a:rPr lang="en-US" sz="1800" b="1" dirty="0">
                <a:solidFill>
                  <a:srgbClr val="FF0000"/>
                </a:solidFill>
                <a:latin typeface="ITC Leawood Std Book" pitchFamily="18" charset="0"/>
              </a:rPr>
              <a:t>powerful expanding cloud</a:t>
            </a:r>
            <a:r>
              <a:rPr lang="en-US" sz="1800" dirty="0">
                <a:solidFill>
                  <a:prstClr val="black"/>
                </a:solidFill>
                <a:latin typeface="ITC Leawood Std Book" pitchFamily="18" charset="0"/>
              </a:rPr>
              <a:t>, creating a barrier that the bear would pass through. This cloud could be directed rather than aimed.</a:t>
            </a:r>
          </a:p>
          <a:p>
            <a:pPr marL="228600" lvl="0" indent="-228600" defTabSz="914400" eaLnBrk="1" hangingPunct="1">
              <a:buClr>
                <a:schemeClr val="tx1"/>
              </a:buClr>
              <a:buFontTx/>
              <a:buChar char="•"/>
            </a:pPr>
            <a:endParaRPr lang="en-US" sz="800" b="1" dirty="0">
              <a:solidFill>
                <a:srgbClr val="FF0000"/>
              </a:solidFill>
              <a:latin typeface="ITC Leawood Std Book" pitchFamily="18" charset="0"/>
            </a:endParaRPr>
          </a:p>
          <a:p>
            <a:pPr marL="228600" lvl="0" indent="-228600" defTabSz="914400" eaLnBrk="1" hangingPunct="1">
              <a:buClr>
                <a:schemeClr val="tx1"/>
              </a:buClr>
              <a:buFontTx/>
              <a:buChar char="•"/>
            </a:pPr>
            <a:r>
              <a:rPr lang="en-US" sz="1800" b="1" dirty="0">
                <a:solidFill>
                  <a:srgbClr val="FF0000"/>
                </a:solidFill>
                <a:latin typeface="ITC Leawood Std Book" pitchFamily="18" charset="0"/>
              </a:rPr>
              <a:t>Bear Spray duration</a:t>
            </a:r>
            <a:r>
              <a:rPr lang="en-US" sz="1800" dirty="0">
                <a:solidFill>
                  <a:srgbClr val="FF0000"/>
                </a:solidFill>
                <a:latin typeface="ITC Leawood Std Book" pitchFamily="18" charset="0"/>
              </a:rPr>
              <a:t> </a:t>
            </a:r>
            <a:r>
              <a:rPr lang="en-US" sz="1800" dirty="0">
                <a:solidFill>
                  <a:prstClr val="black"/>
                </a:solidFill>
                <a:latin typeface="ITC Leawood Std Book" pitchFamily="18" charset="0"/>
              </a:rPr>
              <a:t>was increased to </a:t>
            </a:r>
            <a:r>
              <a:rPr lang="en-US" sz="1800" b="1" dirty="0">
                <a:solidFill>
                  <a:srgbClr val="FF0000"/>
                </a:solidFill>
                <a:latin typeface="ITC Leawood Std Book" pitchFamily="18" charset="0"/>
              </a:rPr>
              <a:t>7+ seconds</a:t>
            </a:r>
            <a:r>
              <a:rPr lang="en-US" sz="1800" dirty="0">
                <a:solidFill>
                  <a:prstClr val="black"/>
                </a:solidFill>
                <a:latin typeface="ITC Leawood Std Book" pitchFamily="18" charset="0"/>
              </a:rPr>
              <a:t>, providing additional spray to correct for the wind, multiple bears, zig-zagging bears, those that stop and recharge and for the hike out.</a:t>
            </a:r>
          </a:p>
          <a:p>
            <a:pPr marL="228600" lvl="0" indent="-228600" defTabSz="914400" eaLnBrk="1" hangingPunct="1"/>
            <a:endParaRPr lang="en-US" sz="1000" b="1" dirty="0">
              <a:solidFill>
                <a:prstClr val="black"/>
              </a:solidFill>
              <a:latin typeface="ITC Leawood Std Book" pitchFamily="18" charset="0"/>
            </a:endParaRPr>
          </a:p>
          <a:p>
            <a:pPr marL="228600" lvl="0" indent="-228600" defTabSz="914400" eaLnBrk="1" hangingPunct="1">
              <a:buClr>
                <a:schemeClr val="tx1"/>
              </a:buClr>
              <a:buFontTx/>
              <a:buChar char="•"/>
            </a:pPr>
            <a:r>
              <a:rPr lang="en-US" sz="1800" b="1" dirty="0">
                <a:solidFill>
                  <a:srgbClr val="FF0000"/>
                </a:solidFill>
                <a:latin typeface="ITC Leawood Std Book" pitchFamily="18" charset="0"/>
              </a:rPr>
              <a:t>Bear Spray distance</a:t>
            </a:r>
            <a:r>
              <a:rPr lang="en-US" sz="1800" dirty="0">
                <a:solidFill>
                  <a:srgbClr val="FF0000"/>
                </a:solidFill>
                <a:latin typeface="ITC Leawood Std Book" pitchFamily="18" charset="0"/>
              </a:rPr>
              <a:t> </a:t>
            </a:r>
            <a:r>
              <a:rPr lang="en-US" sz="1800" dirty="0">
                <a:solidFill>
                  <a:prstClr val="black"/>
                </a:solidFill>
                <a:latin typeface="ITC Leawood Std Book" pitchFamily="18" charset="0"/>
              </a:rPr>
              <a:t>increased to </a:t>
            </a:r>
            <a:r>
              <a:rPr lang="en-US" sz="1800" b="1" dirty="0">
                <a:solidFill>
                  <a:srgbClr val="FF0000"/>
                </a:solidFill>
                <a:latin typeface="ITC Leawood Std Book" pitchFamily="18" charset="0"/>
              </a:rPr>
              <a:t>25+ feet </a:t>
            </a:r>
            <a:r>
              <a:rPr lang="en-US" sz="1800" dirty="0">
                <a:solidFill>
                  <a:prstClr val="black"/>
                </a:solidFill>
                <a:latin typeface="ITC Leawood Std Book" pitchFamily="18" charset="0"/>
              </a:rPr>
              <a:t>so that a bear charging from within 60 feet would meet an expanding cloud at approximately 30 feet (if not affected by wind, cold or rain).</a:t>
            </a:r>
          </a:p>
          <a:p>
            <a:pPr marL="228600" lvl="0" indent="-228600" defTabSz="914400" eaLnBrk="1" hangingPunct="1">
              <a:buFontTx/>
              <a:buChar char="•"/>
            </a:pPr>
            <a:endParaRPr lang="en-US" sz="1000" dirty="0">
              <a:solidFill>
                <a:prstClr val="black"/>
              </a:solidFill>
              <a:latin typeface="ITC Leawood Std Book" pitchFamily="18" charset="0"/>
            </a:endParaRPr>
          </a:p>
        </p:txBody>
      </p:sp>
      <p:sp>
        <p:nvSpPr>
          <p:cNvPr id="6" name="Rectangle 5"/>
          <p:cNvSpPr/>
          <p:nvPr/>
        </p:nvSpPr>
        <p:spPr>
          <a:xfrm>
            <a:off x="1140031" y="6258296"/>
            <a:ext cx="973777" cy="28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What Did Work</a:t>
            </a:r>
            <a:endParaRPr lang="en-US" sz="3200" b="1" dirty="0">
              <a:solidFill>
                <a:srgbClr val="FF0000"/>
              </a:solidFill>
              <a:latin typeface="ITC Leawood Std Black" pitchFamily="18" charset="0"/>
            </a:endParaRPr>
          </a:p>
        </p:txBody>
      </p:sp>
    </p:spTree>
    <p:extLst>
      <p:ext uri="{BB962C8B-B14F-4D97-AF65-F5344CB8AC3E}">
        <p14:creationId xmlns:p14="http://schemas.microsoft.com/office/powerpoint/2010/main" val="417073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2198053" y="757031"/>
            <a:ext cx="6958647" cy="634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buClr>
                <a:schemeClr val="tx1"/>
              </a:buClr>
            </a:pPr>
            <a:r>
              <a:rPr lang="en-US" sz="1800" b="1" dirty="0">
                <a:solidFill>
                  <a:srgbClr val="FF0000"/>
                </a:solidFill>
                <a:latin typeface="ITC Leawood Std Medium" panose="0206070305050A020404" pitchFamily="18" charset="0"/>
              </a:rPr>
              <a:t>Bear Spray</a:t>
            </a:r>
          </a:p>
          <a:p>
            <a:pPr lvl="0" defTabSz="914400" eaLnBrk="1" hangingPunct="1">
              <a:buClr>
                <a:schemeClr val="tx1"/>
              </a:buClr>
            </a:pPr>
            <a:endParaRPr lang="en-US" sz="800" dirty="0">
              <a:latin typeface="ITC Leawood Std Book" pitchFamily="18" charset="0"/>
            </a:endParaRPr>
          </a:p>
          <a:p>
            <a:pPr marL="228600" lvl="0" indent="-228600" defTabSz="914400" eaLnBrk="1" hangingPunct="1">
              <a:buClr>
                <a:schemeClr val="tx1"/>
              </a:buClr>
              <a:buFontTx/>
              <a:buChar char="•"/>
            </a:pPr>
            <a:r>
              <a:rPr lang="en-US" sz="1800" dirty="0">
                <a:latin typeface="ITC Leawood Std Book" pitchFamily="18" charset="0"/>
              </a:rPr>
              <a:t>Only </a:t>
            </a:r>
            <a:r>
              <a:rPr lang="en-US" sz="1800" b="1" dirty="0">
                <a:solidFill>
                  <a:srgbClr val="FF0000"/>
                </a:solidFill>
                <a:latin typeface="ITC Leawood Std Book" pitchFamily="18" charset="0"/>
              </a:rPr>
              <a:t>Bear Spray </a:t>
            </a:r>
            <a:r>
              <a:rPr lang="en-US" sz="1800" dirty="0">
                <a:latin typeface="ITC Leawood Std Book" pitchFamily="18" charset="0"/>
              </a:rPr>
              <a:t>is allowed to use the word bear in their labeling or text, by EPA regulation.</a:t>
            </a:r>
          </a:p>
          <a:p>
            <a:pPr marL="228600" lvl="0" indent="-228600" defTabSz="914400" eaLnBrk="1" hangingPunct="1">
              <a:buClr>
                <a:schemeClr val="tx1"/>
              </a:buClr>
              <a:buFontTx/>
              <a:buChar char="•"/>
            </a:pPr>
            <a:endParaRPr lang="en-US" sz="800" dirty="0">
              <a:latin typeface="ITC Leawood Std Book" pitchFamily="18" charset="0"/>
            </a:endParaRPr>
          </a:p>
          <a:p>
            <a:pPr marL="228600" lvl="0" indent="-228600" defTabSz="914400" eaLnBrk="1" hangingPunct="1">
              <a:buClr>
                <a:schemeClr val="tx1"/>
              </a:buClr>
              <a:buFontTx/>
              <a:buChar char="•"/>
            </a:pPr>
            <a:r>
              <a:rPr lang="en-US" sz="1800" dirty="0">
                <a:latin typeface="ITC Leawood Std Book" pitchFamily="18" charset="0"/>
              </a:rPr>
              <a:t>Only </a:t>
            </a:r>
            <a:r>
              <a:rPr lang="en-US" sz="1800" b="1" dirty="0">
                <a:solidFill>
                  <a:srgbClr val="FF0000"/>
                </a:solidFill>
                <a:latin typeface="ITC Leawood Std Book" pitchFamily="18" charset="0"/>
              </a:rPr>
              <a:t>Bear Spray</a:t>
            </a:r>
            <a:r>
              <a:rPr lang="en-US" sz="1800" dirty="0">
                <a:latin typeface="ITC Leawood Std Book" pitchFamily="18" charset="0"/>
              </a:rPr>
              <a:t> is allowed to be sold for deterring charging or attacking bears.</a:t>
            </a:r>
          </a:p>
          <a:p>
            <a:pPr marL="228600" lvl="0" indent="-228600" defTabSz="914400" eaLnBrk="1" hangingPunct="1">
              <a:buClr>
                <a:schemeClr val="tx1"/>
              </a:buClr>
              <a:buFontTx/>
              <a:buChar char="•"/>
            </a:pPr>
            <a:endParaRPr lang="en-US" sz="800" b="1" dirty="0">
              <a:solidFill>
                <a:srgbClr val="FF0000"/>
              </a:solidFill>
              <a:latin typeface="ITC Leawood Std Book" pitchFamily="18" charset="0"/>
            </a:endParaRPr>
          </a:p>
          <a:p>
            <a:pPr marL="228600" lvl="0" indent="-228600" defTabSz="914400" eaLnBrk="1" hangingPunct="1">
              <a:buClr>
                <a:schemeClr val="tx1"/>
              </a:buClr>
              <a:buFontTx/>
              <a:buChar char="•"/>
            </a:pPr>
            <a:r>
              <a:rPr lang="en-US" sz="1800" b="1" dirty="0">
                <a:solidFill>
                  <a:srgbClr val="FF0000"/>
                </a:solidFill>
                <a:latin typeface="ITC Leawood Std Book" pitchFamily="18" charset="0"/>
              </a:rPr>
              <a:t>Bear Spray </a:t>
            </a:r>
            <a:r>
              <a:rPr lang="en-US" sz="1800" dirty="0">
                <a:latin typeface="ITC Leawood Std Book" pitchFamily="18" charset="0"/>
              </a:rPr>
              <a:t>must be registered with the EPA and tested by certified labs.</a:t>
            </a:r>
          </a:p>
          <a:p>
            <a:pPr marL="228600" lvl="0" indent="-228600" defTabSz="914400" eaLnBrk="1" hangingPunct="1">
              <a:buClr>
                <a:schemeClr val="tx1"/>
              </a:buClr>
              <a:buFontTx/>
              <a:buChar char="•"/>
            </a:pPr>
            <a:endParaRPr lang="en-US" sz="800" b="1" dirty="0">
              <a:solidFill>
                <a:srgbClr val="FF0000"/>
              </a:solidFill>
              <a:latin typeface="ITC Leawood Std Book" pitchFamily="18" charset="0"/>
            </a:endParaRPr>
          </a:p>
          <a:p>
            <a:pPr marL="228600" lvl="0" indent="-228600" defTabSz="914400" eaLnBrk="1" hangingPunct="1">
              <a:buClr>
                <a:schemeClr val="tx1"/>
              </a:buClr>
              <a:buFontTx/>
              <a:buChar char="•"/>
            </a:pPr>
            <a:r>
              <a:rPr lang="en-US" sz="1800" b="1" dirty="0">
                <a:solidFill>
                  <a:srgbClr val="FF0000"/>
                </a:solidFill>
                <a:latin typeface="ITC Leawood Std Book" pitchFamily="18" charset="0"/>
              </a:rPr>
              <a:t>Bear Spray </a:t>
            </a:r>
            <a:r>
              <a:rPr lang="en-US" sz="1800" dirty="0">
                <a:solidFill>
                  <a:prstClr val="black"/>
                </a:solidFill>
                <a:latin typeface="ITC Leawood Std Book" pitchFamily="18" charset="0"/>
              </a:rPr>
              <a:t>uses a special nozzle that provides the </a:t>
            </a:r>
            <a:r>
              <a:rPr lang="en-US" sz="1800" b="1" dirty="0">
                <a:solidFill>
                  <a:srgbClr val="FF0000"/>
                </a:solidFill>
                <a:latin typeface="ITC Leawood Std Book" pitchFamily="18" charset="0"/>
              </a:rPr>
              <a:t>distance</a:t>
            </a:r>
            <a:r>
              <a:rPr lang="en-US" sz="1800" dirty="0">
                <a:solidFill>
                  <a:prstClr val="black"/>
                </a:solidFill>
                <a:latin typeface="ITC Leawood Std Book" pitchFamily="18" charset="0"/>
              </a:rPr>
              <a:t>, </a:t>
            </a:r>
            <a:r>
              <a:rPr lang="en-US" sz="1800" b="1" dirty="0">
                <a:solidFill>
                  <a:srgbClr val="FF0000"/>
                </a:solidFill>
                <a:latin typeface="ITC Leawood Std Book" pitchFamily="18" charset="0"/>
              </a:rPr>
              <a:t>duration</a:t>
            </a:r>
            <a:r>
              <a:rPr lang="en-US" sz="1800" dirty="0">
                <a:solidFill>
                  <a:prstClr val="black"/>
                </a:solidFill>
                <a:latin typeface="ITC Leawood Std Book" pitchFamily="18" charset="0"/>
              </a:rPr>
              <a:t> and </a:t>
            </a:r>
            <a:r>
              <a:rPr lang="en-US" sz="1800" b="1" dirty="0">
                <a:solidFill>
                  <a:srgbClr val="FF0000"/>
                </a:solidFill>
                <a:latin typeface="ITC Leawood Std Book" pitchFamily="18" charset="0"/>
              </a:rPr>
              <a:t>expansion</a:t>
            </a:r>
            <a:r>
              <a:rPr lang="en-US" sz="1800" dirty="0">
                <a:solidFill>
                  <a:prstClr val="black"/>
                </a:solidFill>
                <a:latin typeface="ITC Leawood Std Book" pitchFamily="18" charset="0"/>
              </a:rPr>
              <a:t> of the spray cloud.</a:t>
            </a:r>
            <a:endParaRPr lang="en-US" sz="1800" dirty="0">
              <a:latin typeface="ITC Leawood Std Book" pitchFamily="18" charset="0"/>
            </a:endParaRPr>
          </a:p>
          <a:p>
            <a:pPr eaLnBrk="1" hangingPunct="1"/>
            <a:endParaRPr lang="en-US" sz="800" dirty="0">
              <a:latin typeface="ITC Leawood Std Book" pitchFamily="18" charset="0"/>
            </a:endParaRPr>
          </a:p>
          <a:p>
            <a:pPr eaLnBrk="1" hangingPunct="1"/>
            <a:r>
              <a:rPr lang="en-US" sz="1800" b="1" dirty="0">
                <a:latin typeface="ITC Leawood Std Medium" pitchFamily="18" charset="0"/>
              </a:rPr>
              <a:t>Pepper Spray</a:t>
            </a:r>
          </a:p>
          <a:p>
            <a:pPr lvl="0" defTabSz="914400" eaLnBrk="1" hangingPunct="1">
              <a:buClr>
                <a:schemeClr val="tx1"/>
              </a:buClr>
            </a:pPr>
            <a:endParaRPr lang="en-US" sz="800" dirty="0">
              <a:latin typeface="ITC Leawood Std Book" pitchFamily="18" charset="0"/>
            </a:endParaRPr>
          </a:p>
          <a:p>
            <a:pPr marL="228600" lvl="0" indent="-228600" defTabSz="914400" eaLnBrk="1" hangingPunct="1">
              <a:buClr>
                <a:schemeClr val="tx1"/>
              </a:buClr>
              <a:buFontTx/>
              <a:buChar char="•"/>
            </a:pPr>
            <a:r>
              <a:rPr lang="en-US" sz="1800" dirty="0">
                <a:latin typeface="ITC Leawood Std Book" pitchFamily="18" charset="0"/>
              </a:rPr>
              <a:t>Neither pepper spray nor law enforcement spray is monitored by the EPA or tested in certified labs.</a:t>
            </a:r>
          </a:p>
          <a:p>
            <a:pPr marL="228600" lvl="0" indent="-228600" defTabSz="914400" eaLnBrk="1" hangingPunct="1">
              <a:buClr>
                <a:schemeClr val="tx1"/>
              </a:buClr>
              <a:buFontTx/>
              <a:buChar char="•"/>
            </a:pPr>
            <a:endParaRPr lang="en-US" sz="800" dirty="0">
              <a:latin typeface="ITC Leawood Std Book" pitchFamily="18" charset="0"/>
            </a:endParaRPr>
          </a:p>
          <a:p>
            <a:pPr marL="228600" lvl="0" indent="-228600" defTabSz="914400" eaLnBrk="1" hangingPunct="1">
              <a:buClr>
                <a:schemeClr val="tx1"/>
              </a:buClr>
              <a:buFontTx/>
              <a:buChar char="•"/>
            </a:pPr>
            <a:r>
              <a:rPr lang="en-US" sz="1800" dirty="0">
                <a:latin typeface="ITC Leawood Std Book" pitchFamily="18" charset="0"/>
              </a:rPr>
              <a:t>No one monitors the ingredients or dispersal systems of pepper sprays to see if they are using what they claim.</a:t>
            </a:r>
          </a:p>
          <a:p>
            <a:pPr marL="228600" lvl="0" indent="-228600" defTabSz="914400" eaLnBrk="1" hangingPunct="1">
              <a:buClr>
                <a:schemeClr val="tx1"/>
              </a:buClr>
              <a:buFontTx/>
              <a:buChar char="•"/>
            </a:pPr>
            <a:endParaRPr lang="en-US" sz="800" dirty="0">
              <a:latin typeface="ITC Leawood Std Book" pitchFamily="18" charset="0"/>
            </a:endParaRPr>
          </a:p>
          <a:p>
            <a:pPr marL="228600" lvl="0" indent="-228600" defTabSz="914400" eaLnBrk="1" hangingPunct="1">
              <a:buClr>
                <a:schemeClr val="tx1"/>
              </a:buClr>
              <a:buFontTx/>
              <a:buChar char="•"/>
            </a:pPr>
            <a:r>
              <a:rPr lang="en-US" sz="1800" dirty="0">
                <a:latin typeface="ITC Leawood Std Book" pitchFamily="18" charset="0"/>
              </a:rPr>
              <a:t>There are hundreds of pepper sprays with unknown ingredients and dispersal systems.</a:t>
            </a:r>
          </a:p>
          <a:p>
            <a:pPr lvl="0" defTabSz="914400" eaLnBrk="1" hangingPunct="1">
              <a:buClr>
                <a:schemeClr val="tx1"/>
              </a:buClr>
            </a:pPr>
            <a:endParaRPr lang="en-US" sz="800" dirty="0">
              <a:latin typeface="ITC Leawood Std Book" pitchFamily="18" charset="0"/>
            </a:endParaRPr>
          </a:p>
          <a:p>
            <a:pPr marL="228600" lvl="0" indent="-228600" defTabSz="914400" eaLnBrk="1" hangingPunct="1">
              <a:buClr>
                <a:schemeClr val="tx1"/>
              </a:buClr>
              <a:buFontTx/>
              <a:buChar char="•"/>
            </a:pPr>
            <a:r>
              <a:rPr lang="en-US" sz="1800" dirty="0">
                <a:latin typeface="ITC Leawood Std Book" pitchFamily="18" charset="0"/>
              </a:rPr>
              <a:t>It’s </a:t>
            </a:r>
            <a:r>
              <a:rPr lang="en-US" sz="1800" b="1" dirty="0">
                <a:solidFill>
                  <a:srgbClr val="FF0000"/>
                </a:solidFill>
                <a:latin typeface="ITC Leawood Std Book" pitchFamily="18" charset="0"/>
              </a:rPr>
              <a:t>against the law </a:t>
            </a:r>
            <a:r>
              <a:rPr lang="en-US" sz="1800" dirty="0">
                <a:latin typeface="ITC Leawood Std Book" pitchFamily="18" charset="0"/>
              </a:rPr>
              <a:t>to sell pepper spray for use on bears.</a:t>
            </a:r>
          </a:p>
          <a:p>
            <a:pPr marL="228600" lvl="0" indent="-228600" defTabSz="914400" eaLnBrk="1" hangingPunct="1">
              <a:buClr>
                <a:schemeClr val="tx1"/>
              </a:buClr>
              <a:buFontTx/>
              <a:buChar char="•"/>
            </a:pPr>
            <a:endParaRPr lang="en-US" sz="1800" dirty="0">
              <a:solidFill>
                <a:prstClr val="black"/>
              </a:solidFill>
              <a:latin typeface="ITC Leawood Std Book" pitchFamily="18" charset="0"/>
            </a:endParaRPr>
          </a:p>
          <a:p>
            <a:pPr marL="228600" lvl="0" indent="-228600" defTabSz="914400" eaLnBrk="1" hangingPunct="1">
              <a:buFontTx/>
              <a:buChar char="•"/>
            </a:pPr>
            <a:endParaRPr lang="en-US" sz="1000" b="1" dirty="0">
              <a:solidFill>
                <a:prstClr val="black"/>
              </a:solidFill>
              <a:latin typeface="ITC Leawood Std Book" pitchFamily="18" charset="0"/>
            </a:endParaRPr>
          </a:p>
        </p:txBody>
      </p:sp>
      <p:pic>
        <p:nvPicPr>
          <p:cNvPr id="2253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7" y="709622"/>
            <a:ext cx="2489201"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530" name="TextBox 1"/>
          <p:cNvSpPr txBox="1">
            <a:spLocks noChangeArrowheads="1"/>
          </p:cNvSpPr>
          <p:nvPr/>
        </p:nvSpPr>
        <p:spPr bwMode="auto">
          <a:xfrm>
            <a:off x="7162800" y="5503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endParaRPr lang="en-US" sz="1800" dirty="0"/>
          </a:p>
        </p:txBody>
      </p:sp>
      <p:sp>
        <p:nvSpPr>
          <p:cNvPr id="7" name="Rectangle 6"/>
          <p:cNvSpPr/>
          <p:nvPr/>
        </p:nvSpPr>
        <p:spPr>
          <a:xfrm>
            <a:off x="1140031" y="6258296"/>
            <a:ext cx="973777" cy="28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8"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What’s in a Name</a:t>
            </a:r>
            <a:endParaRPr lang="en-US" sz="3200" b="1" dirty="0">
              <a:solidFill>
                <a:srgbClr val="FF0000"/>
              </a:solidFill>
              <a:latin typeface="ITC Leawood Std Black" pitchFamily="18" charset="0"/>
            </a:endParaRPr>
          </a:p>
        </p:txBody>
      </p:sp>
    </p:spTree>
    <p:extLst>
      <p:ext uri="{BB962C8B-B14F-4D97-AF65-F5344CB8AC3E}">
        <p14:creationId xmlns:p14="http://schemas.microsoft.com/office/powerpoint/2010/main" val="336640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3467100" y="1535029"/>
            <a:ext cx="6615442" cy="4408571"/>
          </a:xfrm>
        </p:spPr>
      </p:pic>
      <p:sp>
        <p:nvSpPr>
          <p:cNvPr id="12" name="TextBox 11"/>
          <p:cNvSpPr txBox="1"/>
          <p:nvPr/>
        </p:nvSpPr>
        <p:spPr>
          <a:xfrm>
            <a:off x="0" y="0"/>
            <a:ext cx="9144000" cy="923330"/>
          </a:xfrm>
          <a:prstGeom prst="rect">
            <a:avLst/>
          </a:prstGeom>
          <a:noFill/>
        </p:spPr>
        <p:txBody>
          <a:bodyPr wrap="square">
            <a:spAutoFit/>
          </a:bodyPr>
          <a:lstStyle/>
          <a:p>
            <a:pPr algn="ctr" fontAlgn="auto">
              <a:spcBef>
                <a:spcPts val="0"/>
              </a:spcBef>
              <a:spcAft>
                <a:spcPts val="0"/>
              </a:spcAft>
              <a:defRPr/>
            </a:pPr>
            <a:r>
              <a:rPr lang="en-US" sz="5400" dirty="0">
                <a:solidFill>
                  <a:srgbClr val="FFFFFF"/>
                </a:solidFill>
                <a:effectLst>
                  <a:glow rad="76200">
                    <a:schemeClr val="tx1">
                      <a:alpha val="75000"/>
                    </a:schemeClr>
                  </a:glow>
                </a:effectLst>
                <a:latin typeface="ITC Leawood Std Black" pitchFamily="18" charset="0"/>
                <a:ea typeface="+mn-ea"/>
                <a:cs typeface="Arial Black"/>
              </a:rPr>
              <a:t>Section Two</a:t>
            </a:r>
          </a:p>
        </p:txBody>
      </p:sp>
      <p:sp>
        <p:nvSpPr>
          <p:cNvPr id="13" name="Rectangle 12"/>
          <p:cNvSpPr/>
          <p:nvPr/>
        </p:nvSpPr>
        <p:spPr>
          <a:xfrm>
            <a:off x="81280" y="760264"/>
            <a:ext cx="9062720" cy="523220"/>
          </a:xfrm>
          <a:prstGeom prst="rect">
            <a:avLst/>
          </a:prstGeom>
        </p:spPr>
        <p:txBody>
          <a:bodyPr wrap="square">
            <a:spAutoFit/>
          </a:bodyPr>
          <a:lstStyle/>
          <a:p>
            <a:pPr algn="ctr" fontAlgn="auto">
              <a:spcBef>
                <a:spcPts val="0"/>
              </a:spcBef>
              <a:spcAft>
                <a:spcPts val="0"/>
              </a:spcAft>
              <a:defRPr/>
            </a:pPr>
            <a:r>
              <a:rPr lang="en-US" sz="2800" dirty="0">
                <a:solidFill>
                  <a:srgbClr val="FFFFFF"/>
                </a:solidFill>
                <a:effectLst>
                  <a:glow rad="76200">
                    <a:schemeClr val="tx1">
                      <a:alpha val="75000"/>
                    </a:schemeClr>
                  </a:glow>
                </a:effectLst>
                <a:latin typeface="ITC Leawood Std Black" pitchFamily="18" charset="0"/>
                <a:cs typeface="Arial Black"/>
              </a:rPr>
              <a:t>EPA Registration</a:t>
            </a:r>
          </a:p>
        </p:txBody>
      </p:sp>
      <p:sp>
        <p:nvSpPr>
          <p:cNvPr id="2" name="Rectangle 1"/>
          <p:cNvSpPr/>
          <p:nvPr/>
        </p:nvSpPr>
        <p:spPr>
          <a:xfrm>
            <a:off x="154940" y="2943136"/>
            <a:ext cx="4572000" cy="1200329"/>
          </a:xfrm>
          <a:prstGeom prst="rect">
            <a:avLst/>
          </a:prstGeom>
        </p:spPr>
        <p:txBody>
          <a:bodyPr>
            <a:spAutoFit/>
          </a:bodyPr>
          <a:lstStyle/>
          <a:p>
            <a:pPr fontAlgn="b">
              <a:spcBef>
                <a:spcPts val="1200"/>
              </a:spcBef>
            </a:pPr>
            <a:r>
              <a:rPr lang="en-US" dirty="0">
                <a:latin typeface="ITC Leawood Std Medium" pitchFamily="18" charset="0"/>
                <a:cs typeface="IrisUPC" pitchFamily="34" charset="-34"/>
              </a:rPr>
              <a:t>The EPA implemented a formal registration and verification program with all manufacturers claiming to produce a Bear Spray. </a:t>
            </a:r>
          </a:p>
        </p:txBody>
      </p:sp>
      <p:pic>
        <p:nvPicPr>
          <p:cNvPr id="8" name="Picture 3" descr="C:\Documents and Settings\Owner\My Documents\Dan Lowe\BeBearAwaredotorg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40" y="5417172"/>
            <a:ext cx="5422900" cy="12725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53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7" y="709622"/>
            <a:ext cx="2489201"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530" name="TextBox 1"/>
          <p:cNvSpPr txBox="1">
            <a:spLocks noChangeArrowheads="1"/>
          </p:cNvSpPr>
          <p:nvPr/>
        </p:nvSpPr>
        <p:spPr bwMode="auto">
          <a:xfrm>
            <a:off x="7162800" y="5503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endParaRPr lang="en-US" sz="1800" dirty="0"/>
          </a:p>
        </p:txBody>
      </p:sp>
      <p:pic>
        <p:nvPicPr>
          <p:cNvPr id="6" name="Picture 8" descr="first 5 bear spray ca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4896" y="3565931"/>
            <a:ext cx="3276648" cy="2179378"/>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2198689" y="855663"/>
            <a:ext cx="6602436"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234950" indent="-234950" eaLnBrk="1" hangingPunct="1">
              <a:buClr>
                <a:schemeClr val="tx1"/>
              </a:buClr>
              <a:buFontTx/>
              <a:buChar char="•"/>
            </a:pPr>
            <a:r>
              <a:rPr lang="en-US" b="1" dirty="0">
                <a:solidFill>
                  <a:srgbClr val="FF0000"/>
                </a:solidFill>
                <a:latin typeface="ITC Leawood Std Book" pitchFamily="18" charset="0"/>
              </a:rPr>
              <a:t>Bear Spray</a:t>
            </a:r>
            <a:r>
              <a:rPr lang="en-US" dirty="0">
                <a:latin typeface="ITC Leawood Std Book" pitchFamily="18" charset="0"/>
              </a:rPr>
              <a:t> is a powerful chemical formula, specifically prepared for use on charging or attacking bears.</a:t>
            </a:r>
          </a:p>
          <a:p>
            <a:pPr marL="234950" indent="-234950" eaLnBrk="1" hangingPunct="1">
              <a:buFontTx/>
              <a:buChar char="•"/>
            </a:pPr>
            <a:endParaRPr lang="en-US" sz="800" dirty="0">
              <a:latin typeface="ITC Leawood Std Book" pitchFamily="18" charset="0"/>
              <a:cs typeface="IrisUPC" pitchFamily="34" charset="-34"/>
            </a:endParaRPr>
          </a:p>
          <a:p>
            <a:pPr marL="234950" indent="-234950" eaLnBrk="1" hangingPunct="1">
              <a:buClr>
                <a:schemeClr val="tx1"/>
              </a:buClr>
              <a:buFontTx/>
              <a:buChar char="•"/>
            </a:pPr>
            <a:r>
              <a:rPr lang="en-US" b="1" dirty="0">
                <a:solidFill>
                  <a:srgbClr val="FF0000"/>
                </a:solidFill>
                <a:latin typeface="ITC Leawood Std Book" pitchFamily="18" charset="0"/>
                <a:cs typeface="IrisUPC" pitchFamily="34" charset="-34"/>
              </a:rPr>
              <a:t>By law</a:t>
            </a:r>
            <a:r>
              <a:rPr lang="en-US" dirty="0">
                <a:latin typeface="ITC Leawood Std Book" pitchFamily="18" charset="0"/>
                <a:cs typeface="IrisUPC" pitchFamily="34" charset="-34"/>
              </a:rPr>
              <a:t>, all formulas and ingredients have to be verified, tested and registered with the EPA.</a:t>
            </a:r>
          </a:p>
          <a:p>
            <a:pPr marL="234950" indent="-234950" eaLnBrk="1" hangingPunct="1">
              <a:buFontTx/>
              <a:buChar char="•"/>
            </a:pPr>
            <a:endParaRPr lang="en-US" sz="800" dirty="0">
              <a:latin typeface="ITC Leawood Std Book" pitchFamily="18" charset="0"/>
              <a:cs typeface="IrisUPC" pitchFamily="34" charset="-34"/>
            </a:endParaRPr>
          </a:p>
          <a:p>
            <a:pPr marL="234950" indent="-234950" eaLnBrk="1" hangingPunct="1">
              <a:buFontTx/>
              <a:buChar char="•"/>
            </a:pPr>
            <a:r>
              <a:rPr lang="en-US" dirty="0">
                <a:latin typeface="ITC Leawood Std Book" pitchFamily="18" charset="0"/>
                <a:cs typeface="IrisUPC" pitchFamily="34" charset="-34"/>
              </a:rPr>
              <a:t>All labels, counter displays and promotional packaging have to be </a:t>
            </a:r>
            <a:r>
              <a:rPr lang="en-US" b="1" dirty="0">
                <a:solidFill>
                  <a:srgbClr val="FF0000"/>
                </a:solidFill>
                <a:latin typeface="ITC Leawood Std Book" pitchFamily="18" charset="0"/>
                <a:cs typeface="IrisUPC" pitchFamily="34" charset="-34"/>
              </a:rPr>
              <a:t>approved</a:t>
            </a:r>
            <a:r>
              <a:rPr lang="en-US" dirty="0">
                <a:solidFill>
                  <a:srgbClr val="FF0000"/>
                </a:solidFill>
                <a:latin typeface="ITC Leawood Std Book" pitchFamily="18" charset="0"/>
                <a:cs typeface="IrisUPC" pitchFamily="34" charset="-34"/>
              </a:rPr>
              <a:t> </a:t>
            </a:r>
            <a:r>
              <a:rPr lang="en-US" dirty="0">
                <a:latin typeface="ITC Leawood Std Book" pitchFamily="18" charset="0"/>
                <a:cs typeface="IrisUPC" pitchFamily="34" charset="-34"/>
              </a:rPr>
              <a:t>and </a:t>
            </a:r>
            <a:r>
              <a:rPr lang="en-US" b="1" dirty="0">
                <a:solidFill>
                  <a:srgbClr val="FF0000"/>
                </a:solidFill>
                <a:latin typeface="ITC Leawood Std Book" pitchFamily="18" charset="0"/>
                <a:cs typeface="IrisUPC" pitchFamily="34" charset="-34"/>
              </a:rPr>
              <a:t>registered</a:t>
            </a:r>
            <a:r>
              <a:rPr lang="en-US" dirty="0">
                <a:solidFill>
                  <a:srgbClr val="FF0000"/>
                </a:solidFill>
                <a:latin typeface="ITC Leawood Std Book" pitchFamily="18" charset="0"/>
                <a:cs typeface="IrisUPC" pitchFamily="34" charset="-34"/>
              </a:rPr>
              <a:t> </a:t>
            </a:r>
            <a:r>
              <a:rPr lang="en-US" dirty="0">
                <a:latin typeface="ITC Leawood Std Book" pitchFamily="18" charset="0"/>
                <a:cs typeface="IrisUPC" pitchFamily="34" charset="-34"/>
              </a:rPr>
              <a:t>with the EPA.</a:t>
            </a:r>
          </a:p>
          <a:p>
            <a:pPr marL="234950" indent="-234950" eaLnBrk="1" hangingPunct="1">
              <a:buFontTx/>
              <a:buChar char="•"/>
            </a:pPr>
            <a:endParaRPr lang="en-US" dirty="0">
              <a:latin typeface="ITC Leawood Std Book" pitchFamily="18" charset="0"/>
              <a:cs typeface="IrisUPC" pitchFamily="34" charset="-34"/>
            </a:endParaRPr>
          </a:p>
          <a:p>
            <a:pPr eaLnBrk="1" hangingPunct="1"/>
            <a:endParaRPr lang="en-US" dirty="0">
              <a:latin typeface="ITC Leawood Std Book" pitchFamily="18" charset="0"/>
            </a:endParaRPr>
          </a:p>
          <a:p>
            <a:pPr marL="234950" indent="-234950" eaLnBrk="1" hangingPunct="1">
              <a:buFontTx/>
              <a:buChar char="•"/>
            </a:pPr>
            <a:endParaRPr lang="en-US" dirty="0">
              <a:solidFill>
                <a:srgbClr val="000000"/>
              </a:solidFill>
              <a:latin typeface="ITC Leawood Std Book" pitchFamily="18" charset="0"/>
            </a:endParaRPr>
          </a:p>
        </p:txBody>
      </p:sp>
      <p:sp>
        <p:nvSpPr>
          <p:cNvPr id="8" name="Text Box 6"/>
          <p:cNvSpPr txBox="1">
            <a:spLocks noChangeArrowheads="1"/>
          </p:cNvSpPr>
          <p:nvPr/>
        </p:nvSpPr>
        <p:spPr bwMode="auto">
          <a:xfrm>
            <a:off x="2198689" y="2879156"/>
            <a:ext cx="326756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234950" indent="-234950" eaLnBrk="1" hangingPunct="1">
              <a:buFontTx/>
              <a:buChar char="•"/>
            </a:pPr>
            <a:r>
              <a:rPr lang="en-US" dirty="0">
                <a:latin typeface="ITC Leawood Std Book" pitchFamily="18" charset="0"/>
                <a:cs typeface="IrisUPC" pitchFamily="34" charset="-34"/>
              </a:rPr>
              <a:t>The EPA or state agencies have the authority to review the records of any </a:t>
            </a:r>
            <a:r>
              <a:rPr lang="en-US" b="1" dirty="0">
                <a:solidFill>
                  <a:srgbClr val="FF0000"/>
                </a:solidFill>
                <a:latin typeface="ITC Leawood Std Book" pitchFamily="18" charset="0"/>
                <a:cs typeface="IrisUPC" pitchFamily="34" charset="-34"/>
              </a:rPr>
              <a:t>Bear Spray </a:t>
            </a:r>
            <a:r>
              <a:rPr lang="en-US" dirty="0">
                <a:latin typeface="ITC Leawood Std Book" pitchFamily="18" charset="0"/>
                <a:cs typeface="IrisUPC" pitchFamily="34" charset="-34"/>
              </a:rPr>
              <a:t>manufacturers. </a:t>
            </a:r>
          </a:p>
          <a:p>
            <a:pPr marL="234950" indent="-234950" eaLnBrk="1" hangingPunct="1">
              <a:buFontTx/>
              <a:buChar char="•"/>
            </a:pPr>
            <a:endParaRPr lang="en-US" sz="800" dirty="0">
              <a:latin typeface="ITC Leawood Std Book" pitchFamily="18" charset="0"/>
              <a:cs typeface="IrisUPC" pitchFamily="34" charset="-34"/>
            </a:endParaRPr>
          </a:p>
          <a:p>
            <a:pPr marL="234950" indent="-234950" eaLnBrk="1" hangingPunct="1">
              <a:buFontTx/>
              <a:buChar char="•"/>
            </a:pPr>
            <a:r>
              <a:rPr lang="en-US" dirty="0">
                <a:latin typeface="ITC Leawood Std Book" pitchFamily="18" charset="0"/>
                <a:cs typeface="IrisUPC" pitchFamily="34" charset="-34"/>
              </a:rPr>
              <a:t>This verifies they are in compliance and using the ingredients listed on the can and registered with the EPA.</a:t>
            </a:r>
          </a:p>
          <a:p>
            <a:pPr marL="234950" indent="-234950" eaLnBrk="1" hangingPunct="1">
              <a:buFontTx/>
              <a:buChar char="•"/>
            </a:pPr>
            <a:endParaRPr lang="en-US" dirty="0">
              <a:latin typeface="ITC Leawood Std Book" pitchFamily="18" charset="0"/>
            </a:endParaRPr>
          </a:p>
          <a:p>
            <a:pPr marL="234950" indent="-234950" eaLnBrk="1" hangingPunct="1">
              <a:buFontTx/>
              <a:buChar char="•"/>
            </a:pPr>
            <a:endParaRPr lang="en-US" dirty="0">
              <a:solidFill>
                <a:srgbClr val="000000"/>
              </a:solidFill>
              <a:latin typeface="ITC Leawood Std Book" pitchFamily="18" charset="0"/>
            </a:endParaRPr>
          </a:p>
        </p:txBody>
      </p:sp>
      <p:sp>
        <p:nvSpPr>
          <p:cNvPr id="9" name="Rectangle 8"/>
          <p:cNvSpPr/>
          <p:nvPr/>
        </p:nvSpPr>
        <p:spPr>
          <a:xfrm>
            <a:off x="1140031" y="6258296"/>
            <a:ext cx="973777" cy="28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0"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EPA Registration</a:t>
            </a:r>
            <a:endParaRPr lang="en-US" sz="3200" b="1" dirty="0">
              <a:solidFill>
                <a:srgbClr val="FF0000"/>
              </a:solidFill>
              <a:latin typeface="ITC Leawood Std Black" pitchFamily="18" charset="0"/>
            </a:endParaRPr>
          </a:p>
        </p:txBody>
      </p:sp>
    </p:spTree>
    <p:extLst>
      <p:ext uri="{BB962C8B-B14F-4D97-AF65-F5344CB8AC3E}">
        <p14:creationId xmlns:p14="http://schemas.microsoft.com/office/powerpoint/2010/main" val="157224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709613"/>
            <a:ext cx="24892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1"/>
          <p:cNvSpPr txBox="1">
            <a:spLocks noChangeArrowheads="1"/>
          </p:cNvSpPr>
          <p:nvPr/>
        </p:nvSpPr>
        <p:spPr bwMode="auto">
          <a:xfrm>
            <a:off x="7162800" y="5503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endParaRPr lang="en-US" dirty="0"/>
          </a:p>
        </p:txBody>
      </p:sp>
      <p:sp>
        <p:nvSpPr>
          <p:cNvPr id="12292" name="Text Box 6"/>
          <p:cNvSpPr txBox="1">
            <a:spLocks noChangeArrowheads="1"/>
          </p:cNvSpPr>
          <p:nvPr/>
        </p:nvSpPr>
        <p:spPr bwMode="auto">
          <a:xfrm>
            <a:off x="2198689" y="855663"/>
            <a:ext cx="6358110" cy="615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234950" indent="-234950" eaLnBrk="1" hangingPunct="1">
              <a:buClr>
                <a:schemeClr val="tx1"/>
              </a:buClr>
              <a:buFontTx/>
              <a:buChar char="•"/>
            </a:pPr>
            <a:r>
              <a:rPr lang="en-US" b="1" dirty="0">
                <a:solidFill>
                  <a:srgbClr val="FF0000"/>
                </a:solidFill>
                <a:latin typeface="ITC Leawood Std Book" pitchFamily="18" charset="0"/>
              </a:rPr>
              <a:t>Bear Spray </a:t>
            </a:r>
            <a:r>
              <a:rPr lang="en-US" dirty="0">
                <a:latin typeface="ITC Leawood Std Book" pitchFamily="18" charset="0"/>
              </a:rPr>
              <a:t>is developed specifically to deter </a:t>
            </a:r>
            <a:r>
              <a:rPr lang="en-US" b="1" dirty="0">
                <a:solidFill>
                  <a:srgbClr val="FF0000"/>
                </a:solidFill>
                <a:latin typeface="ITC Leawood Std Book" pitchFamily="18" charset="0"/>
              </a:rPr>
              <a:t>aggressive</a:t>
            </a:r>
            <a:r>
              <a:rPr lang="en-US" dirty="0">
                <a:latin typeface="ITC Leawood Std Book" pitchFamily="18" charset="0"/>
              </a:rPr>
              <a:t>, </a:t>
            </a:r>
            <a:r>
              <a:rPr lang="en-US" b="1" dirty="0">
                <a:solidFill>
                  <a:srgbClr val="FF0000"/>
                </a:solidFill>
                <a:latin typeface="ITC Leawood Std Book" pitchFamily="18" charset="0"/>
              </a:rPr>
              <a:t>charging</a:t>
            </a:r>
            <a:r>
              <a:rPr lang="en-US" dirty="0">
                <a:solidFill>
                  <a:srgbClr val="FF0000"/>
                </a:solidFill>
                <a:latin typeface="ITC Leawood Std Book" pitchFamily="18" charset="0"/>
              </a:rPr>
              <a:t> </a:t>
            </a:r>
            <a:r>
              <a:rPr lang="en-US" dirty="0">
                <a:latin typeface="ITC Leawood Std Book" pitchFamily="18" charset="0"/>
              </a:rPr>
              <a:t>or </a:t>
            </a:r>
            <a:r>
              <a:rPr lang="en-US" b="1" dirty="0">
                <a:solidFill>
                  <a:srgbClr val="FF0000"/>
                </a:solidFill>
                <a:latin typeface="ITC Leawood Std Book" pitchFamily="18" charset="0"/>
              </a:rPr>
              <a:t>attacking</a:t>
            </a:r>
            <a:r>
              <a:rPr lang="en-US" dirty="0">
                <a:solidFill>
                  <a:srgbClr val="FF0000"/>
                </a:solidFill>
                <a:latin typeface="ITC Leawood Std Book" pitchFamily="18" charset="0"/>
              </a:rPr>
              <a:t> </a:t>
            </a:r>
            <a:r>
              <a:rPr lang="en-US" dirty="0">
                <a:latin typeface="ITC Leawood Std Book" pitchFamily="18" charset="0"/>
              </a:rPr>
              <a:t>bears by directly affecting the nervous system, </a:t>
            </a:r>
            <a:r>
              <a:rPr lang="en-US" b="1" dirty="0">
                <a:solidFill>
                  <a:srgbClr val="FF0000"/>
                </a:solidFill>
                <a:latin typeface="ITC Leawood Std Book" pitchFamily="18" charset="0"/>
              </a:rPr>
              <a:t>irritating</a:t>
            </a:r>
            <a:r>
              <a:rPr lang="en-US" dirty="0">
                <a:latin typeface="ITC Leawood Std Book" pitchFamily="18" charset="0"/>
              </a:rPr>
              <a:t> and </a:t>
            </a:r>
            <a:r>
              <a:rPr lang="en-US" b="1" dirty="0">
                <a:solidFill>
                  <a:srgbClr val="FF0000"/>
                </a:solidFill>
                <a:latin typeface="ITC Leawood Std Book" pitchFamily="18" charset="0"/>
              </a:rPr>
              <a:t>inflaming</a:t>
            </a:r>
            <a:r>
              <a:rPr lang="en-US" dirty="0">
                <a:latin typeface="ITC Leawood Std Book" pitchFamily="18" charset="0"/>
              </a:rPr>
              <a:t> the bear’s eyes, nose, mouth, throat </a:t>
            </a:r>
            <a:br>
              <a:rPr lang="en-US" dirty="0">
                <a:latin typeface="ITC Leawood Std Book" pitchFamily="18" charset="0"/>
              </a:rPr>
            </a:br>
            <a:r>
              <a:rPr lang="en-US" dirty="0">
                <a:latin typeface="ITC Leawood Std Book" pitchFamily="18" charset="0"/>
              </a:rPr>
              <a:t>and lungs. </a:t>
            </a:r>
          </a:p>
          <a:p>
            <a:pPr marL="234950" indent="-234950" eaLnBrk="1" hangingPunct="1"/>
            <a:endParaRPr lang="en-US" sz="800" dirty="0">
              <a:solidFill>
                <a:srgbClr val="000000"/>
              </a:solidFill>
              <a:latin typeface="ITC Leawood Std Book" pitchFamily="18" charset="0"/>
            </a:endParaRPr>
          </a:p>
          <a:p>
            <a:pPr marL="234950" indent="-234950" eaLnBrk="1" hangingPunct="1">
              <a:buFontTx/>
              <a:buChar char="•"/>
            </a:pPr>
            <a:r>
              <a:rPr lang="en-US" dirty="0">
                <a:latin typeface="ITC Leawood Std Book" pitchFamily="18" charset="0"/>
              </a:rPr>
              <a:t>Active Ingredient: </a:t>
            </a:r>
          </a:p>
          <a:p>
            <a:pPr marL="234950" indent="-9525" eaLnBrk="1" hangingPunct="1"/>
            <a:r>
              <a:rPr lang="en-US" b="1" dirty="0">
                <a:solidFill>
                  <a:srgbClr val="FF0000"/>
                </a:solidFill>
                <a:latin typeface="ITC Leawood Std Book" pitchFamily="18" charset="0"/>
              </a:rPr>
              <a:t>1%-2% capsaicin</a:t>
            </a:r>
            <a:r>
              <a:rPr lang="en-US" dirty="0">
                <a:solidFill>
                  <a:srgbClr val="FF0000"/>
                </a:solidFill>
                <a:latin typeface="ITC Leawood Std Book" pitchFamily="18" charset="0"/>
              </a:rPr>
              <a:t> </a:t>
            </a:r>
            <a:r>
              <a:rPr lang="en-US" dirty="0">
                <a:latin typeface="ITC Leawood Std Book" pitchFamily="18" charset="0"/>
              </a:rPr>
              <a:t>and related </a:t>
            </a:r>
            <a:r>
              <a:rPr lang="en-US" b="1" dirty="0">
                <a:solidFill>
                  <a:srgbClr val="FF0000"/>
                </a:solidFill>
                <a:latin typeface="ITC Leawood Std Book" pitchFamily="18" charset="0"/>
              </a:rPr>
              <a:t>capsaicinoids</a:t>
            </a:r>
            <a:r>
              <a:rPr lang="en-US" b="1" dirty="0">
                <a:latin typeface="ITC Leawood Std Book" pitchFamily="18" charset="0"/>
              </a:rPr>
              <a:t>.</a:t>
            </a:r>
          </a:p>
          <a:p>
            <a:pPr marL="234950" indent="-9525" eaLnBrk="1" hangingPunct="1"/>
            <a:endParaRPr lang="en-US" sz="800" dirty="0">
              <a:solidFill>
                <a:srgbClr val="000000"/>
              </a:solidFill>
              <a:latin typeface="ITC Leawood Std Book" pitchFamily="18" charset="0"/>
            </a:endParaRPr>
          </a:p>
          <a:p>
            <a:pPr marL="234950" indent="-234950" eaLnBrk="1" hangingPunct="1">
              <a:buFontTx/>
              <a:buChar char="•"/>
            </a:pPr>
            <a:r>
              <a:rPr lang="en-US" dirty="0">
                <a:latin typeface="ITC Leawood Std Book" pitchFamily="18" charset="0"/>
              </a:rPr>
              <a:t>Disperses in a </a:t>
            </a:r>
            <a:r>
              <a:rPr lang="en-US" b="1" dirty="0">
                <a:solidFill>
                  <a:srgbClr val="FF0000"/>
                </a:solidFill>
                <a:latin typeface="ITC Leawood Std Book" pitchFamily="18" charset="0"/>
              </a:rPr>
              <a:t>powerful, expanding cloud</a:t>
            </a:r>
            <a:r>
              <a:rPr lang="en-US" dirty="0">
                <a:latin typeface="ITC Leawood Std Book" pitchFamily="18" charset="0"/>
              </a:rPr>
              <a:t>, so you do not have to aim for the eyes, nose or mouth.</a:t>
            </a:r>
            <a:endParaRPr lang="en-US" sz="2000" b="1" dirty="0">
              <a:latin typeface="ITC Leawood Std Book" pitchFamily="18" charset="0"/>
            </a:endParaRPr>
          </a:p>
          <a:p>
            <a:pPr marL="234950" indent="-234950" eaLnBrk="1" hangingPunct="1">
              <a:buFontTx/>
              <a:buChar char="•"/>
            </a:pPr>
            <a:endParaRPr lang="en-US" sz="800" b="1" dirty="0">
              <a:latin typeface="ITC Leawood Std Book" pitchFamily="18" charset="0"/>
            </a:endParaRPr>
          </a:p>
          <a:p>
            <a:pPr marL="234950" indent="-234950" eaLnBrk="1" hangingPunct="1">
              <a:buFontTx/>
              <a:buChar char="•"/>
            </a:pPr>
            <a:r>
              <a:rPr lang="en-US" dirty="0">
                <a:solidFill>
                  <a:srgbClr val="000000"/>
                </a:solidFill>
                <a:latin typeface="ITC Leawood Std Book" pitchFamily="18" charset="0"/>
              </a:rPr>
              <a:t>The powerful, expanding cloud creates a </a:t>
            </a:r>
            <a:r>
              <a:rPr lang="en-US" b="1" dirty="0">
                <a:solidFill>
                  <a:srgbClr val="FF0000"/>
                </a:solidFill>
                <a:latin typeface="ITC Leawood Std Book" pitchFamily="18" charset="0"/>
              </a:rPr>
              <a:t>wide barrier</a:t>
            </a:r>
            <a:r>
              <a:rPr lang="en-US" dirty="0">
                <a:solidFill>
                  <a:srgbClr val="000000"/>
                </a:solidFill>
                <a:latin typeface="ITC Leawood Std Book" pitchFamily="18" charset="0"/>
              </a:rPr>
              <a:t> which the charging bear must pass through, exposing the bear’s eyes, nose and mouth to the active ingredient.</a:t>
            </a:r>
          </a:p>
          <a:p>
            <a:pPr marL="234950" indent="-234950" eaLnBrk="1" hangingPunct="1">
              <a:buFontTx/>
              <a:buChar char="•"/>
            </a:pPr>
            <a:endParaRPr lang="en-US" sz="800" dirty="0">
              <a:solidFill>
                <a:srgbClr val="000000"/>
              </a:solidFill>
              <a:latin typeface="ITC Leawood Std Book" pitchFamily="18" charset="0"/>
            </a:endParaRPr>
          </a:p>
          <a:p>
            <a:pPr marL="234950" indent="-234950" eaLnBrk="1" hangingPunct="1">
              <a:buFontTx/>
              <a:buChar char="•"/>
            </a:pPr>
            <a:r>
              <a:rPr lang="en-US" dirty="0">
                <a:solidFill>
                  <a:srgbClr val="000000"/>
                </a:solidFill>
                <a:latin typeface="ITC Leawood Std Book" pitchFamily="18" charset="0"/>
              </a:rPr>
              <a:t>Minimum Net Contents is </a:t>
            </a:r>
            <a:r>
              <a:rPr lang="en-US" b="1" dirty="0">
                <a:solidFill>
                  <a:srgbClr val="FF0000"/>
                </a:solidFill>
                <a:latin typeface="ITC Leawood Std Book" pitchFamily="18" charset="0"/>
              </a:rPr>
              <a:t>7.9 ounces </a:t>
            </a:r>
            <a:r>
              <a:rPr lang="en-US" dirty="0">
                <a:solidFill>
                  <a:srgbClr val="000000"/>
                </a:solidFill>
                <a:latin typeface="ITC Leawood Std Book" pitchFamily="18" charset="0"/>
              </a:rPr>
              <a:t>or </a:t>
            </a:r>
            <a:r>
              <a:rPr lang="en-US" b="1" dirty="0">
                <a:solidFill>
                  <a:srgbClr val="FF0000"/>
                </a:solidFill>
                <a:latin typeface="ITC Leawood Std Book" pitchFamily="18" charset="0"/>
              </a:rPr>
              <a:t>225 grams</a:t>
            </a:r>
            <a:r>
              <a:rPr lang="en-US" dirty="0">
                <a:solidFill>
                  <a:srgbClr val="000000"/>
                </a:solidFill>
                <a:latin typeface="ITC Leawood Std Book" pitchFamily="18" charset="0"/>
              </a:rPr>
              <a:t>.</a:t>
            </a:r>
          </a:p>
          <a:p>
            <a:pPr marL="234950" indent="-234950" eaLnBrk="1" hangingPunct="1">
              <a:buFontTx/>
              <a:buChar char="•"/>
            </a:pPr>
            <a:endParaRPr lang="en-US" dirty="0">
              <a:solidFill>
                <a:srgbClr val="000000"/>
              </a:solidFill>
              <a:latin typeface="ITC Leawood Std Book" pitchFamily="18" charset="0"/>
            </a:endParaRPr>
          </a:p>
          <a:p>
            <a:pPr marL="234950" indent="-234950" eaLnBrk="1" hangingPunct="1">
              <a:buFontTx/>
              <a:buChar char="•"/>
            </a:pPr>
            <a:r>
              <a:rPr lang="en-US" dirty="0">
                <a:solidFill>
                  <a:srgbClr val="000000"/>
                </a:solidFill>
                <a:latin typeface="ITC Leawood Std Book" pitchFamily="18" charset="0"/>
              </a:rPr>
              <a:t>Research has shown a </a:t>
            </a:r>
            <a:r>
              <a:rPr lang="en-US" b="1" dirty="0">
                <a:solidFill>
                  <a:srgbClr val="FF0000"/>
                </a:solidFill>
                <a:latin typeface="ITC Leawood Std Book" pitchFamily="18" charset="0"/>
              </a:rPr>
              <a:t>spray duration </a:t>
            </a:r>
            <a:r>
              <a:rPr lang="en-US" dirty="0">
                <a:solidFill>
                  <a:srgbClr val="000000"/>
                </a:solidFill>
                <a:latin typeface="ITC Leawood Std Book" pitchFamily="18" charset="0"/>
              </a:rPr>
              <a:t>of </a:t>
            </a:r>
            <a:r>
              <a:rPr lang="en-US" b="1" dirty="0">
                <a:solidFill>
                  <a:srgbClr val="FF0000"/>
                </a:solidFill>
                <a:latin typeface="ITC Leawood Std Book" pitchFamily="18" charset="0"/>
              </a:rPr>
              <a:t>7 seconds </a:t>
            </a:r>
            <a:r>
              <a:rPr lang="en-US" dirty="0">
                <a:solidFill>
                  <a:srgbClr val="000000"/>
                </a:solidFill>
                <a:latin typeface="ITC Leawood Std Book" pitchFamily="18" charset="0"/>
              </a:rPr>
              <a:t>and a </a:t>
            </a:r>
            <a:r>
              <a:rPr lang="en-US" b="1" dirty="0">
                <a:solidFill>
                  <a:srgbClr val="FF0000"/>
                </a:solidFill>
                <a:latin typeface="ITC Leawood Std Book" pitchFamily="18" charset="0"/>
              </a:rPr>
              <a:t>spray distance </a:t>
            </a:r>
            <a:r>
              <a:rPr lang="en-US" dirty="0">
                <a:solidFill>
                  <a:srgbClr val="000000"/>
                </a:solidFill>
                <a:latin typeface="ITC Leawood Std Book" pitchFamily="18" charset="0"/>
              </a:rPr>
              <a:t>of </a:t>
            </a:r>
            <a:r>
              <a:rPr lang="en-US" b="1" dirty="0">
                <a:solidFill>
                  <a:srgbClr val="FF0000"/>
                </a:solidFill>
                <a:latin typeface="ITC Leawood Std Book" pitchFamily="18" charset="0"/>
              </a:rPr>
              <a:t>25 feet </a:t>
            </a:r>
            <a:r>
              <a:rPr lang="en-US" dirty="0">
                <a:solidFill>
                  <a:srgbClr val="000000"/>
                </a:solidFill>
                <a:latin typeface="ITC Leawood Std Book" pitchFamily="18" charset="0"/>
              </a:rPr>
              <a:t>are important to deter bears in a variety of charging scenarios.</a:t>
            </a:r>
          </a:p>
          <a:p>
            <a:pPr marL="234950" indent="-234950" eaLnBrk="1" hangingPunct="1">
              <a:buFontTx/>
              <a:buChar char="•"/>
            </a:pPr>
            <a:endParaRPr lang="en-US" dirty="0">
              <a:solidFill>
                <a:srgbClr val="000000"/>
              </a:solidFill>
              <a:latin typeface="ITC Leawood Std Book" pitchFamily="18" charset="0"/>
            </a:endParaRPr>
          </a:p>
          <a:p>
            <a:pPr marL="234950" indent="-234950" eaLnBrk="1" hangingPunct="1">
              <a:buFontTx/>
              <a:buChar char="•"/>
            </a:pPr>
            <a:endParaRPr lang="en-US" dirty="0">
              <a:solidFill>
                <a:srgbClr val="000000"/>
              </a:solidFill>
              <a:latin typeface="ITC Leawood Std Book" pitchFamily="18" charset="0"/>
            </a:endParaRPr>
          </a:p>
        </p:txBody>
      </p:sp>
      <p:sp>
        <p:nvSpPr>
          <p:cNvPr id="6" name="Rectangle 5"/>
          <p:cNvSpPr/>
          <p:nvPr/>
        </p:nvSpPr>
        <p:spPr>
          <a:xfrm>
            <a:off x="1140031" y="6258296"/>
            <a:ext cx="973777" cy="28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What is Bear Spray</a:t>
            </a:r>
            <a:endParaRPr lang="en-US" sz="3200" b="1" dirty="0">
              <a:solidFill>
                <a:srgbClr val="FF0000"/>
              </a:solidFill>
              <a:latin typeface="ITC Leawood Std Black" pitchFamily="18" charset="0"/>
            </a:endParaRPr>
          </a:p>
        </p:txBody>
      </p:sp>
    </p:spTree>
    <p:extLst>
      <p:ext uri="{BB962C8B-B14F-4D97-AF65-F5344CB8AC3E}">
        <p14:creationId xmlns:p14="http://schemas.microsoft.com/office/powerpoint/2010/main" val="15435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709613"/>
            <a:ext cx="24892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1"/>
          <p:cNvSpPr txBox="1">
            <a:spLocks noChangeArrowheads="1"/>
          </p:cNvSpPr>
          <p:nvPr/>
        </p:nvSpPr>
        <p:spPr bwMode="auto">
          <a:xfrm>
            <a:off x="7162800" y="5503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endParaRPr lang="en-US" dirty="0"/>
          </a:p>
        </p:txBody>
      </p:sp>
      <p:sp>
        <p:nvSpPr>
          <p:cNvPr id="7" name="Text Box 6"/>
          <p:cNvSpPr txBox="1">
            <a:spLocks noChangeArrowheads="1"/>
          </p:cNvSpPr>
          <p:nvPr/>
        </p:nvSpPr>
        <p:spPr bwMode="auto">
          <a:xfrm>
            <a:off x="2198688" y="855663"/>
            <a:ext cx="6310312" cy="584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234950" indent="-234950" eaLnBrk="1" hangingPunct="1">
              <a:buClr>
                <a:schemeClr val="tx1"/>
              </a:buClr>
              <a:buFontTx/>
              <a:buChar char="•"/>
            </a:pPr>
            <a:r>
              <a:rPr lang="en-US" b="1" dirty="0">
                <a:latin typeface="ITC Leawood Std Book" pitchFamily="18" charset="0"/>
              </a:rPr>
              <a:t>CRC</a:t>
            </a:r>
            <a:r>
              <a:rPr lang="en-US" dirty="0">
                <a:latin typeface="ITC Leawood Std Book" pitchFamily="18" charset="0"/>
              </a:rPr>
              <a:t> (</a:t>
            </a:r>
            <a:r>
              <a:rPr lang="en-US" b="1" dirty="0">
                <a:solidFill>
                  <a:srgbClr val="FF0000"/>
                </a:solidFill>
                <a:latin typeface="ITC Leawood Std Book" pitchFamily="18" charset="0"/>
              </a:rPr>
              <a:t>capsaicin</a:t>
            </a:r>
            <a:r>
              <a:rPr lang="en-US" dirty="0">
                <a:latin typeface="ITC Leawood Std Book" pitchFamily="18" charset="0"/>
              </a:rPr>
              <a:t> and related </a:t>
            </a:r>
            <a:r>
              <a:rPr lang="en-US" b="1" dirty="0">
                <a:solidFill>
                  <a:srgbClr val="FF0000"/>
                </a:solidFill>
                <a:latin typeface="ITC Leawood Std Book" pitchFamily="18" charset="0"/>
              </a:rPr>
              <a:t>capsaicinoids</a:t>
            </a:r>
            <a:r>
              <a:rPr lang="en-US" dirty="0">
                <a:latin typeface="ITC Leawood Std Book" pitchFamily="18" charset="0"/>
              </a:rPr>
              <a:t>): An irritant and inflammatory agent that temporarily overwhelms the bear’s senses, affecting the bear’s eyes, nose, mouth, throat, and lungs. Listed as “Active Ingredient.”</a:t>
            </a:r>
          </a:p>
          <a:p>
            <a:pPr marL="234950" indent="-234950" eaLnBrk="1" hangingPunct="1">
              <a:buClr>
                <a:schemeClr val="tx1"/>
              </a:buClr>
              <a:buFontTx/>
              <a:buChar char="•"/>
            </a:pPr>
            <a:endParaRPr lang="en-US" sz="800" dirty="0">
              <a:latin typeface="ITC Leawood Std Book" pitchFamily="18" charset="0"/>
            </a:endParaRPr>
          </a:p>
          <a:p>
            <a:pPr marL="234950" indent="-234950" eaLnBrk="1" hangingPunct="1">
              <a:buClr>
                <a:schemeClr val="tx1"/>
              </a:buClr>
              <a:buFontTx/>
              <a:buChar char="•"/>
            </a:pPr>
            <a:r>
              <a:rPr lang="en-US" b="1" dirty="0">
                <a:latin typeface="ITC Leawood Std Book" pitchFamily="18" charset="0"/>
              </a:rPr>
              <a:t>Propellants: </a:t>
            </a:r>
            <a:r>
              <a:rPr lang="en-US" dirty="0">
                <a:latin typeface="ITC Leawood Std Book" pitchFamily="18" charset="0"/>
              </a:rPr>
              <a:t>These liquid propellants help project the active ingredient from the can. </a:t>
            </a:r>
            <a:br>
              <a:rPr lang="en-US" dirty="0">
                <a:latin typeface="ITC Leawood Std Book" pitchFamily="18" charset="0"/>
              </a:rPr>
            </a:br>
            <a:r>
              <a:rPr lang="en-US" dirty="0">
                <a:latin typeface="ITC Leawood Std Book" pitchFamily="18" charset="0"/>
              </a:rPr>
              <a:t>Listed as “Other Ingredients.“</a:t>
            </a:r>
          </a:p>
          <a:p>
            <a:pPr marL="234950" indent="-234950" eaLnBrk="1" hangingPunct="1">
              <a:buClr>
                <a:schemeClr val="tx1"/>
              </a:buClr>
              <a:buFontTx/>
              <a:buChar char="•"/>
            </a:pPr>
            <a:endParaRPr lang="en-US" sz="800" dirty="0">
              <a:latin typeface="ITC Leawood Std Book" pitchFamily="18" charset="0"/>
            </a:endParaRPr>
          </a:p>
          <a:p>
            <a:pPr marL="234950" indent="-234950" eaLnBrk="1" hangingPunct="1">
              <a:buClr>
                <a:schemeClr val="tx1"/>
              </a:buClr>
              <a:buFontTx/>
              <a:buChar char="•"/>
            </a:pPr>
            <a:r>
              <a:rPr lang="en-US" b="1" dirty="0">
                <a:latin typeface="ITC Leawood Std Book" pitchFamily="18" charset="0"/>
              </a:rPr>
              <a:t>Solvents: </a:t>
            </a:r>
            <a:r>
              <a:rPr lang="en-US" dirty="0">
                <a:latin typeface="ITC Leawood Std Book" pitchFamily="18" charset="0"/>
              </a:rPr>
              <a:t>Such as 134A mixing all ingredients so they can be projected from the can in a powerful atomized expanding cloud. Listed as </a:t>
            </a:r>
            <a:br>
              <a:rPr lang="en-US" dirty="0">
                <a:latin typeface="ITC Leawood Std Book" pitchFamily="18" charset="0"/>
              </a:rPr>
            </a:br>
            <a:r>
              <a:rPr lang="en-US" dirty="0">
                <a:latin typeface="ITC Leawood Std Book" pitchFamily="18" charset="0"/>
              </a:rPr>
              <a:t>“Other Ingredients.”</a:t>
            </a:r>
          </a:p>
          <a:p>
            <a:pPr marL="234950" indent="-234950" eaLnBrk="1" hangingPunct="1">
              <a:buClr>
                <a:schemeClr val="tx1"/>
              </a:buClr>
              <a:buFontTx/>
              <a:buChar char="•"/>
            </a:pPr>
            <a:endParaRPr lang="en-US" sz="800" dirty="0">
              <a:latin typeface="ITC Leawood Std Book" pitchFamily="18" charset="0"/>
            </a:endParaRPr>
          </a:p>
          <a:p>
            <a:pPr marL="234950" indent="-234950" eaLnBrk="1" hangingPunct="1">
              <a:buClr>
                <a:schemeClr val="tx1"/>
              </a:buClr>
              <a:buFontTx/>
              <a:buChar char="•"/>
            </a:pPr>
            <a:r>
              <a:rPr lang="en-US" b="1" dirty="0">
                <a:latin typeface="ITC Leawood Std Book" pitchFamily="18" charset="0"/>
              </a:rPr>
              <a:t>OC, Oleoresin Capsicum: </a:t>
            </a:r>
            <a:r>
              <a:rPr lang="en-US" dirty="0">
                <a:latin typeface="ITC Leawood Std Book" pitchFamily="18" charset="0"/>
              </a:rPr>
              <a:t>What the active ingredient is derived from (it is not the active ingredient).</a:t>
            </a:r>
          </a:p>
          <a:p>
            <a:pPr marL="234950" indent="-234950" eaLnBrk="1" hangingPunct="1">
              <a:buClr>
                <a:schemeClr val="tx1"/>
              </a:buClr>
              <a:buFontTx/>
              <a:buChar char="•"/>
            </a:pPr>
            <a:endParaRPr lang="en-US" sz="800" dirty="0">
              <a:latin typeface="ITC Leawood Std Book" pitchFamily="18" charset="0"/>
            </a:endParaRPr>
          </a:p>
          <a:p>
            <a:pPr eaLnBrk="1" hangingPunct="1">
              <a:buClr>
                <a:schemeClr val="tx1"/>
              </a:buClr>
            </a:pPr>
            <a:r>
              <a:rPr lang="en-US" dirty="0">
                <a:latin typeface="ITC Leawood Std Medium" pitchFamily="18" charset="0"/>
              </a:rPr>
              <a:t>The EPA requires all the ingredients to be tested to determine their effects on the skin, eyes and the Ozone layer.</a:t>
            </a:r>
          </a:p>
          <a:p>
            <a:pPr marL="234950" indent="-234950" eaLnBrk="1" hangingPunct="1">
              <a:buClr>
                <a:schemeClr val="tx1"/>
              </a:buClr>
              <a:buFontTx/>
              <a:buChar char="•"/>
            </a:pPr>
            <a:endParaRPr lang="en-US" dirty="0">
              <a:latin typeface="ITC Leawood Std Book" pitchFamily="18" charset="0"/>
            </a:endParaRPr>
          </a:p>
          <a:p>
            <a:pPr marL="234950" indent="-234950" eaLnBrk="1" hangingPunct="1"/>
            <a:endParaRPr lang="en-US" dirty="0">
              <a:solidFill>
                <a:srgbClr val="000000"/>
              </a:solidFill>
              <a:latin typeface="ITC Leawood Std Book" pitchFamily="18" charset="0"/>
            </a:endParaRPr>
          </a:p>
        </p:txBody>
      </p:sp>
      <p:sp>
        <p:nvSpPr>
          <p:cNvPr id="6" name="Rectangle 5"/>
          <p:cNvSpPr/>
          <p:nvPr/>
        </p:nvSpPr>
        <p:spPr>
          <a:xfrm>
            <a:off x="1140031" y="6258296"/>
            <a:ext cx="973777" cy="28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8"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Ingredients</a:t>
            </a:r>
            <a:endParaRPr lang="en-US" sz="3200" b="1" dirty="0">
              <a:solidFill>
                <a:srgbClr val="FF0000"/>
              </a:solidFill>
              <a:latin typeface="ITC Leawood Std Black" pitchFamily="18" charset="0"/>
            </a:endParaRPr>
          </a:p>
        </p:txBody>
      </p:sp>
    </p:spTree>
    <p:extLst>
      <p:ext uri="{BB962C8B-B14F-4D97-AF65-F5344CB8AC3E}">
        <p14:creationId xmlns:p14="http://schemas.microsoft.com/office/powerpoint/2010/main" val="154067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530" name="Picture 10"/>
          <p:cNvPicPr>
            <a:picLocks noChangeAspect="1" noChangeArrowheads="1"/>
          </p:cNvPicPr>
          <p:nvPr/>
        </p:nvPicPr>
        <p:blipFill>
          <a:blip r:embed="rId3"/>
          <a:srcRect/>
          <a:stretch>
            <a:fillRect/>
          </a:stretch>
        </p:blipFill>
        <p:spPr bwMode="auto">
          <a:xfrm>
            <a:off x="-231775" y="709613"/>
            <a:ext cx="2489200" cy="5705475"/>
          </a:xfrm>
          <a:prstGeom prst="rect">
            <a:avLst/>
          </a:prstGeom>
          <a:noFill/>
          <a:ln w="9525">
            <a:noFill/>
            <a:miter lim="800000"/>
            <a:headEnd/>
            <a:tailEnd/>
          </a:ln>
        </p:spPr>
      </p:pic>
      <p:sp>
        <p:nvSpPr>
          <p:cNvPr id="22531" name="TextBox 1"/>
          <p:cNvSpPr txBox="1">
            <a:spLocks noChangeArrowheads="1"/>
          </p:cNvSpPr>
          <p:nvPr/>
        </p:nvSpPr>
        <p:spPr bwMode="auto">
          <a:xfrm>
            <a:off x="7162800" y="5503863"/>
            <a:ext cx="184150" cy="368300"/>
          </a:xfrm>
          <a:prstGeom prst="rect">
            <a:avLst/>
          </a:prstGeom>
          <a:noFill/>
          <a:ln w="9525">
            <a:noFill/>
            <a:miter lim="800000"/>
            <a:headEnd/>
            <a:tailEnd/>
          </a:ln>
        </p:spPr>
        <p:txBody>
          <a:bodyPr wrap="none">
            <a:spAutoFit/>
          </a:bodyPr>
          <a:lstStyle/>
          <a:p>
            <a:endParaRPr lang="en-US" dirty="0"/>
          </a:p>
        </p:txBody>
      </p:sp>
      <p:sp>
        <p:nvSpPr>
          <p:cNvPr id="22532" name="Text Box 6"/>
          <p:cNvSpPr txBox="1">
            <a:spLocks noChangeArrowheads="1"/>
          </p:cNvSpPr>
          <p:nvPr/>
        </p:nvSpPr>
        <p:spPr bwMode="auto">
          <a:xfrm>
            <a:off x="2198688" y="855663"/>
            <a:ext cx="6904037" cy="5293757"/>
          </a:xfrm>
          <a:prstGeom prst="rect">
            <a:avLst/>
          </a:prstGeom>
          <a:noFill/>
          <a:ln w="9525">
            <a:noFill/>
            <a:miter lim="800000"/>
            <a:headEnd/>
            <a:tailEnd/>
          </a:ln>
        </p:spPr>
        <p:txBody>
          <a:bodyPr>
            <a:spAutoFit/>
          </a:bodyPr>
          <a:lstStyle/>
          <a:p>
            <a:r>
              <a:rPr lang="en-US" dirty="0">
                <a:latin typeface="ITC Leawood Std Medium" pitchFamily="18" charset="0"/>
              </a:rPr>
              <a:t>The Environmental Protection Agency does not allow these marketing terms on </a:t>
            </a:r>
            <a:r>
              <a:rPr lang="en-US" dirty="0">
                <a:solidFill>
                  <a:srgbClr val="FF0000"/>
                </a:solidFill>
                <a:latin typeface="ITC Leawood Std Medium" pitchFamily="18" charset="0"/>
              </a:rPr>
              <a:t>Bear Spray </a:t>
            </a:r>
            <a:r>
              <a:rPr lang="en-US" dirty="0">
                <a:latin typeface="ITC Leawood Std Medium" pitchFamily="18" charset="0"/>
              </a:rPr>
              <a:t>labels because they can be misleading or inaccurate:</a:t>
            </a:r>
          </a:p>
          <a:p>
            <a:endParaRPr lang="en-US" dirty="0">
              <a:solidFill>
                <a:srgbClr val="000000"/>
              </a:solidFill>
              <a:latin typeface="ITC Leawood Std Book" pitchFamily="18" charset="0"/>
            </a:endParaRPr>
          </a:p>
          <a:p>
            <a:pPr marL="234950" indent="-234950">
              <a:buFontTx/>
              <a:buChar char="•"/>
            </a:pPr>
            <a:r>
              <a:rPr lang="en-US" b="1" dirty="0">
                <a:solidFill>
                  <a:srgbClr val="000000"/>
                </a:solidFill>
                <a:latin typeface="ITC Leawood Std Book" pitchFamily="18" charset="0"/>
              </a:rPr>
              <a:t>‘</a:t>
            </a:r>
            <a:r>
              <a:rPr lang="en-US" b="1" dirty="0">
                <a:latin typeface="ITC Leawood Std Book" pitchFamily="18" charset="0"/>
              </a:rPr>
              <a:t>SHU, Scoville Heat Units’: </a:t>
            </a:r>
            <a:r>
              <a:rPr lang="en-US" dirty="0">
                <a:latin typeface="ITC Leawood Std Book" pitchFamily="18" charset="0"/>
              </a:rPr>
              <a:t>This information can often be very misleading and inaccurate. </a:t>
            </a:r>
            <a:endParaRPr lang="en-US" b="1" dirty="0">
              <a:latin typeface="ITC Leawood Std Book" pitchFamily="18" charset="0"/>
            </a:endParaRPr>
          </a:p>
          <a:p>
            <a:pPr marL="234950" indent="-234950">
              <a:buFontTx/>
              <a:buChar char="•"/>
            </a:pPr>
            <a:endParaRPr lang="en-US" sz="800" dirty="0">
              <a:solidFill>
                <a:srgbClr val="000000"/>
              </a:solidFill>
              <a:latin typeface="ITC Leawood Std Book" pitchFamily="18" charset="0"/>
            </a:endParaRPr>
          </a:p>
          <a:p>
            <a:pPr marL="234950" indent="-234950">
              <a:buFontTx/>
              <a:buChar char="•"/>
            </a:pPr>
            <a:r>
              <a:rPr lang="en-US" b="1" dirty="0">
                <a:latin typeface="ITC Leawood Std Book" pitchFamily="18" charset="0"/>
              </a:rPr>
              <a:t>‘10%, 15%, or 20% Oleoresin Capsicum’: </a:t>
            </a:r>
            <a:r>
              <a:rPr lang="en-US" dirty="0">
                <a:latin typeface="ITC Leawood Std Book" pitchFamily="18" charset="0"/>
              </a:rPr>
              <a:t>Not found on </a:t>
            </a:r>
            <a:r>
              <a:rPr lang="en-US" b="1" dirty="0">
                <a:solidFill>
                  <a:srgbClr val="FF0000"/>
                </a:solidFill>
                <a:latin typeface="ITC Leawood Std Book" pitchFamily="18" charset="0"/>
              </a:rPr>
              <a:t>Bear Spray </a:t>
            </a:r>
            <a:r>
              <a:rPr lang="en-US" dirty="0">
                <a:latin typeface="ITC Leawood Std Book" pitchFamily="18" charset="0"/>
              </a:rPr>
              <a:t>labels and can be misleading.</a:t>
            </a:r>
          </a:p>
          <a:p>
            <a:pPr marL="234950" indent="-234950">
              <a:buFontTx/>
              <a:buChar char="•"/>
            </a:pPr>
            <a:endParaRPr lang="en-US" sz="800" b="1" dirty="0">
              <a:latin typeface="ITC Leawood Std Book" pitchFamily="18" charset="0"/>
            </a:endParaRPr>
          </a:p>
          <a:p>
            <a:pPr marL="234950" indent="-234950">
              <a:buFontTx/>
              <a:buChar char="•"/>
            </a:pPr>
            <a:r>
              <a:rPr lang="en-US" b="1" dirty="0">
                <a:latin typeface="ITC Leawood Std Book" pitchFamily="18" charset="0"/>
              </a:rPr>
              <a:t>‘The hottest’:</a:t>
            </a:r>
            <a:r>
              <a:rPr lang="en-US" dirty="0">
                <a:latin typeface="ITC Leawood Std Book" pitchFamily="18" charset="0"/>
              </a:rPr>
              <a:t> How ‘hotness’ affects </a:t>
            </a:r>
            <a:r>
              <a:rPr lang="en-US" b="1" dirty="0">
                <a:solidFill>
                  <a:srgbClr val="FF0000"/>
                </a:solidFill>
                <a:latin typeface="ITC Leawood Std Book" pitchFamily="18" charset="0"/>
              </a:rPr>
              <a:t>Bear Spray </a:t>
            </a:r>
            <a:r>
              <a:rPr lang="en-US" dirty="0">
                <a:latin typeface="ITC Leawood Std Book" pitchFamily="18" charset="0"/>
              </a:rPr>
              <a:t>has never been tested, and can be misleading.</a:t>
            </a:r>
          </a:p>
          <a:p>
            <a:pPr marL="234950" indent="-234950">
              <a:buFontTx/>
              <a:buChar char="•"/>
            </a:pPr>
            <a:endParaRPr lang="en-US" sz="800" dirty="0">
              <a:latin typeface="ITC Leawood Std Book" pitchFamily="18" charset="0"/>
            </a:endParaRPr>
          </a:p>
          <a:p>
            <a:pPr marL="234950" indent="-234950">
              <a:buFontTx/>
              <a:buChar char="•"/>
            </a:pPr>
            <a:r>
              <a:rPr lang="en-US" b="1" dirty="0">
                <a:latin typeface="ITC Leawood Std Book" pitchFamily="18" charset="0"/>
              </a:rPr>
              <a:t>‘Pharmaceutical-grade Capsaicin and related  Capsaicinoids’</a:t>
            </a:r>
            <a:r>
              <a:rPr lang="en-US" dirty="0">
                <a:latin typeface="ITC Leawood Std Book" pitchFamily="18" charset="0"/>
              </a:rPr>
              <a:t>:  </a:t>
            </a:r>
            <a:r>
              <a:rPr lang="en-US" b="1" dirty="0">
                <a:solidFill>
                  <a:srgbClr val="FF0000"/>
                </a:solidFill>
                <a:latin typeface="ITC Leawood Std Book" pitchFamily="18" charset="0"/>
              </a:rPr>
              <a:t>Does not exist</a:t>
            </a:r>
            <a:r>
              <a:rPr lang="en-US" dirty="0">
                <a:latin typeface="ITC Leawood Std Book" pitchFamily="18" charset="0"/>
              </a:rPr>
              <a:t>.</a:t>
            </a:r>
          </a:p>
          <a:p>
            <a:pPr marL="234950" indent="-234950">
              <a:buFontTx/>
              <a:buChar char="•"/>
            </a:pPr>
            <a:endParaRPr lang="en-US" sz="800" dirty="0">
              <a:latin typeface="ITC Leawood Std Book" pitchFamily="18" charset="0"/>
            </a:endParaRPr>
          </a:p>
          <a:p>
            <a:pPr marL="234950" indent="-234950">
              <a:buFontTx/>
              <a:buChar char="•"/>
            </a:pPr>
            <a:r>
              <a:rPr lang="en-US" b="1" dirty="0">
                <a:latin typeface="ITC Leawood Std Book" pitchFamily="18" charset="0"/>
              </a:rPr>
              <a:t>‘Empties faster, delivering more ‘pepper’ to the bear.’</a:t>
            </a:r>
            <a:r>
              <a:rPr lang="en-US" dirty="0">
                <a:latin typeface="ITC Leawood Std Book" pitchFamily="18" charset="0"/>
              </a:rPr>
              <a:t>:</a:t>
            </a:r>
            <a:br>
              <a:rPr lang="en-US" dirty="0">
                <a:latin typeface="ITC Leawood Std Book" pitchFamily="18" charset="0"/>
              </a:rPr>
            </a:br>
            <a:r>
              <a:rPr lang="en-US" dirty="0">
                <a:latin typeface="ITC Leawood Std Book" pitchFamily="18" charset="0"/>
              </a:rPr>
              <a:t>Just empties the can faster. </a:t>
            </a:r>
            <a:r>
              <a:rPr lang="en-US" b="1" dirty="0">
                <a:solidFill>
                  <a:srgbClr val="FF0000"/>
                </a:solidFill>
                <a:latin typeface="ITC Leawood Std Book" pitchFamily="18" charset="0"/>
              </a:rPr>
              <a:t>2%</a:t>
            </a:r>
            <a:r>
              <a:rPr lang="en-US" dirty="0">
                <a:latin typeface="ITC Leawood Std Book" pitchFamily="18" charset="0"/>
              </a:rPr>
              <a:t> </a:t>
            </a:r>
            <a:r>
              <a:rPr lang="en-US" b="1" dirty="0">
                <a:solidFill>
                  <a:srgbClr val="FF0000"/>
                </a:solidFill>
                <a:latin typeface="ITC Leawood Std Book" pitchFamily="18" charset="0"/>
              </a:rPr>
              <a:t>does not become 4%</a:t>
            </a:r>
            <a:r>
              <a:rPr lang="en-US" dirty="0">
                <a:latin typeface="ITC Leawood Std Book" pitchFamily="18" charset="0"/>
              </a:rPr>
              <a:t>.</a:t>
            </a:r>
          </a:p>
          <a:p>
            <a:pPr marL="234950" indent="-234950">
              <a:buFontTx/>
              <a:buChar char="•"/>
            </a:pPr>
            <a:endParaRPr lang="en-US" dirty="0">
              <a:latin typeface="ITC Leawood Std Book" pitchFamily="18" charset="0"/>
            </a:endParaRPr>
          </a:p>
          <a:p>
            <a:pPr marL="234950" indent="-234950">
              <a:buFontTx/>
              <a:buChar char="•"/>
            </a:pPr>
            <a:r>
              <a:rPr lang="en-US" b="1" dirty="0">
                <a:latin typeface="ITC Leawood Std Book" pitchFamily="18" charset="0"/>
              </a:rPr>
              <a:t>‘The most powerful.’</a:t>
            </a:r>
            <a:r>
              <a:rPr lang="en-US" dirty="0">
                <a:latin typeface="ITC Leawood Std Book" pitchFamily="18" charset="0"/>
              </a:rPr>
              <a:t>: </a:t>
            </a:r>
            <a:r>
              <a:rPr lang="en-US" b="1" dirty="0">
                <a:solidFill>
                  <a:srgbClr val="FF0000"/>
                </a:solidFill>
                <a:latin typeface="ITC Leawood Std Book" pitchFamily="18" charset="0"/>
              </a:rPr>
              <a:t>No testing has been performed </a:t>
            </a:r>
            <a:r>
              <a:rPr lang="en-US" dirty="0">
                <a:latin typeface="ITC Leawood Std Book" pitchFamily="18" charset="0"/>
              </a:rPr>
              <a:t>to determine who</a:t>
            </a:r>
            <a:r>
              <a:rPr lang="en-US" dirty="0">
                <a:solidFill>
                  <a:srgbClr val="FF0000"/>
                </a:solidFill>
                <a:latin typeface="ITC Leawood Std Book" pitchFamily="18" charset="0"/>
              </a:rPr>
              <a:t> </a:t>
            </a:r>
            <a:r>
              <a:rPr lang="en-US" dirty="0">
                <a:latin typeface="ITC Leawood Std Book" pitchFamily="18" charset="0"/>
              </a:rPr>
              <a:t>has the most powerful.</a:t>
            </a:r>
          </a:p>
        </p:txBody>
      </p:sp>
      <p:sp>
        <p:nvSpPr>
          <p:cNvPr id="6" name="Rectangle 5"/>
          <p:cNvSpPr/>
          <p:nvPr/>
        </p:nvSpPr>
        <p:spPr>
          <a:xfrm>
            <a:off x="1140031" y="6258296"/>
            <a:ext cx="973777" cy="28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Misinformation</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8" name="Picture 10"/>
          <p:cNvPicPr>
            <a:picLocks noChangeAspect="1" noChangeArrowheads="1"/>
          </p:cNvPicPr>
          <p:nvPr/>
        </p:nvPicPr>
        <p:blipFill>
          <a:blip r:embed="rId3"/>
          <a:srcRect/>
          <a:stretch>
            <a:fillRect/>
          </a:stretch>
        </p:blipFill>
        <p:spPr bwMode="auto">
          <a:xfrm>
            <a:off x="-231775" y="709613"/>
            <a:ext cx="2489200" cy="5705475"/>
          </a:xfrm>
          <a:prstGeom prst="rect">
            <a:avLst/>
          </a:prstGeom>
          <a:noFill/>
          <a:ln w="9525">
            <a:noFill/>
            <a:miter lim="800000"/>
            <a:headEnd/>
            <a:tailEnd/>
          </a:ln>
        </p:spPr>
      </p:pic>
      <p:sp>
        <p:nvSpPr>
          <p:cNvPr id="24579" name="TextBox 1"/>
          <p:cNvSpPr txBox="1">
            <a:spLocks noChangeArrowheads="1"/>
          </p:cNvSpPr>
          <p:nvPr/>
        </p:nvSpPr>
        <p:spPr bwMode="auto">
          <a:xfrm>
            <a:off x="7162800" y="5503863"/>
            <a:ext cx="184150" cy="368300"/>
          </a:xfrm>
          <a:prstGeom prst="rect">
            <a:avLst/>
          </a:prstGeom>
          <a:noFill/>
          <a:ln w="9525">
            <a:noFill/>
            <a:miter lim="800000"/>
            <a:headEnd/>
            <a:tailEnd/>
          </a:ln>
        </p:spPr>
        <p:txBody>
          <a:bodyPr wrap="none">
            <a:spAutoFit/>
          </a:bodyPr>
          <a:lstStyle/>
          <a:p>
            <a:endParaRPr lang="en-US" dirty="0"/>
          </a:p>
        </p:txBody>
      </p:sp>
      <p:sp>
        <p:nvSpPr>
          <p:cNvPr id="24580" name="Text Box 6"/>
          <p:cNvSpPr txBox="1">
            <a:spLocks noChangeArrowheads="1"/>
          </p:cNvSpPr>
          <p:nvPr/>
        </p:nvSpPr>
        <p:spPr bwMode="auto">
          <a:xfrm>
            <a:off x="2198689" y="855663"/>
            <a:ext cx="6773862" cy="5847755"/>
          </a:xfrm>
          <a:prstGeom prst="rect">
            <a:avLst/>
          </a:prstGeom>
          <a:noFill/>
          <a:ln w="9525">
            <a:noFill/>
            <a:miter lim="800000"/>
            <a:headEnd/>
            <a:tailEnd/>
          </a:ln>
        </p:spPr>
        <p:txBody>
          <a:bodyPr wrap="square">
            <a:spAutoFit/>
          </a:bodyPr>
          <a:lstStyle/>
          <a:p>
            <a:pPr marL="282575" indent="-282575">
              <a:buFontTx/>
              <a:buChar char="•"/>
            </a:pPr>
            <a:r>
              <a:rPr lang="en-US" dirty="0">
                <a:latin typeface="ITC Leawood Std Book" pitchFamily="18" charset="0"/>
              </a:rPr>
              <a:t>Claims that it worked ‘instantaneously’ or ‘like hitting a brick wall,’ gave a </a:t>
            </a:r>
            <a:r>
              <a:rPr lang="en-US" b="1" dirty="0">
                <a:solidFill>
                  <a:srgbClr val="FF0000"/>
                </a:solidFill>
                <a:latin typeface="ITC Leawood Std Book" pitchFamily="18" charset="0"/>
              </a:rPr>
              <a:t>false sense of effectiveness</a:t>
            </a:r>
            <a:r>
              <a:rPr lang="en-US" dirty="0">
                <a:latin typeface="ITC Leawood Std Book" pitchFamily="18" charset="0"/>
              </a:rPr>
              <a:t>.  </a:t>
            </a:r>
          </a:p>
          <a:p>
            <a:pPr marL="282575" indent="-282575">
              <a:buFontTx/>
              <a:buChar char="•"/>
            </a:pPr>
            <a:endParaRPr lang="en-US" sz="800" dirty="0">
              <a:solidFill>
                <a:srgbClr val="000000"/>
              </a:solidFill>
              <a:latin typeface="ITC Leawood Std Book" pitchFamily="18" charset="0"/>
            </a:endParaRPr>
          </a:p>
          <a:p>
            <a:pPr marL="282575" indent="-282575">
              <a:buFontTx/>
              <a:buChar char="•"/>
            </a:pPr>
            <a:r>
              <a:rPr lang="en-US" dirty="0">
                <a:latin typeface="ITC Leawood Std Book" pitchFamily="18" charset="0"/>
              </a:rPr>
              <a:t>Claiming that their product is the ‘hottest, or most powerful.’ </a:t>
            </a:r>
            <a:r>
              <a:rPr lang="en-US" b="1" dirty="0">
                <a:solidFill>
                  <a:srgbClr val="FF0000"/>
                </a:solidFill>
                <a:latin typeface="ITC Leawood Std Book" pitchFamily="18" charset="0"/>
              </a:rPr>
              <a:t>The EPA does not allow this type of claim because it can be misleading and inaccurate</a:t>
            </a:r>
            <a:r>
              <a:rPr lang="en-US" b="1" dirty="0">
                <a:latin typeface="ITC Leawood Std Book" pitchFamily="18" charset="0"/>
              </a:rPr>
              <a:t>.</a:t>
            </a:r>
            <a:r>
              <a:rPr lang="en-US" b="1" dirty="0">
                <a:solidFill>
                  <a:srgbClr val="FF0000"/>
                </a:solidFill>
                <a:latin typeface="ITC Leawood Std Book" pitchFamily="18" charset="0"/>
              </a:rPr>
              <a:t> </a:t>
            </a:r>
            <a:endParaRPr lang="en-US" b="1" dirty="0">
              <a:latin typeface="ITC Leawood Std Book" pitchFamily="18" charset="0"/>
            </a:endParaRPr>
          </a:p>
          <a:p>
            <a:pPr marL="282575" indent="-282575">
              <a:buFontTx/>
              <a:buChar char="•"/>
            </a:pPr>
            <a:endParaRPr lang="en-US" sz="800" b="1" dirty="0">
              <a:latin typeface="ITC Leawood Std Book" pitchFamily="18" charset="0"/>
            </a:endParaRPr>
          </a:p>
          <a:p>
            <a:pPr marL="282575" indent="-282575">
              <a:buFontTx/>
              <a:buChar char="•"/>
            </a:pPr>
            <a:r>
              <a:rPr lang="en-US" dirty="0">
                <a:latin typeface="ITC Leawood Std Book" pitchFamily="18" charset="0"/>
              </a:rPr>
              <a:t>Often listed ‘Oleoresin of Capsicum’ as the active ingredient. </a:t>
            </a:r>
            <a:r>
              <a:rPr lang="en-US" b="1" dirty="0">
                <a:solidFill>
                  <a:srgbClr val="FF0000"/>
                </a:solidFill>
                <a:latin typeface="ITC Leawood Std Book" pitchFamily="18" charset="0"/>
              </a:rPr>
              <a:t>It is not! The active ingredient is 1%-2% capsaicin</a:t>
            </a:r>
            <a:r>
              <a:rPr lang="en-US" dirty="0">
                <a:solidFill>
                  <a:prstClr val="black"/>
                </a:solidFill>
                <a:latin typeface="ITC Leawood Std Book" pitchFamily="18" charset="0"/>
              </a:rPr>
              <a:t> and related </a:t>
            </a:r>
            <a:r>
              <a:rPr lang="en-US" b="1" dirty="0">
                <a:solidFill>
                  <a:srgbClr val="FF0000"/>
                </a:solidFill>
                <a:latin typeface="ITC Leawood Std Book" pitchFamily="18" charset="0"/>
              </a:rPr>
              <a:t>capsaicinoids</a:t>
            </a:r>
            <a:r>
              <a:rPr lang="en-US" b="1" dirty="0">
                <a:latin typeface="ITC Leawood Std Book" pitchFamily="18" charset="0"/>
              </a:rPr>
              <a:t>.</a:t>
            </a:r>
          </a:p>
          <a:p>
            <a:pPr marL="282575" indent="-282575">
              <a:buFontTx/>
              <a:buChar char="•"/>
            </a:pPr>
            <a:endParaRPr lang="en-US" sz="800" dirty="0">
              <a:latin typeface="ITC Leawood Std Book" pitchFamily="18" charset="0"/>
            </a:endParaRPr>
          </a:p>
          <a:p>
            <a:pPr marL="282575" indent="-282575">
              <a:buFontTx/>
              <a:buChar char="•"/>
            </a:pPr>
            <a:r>
              <a:rPr lang="en-US" dirty="0">
                <a:latin typeface="ITC Leawood Std Book" pitchFamily="18" charset="0"/>
              </a:rPr>
              <a:t>‘Disperses more capsaicin and related capsaicinoids quicker.’ </a:t>
            </a:r>
            <a:r>
              <a:rPr lang="en-US" b="1" dirty="0">
                <a:solidFill>
                  <a:srgbClr val="FF0000"/>
                </a:solidFill>
                <a:latin typeface="ITC Leawood Std Book" pitchFamily="18" charset="0"/>
              </a:rPr>
              <a:t>2% CRC does not become 4% CRC</a:t>
            </a:r>
            <a:r>
              <a:rPr lang="en-US" b="1" dirty="0">
                <a:latin typeface="ITC Leawood Std Book" pitchFamily="18" charset="0"/>
              </a:rPr>
              <a:t>.</a:t>
            </a:r>
            <a:endParaRPr lang="en-US" dirty="0">
              <a:latin typeface="ITC Leawood Std Book" pitchFamily="18" charset="0"/>
            </a:endParaRPr>
          </a:p>
          <a:p>
            <a:pPr marL="282575" indent="-282575">
              <a:buFontTx/>
              <a:buChar char="•"/>
            </a:pPr>
            <a:endParaRPr lang="en-US" sz="800" dirty="0">
              <a:latin typeface="ITC Leawood Std Book" pitchFamily="18" charset="0"/>
            </a:endParaRPr>
          </a:p>
          <a:p>
            <a:pPr marL="282575" indent="-282575">
              <a:buFontTx/>
              <a:buChar char="•"/>
            </a:pPr>
            <a:r>
              <a:rPr lang="en-US" dirty="0">
                <a:latin typeface="ITC Leawood Std Book" pitchFamily="18" charset="0"/>
              </a:rPr>
              <a:t>Pepper spray labels often do not reflect the actual ingredients. </a:t>
            </a:r>
            <a:r>
              <a:rPr lang="en-US" b="1" dirty="0">
                <a:solidFill>
                  <a:srgbClr val="FF0000"/>
                </a:solidFill>
                <a:latin typeface="ITC Leawood Std Book" pitchFamily="18" charset="0"/>
              </a:rPr>
              <a:t>It’s something in a can?</a:t>
            </a:r>
          </a:p>
          <a:p>
            <a:pPr marL="282575" indent="-282575">
              <a:buFontTx/>
              <a:buChar char="•"/>
            </a:pPr>
            <a:endParaRPr lang="en-US" b="1" dirty="0">
              <a:solidFill>
                <a:srgbClr val="FF0000"/>
              </a:solidFill>
              <a:latin typeface="ITC Leawood Std Book" pitchFamily="18" charset="0"/>
            </a:endParaRPr>
          </a:p>
          <a:p>
            <a:r>
              <a:rPr lang="en-US" b="1" dirty="0">
                <a:latin typeface="ITC Leawood Std Book" pitchFamily="18" charset="0"/>
              </a:rPr>
              <a:t>The Internet provides even more misinformation that is not allowed on Bear Spray labels or promotional material. </a:t>
            </a:r>
            <a:r>
              <a:rPr lang="en-US" b="1" dirty="0">
                <a:solidFill>
                  <a:srgbClr val="FF0000"/>
                </a:solidFill>
                <a:latin typeface="ITC Leawood Std Book" pitchFamily="18" charset="0"/>
              </a:rPr>
              <a:t>What is on the can’s label is regulated by the EPA.</a:t>
            </a:r>
            <a:endParaRPr lang="en-US" dirty="0">
              <a:solidFill>
                <a:srgbClr val="FF0000"/>
              </a:solidFill>
              <a:latin typeface="ITC Leawood Std Book" pitchFamily="18" charset="0"/>
            </a:endParaRPr>
          </a:p>
          <a:p>
            <a:endParaRPr lang="en-US" dirty="0">
              <a:latin typeface="ITC Leawood Std Book" pitchFamily="18" charset="0"/>
            </a:endParaRPr>
          </a:p>
          <a:p>
            <a:pPr>
              <a:buFontTx/>
              <a:buChar char="•"/>
            </a:pPr>
            <a:endParaRPr lang="en-US" b="1" dirty="0">
              <a:latin typeface="ITC Leawood Std Book" pitchFamily="18" charset="0"/>
            </a:endParaRPr>
          </a:p>
          <a:p>
            <a:pPr>
              <a:buFontTx/>
              <a:buChar char="•"/>
            </a:pPr>
            <a:endParaRPr lang="en-US" dirty="0">
              <a:solidFill>
                <a:srgbClr val="000000"/>
              </a:solidFill>
              <a:latin typeface="ITC Leawood Std Book" pitchFamily="18" charset="0"/>
            </a:endParaRPr>
          </a:p>
        </p:txBody>
      </p:sp>
      <p:sp>
        <p:nvSpPr>
          <p:cNvPr id="6" name="Rectangle 5"/>
          <p:cNvSpPr/>
          <p:nvPr/>
        </p:nvSpPr>
        <p:spPr>
          <a:xfrm>
            <a:off x="1140031" y="6258296"/>
            <a:ext cx="973777" cy="28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Misinformation</a:t>
            </a:r>
            <a:endParaRPr lang="en-US" sz="3200" b="1" dirty="0">
              <a:solidFill>
                <a:srgbClr val="FF0000"/>
              </a:solidFill>
              <a:latin typeface="ITC Leawood Std Black" pitchFamily="18" charset="0"/>
            </a:endParaRPr>
          </a:p>
        </p:txBody>
      </p:sp>
    </p:spTree>
    <p:extLst>
      <p:ext uri="{BB962C8B-B14F-4D97-AF65-F5344CB8AC3E}">
        <p14:creationId xmlns:p14="http://schemas.microsoft.com/office/powerpoint/2010/main" val="10439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10"/>
          <p:cNvPicPr>
            <a:picLocks noChangeAspect="1" noChangeArrowheads="1"/>
          </p:cNvPicPr>
          <p:nvPr/>
        </p:nvPicPr>
        <p:blipFill>
          <a:blip r:embed="rId3"/>
          <a:srcRect/>
          <a:stretch>
            <a:fillRect/>
          </a:stretch>
        </p:blipFill>
        <p:spPr bwMode="auto">
          <a:xfrm>
            <a:off x="-231775" y="709613"/>
            <a:ext cx="2489200" cy="5705475"/>
          </a:xfrm>
          <a:prstGeom prst="rect">
            <a:avLst/>
          </a:prstGeom>
          <a:noFill/>
          <a:ln w="9525">
            <a:noFill/>
            <a:miter lim="800000"/>
            <a:headEnd/>
            <a:tailEnd/>
          </a:ln>
        </p:spPr>
      </p:pic>
      <p:sp>
        <p:nvSpPr>
          <p:cNvPr id="26627" name="TextBox 1"/>
          <p:cNvSpPr txBox="1">
            <a:spLocks noChangeArrowheads="1"/>
          </p:cNvSpPr>
          <p:nvPr/>
        </p:nvSpPr>
        <p:spPr bwMode="auto">
          <a:xfrm>
            <a:off x="7162800" y="5503863"/>
            <a:ext cx="184150" cy="368300"/>
          </a:xfrm>
          <a:prstGeom prst="rect">
            <a:avLst/>
          </a:prstGeom>
          <a:noFill/>
          <a:ln w="9525">
            <a:noFill/>
            <a:miter lim="800000"/>
            <a:headEnd/>
            <a:tailEnd/>
          </a:ln>
        </p:spPr>
        <p:txBody>
          <a:bodyPr wrap="none">
            <a:spAutoFit/>
          </a:bodyPr>
          <a:lstStyle/>
          <a:p>
            <a:endParaRPr lang="en-US" dirty="0"/>
          </a:p>
        </p:txBody>
      </p:sp>
      <p:sp>
        <p:nvSpPr>
          <p:cNvPr id="26628" name="Text Box 6"/>
          <p:cNvSpPr txBox="1">
            <a:spLocks noChangeArrowheads="1"/>
          </p:cNvSpPr>
          <p:nvPr/>
        </p:nvSpPr>
        <p:spPr bwMode="auto">
          <a:xfrm>
            <a:off x="2198688" y="855663"/>
            <a:ext cx="6904037" cy="5878532"/>
          </a:xfrm>
          <a:prstGeom prst="rect">
            <a:avLst/>
          </a:prstGeom>
          <a:noFill/>
          <a:ln w="9525">
            <a:noFill/>
            <a:miter lim="800000"/>
            <a:headEnd/>
            <a:tailEnd/>
          </a:ln>
        </p:spPr>
        <p:txBody>
          <a:bodyPr>
            <a:spAutoFit/>
          </a:bodyPr>
          <a:lstStyle/>
          <a:p>
            <a:r>
              <a:rPr lang="en-US" dirty="0">
                <a:latin typeface="ITC Leawood Std Medium" pitchFamily="18" charset="0"/>
              </a:rPr>
              <a:t>Some Bear Spray companies were in violation of the EPA’s registration policy and continued to misinform customers about their products and their capabilities.</a:t>
            </a:r>
          </a:p>
          <a:p>
            <a:endParaRPr lang="en-US" dirty="0">
              <a:solidFill>
                <a:srgbClr val="000000"/>
              </a:solidFill>
              <a:latin typeface="ITC Leawood Std Book" pitchFamily="18" charset="0"/>
            </a:endParaRPr>
          </a:p>
          <a:p>
            <a:pPr marL="231775" indent="-231775">
              <a:buFontTx/>
              <a:buChar char="•"/>
            </a:pPr>
            <a:r>
              <a:rPr lang="en-US" dirty="0">
                <a:latin typeface="ITC Leawood Std Book" pitchFamily="18" charset="0"/>
              </a:rPr>
              <a:t>September, 2003: A </a:t>
            </a:r>
            <a:r>
              <a:rPr lang="en-US" b="1" dirty="0">
                <a:solidFill>
                  <a:srgbClr val="FF0000"/>
                </a:solidFill>
                <a:latin typeface="ITC Leawood Std Book" pitchFamily="18" charset="0"/>
              </a:rPr>
              <a:t>$17,000 fine</a:t>
            </a:r>
            <a:r>
              <a:rPr lang="en-US" b="1" dirty="0">
                <a:latin typeface="ITC Leawood Std Book" pitchFamily="18" charset="0"/>
              </a:rPr>
              <a:t> </a:t>
            </a:r>
            <a:r>
              <a:rPr lang="en-US" dirty="0">
                <a:latin typeface="ITC Leawood Std Book" pitchFamily="18" charset="0"/>
              </a:rPr>
              <a:t>was placed against UDAP by the EPA for misleading labeling and </a:t>
            </a:r>
            <a:br>
              <a:rPr lang="en-US" dirty="0">
                <a:latin typeface="ITC Leawood Std Book" pitchFamily="18" charset="0"/>
              </a:rPr>
            </a:br>
            <a:r>
              <a:rPr lang="en-US" dirty="0">
                <a:latin typeface="ITC Leawood Std Book" pitchFamily="18" charset="0"/>
              </a:rPr>
              <a:t>marketing materials.</a:t>
            </a:r>
          </a:p>
          <a:p>
            <a:pPr marL="231775" indent="-231775">
              <a:buFontTx/>
              <a:buChar char="•"/>
            </a:pPr>
            <a:endParaRPr lang="en-US" sz="800" dirty="0">
              <a:solidFill>
                <a:srgbClr val="000000"/>
              </a:solidFill>
              <a:latin typeface="ITC Leawood Std Book" pitchFamily="18" charset="0"/>
            </a:endParaRPr>
          </a:p>
          <a:p>
            <a:pPr marL="231775" indent="-231775">
              <a:buFontTx/>
              <a:buChar char="•"/>
            </a:pPr>
            <a:r>
              <a:rPr lang="en-US" dirty="0">
                <a:latin typeface="ITC Leawood Std Book" pitchFamily="18" charset="0"/>
              </a:rPr>
              <a:t>November, 1999: The </a:t>
            </a:r>
            <a:r>
              <a:rPr lang="en-US" b="1" dirty="0">
                <a:solidFill>
                  <a:srgbClr val="FF0000"/>
                </a:solidFill>
                <a:latin typeface="ITC Leawood Std Book" pitchFamily="18" charset="0"/>
              </a:rPr>
              <a:t>stop-sale</a:t>
            </a:r>
            <a:r>
              <a:rPr lang="en-US" dirty="0">
                <a:latin typeface="ITC Leawood Std Book" pitchFamily="18" charset="0"/>
              </a:rPr>
              <a:t> of the Bear Pause product line manufactured by ChemArmor, Inc.  The company falsified their ingredients while registering their product.  They were removed from retail outlets in the United States and Canada. </a:t>
            </a:r>
          </a:p>
          <a:p>
            <a:pPr marL="231775" indent="-231775">
              <a:buFontTx/>
              <a:buChar char="•"/>
            </a:pPr>
            <a:endParaRPr lang="en-US" sz="800" dirty="0">
              <a:latin typeface="ITC Leawood Std Book" pitchFamily="18" charset="0"/>
            </a:endParaRPr>
          </a:p>
          <a:p>
            <a:pPr marL="231775" indent="-231775">
              <a:buFontTx/>
              <a:buChar char="•"/>
            </a:pPr>
            <a:r>
              <a:rPr lang="en-US" dirty="0">
                <a:latin typeface="ITC Leawood Std Book" pitchFamily="18" charset="0"/>
              </a:rPr>
              <a:t>October, 1998: Sales of Carlton’s Calls Pepper Spray were </a:t>
            </a:r>
            <a:r>
              <a:rPr lang="en-US" b="1" dirty="0">
                <a:solidFill>
                  <a:srgbClr val="FF0000"/>
                </a:solidFill>
                <a:latin typeface="ITC Leawood Std Book" pitchFamily="18" charset="0"/>
              </a:rPr>
              <a:t>stopped</a:t>
            </a:r>
            <a:r>
              <a:rPr lang="en-US" dirty="0">
                <a:latin typeface="ITC Leawood Std Book" pitchFamily="18" charset="0"/>
              </a:rPr>
              <a:t> and products were </a:t>
            </a:r>
            <a:r>
              <a:rPr lang="en-US" b="1" dirty="0">
                <a:solidFill>
                  <a:srgbClr val="FF0000"/>
                </a:solidFill>
                <a:latin typeface="ITC Leawood Std Book" pitchFamily="18" charset="0"/>
              </a:rPr>
              <a:t>removed</a:t>
            </a:r>
            <a:r>
              <a:rPr lang="en-US" dirty="0">
                <a:latin typeface="ITC Leawood Std Book" pitchFamily="18" charset="0"/>
              </a:rPr>
              <a:t> from retail outlets.</a:t>
            </a:r>
          </a:p>
          <a:p>
            <a:pPr marL="231775" indent="-231775">
              <a:buFontTx/>
              <a:buChar char="•"/>
            </a:pPr>
            <a:endParaRPr lang="en-US" dirty="0">
              <a:latin typeface="ITC Leawood Std Book" pitchFamily="18" charset="0"/>
            </a:endParaRPr>
          </a:p>
          <a:p>
            <a:pPr marL="231775" indent="-231775">
              <a:buFontTx/>
              <a:buChar char="•"/>
            </a:pPr>
            <a:r>
              <a:rPr lang="en-US" dirty="0">
                <a:latin typeface="ITC Leawood Std Book" pitchFamily="18" charset="0"/>
              </a:rPr>
              <a:t>The Environmental Protection Agency, in partnership with state agencies continues to monitor Bear Spray for compliance of their registration.</a:t>
            </a:r>
          </a:p>
          <a:p>
            <a:pPr marL="231775" indent="-231775"/>
            <a:endParaRPr lang="en-US" dirty="0">
              <a:latin typeface="ITC Leawood Std Book" pitchFamily="18" charset="0"/>
            </a:endParaRPr>
          </a:p>
          <a:p>
            <a:endParaRPr lang="en-US" dirty="0">
              <a:solidFill>
                <a:srgbClr val="000000"/>
              </a:solidFill>
              <a:latin typeface="ITC Leawood Std Book" pitchFamily="18" charset="0"/>
            </a:endParaRPr>
          </a:p>
        </p:txBody>
      </p:sp>
      <p:sp>
        <p:nvSpPr>
          <p:cNvPr id="6" name="Rectangle 5"/>
          <p:cNvSpPr/>
          <p:nvPr/>
        </p:nvSpPr>
        <p:spPr>
          <a:xfrm>
            <a:off x="1140031" y="6258296"/>
            <a:ext cx="973777" cy="28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Registration Enforcement</a:t>
            </a:r>
            <a:endParaRPr lang="en-US" sz="3200" b="1" dirty="0">
              <a:solidFill>
                <a:srgbClr val="FF0000"/>
              </a:solidFill>
              <a:latin typeface="ITC Leawood Std Black" pitchFamily="18" charset="0"/>
            </a:endParaRPr>
          </a:p>
        </p:txBody>
      </p:sp>
    </p:spTree>
    <p:extLst>
      <p:ext uri="{BB962C8B-B14F-4D97-AF65-F5344CB8AC3E}">
        <p14:creationId xmlns:p14="http://schemas.microsoft.com/office/powerpoint/2010/main" val="153355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5" name="TextBox 1"/>
          <p:cNvSpPr txBox="1">
            <a:spLocks noChangeArrowheads="1"/>
          </p:cNvSpPr>
          <p:nvPr/>
        </p:nvSpPr>
        <p:spPr bwMode="auto">
          <a:xfrm>
            <a:off x="7162800" y="5503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84" charset="-128"/>
              </a:defRPr>
            </a:lvl1pPr>
            <a:lvl2pPr marL="742950" indent="-285750" eaLnBrk="0" hangingPunct="0">
              <a:defRPr sz="2400">
                <a:solidFill>
                  <a:schemeClr val="tx1"/>
                </a:solidFill>
                <a:latin typeface="Calibri" pitchFamily="34" charset="0"/>
                <a:ea typeface="ＭＳ Ｐゴシック" pitchFamily="-84" charset="-128"/>
              </a:defRPr>
            </a:lvl2pPr>
            <a:lvl3pPr marL="1143000" indent="-228600" eaLnBrk="0" hangingPunct="0">
              <a:defRPr sz="2400">
                <a:solidFill>
                  <a:schemeClr val="tx1"/>
                </a:solidFill>
                <a:latin typeface="Calibri" pitchFamily="34" charset="0"/>
                <a:ea typeface="ＭＳ Ｐゴシック" pitchFamily="-84" charset="-128"/>
              </a:defRPr>
            </a:lvl3pPr>
            <a:lvl4pPr marL="1600200" indent="-228600" eaLnBrk="0" hangingPunct="0">
              <a:defRPr sz="2400">
                <a:solidFill>
                  <a:schemeClr val="tx1"/>
                </a:solidFill>
                <a:latin typeface="Calibri" pitchFamily="34" charset="0"/>
                <a:ea typeface="ＭＳ Ｐゴシック" pitchFamily="-84" charset="-128"/>
              </a:defRPr>
            </a:lvl4pPr>
            <a:lvl5pPr marL="2057400" indent="-228600" eaLnBrk="0" hangingPunct="0">
              <a:defRPr sz="2400">
                <a:solidFill>
                  <a:schemeClr val="tx1"/>
                </a:solidFill>
                <a:latin typeface="Calibri" pitchFamily="34" charset="0"/>
                <a:ea typeface="ＭＳ Ｐゴシック" pitchFamily="-8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9pPr>
          </a:lstStyle>
          <a:p>
            <a:pPr eaLnBrk="1" hangingPunct="1"/>
            <a:endParaRPr lang="en-US" sz="1800" dirty="0"/>
          </a:p>
        </p:txBody>
      </p:sp>
      <p:sp>
        <p:nvSpPr>
          <p:cNvPr id="26627" name="TextBox 3"/>
          <p:cNvSpPr txBox="1">
            <a:spLocks noChangeArrowheads="1"/>
          </p:cNvSpPr>
          <p:nvPr/>
        </p:nvSpPr>
        <p:spPr bwMode="auto">
          <a:xfrm>
            <a:off x="381000" y="3533807"/>
            <a:ext cx="84455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84" charset="-128"/>
              </a:defRPr>
            </a:lvl1pPr>
            <a:lvl2pPr marL="742950" indent="-285750" eaLnBrk="0" hangingPunct="0">
              <a:defRPr sz="2400">
                <a:solidFill>
                  <a:schemeClr val="tx1"/>
                </a:solidFill>
                <a:latin typeface="Calibri" pitchFamily="34" charset="0"/>
                <a:ea typeface="ＭＳ Ｐゴシック" pitchFamily="-84" charset="-128"/>
              </a:defRPr>
            </a:lvl2pPr>
            <a:lvl3pPr marL="1143000" indent="-228600" eaLnBrk="0" hangingPunct="0">
              <a:defRPr sz="2400">
                <a:solidFill>
                  <a:schemeClr val="tx1"/>
                </a:solidFill>
                <a:latin typeface="Calibri" pitchFamily="34" charset="0"/>
                <a:ea typeface="ＭＳ Ｐゴシック" pitchFamily="-84" charset="-128"/>
              </a:defRPr>
            </a:lvl3pPr>
            <a:lvl4pPr marL="1600200" indent="-228600" eaLnBrk="0" hangingPunct="0">
              <a:defRPr sz="2400">
                <a:solidFill>
                  <a:schemeClr val="tx1"/>
                </a:solidFill>
                <a:latin typeface="Calibri" pitchFamily="34" charset="0"/>
                <a:ea typeface="ＭＳ Ｐゴシック" pitchFamily="-84" charset="-128"/>
              </a:defRPr>
            </a:lvl4pPr>
            <a:lvl5pPr marL="2057400" indent="-228600" eaLnBrk="0" hangingPunct="0">
              <a:defRPr sz="2400">
                <a:solidFill>
                  <a:schemeClr val="tx1"/>
                </a:solidFill>
                <a:latin typeface="Calibri" pitchFamily="34" charset="0"/>
                <a:ea typeface="ＭＳ Ｐゴシック" pitchFamily="-8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9pPr>
          </a:lstStyle>
          <a:p>
            <a:pPr eaLnBrk="1" hangingPunct="1"/>
            <a:r>
              <a:rPr lang="en-US" sz="1800" dirty="0">
                <a:latin typeface="ITC Leawood Std Medium" pitchFamily="18" charset="0"/>
              </a:rPr>
              <a:t>Every year millions of people in North America, from Florida to the Arctic, have the opportunity to enjoy watching bears in the wild. They get to see bears fish, mothers interact with their cubs, or search for food amongst wildflowers and waterfalls. </a:t>
            </a:r>
          </a:p>
          <a:p>
            <a:pPr eaLnBrk="1" hangingPunct="1"/>
            <a:endParaRPr lang="en-US" sz="1800" dirty="0">
              <a:latin typeface="ITC Leawood Std Medium" pitchFamily="18" charset="0"/>
            </a:endParaRPr>
          </a:p>
          <a:p>
            <a:pPr eaLnBrk="1" hangingPunct="1"/>
            <a:r>
              <a:rPr lang="en-US" sz="1800" dirty="0">
                <a:latin typeface="ITC Leawood Std Medium" pitchFamily="18" charset="0"/>
              </a:rPr>
              <a:t>This presentation was prepared for those rare instances where you may need to use your Bear Spray. Your goal should be to avoid encounters by practicing appropriate bear avoidance techniques and wildlife stewardship.</a:t>
            </a:r>
          </a:p>
        </p:txBody>
      </p:sp>
      <p:pic>
        <p:nvPicPr>
          <p:cNvPr id="4" name="Picture 3" descr="C:\Documents and Settings\Owner\My Documents\Dan Lowe\BeBearAwaredotorg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4774" y="6086871"/>
            <a:ext cx="2409825" cy="56549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Documents and Settings\Owner\My Documents\My Pictures\Bear Images\Mike Stinnett- photos\bear huddle-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9623" y="726635"/>
            <a:ext cx="3765152" cy="251706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Documents and Settings\Owner\My Documents\My Pictures\Bear Images\Mike Stinnett- photos\three cub backs-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9088" y="726635"/>
            <a:ext cx="2514294" cy="25170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Documents and Settings\Owner\My Documents\My Pictures\Bear Images\black_bear2-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97" y="726635"/>
            <a:ext cx="2515976" cy="2517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28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7162800" y="5503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endParaRPr lang="en-US" sz="1800" dirty="0"/>
          </a:p>
        </p:txBody>
      </p:sp>
      <p:sp>
        <p:nvSpPr>
          <p:cNvPr id="7174" name="Text Box 6"/>
          <p:cNvSpPr txBox="1">
            <a:spLocks noChangeArrowheads="1"/>
          </p:cNvSpPr>
          <p:nvPr/>
        </p:nvSpPr>
        <p:spPr bwMode="auto">
          <a:xfrm>
            <a:off x="0" y="855663"/>
            <a:ext cx="91840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defTabSz="914400" eaLnBrk="1" hangingPunct="1"/>
            <a:r>
              <a:rPr lang="en-US" dirty="0">
                <a:latin typeface="ITC Leawood Std Medium" pitchFamily="18" charset="0"/>
              </a:rPr>
              <a:t>September, 2003: UDAP fined $17,208.</a:t>
            </a:r>
          </a:p>
        </p:txBody>
      </p:sp>
      <p:grpSp>
        <p:nvGrpSpPr>
          <p:cNvPr id="5" name="Group 1"/>
          <p:cNvGrpSpPr>
            <a:grpSpLocks/>
          </p:cNvGrpSpPr>
          <p:nvPr/>
        </p:nvGrpSpPr>
        <p:grpSpPr bwMode="auto">
          <a:xfrm>
            <a:off x="1972371" y="1317328"/>
            <a:ext cx="6376987" cy="4961552"/>
            <a:chOff x="1574800" y="762000"/>
            <a:chExt cx="6764073" cy="5768975"/>
          </a:xfrm>
        </p:grpSpPr>
        <p:grpSp>
          <p:nvGrpSpPr>
            <p:cNvPr id="6" name="Group 1"/>
            <p:cNvGrpSpPr>
              <a:grpSpLocks/>
            </p:cNvGrpSpPr>
            <p:nvPr/>
          </p:nvGrpSpPr>
          <p:grpSpPr bwMode="auto">
            <a:xfrm>
              <a:off x="1574800" y="762000"/>
              <a:ext cx="6764073" cy="5768975"/>
              <a:chOff x="1303302" y="2186463"/>
              <a:chExt cx="5636565" cy="4344200"/>
            </a:xfrm>
          </p:grpSpPr>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302" y="2186463"/>
                <a:ext cx="5636565" cy="322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3302" y="5262250"/>
                <a:ext cx="5018088"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6"/>
            <p:cNvSpPr>
              <a:spLocks noChangeArrowheads="1"/>
            </p:cNvSpPr>
            <p:nvPr/>
          </p:nvSpPr>
          <p:spPr bwMode="auto">
            <a:xfrm>
              <a:off x="2748193" y="6248400"/>
              <a:ext cx="779614" cy="282575"/>
            </a:xfrm>
            <a:prstGeom prst="rect">
              <a:avLst/>
            </a:prstGeom>
            <a:solidFill>
              <a:srgbClr val="F9FF2D">
                <a:alpha val="23137"/>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latin typeface="+mn-lt"/>
                <a:ea typeface="+mn-ea"/>
              </a:endParaRPr>
            </a:p>
          </p:txBody>
        </p:sp>
      </p:grpSp>
      <p:sp>
        <p:nvSpPr>
          <p:cNvPr id="11"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Registration Enforcement</a:t>
            </a:r>
            <a:endParaRPr lang="en-US" sz="3200" b="1" dirty="0">
              <a:solidFill>
                <a:srgbClr val="FF0000"/>
              </a:solidFill>
              <a:latin typeface="ITC Leawood Std Black" pitchFamily="18" charset="0"/>
            </a:endParaRPr>
          </a:p>
        </p:txBody>
      </p:sp>
    </p:spTree>
    <p:extLst>
      <p:ext uri="{BB962C8B-B14F-4D97-AF65-F5344CB8AC3E}">
        <p14:creationId xmlns:p14="http://schemas.microsoft.com/office/powerpoint/2010/main" val="163406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7"/>
          <p:cNvPicPr>
            <a:picLocks noChangeAspect="1" noChangeArrowheads="1"/>
          </p:cNvPicPr>
          <p:nvPr/>
        </p:nvPicPr>
        <p:blipFill>
          <a:blip r:embed="rId2">
            <a:extLst>
              <a:ext uri="{28A0092B-C50C-407E-A947-70E740481C1C}">
                <a14:useLocalDpi xmlns:a14="http://schemas.microsoft.com/office/drawing/2010/main" val="0"/>
              </a:ext>
            </a:extLst>
          </a:blip>
          <a:srcRect l="10612" t="37219" r="40903" b="23482"/>
          <a:stretch>
            <a:fillRect/>
          </a:stretch>
        </p:blipFill>
        <p:spPr bwMode="auto">
          <a:xfrm>
            <a:off x="457200" y="1604963"/>
            <a:ext cx="5930900"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first 5 bear spray cans"/>
          <p:cNvPicPr>
            <a:picLocks noChangeAspect="1" noChangeArrowheads="1"/>
          </p:cNvPicPr>
          <p:nvPr/>
        </p:nvPicPr>
        <p:blipFill>
          <a:blip r:embed="rId3">
            <a:extLst>
              <a:ext uri="{28A0092B-C50C-407E-A947-70E740481C1C}">
                <a14:useLocalDpi xmlns:a14="http://schemas.microsoft.com/office/drawing/2010/main" val="0"/>
              </a:ext>
            </a:extLst>
          </a:blip>
          <a:srcRect l="40294" t="19508" r="42642" b="7401"/>
          <a:stretch>
            <a:fillRect/>
          </a:stretch>
        </p:blipFill>
        <p:spPr bwMode="auto">
          <a:xfrm>
            <a:off x="7029450" y="1782763"/>
            <a:ext cx="1657350" cy="4721225"/>
          </a:xfrm>
          <a:prstGeom prst="rect">
            <a:avLst/>
          </a:prstGeom>
          <a:noFill/>
          <a:ln>
            <a:noFill/>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pic>
      <p:sp>
        <p:nvSpPr>
          <p:cNvPr id="39940" name="Rectangle 3"/>
          <p:cNvSpPr>
            <a:spLocks noChangeArrowheads="1"/>
          </p:cNvSpPr>
          <p:nvPr/>
        </p:nvSpPr>
        <p:spPr bwMode="auto">
          <a:xfrm>
            <a:off x="247650" y="4657725"/>
            <a:ext cx="6781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latin typeface="ITC Leawood Std Medium" pitchFamily="18" charset="0"/>
              </a:rPr>
              <a:t>"We don't want people going into bear country with a product on their hip that may not do its job if needed.</a:t>
            </a:r>
            <a:r>
              <a:rPr lang="en-US" altLang="en-US" dirty="0">
                <a:latin typeface="ITC Leawood Std Medium" pitchFamily="18" charset="0"/>
              </a:rPr>
              <a:t>”</a:t>
            </a:r>
          </a:p>
          <a:p>
            <a:r>
              <a:rPr lang="en-US" dirty="0">
                <a:latin typeface="ITC Leawood Std Medium" pitchFamily="18" charset="0"/>
              </a:rPr>
              <a:t>—Tim Osag, EPA.</a:t>
            </a:r>
          </a:p>
        </p:txBody>
      </p:sp>
      <p:sp>
        <p:nvSpPr>
          <p:cNvPr id="7"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Registration Enforcement</a:t>
            </a:r>
            <a:endParaRPr lang="en-US" sz="3200" b="1" dirty="0">
              <a:solidFill>
                <a:srgbClr val="FF0000"/>
              </a:solidFill>
              <a:latin typeface="ITC Leawood Std Black" pitchFamily="18" charset="0"/>
            </a:endParaRPr>
          </a:p>
        </p:txBody>
      </p:sp>
      <p:sp>
        <p:nvSpPr>
          <p:cNvPr id="2" name="TextBox 1"/>
          <p:cNvSpPr txBox="1"/>
          <p:nvPr/>
        </p:nvSpPr>
        <p:spPr>
          <a:xfrm>
            <a:off x="908050" y="933966"/>
            <a:ext cx="5029200" cy="461665"/>
          </a:xfrm>
          <a:prstGeom prst="rect">
            <a:avLst/>
          </a:prstGeom>
          <a:noFill/>
        </p:spPr>
        <p:txBody>
          <a:bodyPr wrap="square" rtlCol="0">
            <a:spAutoFit/>
          </a:bodyPr>
          <a:lstStyle/>
          <a:p>
            <a:pPr algn="ctr"/>
            <a:r>
              <a:rPr lang="en-US" sz="2400" dirty="0">
                <a:latin typeface="ITC Leawood Std Medium" pitchFamily="18" charset="0"/>
              </a:rPr>
              <a:t>November, 1999:</a:t>
            </a:r>
            <a:endParaRPr lang="en-US" sz="2400" dirty="0"/>
          </a:p>
        </p:txBody>
      </p:sp>
    </p:spTree>
    <p:extLst>
      <p:ext uri="{BB962C8B-B14F-4D97-AF65-F5344CB8AC3E}">
        <p14:creationId xmlns:p14="http://schemas.microsoft.com/office/powerpoint/2010/main" val="105523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53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7" y="709622"/>
            <a:ext cx="2489201"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530" name="TextBox 1"/>
          <p:cNvSpPr txBox="1">
            <a:spLocks noChangeArrowheads="1"/>
          </p:cNvSpPr>
          <p:nvPr/>
        </p:nvSpPr>
        <p:spPr bwMode="auto">
          <a:xfrm>
            <a:off x="7162800" y="5503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endParaRPr lang="en-US" sz="1800" dirty="0"/>
          </a:p>
        </p:txBody>
      </p:sp>
      <p:pic>
        <p:nvPicPr>
          <p:cNvPr id="5" name="Picture 7" descr="img0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7424" y="1546234"/>
            <a:ext cx="604837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p:cNvSpPr txBox="1">
            <a:spLocks noChangeArrowheads="1"/>
          </p:cNvSpPr>
          <p:nvPr/>
        </p:nvSpPr>
        <p:spPr bwMode="auto">
          <a:xfrm>
            <a:off x="2257424" y="5713422"/>
            <a:ext cx="67103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r>
              <a:rPr lang="en-US" altLang="en-US" sz="1800" dirty="0">
                <a:latin typeface="ITC Leawood Std Book" pitchFamily="18" charset="0"/>
              </a:rPr>
              <a:t>“</a:t>
            </a:r>
            <a:r>
              <a:rPr lang="en-US" sz="1800" dirty="0">
                <a:latin typeface="ITC Leawood Std Book" pitchFamily="18" charset="0"/>
              </a:rPr>
              <a:t>Not intended for use as </a:t>
            </a:r>
            <a:r>
              <a:rPr lang="en-US" sz="1800" b="1" dirty="0">
                <a:latin typeface="ITC Leawood Std Book" pitchFamily="18" charset="0"/>
              </a:rPr>
              <a:t>pesticide</a:t>
            </a:r>
            <a:r>
              <a:rPr lang="en-US" sz="1800" dirty="0">
                <a:latin typeface="ITC Leawood Std Book" pitchFamily="18" charset="0"/>
              </a:rPr>
              <a:t> (aka Bear Spray) under EPA-FIFRA-7 U.S.C. Section 136-ET SEQ.</a:t>
            </a:r>
            <a:r>
              <a:rPr lang="en-US" altLang="en-US" sz="1800" dirty="0">
                <a:latin typeface="ITC Leawood Std Book" pitchFamily="18" charset="0"/>
              </a:rPr>
              <a:t>”</a:t>
            </a:r>
          </a:p>
          <a:p>
            <a:pPr eaLnBrk="1" hangingPunct="1"/>
            <a:r>
              <a:rPr lang="en-US" sz="1800" b="1" dirty="0">
                <a:solidFill>
                  <a:srgbClr val="FF0000"/>
                </a:solidFill>
                <a:latin typeface="ITC Leawood Std Book" pitchFamily="18" charset="0"/>
              </a:rPr>
              <a:t>‘This is </a:t>
            </a:r>
            <a:r>
              <a:rPr lang="en-US" sz="1800" b="1" u="sng" dirty="0">
                <a:solidFill>
                  <a:srgbClr val="FF0000"/>
                </a:solidFill>
                <a:latin typeface="ITC Leawood Std Book" pitchFamily="18" charset="0"/>
              </a:rPr>
              <a:t>not</a:t>
            </a:r>
            <a:r>
              <a:rPr lang="en-US" sz="1800" b="1" dirty="0">
                <a:solidFill>
                  <a:srgbClr val="FF0000"/>
                </a:solidFill>
                <a:latin typeface="ITC Leawood Std Book" pitchFamily="18" charset="0"/>
              </a:rPr>
              <a:t> a Bear Spray.’</a:t>
            </a:r>
          </a:p>
        </p:txBody>
      </p:sp>
      <p:sp>
        <p:nvSpPr>
          <p:cNvPr id="10"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latin typeface="ITC Leawood Std Black" pitchFamily="18" charset="0"/>
              </a:rPr>
              <a:t>Pepper Spray is not </a:t>
            </a:r>
            <a:r>
              <a:rPr lang="en-US" sz="3200" dirty="0">
                <a:solidFill>
                  <a:srgbClr val="FF0000"/>
                </a:solidFill>
                <a:latin typeface="ITC Leawood Std Black" pitchFamily="18" charset="0"/>
              </a:rPr>
              <a:t>Bear Spray</a:t>
            </a:r>
            <a:r>
              <a:rPr lang="en-US" sz="3200" dirty="0">
                <a:latin typeface="ITC Leawood Std Black" pitchFamily="18" charset="0"/>
              </a:rPr>
              <a:t>.</a:t>
            </a:r>
            <a:endParaRPr lang="en-US" sz="3200" b="1" dirty="0">
              <a:solidFill>
                <a:srgbClr val="FF0000"/>
              </a:solidFill>
              <a:latin typeface="ITC Leawood Std Black" pitchFamily="18" charset="0"/>
            </a:endParaRPr>
          </a:p>
        </p:txBody>
      </p:sp>
      <p:sp>
        <p:nvSpPr>
          <p:cNvPr id="8" name="Rectangle 7"/>
          <p:cNvSpPr/>
          <p:nvPr/>
        </p:nvSpPr>
        <p:spPr>
          <a:xfrm>
            <a:off x="1140031" y="6258296"/>
            <a:ext cx="973777" cy="28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9" name="Line 15"/>
          <p:cNvSpPr>
            <a:spLocks noChangeShapeType="1"/>
          </p:cNvSpPr>
          <p:nvPr/>
        </p:nvSpPr>
        <p:spPr bwMode="auto">
          <a:xfrm flipV="1">
            <a:off x="4162035" y="3799840"/>
            <a:ext cx="0" cy="191358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
        <p:nvSpPr>
          <p:cNvPr id="11" name="Text Box 6"/>
          <p:cNvSpPr txBox="1">
            <a:spLocks noChangeArrowheads="1"/>
          </p:cNvSpPr>
          <p:nvPr/>
        </p:nvSpPr>
        <p:spPr bwMode="auto">
          <a:xfrm>
            <a:off x="2257424" y="766763"/>
            <a:ext cx="604837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defTabSz="914400" eaLnBrk="1" hangingPunct="1"/>
            <a:r>
              <a:rPr lang="en-US" dirty="0">
                <a:latin typeface="ITC Leawood Std Medium" pitchFamily="18" charset="0"/>
              </a:rPr>
              <a:t>October, 1998: Carlton’s Calls</a:t>
            </a:r>
          </a:p>
          <a:p>
            <a:pPr algn="ctr" defTabSz="914400" eaLnBrk="1" hangingPunct="1"/>
            <a:r>
              <a:rPr lang="en-US" sz="2000" dirty="0">
                <a:latin typeface="ITC Leawood Std Medium" pitchFamily="18" charset="0"/>
              </a:rPr>
              <a:t>EPA Stop Sale, Use or Removal Order</a:t>
            </a:r>
          </a:p>
        </p:txBody>
      </p:sp>
    </p:spTree>
    <p:extLst>
      <p:ext uri="{BB962C8B-B14F-4D97-AF65-F5344CB8AC3E}">
        <p14:creationId xmlns:p14="http://schemas.microsoft.com/office/powerpoint/2010/main" val="4957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dirty="0"/>
          </a:p>
        </p:txBody>
      </p:sp>
      <p:pic>
        <p:nvPicPr>
          <p:cNvPr id="1026" name="Picture 2" descr="C:\Users\Dan Lowe\Downloads\6843006608_d99eb8af72_b by puikibeach-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19" y="0"/>
            <a:ext cx="9215120" cy="70778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1119" y="5124728"/>
            <a:ext cx="8615680" cy="923330"/>
          </a:xfrm>
          <a:prstGeom prst="rect">
            <a:avLst/>
          </a:prstGeom>
          <a:noFill/>
        </p:spPr>
        <p:txBody>
          <a:bodyPr wrap="square">
            <a:spAutoFit/>
          </a:bodyPr>
          <a:lstStyle/>
          <a:p>
            <a:pPr fontAlgn="auto">
              <a:spcBef>
                <a:spcPts val="0"/>
              </a:spcBef>
              <a:spcAft>
                <a:spcPts val="0"/>
              </a:spcAft>
              <a:defRPr/>
            </a:pPr>
            <a:r>
              <a:rPr lang="en-US" sz="5400" dirty="0">
                <a:solidFill>
                  <a:srgbClr val="FFFFFF"/>
                </a:solidFill>
                <a:effectLst>
                  <a:glow rad="76200">
                    <a:schemeClr val="tx1">
                      <a:alpha val="75000"/>
                    </a:schemeClr>
                  </a:glow>
                </a:effectLst>
                <a:latin typeface="ITC Leawood Std Black" pitchFamily="18" charset="0"/>
                <a:ea typeface="+mn-ea"/>
                <a:cs typeface="Arial Black"/>
              </a:rPr>
              <a:t> Section Three</a:t>
            </a:r>
          </a:p>
        </p:txBody>
      </p:sp>
      <p:sp>
        <p:nvSpPr>
          <p:cNvPr id="10" name="Rectangle 9"/>
          <p:cNvSpPr/>
          <p:nvPr/>
        </p:nvSpPr>
        <p:spPr>
          <a:xfrm>
            <a:off x="-71119" y="5864553"/>
            <a:ext cx="8544560" cy="523220"/>
          </a:xfrm>
          <a:prstGeom prst="rect">
            <a:avLst/>
          </a:prstGeom>
        </p:spPr>
        <p:txBody>
          <a:bodyPr wrap="square">
            <a:spAutoFit/>
          </a:bodyPr>
          <a:lstStyle/>
          <a:p>
            <a:pPr fontAlgn="auto">
              <a:spcBef>
                <a:spcPts val="0"/>
              </a:spcBef>
              <a:spcAft>
                <a:spcPts val="0"/>
              </a:spcAft>
              <a:defRPr/>
            </a:pPr>
            <a:r>
              <a:rPr lang="en-US" sz="2800" dirty="0">
                <a:solidFill>
                  <a:srgbClr val="FFFFFF"/>
                </a:solidFill>
                <a:effectLst>
                  <a:glow rad="76200">
                    <a:schemeClr val="tx1">
                      <a:alpha val="75000"/>
                    </a:schemeClr>
                  </a:glow>
                </a:effectLst>
                <a:latin typeface="ITC Leawood Std Black" pitchFamily="18" charset="0"/>
                <a:cs typeface="Arial Black"/>
              </a:rPr>
              <a:t>  Buying &amp; Selling</a:t>
            </a:r>
          </a:p>
        </p:txBody>
      </p:sp>
    </p:spTree>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Picture 10"/>
          <p:cNvPicPr>
            <a:picLocks noChangeAspect="1" noChangeArrowheads="1"/>
          </p:cNvPicPr>
          <p:nvPr/>
        </p:nvPicPr>
        <p:blipFill>
          <a:blip r:embed="rId3"/>
          <a:srcRect/>
          <a:stretch>
            <a:fillRect/>
          </a:stretch>
        </p:blipFill>
        <p:spPr bwMode="auto">
          <a:xfrm>
            <a:off x="-231775" y="709613"/>
            <a:ext cx="2489200" cy="5705475"/>
          </a:xfrm>
          <a:prstGeom prst="rect">
            <a:avLst/>
          </a:prstGeom>
          <a:noFill/>
          <a:ln w="9525">
            <a:noFill/>
            <a:miter lim="800000"/>
            <a:headEnd/>
            <a:tailEnd/>
          </a:ln>
        </p:spPr>
      </p:pic>
      <p:sp>
        <p:nvSpPr>
          <p:cNvPr id="31747" name="TextBox 1"/>
          <p:cNvSpPr txBox="1">
            <a:spLocks noChangeArrowheads="1"/>
          </p:cNvSpPr>
          <p:nvPr/>
        </p:nvSpPr>
        <p:spPr bwMode="auto">
          <a:xfrm>
            <a:off x="7162800" y="5503863"/>
            <a:ext cx="184150" cy="368300"/>
          </a:xfrm>
          <a:prstGeom prst="rect">
            <a:avLst/>
          </a:prstGeom>
          <a:noFill/>
          <a:ln w="9525">
            <a:noFill/>
            <a:miter lim="800000"/>
            <a:headEnd/>
            <a:tailEnd/>
          </a:ln>
        </p:spPr>
        <p:txBody>
          <a:bodyPr wrap="none">
            <a:spAutoFit/>
          </a:bodyPr>
          <a:lstStyle/>
          <a:p>
            <a:endParaRPr lang="en-US" dirty="0"/>
          </a:p>
        </p:txBody>
      </p:sp>
      <p:sp>
        <p:nvSpPr>
          <p:cNvPr id="2" name="Text Box 6"/>
          <p:cNvSpPr txBox="1">
            <a:spLocks noChangeArrowheads="1"/>
          </p:cNvSpPr>
          <p:nvPr/>
        </p:nvSpPr>
        <p:spPr bwMode="auto">
          <a:xfrm>
            <a:off x="2198688" y="855663"/>
            <a:ext cx="6904037" cy="6574107"/>
          </a:xfrm>
          <a:prstGeom prst="rect">
            <a:avLst/>
          </a:prstGeom>
          <a:noFill/>
          <a:ln w="9525">
            <a:noFill/>
            <a:miter lim="800000"/>
            <a:headEnd/>
            <a:tailEnd/>
          </a:ln>
        </p:spPr>
        <p:txBody>
          <a:bodyPr>
            <a:spAutoFit/>
          </a:bodyPr>
          <a:lstStyle/>
          <a:p>
            <a:r>
              <a:rPr lang="en-US" dirty="0">
                <a:latin typeface="ITC Leawood Std Medium" pitchFamily="18" charset="0"/>
              </a:rPr>
              <a:t>Whether you are buying or selling Bear Spray, it is important to read the label and specifically ask for “</a:t>
            </a:r>
            <a:r>
              <a:rPr lang="en-US" b="1" dirty="0">
                <a:solidFill>
                  <a:srgbClr val="FF0000"/>
                </a:solidFill>
                <a:latin typeface="ITC Leawood Std Medium" pitchFamily="18" charset="0"/>
              </a:rPr>
              <a:t>Bear Spray</a:t>
            </a:r>
            <a:r>
              <a:rPr lang="en-US" dirty="0">
                <a:latin typeface="ITC Leawood Std Medium" pitchFamily="18" charset="0"/>
              </a:rPr>
              <a:t>.” </a:t>
            </a:r>
            <a:r>
              <a:rPr lang="en-US" b="1" dirty="0">
                <a:latin typeface="ITC Leawood Std Book" pitchFamily="18" charset="0"/>
              </a:rPr>
              <a:t>Always call it </a:t>
            </a:r>
            <a:r>
              <a:rPr lang="en-US" dirty="0">
                <a:latin typeface="ITC Leawood Std Medium" pitchFamily="18" charset="0"/>
              </a:rPr>
              <a:t>“</a:t>
            </a:r>
            <a:r>
              <a:rPr lang="en-US" b="1" dirty="0">
                <a:solidFill>
                  <a:srgbClr val="FF0000"/>
                </a:solidFill>
                <a:latin typeface="ITC Leawood Std Medium" pitchFamily="18" charset="0"/>
              </a:rPr>
              <a:t>Bear Spray</a:t>
            </a:r>
            <a:r>
              <a:rPr lang="en-US" dirty="0">
                <a:latin typeface="ITC Leawood Std Medium" pitchFamily="18" charset="0"/>
              </a:rPr>
              <a:t>.”</a:t>
            </a:r>
          </a:p>
          <a:p>
            <a:endParaRPr lang="en-US" dirty="0">
              <a:latin typeface="ITC Leawood Std Book" pitchFamily="18" charset="0"/>
            </a:endParaRPr>
          </a:p>
          <a:p>
            <a:pPr marL="282575" indent="-282575">
              <a:spcAft>
                <a:spcPct val="40000"/>
              </a:spcAft>
              <a:buFontTx/>
              <a:buChar char="•"/>
            </a:pPr>
            <a:r>
              <a:rPr lang="en-US" dirty="0">
                <a:latin typeface="ITC Leawood Std Book" pitchFamily="18" charset="0"/>
              </a:rPr>
              <a:t>Only </a:t>
            </a:r>
            <a:r>
              <a:rPr lang="en-US" b="1" dirty="0">
                <a:solidFill>
                  <a:srgbClr val="FF0000"/>
                </a:solidFill>
                <a:latin typeface="ITC Leawood Std Book" pitchFamily="18" charset="0"/>
              </a:rPr>
              <a:t>Bear Spray </a:t>
            </a:r>
            <a:r>
              <a:rPr lang="en-US" dirty="0">
                <a:latin typeface="ITC Leawood Std Book" pitchFamily="18" charset="0"/>
              </a:rPr>
              <a:t>is allowed to use the word </a:t>
            </a:r>
            <a:r>
              <a:rPr lang="en-US" altLang="ja-JP" dirty="0">
                <a:latin typeface="ITC Leawood Std Book" pitchFamily="18" charset="0"/>
              </a:rPr>
              <a:t>“</a:t>
            </a:r>
            <a:r>
              <a:rPr lang="en-US" altLang="ja-JP" b="1" dirty="0">
                <a:solidFill>
                  <a:srgbClr val="FF0000"/>
                </a:solidFill>
                <a:latin typeface="ITC Leawood Std Book" pitchFamily="18" charset="0"/>
              </a:rPr>
              <a:t>bear</a:t>
            </a:r>
            <a:r>
              <a:rPr lang="en-US" altLang="ja-JP" dirty="0">
                <a:latin typeface="ITC Leawood Std Book" pitchFamily="18" charset="0"/>
              </a:rPr>
              <a:t>” on the label to identify the product. It will say either, “bear deterrent”</a:t>
            </a:r>
            <a:r>
              <a:rPr lang="ja-JP" altLang="en-US" dirty="0">
                <a:latin typeface="ITC Leawood Std Book" pitchFamily="18" charset="0"/>
              </a:rPr>
              <a:t> </a:t>
            </a:r>
            <a:r>
              <a:rPr lang="en-US" altLang="ja-JP" dirty="0">
                <a:latin typeface="ITC Leawood Std Book" pitchFamily="18" charset="0"/>
              </a:rPr>
              <a:t>or “to deter bears from attacking humans.”</a:t>
            </a:r>
          </a:p>
          <a:p>
            <a:pPr marL="282575" indent="-282575">
              <a:spcAft>
                <a:spcPct val="40000"/>
              </a:spcAft>
              <a:buFontTx/>
              <a:buChar char="•"/>
            </a:pPr>
            <a:r>
              <a:rPr lang="en-US" dirty="0">
                <a:latin typeface="ITC Leawood Std Book" pitchFamily="18" charset="0"/>
              </a:rPr>
              <a:t>Active ingredient:</a:t>
            </a:r>
            <a:br>
              <a:rPr lang="en-US" dirty="0">
                <a:latin typeface="ITC Leawood Std Book" pitchFamily="18" charset="0"/>
              </a:rPr>
            </a:br>
            <a:r>
              <a:rPr lang="en-US" b="1" dirty="0">
                <a:solidFill>
                  <a:srgbClr val="FF0000"/>
                </a:solidFill>
                <a:latin typeface="ITC Leawood Std Book" pitchFamily="18" charset="0"/>
              </a:rPr>
              <a:t>1%-2%</a:t>
            </a:r>
            <a:r>
              <a:rPr lang="en-US" b="1" dirty="0">
                <a:latin typeface="ITC Leawood Std Book" pitchFamily="18" charset="0"/>
              </a:rPr>
              <a:t> </a:t>
            </a:r>
            <a:r>
              <a:rPr lang="en-US" b="1" dirty="0">
                <a:solidFill>
                  <a:srgbClr val="FF0000"/>
                </a:solidFill>
                <a:latin typeface="ITC Leawood Std Book" pitchFamily="18" charset="0"/>
              </a:rPr>
              <a:t>capsaicin</a:t>
            </a:r>
            <a:r>
              <a:rPr lang="en-US" b="1" dirty="0">
                <a:latin typeface="ITC Leawood Std Book" pitchFamily="18" charset="0"/>
              </a:rPr>
              <a:t> </a:t>
            </a:r>
            <a:r>
              <a:rPr lang="en-US" dirty="0">
                <a:latin typeface="ITC Leawood Std Book" pitchFamily="18" charset="0"/>
              </a:rPr>
              <a:t>and related</a:t>
            </a:r>
            <a:r>
              <a:rPr lang="en-US" dirty="0">
                <a:solidFill>
                  <a:srgbClr val="FF0000"/>
                </a:solidFill>
                <a:latin typeface="ITC Leawood Std Book" pitchFamily="18" charset="0"/>
              </a:rPr>
              <a:t> </a:t>
            </a:r>
            <a:r>
              <a:rPr lang="en-US" b="1" dirty="0">
                <a:solidFill>
                  <a:srgbClr val="FF0000"/>
                </a:solidFill>
                <a:latin typeface="ITC Leawood Std Book" pitchFamily="18" charset="0"/>
              </a:rPr>
              <a:t>capsaicinoids</a:t>
            </a:r>
            <a:r>
              <a:rPr lang="en-US" b="1" dirty="0">
                <a:latin typeface="ITC Leawood Std Book" pitchFamily="18" charset="0"/>
              </a:rPr>
              <a:t> </a:t>
            </a:r>
            <a:r>
              <a:rPr lang="en-US" dirty="0">
                <a:latin typeface="ITC Leawood Std Book" pitchFamily="18" charset="0"/>
              </a:rPr>
              <a:t>(derived from Oleoresin of Capsicum).</a:t>
            </a:r>
          </a:p>
          <a:p>
            <a:pPr marL="282575" indent="-282575">
              <a:spcAft>
                <a:spcPct val="40000"/>
              </a:spcAft>
              <a:buFontTx/>
              <a:buChar char="•"/>
            </a:pPr>
            <a:r>
              <a:rPr lang="en-US" dirty="0">
                <a:latin typeface="ITC Leawood Std Book" pitchFamily="18" charset="0"/>
              </a:rPr>
              <a:t>Suggested spray duration until the can empties is </a:t>
            </a:r>
            <a:r>
              <a:rPr lang="en-US" b="1" dirty="0">
                <a:solidFill>
                  <a:srgbClr val="FF0000"/>
                </a:solidFill>
                <a:latin typeface="ITC Leawood Std Book" pitchFamily="18" charset="0"/>
              </a:rPr>
              <a:t>7 seconds </a:t>
            </a:r>
            <a:r>
              <a:rPr lang="en-US" dirty="0">
                <a:latin typeface="ITC Leawood Std Book" pitchFamily="18" charset="0"/>
              </a:rPr>
              <a:t>and a spray distance of </a:t>
            </a:r>
            <a:r>
              <a:rPr lang="en-US" b="1" dirty="0">
                <a:solidFill>
                  <a:srgbClr val="FF0000"/>
                </a:solidFill>
                <a:latin typeface="ITC Leawood Std Book" pitchFamily="18" charset="0"/>
              </a:rPr>
              <a:t>25 feet</a:t>
            </a:r>
            <a:r>
              <a:rPr lang="en-US" dirty="0">
                <a:latin typeface="ITC Leawood Std Book" pitchFamily="18" charset="0"/>
              </a:rPr>
              <a:t>. </a:t>
            </a:r>
          </a:p>
          <a:p>
            <a:pPr marL="282575" indent="-282575">
              <a:spcAft>
                <a:spcPct val="40000"/>
              </a:spcAft>
              <a:buFontTx/>
              <a:buChar char="•"/>
            </a:pPr>
            <a:r>
              <a:rPr lang="en-US" dirty="0">
                <a:latin typeface="ITC Leawood Std Book" pitchFamily="18" charset="0"/>
              </a:rPr>
              <a:t>Bear Spray durations vary from 4 seconds to 9+ seconds, and the spray distance varies from 15 feet to 30+ feet, depending on the brand. </a:t>
            </a:r>
            <a:r>
              <a:rPr lang="en-US" b="1" dirty="0">
                <a:solidFill>
                  <a:srgbClr val="FF0000"/>
                </a:solidFill>
                <a:latin typeface="ITC Leawood Std Book" pitchFamily="18" charset="0"/>
              </a:rPr>
              <a:t>Check the performance standards of the product you are considering</a:t>
            </a:r>
            <a:r>
              <a:rPr lang="en-US" dirty="0">
                <a:latin typeface="ITC Leawood Std Book" pitchFamily="18" charset="0"/>
              </a:rPr>
              <a:t>.</a:t>
            </a:r>
          </a:p>
          <a:p>
            <a:pPr marL="282575" indent="-282575">
              <a:spcAft>
                <a:spcPct val="40000"/>
              </a:spcAft>
              <a:buFontTx/>
              <a:buChar char="•"/>
            </a:pPr>
            <a:r>
              <a:rPr lang="en-US" dirty="0">
                <a:latin typeface="ITC Leawood Std Book" pitchFamily="18" charset="0"/>
              </a:rPr>
              <a:t>Net content will be at least </a:t>
            </a:r>
            <a:r>
              <a:rPr lang="en-US" b="1" dirty="0">
                <a:solidFill>
                  <a:srgbClr val="FF0000"/>
                </a:solidFill>
                <a:latin typeface="ITC Leawood Std Book" pitchFamily="18" charset="0"/>
              </a:rPr>
              <a:t>7.9 ounces </a:t>
            </a:r>
            <a:r>
              <a:rPr lang="en-US" dirty="0">
                <a:latin typeface="ITC Leawood Std Book" pitchFamily="18" charset="0"/>
              </a:rPr>
              <a:t>or</a:t>
            </a:r>
            <a:r>
              <a:rPr lang="en-US" b="1" dirty="0">
                <a:solidFill>
                  <a:srgbClr val="FF0000"/>
                </a:solidFill>
                <a:latin typeface="ITC Leawood Std Book" pitchFamily="18" charset="0"/>
              </a:rPr>
              <a:t> 225 grams</a:t>
            </a:r>
            <a:r>
              <a:rPr lang="en-US" dirty="0">
                <a:latin typeface="ITC Leawood Std Book" pitchFamily="18" charset="0"/>
              </a:rPr>
              <a:t>.</a:t>
            </a:r>
          </a:p>
          <a:p>
            <a:pPr marL="282575" indent="-282575">
              <a:spcAft>
                <a:spcPct val="40000"/>
              </a:spcAft>
              <a:buClr>
                <a:schemeClr val="tx1"/>
              </a:buClr>
              <a:buFontTx/>
              <a:buChar char="•"/>
            </a:pPr>
            <a:r>
              <a:rPr lang="en-US" b="1" dirty="0">
                <a:solidFill>
                  <a:srgbClr val="FF0000"/>
                </a:solidFill>
                <a:latin typeface="ITC Leawood Std Book" pitchFamily="18" charset="0"/>
              </a:rPr>
              <a:t>EPA registration numbers </a:t>
            </a:r>
            <a:r>
              <a:rPr lang="en-US" dirty="0">
                <a:latin typeface="ITC Leawood Std Book" pitchFamily="18" charset="0"/>
              </a:rPr>
              <a:t>and </a:t>
            </a:r>
            <a:r>
              <a:rPr lang="en-US" b="1" dirty="0">
                <a:solidFill>
                  <a:srgbClr val="FF0000"/>
                </a:solidFill>
                <a:latin typeface="ITC Leawood Std Book" pitchFamily="18" charset="0"/>
              </a:rPr>
              <a:t>EPA Est. numbers</a:t>
            </a:r>
            <a:r>
              <a:rPr lang="en-US" dirty="0">
                <a:latin typeface="ITC Leawood Std Book" pitchFamily="18" charset="0"/>
              </a:rPr>
              <a:t> are located on the bottom of the label.</a:t>
            </a:r>
          </a:p>
          <a:p>
            <a:pPr>
              <a:buFontTx/>
              <a:buChar char="•"/>
            </a:pPr>
            <a:endParaRPr lang="en-US" b="1" dirty="0">
              <a:latin typeface="ITC Leawood Std Book" pitchFamily="18" charset="0"/>
            </a:endParaRPr>
          </a:p>
          <a:p>
            <a:pPr>
              <a:buFontTx/>
              <a:buChar char="•"/>
            </a:pPr>
            <a:endParaRPr lang="en-US" dirty="0">
              <a:solidFill>
                <a:srgbClr val="000000"/>
              </a:solidFill>
              <a:latin typeface="ITC Leawood Std Book" pitchFamily="18" charset="0"/>
            </a:endParaRPr>
          </a:p>
        </p:txBody>
      </p:sp>
      <p:sp>
        <p:nvSpPr>
          <p:cNvPr id="6"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Buying &amp; Selling.</a:t>
            </a:r>
          </a:p>
        </p:txBody>
      </p:sp>
      <p:sp>
        <p:nvSpPr>
          <p:cNvPr id="7" name="Rectangle 6"/>
          <p:cNvSpPr/>
          <p:nvPr/>
        </p:nvSpPr>
        <p:spPr>
          <a:xfrm>
            <a:off x="1140031" y="6258296"/>
            <a:ext cx="973777" cy="28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6"/>
          <p:cNvSpPr txBox="1">
            <a:spLocks noChangeArrowheads="1"/>
          </p:cNvSpPr>
          <p:nvPr/>
        </p:nvSpPr>
        <p:spPr bwMode="auto">
          <a:xfrm>
            <a:off x="4691775" y="927100"/>
            <a:ext cx="4452219" cy="4770537"/>
          </a:xfrm>
          <a:prstGeom prst="rect">
            <a:avLst/>
          </a:prstGeom>
          <a:noFill/>
          <a:ln w="9525">
            <a:noFill/>
            <a:miter lim="800000"/>
            <a:headEnd/>
            <a:tailEnd/>
          </a:ln>
        </p:spPr>
        <p:txBody>
          <a:bodyPr wrap="square">
            <a:spAutoFit/>
          </a:bodyPr>
          <a:lstStyle/>
          <a:p>
            <a:pPr marL="228600" indent="-228600" defTabSz="914400"/>
            <a:r>
              <a:rPr lang="en-US" b="1" dirty="0">
                <a:latin typeface="ITC Leawood Std Medium" pitchFamily="18" charset="0"/>
              </a:rPr>
              <a:t>Pepper Spray:</a:t>
            </a:r>
          </a:p>
          <a:p>
            <a:pPr marL="228600" indent="-228600" defTabSz="914400"/>
            <a:endParaRPr lang="en-US" b="1" dirty="0">
              <a:latin typeface="ITC Leawood Std Book" pitchFamily="18" charset="0"/>
            </a:endParaRPr>
          </a:p>
          <a:p>
            <a:pPr marL="228600" indent="-228600" defTabSz="914400">
              <a:buFontTx/>
              <a:buChar char="•"/>
            </a:pPr>
            <a:r>
              <a:rPr lang="en-US" dirty="0">
                <a:latin typeface="ITC Leawood Std Book" pitchFamily="18" charset="0"/>
              </a:rPr>
              <a:t>Not allowed to indicate it may be used on bears and is illegal to sell for use on bears.</a:t>
            </a:r>
          </a:p>
          <a:p>
            <a:pPr marL="228600" indent="-228600" defTabSz="914400">
              <a:buFontTx/>
              <a:buChar char="•"/>
            </a:pPr>
            <a:endParaRPr lang="en-US" sz="800" dirty="0">
              <a:latin typeface="ITC Leawood Std Book" pitchFamily="18" charset="0"/>
            </a:endParaRPr>
          </a:p>
          <a:p>
            <a:pPr marL="228600" indent="-228600" defTabSz="914400">
              <a:buFontTx/>
              <a:buChar char="•"/>
            </a:pPr>
            <a:r>
              <a:rPr lang="en-US" dirty="0">
                <a:latin typeface="ITC Leawood Std Book" pitchFamily="18" charset="0"/>
              </a:rPr>
              <a:t> May say it has 10, 20, or 30% Oleoresin of Capsicum—this is not allowed on bear spray cans.</a:t>
            </a:r>
          </a:p>
          <a:p>
            <a:pPr marL="228600" indent="-228600" defTabSz="914400">
              <a:buFontTx/>
              <a:buChar char="•"/>
            </a:pPr>
            <a:endParaRPr lang="en-US" sz="800" dirty="0">
              <a:latin typeface="ITC Leawood Std Book" pitchFamily="18" charset="0"/>
            </a:endParaRPr>
          </a:p>
          <a:p>
            <a:pPr marL="228600" indent="-228600" defTabSz="914400">
              <a:buFontTx/>
              <a:buChar char="•"/>
            </a:pPr>
            <a:r>
              <a:rPr lang="en-US" dirty="0">
                <a:latin typeface="ITC Leawood Std Book" pitchFamily="18" charset="0"/>
              </a:rPr>
              <a:t>Label may make exaggerated claims such as, </a:t>
            </a:r>
            <a:r>
              <a:rPr lang="en-US" altLang="ja-JP" dirty="0">
                <a:latin typeface="ITC Leawood Std Book" pitchFamily="18" charset="0"/>
              </a:rPr>
              <a:t>“works instantaneously,” “the hottest,” and </a:t>
            </a:r>
            <a:r>
              <a:rPr lang="ja-JP" altLang="en-US" dirty="0">
                <a:latin typeface="ITC Leawood Std Book" pitchFamily="18" charset="0"/>
              </a:rPr>
              <a:t>“</a:t>
            </a:r>
            <a:r>
              <a:rPr lang="en-US" altLang="ja-JP" dirty="0">
                <a:latin typeface="ITC Leawood Std Book" pitchFamily="18" charset="0"/>
              </a:rPr>
              <a:t>like hitting a brick wall.</a:t>
            </a:r>
            <a:r>
              <a:rPr lang="ja-JP" altLang="en-US" dirty="0">
                <a:latin typeface="ITC Leawood Std Book" pitchFamily="18" charset="0"/>
              </a:rPr>
              <a:t>”</a:t>
            </a:r>
            <a:endParaRPr lang="en-US" altLang="ja-JP" dirty="0">
              <a:latin typeface="ITC Leawood Std Book" pitchFamily="18" charset="0"/>
            </a:endParaRPr>
          </a:p>
          <a:p>
            <a:pPr marL="228600" indent="-228600" defTabSz="914400">
              <a:buFontTx/>
              <a:buChar char="•"/>
            </a:pPr>
            <a:endParaRPr lang="en-US" sz="800" dirty="0">
              <a:latin typeface="ITC Leawood Std Book" pitchFamily="18" charset="0"/>
            </a:endParaRPr>
          </a:p>
          <a:p>
            <a:pPr marL="228600" indent="-228600" defTabSz="914400">
              <a:buFontTx/>
              <a:buChar char="•"/>
            </a:pPr>
            <a:r>
              <a:rPr lang="en-US" dirty="0">
                <a:latin typeface="ITC Leawood Std Book" pitchFamily="18" charset="0"/>
              </a:rPr>
              <a:t>Label and contents are not regulated by any agency.</a:t>
            </a:r>
          </a:p>
          <a:p>
            <a:pPr marL="228600" indent="-228600" defTabSz="914400"/>
            <a:endParaRPr lang="en-US" dirty="0">
              <a:latin typeface="ITC Leawood Std Book" pitchFamily="18" charset="0"/>
            </a:endParaRPr>
          </a:p>
        </p:txBody>
      </p:sp>
      <p:sp>
        <p:nvSpPr>
          <p:cNvPr id="33796" name="Text Box 7"/>
          <p:cNvSpPr txBox="1">
            <a:spLocks noChangeArrowheads="1"/>
          </p:cNvSpPr>
          <p:nvPr/>
        </p:nvSpPr>
        <p:spPr bwMode="auto">
          <a:xfrm>
            <a:off x="246187" y="939800"/>
            <a:ext cx="4622696" cy="3908762"/>
          </a:xfrm>
          <a:prstGeom prst="rect">
            <a:avLst/>
          </a:prstGeom>
          <a:noFill/>
          <a:ln w="9525">
            <a:noFill/>
            <a:miter lim="800000"/>
            <a:headEnd/>
            <a:tailEnd/>
          </a:ln>
        </p:spPr>
        <p:txBody>
          <a:bodyPr wrap="square">
            <a:spAutoFit/>
          </a:bodyPr>
          <a:lstStyle/>
          <a:p>
            <a:pPr marL="285750" indent="-285750" defTabSz="914400"/>
            <a:r>
              <a:rPr lang="en-US" b="1" dirty="0">
                <a:solidFill>
                  <a:srgbClr val="FF0000"/>
                </a:solidFill>
                <a:latin typeface="ITC Leawood Std Medium" pitchFamily="18" charset="0"/>
              </a:rPr>
              <a:t>Bear Spray:</a:t>
            </a:r>
          </a:p>
          <a:p>
            <a:pPr marL="285750" indent="-285750" defTabSz="914400"/>
            <a:endParaRPr lang="en-US" dirty="0">
              <a:latin typeface="ITC Leawood Std Book" pitchFamily="18" charset="0"/>
            </a:endParaRPr>
          </a:p>
          <a:p>
            <a:pPr marL="285750" indent="-285750" defTabSz="914400">
              <a:buFontTx/>
              <a:buChar char="•"/>
            </a:pPr>
            <a:r>
              <a:rPr lang="en-US" dirty="0">
                <a:latin typeface="ITC Leawood Std Book" pitchFamily="18" charset="0"/>
              </a:rPr>
              <a:t>Will clearly state for use on bears and not people.</a:t>
            </a:r>
          </a:p>
          <a:p>
            <a:pPr marL="285750" indent="-285750" defTabSz="914400">
              <a:buFontTx/>
              <a:buChar char="•"/>
            </a:pPr>
            <a:endParaRPr lang="en-US" sz="800" dirty="0">
              <a:latin typeface="ITC Leawood Std Book" pitchFamily="18" charset="0"/>
            </a:endParaRPr>
          </a:p>
          <a:p>
            <a:pPr marL="285750" indent="-285750" defTabSz="914400">
              <a:buFontTx/>
              <a:buChar char="•"/>
            </a:pPr>
            <a:r>
              <a:rPr lang="en-US" dirty="0">
                <a:latin typeface="ITC Leawood Std Book" pitchFamily="18" charset="0"/>
              </a:rPr>
              <a:t>Active ingredient: </a:t>
            </a:r>
            <a:r>
              <a:rPr lang="en-US" b="1" dirty="0">
                <a:solidFill>
                  <a:srgbClr val="FF0000"/>
                </a:solidFill>
                <a:latin typeface="ITC Leawood Std Book" pitchFamily="18" charset="0"/>
              </a:rPr>
              <a:t>1%-2% capsaicin</a:t>
            </a:r>
            <a:r>
              <a:rPr lang="en-US" dirty="0">
                <a:solidFill>
                  <a:srgbClr val="FF0000"/>
                </a:solidFill>
                <a:latin typeface="ITC Leawood Std Book" pitchFamily="18" charset="0"/>
              </a:rPr>
              <a:t> </a:t>
            </a:r>
            <a:r>
              <a:rPr lang="en-US" dirty="0">
                <a:latin typeface="ITC Leawood Std Book" pitchFamily="18" charset="0"/>
              </a:rPr>
              <a:t>and</a:t>
            </a:r>
            <a:r>
              <a:rPr lang="en-US" dirty="0">
                <a:solidFill>
                  <a:srgbClr val="FF0000"/>
                </a:solidFill>
                <a:latin typeface="ITC Leawood Std Book" pitchFamily="18" charset="0"/>
              </a:rPr>
              <a:t> </a:t>
            </a:r>
            <a:r>
              <a:rPr lang="en-US" dirty="0">
                <a:latin typeface="ITC Leawood Std Book" pitchFamily="18" charset="0"/>
              </a:rPr>
              <a:t>related</a:t>
            </a:r>
            <a:r>
              <a:rPr lang="en-US" dirty="0">
                <a:solidFill>
                  <a:srgbClr val="FF0000"/>
                </a:solidFill>
                <a:latin typeface="ITC Leawood Std Book" pitchFamily="18" charset="0"/>
              </a:rPr>
              <a:t> </a:t>
            </a:r>
            <a:r>
              <a:rPr lang="en-US" b="1" dirty="0">
                <a:solidFill>
                  <a:srgbClr val="FF0000"/>
                </a:solidFill>
                <a:latin typeface="ITC Leawood Std Book" pitchFamily="18" charset="0"/>
              </a:rPr>
              <a:t>capsaicinoids</a:t>
            </a:r>
            <a:r>
              <a:rPr lang="en-US" dirty="0">
                <a:latin typeface="ITC Leawood Std Book" pitchFamily="18" charset="0"/>
              </a:rPr>
              <a:t>.</a:t>
            </a:r>
          </a:p>
          <a:p>
            <a:pPr marL="285750" indent="-285750" defTabSz="914400">
              <a:buFontTx/>
              <a:buChar char="•"/>
            </a:pPr>
            <a:endParaRPr lang="en-US" sz="800" dirty="0">
              <a:solidFill>
                <a:srgbClr val="FF0000"/>
              </a:solidFill>
              <a:latin typeface="ITC Leawood Std Book" pitchFamily="18" charset="0"/>
            </a:endParaRPr>
          </a:p>
          <a:p>
            <a:pPr marL="285750" indent="-285750" defTabSz="914400">
              <a:buFontTx/>
              <a:buChar char="•"/>
            </a:pPr>
            <a:r>
              <a:rPr lang="en-US" dirty="0">
                <a:latin typeface="ITC Leawood Std Book" pitchFamily="18" charset="0"/>
              </a:rPr>
              <a:t>EPA restricts what can be stated on the label.</a:t>
            </a:r>
          </a:p>
          <a:p>
            <a:pPr marL="285750" indent="-285750" defTabSz="914400">
              <a:buFontTx/>
              <a:buChar char="•"/>
            </a:pPr>
            <a:endParaRPr lang="en-US" sz="800" dirty="0">
              <a:latin typeface="ITC Leawood Std Book" pitchFamily="18" charset="0"/>
            </a:endParaRPr>
          </a:p>
          <a:p>
            <a:pPr marL="285750" indent="-285750" defTabSz="914400">
              <a:buFontTx/>
              <a:buChar char="•"/>
            </a:pPr>
            <a:r>
              <a:rPr lang="en-US" dirty="0">
                <a:latin typeface="ITC Leawood Std Book" pitchFamily="18" charset="0"/>
              </a:rPr>
              <a:t>Label must represent actual ingredients.</a:t>
            </a:r>
          </a:p>
          <a:p>
            <a:pPr marL="285750" indent="-285750" defTabSz="914400">
              <a:buFontTx/>
              <a:buChar char="•"/>
            </a:pPr>
            <a:endParaRPr lang="en-US" sz="800" dirty="0">
              <a:latin typeface="ITC Leawood Std Book" pitchFamily="18" charset="0"/>
            </a:endParaRPr>
          </a:p>
          <a:p>
            <a:pPr marL="285750" indent="-285750" defTabSz="914400">
              <a:buFontTx/>
              <a:buChar char="•"/>
            </a:pPr>
            <a:r>
              <a:rPr lang="en-US" dirty="0">
                <a:latin typeface="ITC Leawood Std Book" pitchFamily="18" charset="0"/>
              </a:rPr>
              <a:t>Net weight a minimum of 7.9 ounces or 225 grams.</a:t>
            </a:r>
          </a:p>
        </p:txBody>
      </p:sp>
      <p:sp>
        <p:nvSpPr>
          <p:cNvPr id="33797" name="Text Box 8"/>
          <p:cNvSpPr txBox="1">
            <a:spLocks noChangeArrowheads="1"/>
          </p:cNvSpPr>
          <p:nvPr/>
        </p:nvSpPr>
        <p:spPr bwMode="auto">
          <a:xfrm>
            <a:off x="0" y="5697637"/>
            <a:ext cx="9156700" cy="400110"/>
          </a:xfrm>
          <a:prstGeom prst="rect">
            <a:avLst/>
          </a:prstGeom>
          <a:noFill/>
          <a:ln w="9525">
            <a:noFill/>
            <a:miter lim="800000"/>
            <a:headEnd/>
            <a:tailEnd/>
          </a:ln>
        </p:spPr>
        <p:txBody>
          <a:bodyPr wrap="square">
            <a:spAutoFit/>
          </a:bodyPr>
          <a:lstStyle/>
          <a:p>
            <a:pPr algn="ctr" defTabSz="914400"/>
            <a:r>
              <a:rPr lang="en-US" dirty="0">
                <a:latin typeface="ITC Leawood Std Medium" pitchFamily="18" charset="0"/>
              </a:rPr>
              <a:t>When buying or selling, always call it </a:t>
            </a:r>
            <a:r>
              <a:rPr lang="en-US" b="1" dirty="0">
                <a:solidFill>
                  <a:srgbClr val="FF0000"/>
                </a:solidFill>
                <a:latin typeface="ITC Leawood Std Medium" pitchFamily="18" charset="0"/>
              </a:rPr>
              <a:t>“</a:t>
            </a:r>
            <a:r>
              <a:rPr lang="en-US" sz="2000" b="1" dirty="0">
                <a:solidFill>
                  <a:srgbClr val="FF0000"/>
                </a:solidFill>
                <a:latin typeface="ITC Leawood Std Medium" pitchFamily="18" charset="0"/>
              </a:rPr>
              <a:t>Bear Spray.”</a:t>
            </a:r>
            <a:endParaRPr lang="en-US" b="1" dirty="0">
              <a:solidFill>
                <a:srgbClr val="FF0000"/>
              </a:solidFill>
              <a:latin typeface="ITC Leawood Std Medium" pitchFamily="18" charset="0"/>
            </a:endParaRPr>
          </a:p>
        </p:txBody>
      </p:sp>
      <p:sp>
        <p:nvSpPr>
          <p:cNvPr id="7"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vs. </a:t>
            </a:r>
            <a:r>
              <a:rPr lang="en-US" sz="3200" dirty="0">
                <a:latin typeface="ITC Leawood Std Black" pitchFamily="18" charset="0"/>
              </a:rPr>
              <a:t>Pepper Spray</a:t>
            </a:r>
            <a:endParaRPr lang="en-US" sz="3200" b="1" dirty="0">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5" descr="img1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706245"/>
            <a:ext cx="5402263"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Rectangle 7"/>
          <p:cNvSpPr>
            <a:spLocks noChangeArrowheads="1"/>
          </p:cNvSpPr>
          <p:nvPr/>
        </p:nvSpPr>
        <p:spPr bwMode="auto">
          <a:xfrm>
            <a:off x="3733800" y="1712913"/>
            <a:ext cx="1828800" cy="4625975"/>
          </a:xfrm>
          <a:prstGeom prst="rect">
            <a:avLst/>
          </a:prstGeom>
          <a:solidFill>
            <a:srgbClr val="F9FF2D">
              <a:alpha val="14999"/>
            </a:srgbClr>
          </a:solidFill>
          <a:ln w="28575">
            <a:solidFill>
              <a:srgbClr val="F9FF2D"/>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charset="0"/>
              <a:ea typeface="ＭＳ Ｐゴシック" charset="0"/>
              <a:cs typeface="ＭＳ Ｐゴシック" charset="0"/>
            </a:endParaRPr>
          </a:p>
        </p:txBody>
      </p:sp>
      <p:sp>
        <p:nvSpPr>
          <p:cNvPr id="44038" name="Rectangle 6"/>
          <p:cNvSpPr>
            <a:spLocks noChangeArrowheads="1"/>
          </p:cNvSpPr>
          <p:nvPr/>
        </p:nvSpPr>
        <p:spPr bwMode="auto">
          <a:xfrm>
            <a:off x="5562600" y="1723073"/>
            <a:ext cx="1744663" cy="4625975"/>
          </a:xfrm>
          <a:prstGeom prst="rect">
            <a:avLst/>
          </a:prstGeom>
          <a:solidFill>
            <a:srgbClr val="FF0000">
              <a:alpha val="14999"/>
            </a:srgbClr>
          </a:solidFill>
          <a:ln w="2857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Calibri" charset="0"/>
              <a:ea typeface="ＭＳ Ｐゴシック" charset="0"/>
              <a:cs typeface="ＭＳ Ｐゴシック" charset="0"/>
            </a:endParaRPr>
          </a:p>
        </p:txBody>
      </p:sp>
      <p:pic>
        <p:nvPicPr>
          <p:cNvPr id="4404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21920"/>
            <a:ext cx="5402263"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4037" name="TextBox 1"/>
          <p:cNvSpPr txBox="1">
            <a:spLocks noChangeArrowheads="1"/>
          </p:cNvSpPr>
          <p:nvPr/>
        </p:nvSpPr>
        <p:spPr bwMode="auto">
          <a:xfrm>
            <a:off x="3766798" y="995045"/>
            <a:ext cx="1678665" cy="369332"/>
          </a:xfrm>
          <a:prstGeom prst="rect">
            <a:avLst/>
          </a:prstGeom>
          <a:solidFill>
            <a:srgbClr val="F9FF2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r>
              <a:rPr lang="en-US" sz="1800" dirty="0">
                <a:latin typeface="ITC Leawood Std Book" pitchFamily="18" charset="0"/>
              </a:rPr>
              <a:t>Pepper Spray</a:t>
            </a:r>
          </a:p>
        </p:txBody>
      </p:sp>
      <p:sp>
        <p:nvSpPr>
          <p:cNvPr id="2" name="TextBox 2"/>
          <p:cNvSpPr txBox="1">
            <a:spLocks noChangeArrowheads="1"/>
          </p:cNvSpPr>
          <p:nvPr/>
        </p:nvSpPr>
        <p:spPr bwMode="auto">
          <a:xfrm>
            <a:off x="5726243" y="995045"/>
            <a:ext cx="1417376" cy="36933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r>
              <a:rPr lang="en-US" sz="1800" b="1" dirty="0">
                <a:solidFill>
                  <a:schemeClr val="bg1"/>
                </a:solidFill>
                <a:latin typeface="ITC Leawood Std Book" pitchFamily="18" charset="0"/>
              </a:rPr>
              <a:t>Bear Spray</a:t>
            </a:r>
          </a:p>
        </p:txBody>
      </p:sp>
      <p:pic>
        <p:nvPicPr>
          <p:cNvPr id="9" name="Content Placeholder 5"/>
          <p:cNvPicPr>
            <a:picLocks noGrp="1" noChangeAspect="1"/>
          </p:cNvPicPr>
          <p:nvPr>
            <p:ph/>
          </p:nvPr>
        </p:nvPicPr>
        <p:blipFill>
          <a:blip r:embed="rId5">
            <a:extLst>
              <a:ext uri="{28A0092B-C50C-407E-A947-70E740481C1C}">
                <a14:useLocalDpi xmlns:a14="http://schemas.microsoft.com/office/drawing/2010/main" val="0"/>
              </a:ext>
            </a:extLst>
          </a:blip>
          <a:stretch>
            <a:fillRect/>
          </a:stretch>
        </p:blipFill>
        <p:spPr>
          <a:xfrm>
            <a:off x="1864056" y="135313"/>
            <a:ext cx="1305497" cy="1044398"/>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2381250" y="855663"/>
            <a:ext cx="6721475" cy="5262979"/>
          </a:xfrm>
          <a:prstGeom prst="rect">
            <a:avLst/>
          </a:prstGeom>
          <a:noFill/>
          <a:ln w="9525">
            <a:noFill/>
            <a:miter lim="800000"/>
            <a:headEnd/>
            <a:tailEnd/>
          </a:ln>
        </p:spPr>
        <p:txBody>
          <a:bodyPr wrap="square">
            <a:spAutoFit/>
          </a:bodyPr>
          <a:lstStyle/>
          <a:p>
            <a:r>
              <a:rPr lang="en-US" dirty="0">
                <a:latin typeface="ITC Leawood Std Medium" pitchFamily="18" charset="0"/>
              </a:rPr>
              <a:t>Look for the following when purchasing Bear Spray:</a:t>
            </a:r>
          </a:p>
          <a:p>
            <a:endParaRPr lang="en-US" dirty="0">
              <a:solidFill>
                <a:srgbClr val="000000"/>
              </a:solidFill>
              <a:latin typeface="ITC Leawood Std Book" pitchFamily="18" charset="0"/>
            </a:endParaRPr>
          </a:p>
          <a:p>
            <a:pPr marL="285750" lvl="1" indent="-285750">
              <a:buClr>
                <a:srgbClr val="FF0000"/>
              </a:buClr>
              <a:buSzPct val="150000"/>
              <a:buFont typeface="Arial" panose="020B0604020202020204" pitchFamily="34" charset="0"/>
              <a:buChar char="•"/>
            </a:pPr>
            <a:r>
              <a:rPr lang="en-US" dirty="0">
                <a:latin typeface="ITC Leawood Std Book" pitchFamily="18" charset="0"/>
              </a:rPr>
              <a:t>Uses the word </a:t>
            </a:r>
            <a:r>
              <a:rPr lang="en-US" b="1" dirty="0">
                <a:solidFill>
                  <a:srgbClr val="FF0000"/>
                </a:solidFill>
                <a:latin typeface="ITC Leawood Std Book" pitchFamily="18" charset="0"/>
              </a:rPr>
              <a:t>“Bear” </a:t>
            </a:r>
            <a:r>
              <a:rPr lang="en-US" dirty="0">
                <a:latin typeface="ITC Leawood Std Book" pitchFamily="18" charset="0"/>
              </a:rPr>
              <a:t>to indicate that it is a </a:t>
            </a:r>
            <a:r>
              <a:rPr lang="en-US" b="1" dirty="0">
                <a:solidFill>
                  <a:srgbClr val="FF0000"/>
                </a:solidFill>
                <a:latin typeface="ITC Leawood Std Book" pitchFamily="18" charset="0"/>
              </a:rPr>
              <a:t>Bear Spray</a:t>
            </a:r>
            <a:r>
              <a:rPr lang="en-US" dirty="0">
                <a:latin typeface="ITC Leawood Std Book" pitchFamily="18" charset="0"/>
              </a:rPr>
              <a:t>.</a:t>
            </a:r>
          </a:p>
          <a:p>
            <a:pPr marL="285750" lvl="1" indent="-285750">
              <a:buFont typeface="Arial" panose="020B0604020202020204" pitchFamily="34" charset="0"/>
              <a:buChar char="•"/>
            </a:pPr>
            <a:endParaRPr lang="en-US" sz="800" dirty="0">
              <a:latin typeface="ITC Leawood Std Book" pitchFamily="18" charset="0"/>
            </a:endParaRPr>
          </a:p>
          <a:p>
            <a:pPr marL="285750" lvl="1" indent="-285750">
              <a:buClr>
                <a:srgbClr val="FF0000"/>
              </a:buClr>
              <a:buSzPct val="150000"/>
              <a:buFont typeface="Arial" panose="020B0604020202020204" pitchFamily="34" charset="0"/>
              <a:buChar char="•"/>
            </a:pPr>
            <a:r>
              <a:rPr lang="en-US" dirty="0">
                <a:latin typeface="ITC Leawood Std Book" pitchFamily="18" charset="0"/>
              </a:rPr>
              <a:t>Clearly indicates the product is </a:t>
            </a:r>
            <a:r>
              <a:rPr lang="en-US" b="1" dirty="0">
                <a:solidFill>
                  <a:srgbClr val="FF0000"/>
                </a:solidFill>
                <a:latin typeface="ITC Leawood Std Book" pitchFamily="18" charset="0"/>
              </a:rPr>
              <a:t>for deterring bears from attacking humans.</a:t>
            </a:r>
          </a:p>
          <a:p>
            <a:pPr marL="285750" lvl="1" indent="-285750">
              <a:buFont typeface="Arial" panose="020B0604020202020204" pitchFamily="34" charset="0"/>
              <a:buChar char="•"/>
            </a:pPr>
            <a:endParaRPr lang="en-US" sz="800" b="1" dirty="0">
              <a:solidFill>
                <a:srgbClr val="FF0000"/>
              </a:solidFill>
              <a:latin typeface="ITC Leawood Std Book" pitchFamily="18" charset="0"/>
            </a:endParaRPr>
          </a:p>
          <a:p>
            <a:pPr marL="285750" lvl="1" indent="-285750">
              <a:buClr>
                <a:srgbClr val="FF0000"/>
              </a:buClr>
              <a:buSzPct val="150000"/>
              <a:buFont typeface="Arial" panose="020B0604020202020204" pitchFamily="34" charset="0"/>
              <a:buChar char="•"/>
            </a:pPr>
            <a:r>
              <a:rPr lang="en-US" dirty="0">
                <a:latin typeface="ITC Leawood Std Book" pitchFamily="18" charset="0"/>
              </a:rPr>
              <a:t>Clearly indicates the product is </a:t>
            </a:r>
            <a:r>
              <a:rPr lang="en-US" b="1" dirty="0">
                <a:solidFill>
                  <a:srgbClr val="FF0000"/>
                </a:solidFill>
                <a:latin typeface="ITC Leawood Std Book" pitchFamily="18" charset="0"/>
              </a:rPr>
              <a:t>not for use on humans</a:t>
            </a:r>
            <a:r>
              <a:rPr lang="en-US" dirty="0">
                <a:latin typeface="ITC Leawood Std Book" pitchFamily="18" charset="0"/>
              </a:rPr>
              <a:t>.</a:t>
            </a:r>
          </a:p>
          <a:p>
            <a:pPr marL="285750" lvl="1" indent="-285750">
              <a:buFont typeface="Arial" panose="020B0604020202020204" pitchFamily="34" charset="0"/>
              <a:buChar char="•"/>
            </a:pPr>
            <a:endParaRPr lang="en-US" sz="800" dirty="0">
              <a:latin typeface="ITC Leawood Std Book" pitchFamily="18" charset="0"/>
            </a:endParaRPr>
          </a:p>
          <a:p>
            <a:pPr marL="285750" lvl="1" indent="-285750">
              <a:buClr>
                <a:srgbClr val="FF0000"/>
              </a:buClr>
              <a:buSzPct val="150000"/>
              <a:buFont typeface="Arial" panose="020B0604020202020204" pitchFamily="34" charset="0"/>
              <a:buChar char="•"/>
            </a:pPr>
            <a:r>
              <a:rPr lang="en-US" dirty="0">
                <a:latin typeface="ITC Leawood Std Book" pitchFamily="18" charset="0"/>
              </a:rPr>
              <a:t>Active ingredient: </a:t>
            </a:r>
            <a:br>
              <a:rPr lang="en-US" dirty="0">
                <a:latin typeface="ITC Leawood Std Book" pitchFamily="18" charset="0"/>
              </a:rPr>
            </a:br>
            <a:r>
              <a:rPr lang="en-US" b="1" dirty="0">
                <a:solidFill>
                  <a:srgbClr val="FF0000"/>
                </a:solidFill>
                <a:latin typeface="ITC Leawood Std Book" pitchFamily="18" charset="0"/>
              </a:rPr>
              <a:t>1% to 2% capsaicin </a:t>
            </a:r>
            <a:r>
              <a:rPr lang="en-US" dirty="0">
                <a:latin typeface="ITC Leawood Std Book" pitchFamily="18" charset="0"/>
              </a:rPr>
              <a:t>and related </a:t>
            </a:r>
            <a:r>
              <a:rPr lang="en-US" b="1" dirty="0">
                <a:solidFill>
                  <a:srgbClr val="FF0000"/>
                </a:solidFill>
                <a:latin typeface="ITC Leawood Std Book" pitchFamily="18" charset="0"/>
              </a:rPr>
              <a:t>capsaicinoids</a:t>
            </a:r>
            <a:r>
              <a:rPr lang="en-US" dirty="0">
                <a:latin typeface="ITC Leawood Std Book" pitchFamily="18" charset="0"/>
              </a:rPr>
              <a:t>.</a:t>
            </a:r>
          </a:p>
          <a:p>
            <a:pPr marL="285750" lvl="1" indent="-285750">
              <a:buFont typeface="Arial" panose="020B0604020202020204" pitchFamily="34" charset="0"/>
              <a:buChar char="•"/>
            </a:pPr>
            <a:endParaRPr lang="en-US" sz="800" dirty="0">
              <a:latin typeface="ITC Leawood Std Book" pitchFamily="18" charset="0"/>
            </a:endParaRPr>
          </a:p>
          <a:p>
            <a:pPr marL="285750" lvl="1" indent="-285750">
              <a:buClr>
                <a:srgbClr val="FF0000"/>
              </a:buClr>
              <a:buSzPct val="150000"/>
              <a:buFont typeface="Arial" panose="020B0604020202020204" pitchFamily="34" charset="0"/>
              <a:buChar char="•"/>
            </a:pPr>
            <a:endParaRPr lang="en-US" dirty="0">
              <a:latin typeface="ITC Leawood Std Book" pitchFamily="18" charset="0"/>
            </a:endParaRPr>
          </a:p>
          <a:p>
            <a:pPr marL="285750" lvl="1" indent="-285750">
              <a:buClr>
                <a:srgbClr val="FF0000"/>
              </a:buClr>
              <a:buSzPct val="150000"/>
              <a:buFont typeface="Arial" panose="020B0604020202020204" pitchFamily="34" charset="0"/>
              <a:buChar char="•"/>
            </a:pPr>
            <a:endParaRPr lang="en-US" dirty="0">
              <a:latin typeface="ITC Leawood Std Book" pitchFamily="18" charset="0"/>
            </a:endParaRPr>
          </a:p>
          <a:p>
            <a:pPr marL="285750" lvl="1" indent="-285750">
              <a:buClr>
                <a:srgbClr val="FF0000"/>
              </a:buClr>
              <a:buSzPct val="150000"/>
              <a:buFont typeface="Arial" panose="020B0604020202020204" pitchFamily="34" charset="0"/>
              <a:buChar char="•"/>
            </a:pPr>
            <a:r>
              <a:rPr lang="en-US" dirty="0">
                <a:latin typeface="ITC Leawood Std Book" pitchFamily="18" charset="0"/>
              </a:rPr>
              <a:t>States that the active ingredients </a:t>
            </a:r>
            <a:r>
              <a:rPr lang="en-US" b="1" dirty="0">
                <a:solidFill>
                  <a:srgbClr val="FF0000"/>
                </a:solidFill>
                <a:latin typeface="ITC Leawood Std Book" pitchFamily="18" charset="0"/>
              </a:rPr>
              <a:t>capsaicin</a:t>
            </a:r>
            <a:r>
              <a:rPr lang="en-US" dirty="0">
                <a:latin typeface="ITC Leawood Std Book" pitchFamily="18" charset="0"/>
              </a:rPr>
              <a:t> and related </a:t>
            </a:r>
            <a:r>
              <a:rPr lang="en-US" b="1" dirty="0">
                <a:solidFill>
                  <a:srgbClr val="FF0000"/>
                </a:solidFill>
                <a:latin typeface="ITC Leawood Std Book" pitchFamily="18" charset="0"/>
              </a:rPr>
              <a:t>capsaicinoids</a:t>
            </a:r>
            <a:r>
              <a:rPr lang="en-US" dirty="0">
                <a:solidFill>
                  <a:srgbClr val="FF0000"/>
                </a:solidFill>
                <a:latin typeface="ITC Leawood Std Book" pitchFamily="18" charset="0"/>
              </a:rPr>
              <a:t> </a:t>
            </a:r>
            <a:r>
              <a:rPr lang="en-US" dirty="0">
                <a:latin typeface="ITC Leawood Std Book" pitchFamily="18" charset="0"/>
              </a:rPr>
              <a:t>are derived from Oleoresin of Capsicum.</a:t>
            </a:r>
          </a:p>
          <a:p>
            <a:pPr marL="285750" lvl="1" indent="-285750">
              <a:buFont typeface="Arial" panose="020B0604020202020204" pitchFamily="34" charset="0"/>
              <a:buChar char="•"/>
            </a:pPr>
            <a:endParaRPr lang="en-US" sz="800" dirty="0">
              <a:latin typeface="ITC Leawood Std Book" pitchFamily="18" charset="0"/>
            </a:endParaRPr>
          </a:p>
          <a:p>
            <a:pPr marL="285750" lvl="1" indent="-285750">
              <a:buClr>
                <a:srgbClr val="FF0000"/>
              </a:buClr>
              <a:buSzPct val="150000"/>
              <a:buFont typeface="Arial" panose="020B0604020202020204" pitchFamily="34" charset="0"/>
              <a:buChar char="•"/>
            </a:pPr>
            <a:r>
              <a:rPr lang="en-US" dirty="0">
                <a:latin typeface="ITC Leawood Std Book" pitchFamily="18" charset="0"/>
              </a:rPr>
              <a:t>States that the minimum net contents is: </a:t>
            </a:r>
            <a:r>
              <a:rPr lang="en-US" b="1" dirty="0">
                <a:solidFill>
                  <a:srgbClr val="FF0000"/>
                </a:solidFill>
                <a:latin typeface="ITC Leawood Std Book" pitchFamily="18" charset="0"/>
              </a:rPr>
              <a:t>7.9 ounces or 225 grams</a:t>
            </a:r>
            <a:r>
              <a:rPr lang="en-US" dirty="0">
                <a:latin typeface="ITC Leawood Std Book" pitchFamily="18" charset="0"/>
              </a:rPr>
              <a:t>.</a:t>
            </a:r>
          </a:p>
          <a:p>
            <a:pPr marL="285750" lvl="1" indent="-285750">
              <a:buFont typeface="Arial" panose="020B0604020202020204" pitchFamily="34" charset="0"/>
              <a:buChar char="•"/>
            </a:pPr>
            <a:endParaRPr lang="en-US" sz="800" dirty="0">
              <a:latin typeface="ITC Leawood Std Book" pitchFamily="18" charset="0"/>
            </a:endParaRPr>
          </a:p>
          <a:p>
            <a:pPr marL="285750" lvl="1" indent="-285750">
              <a:buClr>
                <a:srgbClr val="FF0000"/>
              </a:buClr>
              <a:buSzPct val="150000"/>
              <a:buFont typeface="Arial" panose="020B0604020202020204" pitchFamily="34" charset="0"/>
              <a:buChar char="•"/>
            </a:pPr>
            <a:r>
              <a:rPr lang="en-US" dirty="0">
                <a:latin typeface="ITC Leawood Std Book" pitchFamily="18" charset="0"/>
              </a:rPr>
              <a:t>Must show the EPA registration number and EPA establishment number.</a:t>
            </a:r>
          </a:p>
        </p:txBody>
      </p:sp>
      <p:pic>
        <p:nvPicPr>
          <p:cNvPr id="2253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7" y="709622"/>
            <a:ext cx="2489201"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530" name="TextBox 1"/>
          <p:cNvSpPr txBox="1">
            <a:spLocks noChangeArrowheads="1"/>
          </p:cNvSpPr>
          <p:nvPr/>
        </p:nvSpPr>
        <p:spPr bwMode="auto">
          <a:xfrm>
            <a:off x="7162800" y="5503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endParaRPr lang="en-US" sz="1800" dirty="0"/>
          </a:p>
        </p:txBody>
      </p:sp>
      <p:sp>
        <p:nvSpPr>
          <p:cNvPr id="6" name="Rectangle 5"/>
          <p:cNvSpPr/>
          <p:nvPr/>
        </p:nvSpPr>
        <p:spPr>
          <a:xfrm>
            <a:off x="1140031" y="6258296"/>
            <a:ext cx="973777" cy="28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5" name="TextBox 14"/>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Read the Label</a:t>
            </a:r>
            <a:endParaRPr lang="en-US" sz="3200" b="1" dirty="0">
              <a:solidFill>
                <a:srgbClr val="FF0000"/>
              </a:solidFill>
              <a:latin typeface="ITC Leawood Std Black" pitchFamily="18" charset="0"/>
            </a:endParaRPr>
          </a:p>
        </p:txBody>
      </p:sp>
      <p:sp>
        <p:nvSpPr>
          <p:cNvPr id="16" name="Line 15"/>
          <p:cNvSpPr>
            <a:spLocks noChangeShapeType="1"/>
          </p:cNvSpPr>
          <p:nvPr/>
        </p:nvSpPr>
        <p:spPr bwMode="auto">
          <a:xfrm flipH="1">
            <a:off x="1012822" y="1628775"/>
            <a:ext cx="1435102" cy="13335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
        <p:nvSpPr>
          <p:cNvPr id="17" name="Line 15"/>
          <p:cNvSpPr>
            <a:spLocks noChangeShapeType="1"/>
          </p:cNvSpPr>
          <p:nvPr/>
        </p:nvSpPr>
        <p:spPr bwMode="auto">
          <a:xfrm flipH="1">
            <a:off x="1438273" y="2023923"/>
            <a:ext cx="1009650" cy="1538436"/>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
        <p:nvSpPr>
          <p:cNvPr id="18" name="Line 15"/>
          <p:cNvSpPr>
            <a:spLocks noChangeShapeType="1"/>
          </p:cNvSpPr>
          <p:nvPr/>
        </p:nvSpPr>
        <p:spPr bwMode="auto">
          <a:xfrm flipH="1">
            <a:off x="1533524" y="2714625"/>
            <a:ext cx="914400" cy="112395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
        <p:nvSpPr>
          <p:cNvPr id="19" name="Line 15"/>
          <p:cNvSpPr>
            <a:spLocks noChangeShapeType="1"/>
          </p:cNvSpPr>
          <p:nvPr/>
        </p:nvSpPr>
        <p:spPr bwMode="auto">
          <a:xfrm flipH="1">
            <a:off x="1438273" y="3114675"/>
            <a:ext cx="1038224" cy="1781175"/>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
        <p:nvSpPr>
          <p:cNvPr id="20" name="Line 15"/>
          <p:cNvSpPr>
            <a:spLocks noChangeShapeType="1"/>
          </p:cNvSpPr>
          <p:nvPr/>
        </p:nvSpPr>
        <p:spPr bwMode="auto">
          <a:xfrm flipH="1">
            <a:off x="1626918" y="4314825"/>
            <a:ext cx="821003" cy="1095375"/>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
        <p:nvSpPr>
          <p:cNvPr id="21" name="Line 15"/>
          <p:cNvSpPr>
            <a:spLocks noChangeShapeType="1"/>
          </p:cNvSpPr>
          <p:nvPr/>
        </p:nvSpPr>
        <p:spPr bwMode="auto">
          <a:xfrm flipH="1">
            <a:off x="1607866" y="4976812"/>
            <a:ext cx="833313" cy="730251"/>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
        <p:nvSpPr>
          <p:cNvPr id="22" name="Line 15"/>
          <p:cNvSpPr>
            <a:spLocks noChangeShapeType="1"/>
          </p:cNvSpPr>
          <p:nvPr/>
        </p:nvSpPr>
        <p:spPr bwMode="auto">
          <a:xfrm flipH="1">
            <a:off x="1626920" y="5600700"/>
            <a:ext cx="814259" cy="390525"/>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72476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2" descr="C:\Documents and Settings\Owner\Desktop\IMG_15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817" y="2931936"/>
            <a:ext cx="2779776" cy="3706368"/>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258763" y="841428"/>
            <a:ext cx="8683830" cy="2400657"/>
          </a:xfrm>
          <a:prstGeom prst="rect">
            <a:avLst/>
          </a:prstGeom>
          <a:noFill/>
          <a:ln w="9525">
            <a:noFill/>
            <a:miter lim="800000"/>
            <a:headEnd/>
            <a:tailEnd/>
          </a:ln>
        </p:spPr>
        <p:txBody>
          <a:bodyPr wrap="square">
            <a:spAutoFit/>
          </a:bodyPr>
          <a:lstStyle/>
          <a:p>
            <a:r>
              <a:rPr lang="en-US" dirty="0">
                <a:solidFill>
                  <a:srgbClr val="000000"/>
                </a:solidFill>
                <a:latin typeface="ITC Leawood Std Medium" pitchFamily="18" charset="0"/>
              </a:rPr>
              <a:t>Check for the specific duration and distance standards of the product you are looking at:</a:t>
            </a:r>
            <a:endParaRPr lang="en-US" sz="1000" dirty="0">
              <a:latin typeface="ITC Leawood Std Medium" pitchFamily="18" charset="0"/>
            </a:endParaRPr>
          </a:p>
          <a:p>
            <a:pPr marL="0" lvl="1">
              <a:buClr>
                <a:schemeClr val="tx1"/>
              </a:buClr>
            </a:pPr>
            <a:endParaRPr lang="en-US" sz="800" b="1" dirty="0">
              <a:solidFill>
                <a:srgbClr val="FF0000"/>
              </a:solidFill>
              <a:latin typeface="ITC Leawood Std Book" pitchFamily="18" charset="0"/>
            </a:endParaRPr>
          </a:p>
          <a:p>
            <a:pPr marL="228600" lvl="1" indent="-228600">
              <a:buClr>
                <a:schemeClr val="tx1"/>
              </a:buClr>
              <a:buFontTx/>
              <a:buChar char="•"/>
            </a:pPr>
            <a:r>
              <a:rPr lang="en-US" b="1" dirty="0">
                <a:solidFill>
                  <a:srgbClr val="FF0000"/>
                </a:solidFill>
                <a:latin typeface="ITC Leawood Std Book" pitchFamily="18" charset="0"/>
              </a:rPr>
              <a:t>Suggested bear spray duration </a:t>
            </a:r>
            <a:r>
              <a:rPr lang="en-US" dirty="0">
                <a:latin typeface="ITC Leawood Std Book" pitchFamily="18" charset="0"/>
              </a:rPr>
              <a:t>of</a:t>
            </a:r>
            <a:r>
              <a:rPr lang="en-US" b="1" dirty="0">
                <a:latin typeface="ITC Leawood Std Book" pitchFamily="18" charset="0"/>
              </a:rPr>
              <a:t> </a:t>
            </a:r>
            <a:r>
              <a:rPr lang="en-US" b="1" dirty="0">
                <a:solidFill>
                  <a:srgbClr val="FF0000"/>
                </a:solidFill>
                <a:latin typeface="ITC Leawood Std Book" pitchFamily="18" charset="0"/>
              </a:rPr>
              <a:t>7 seconds </a:t>
            </a:r>
            <a:r>
              <a:rPr lang="en-US" dirty="0">
                <a:latin typeface="ITC Leawood Std Book" pitchFamily="18" charset="0"/>
              </a:rPr>
              <a:t>to deal with a variety of charging scenarios and to adjust for wind.</a:t>
            </a:r>
          </a:p>
          <a:p>
            <a:pPr marL="228600" lvl="1" indent="-228600">
              <a:buClr>
                <a:schemeClr val="tx1"/>
              </a:buClr>
              <a:buFontTx/>
              <a:buChar char="•"/>
            </a:pPr>
            <a:endParaRPr lang="en-US" sz="800" dirty="0">
              <a:latin typeface="ITC Leawood Std Book" pitchFamily="18" charset="0"/>
            </a:endParaRPr>
          </a:p>
          <a:p>
            <a:pPr marL="228600" lvl="1" indent="-228600">
              <a:buClr>
                <a:schemeClr val="tx1"/>
              </a:buClr>
              <a:buFontTx/>
              <a:buChar char="•"/>
            </a:pPr>
            <a:r>
              <a:rPr lang="en-US" b="1" dirty="0">
                <a:solidFill>
                  <a:srgbClr val="FF0000"/>
                </a:solidFill>
                <a:latin typeface="ITC Leawood Std Book" pitchFamily="18" charset="0"/>
              </a:rPr>
              <a:t>Suggested bear spray distance </a:t>
            </a:r>
            <a:r>
              <a:rPr lang="en-US" dirty="0">
                <a:latin typeface="ITC Leawood Std Book" pitchFamily="18" charset="0"/>
              </a:rPr>
              <a:t>of</a:t>
            </a:r>
            <a:r>
              <a:rPr lang="en-US" b="1" dirty="0">
                <a:latin typeface="ITC Leawood Std Book" pitchFamily="18" charset="0"/>
              </a:rPr>
              <a:t> </a:t>
            </a:r>
            <a:r>
              <a:rPr lang="en-US" b="1" dirty="0">
                <a:solidFill>
                  <a:srgbClr val="FF0000"/>
                </a:solidFill>
                <a:latin typeface="ITC Leawood Std Book" pitchFamily="18" charset="0"/>
              </a:rPr>
              <a:t>25 feet</a:t>
            </a:r>
            <a:r>
              <a:rPr lang="en-US" dirty="0">
                <a:latin typeface="ITC Leawood Std Book" pitchFamily="18" charset="0"/>
              </a:rPr>
              <a:t> to allow a charging bear to meet the expanding cloud far enough away to feel the effects and divert its charge.</a:t>
            </a:r>
          </a:p>
          <a:p>
            <a:pPr marL="0" lvl="1">
              <a:buClr>
                <a:schemeClr val="tx1"/>
              </a:buClr>
            </a:pPr>
            <a:endParaRPr lang="en-US" sz="800" dirty="0">
              <a:latin typeface="ITC Leawood Std Book" pitchFamily="18" charset="0"/>
            </a:endParaRPr>
          </a:p>
        </p:txBody>
      </p:sp>
      <p:sp>
        <p:nvSpPr>
          <p:cNvPr id="22530" name="TextBox 1"/>
          <p:cNvSpPr txBox="1">
            <a:spLocks noChangeArrowheads="1"/>
          </p:cNvSpPr>
          <p:nvPr/>
        </p:nvSpPr>
        <p:spPr bwMode="auto">
          <a:xfrm>
            <a:off x="7162800" y="5503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endParaRPr lang="en-US" sz="1800" dirty="0"/>
          </a:p>
        </p:txBody>
      </p:sp>
      <p:sp>
        <p:nvSpPr>
          <p:cNvPr id="9" name="TextBox 8"/>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Back Label</a:t>
            </a:r>
            <a:endParaRPr lang="en-US" sz="3200" b="1" dirty="0">
              <a:solidFill>
                <a:srgbClr val="FF0000"/>
              </a:solidFill>
              <a:latin typeface="ITC Leawood Std Black" pitchFamily="18" charset="0"/>
            </a:endParaRPr>
          </a:p>
        </p:txBody>
      </p:sp>
      <p:sp>
        <p:nvSpPr>
          <p:cNvPr id="2" name="Rectangle 1"/>
          <p:cNvSpPr/>
          <p:nvPr/>
        </p:nvSpPr>
        <p:spPr>
          <a:xfrm>
            <a:off x="225632" y="3078611"/>
            <a:ext cx="5937185" cy="3662541"/>
          </a:xfrm>
          <a:prstGeom prst="rect">
            <a:avLst/>
          </a:prstGeom>
        </p:spPr>
        <p:txBody>
          <a:bodyPr wrap="square">
            <a:spAutoFit/>
          </a:bodyPr>
          <a:lstStyle/>
          <a:p>
            <a:pPr marL="0" lvl="1">
              <a:buClr>
                <a:schemeClr val="tx1"/>
              </a:buClr>
            </a:pPr>
            <a:r>
              <a:rPr lang="en-US" dirty="0">
                <a:latin typeface="ITC Leawood Std Medium" pitchFamily="18" charset="0"/>
              </a:rPr>
              <a:t>The section that tells you how to use Bear </a:t>
            </a:r>
            <a:br>
              <a:rPr lang="en-US" dirty="0">
                <a:latin typeface="ITC Leawood Std Medium" pitchFamily="18" charset="0"/>
              </a:rPr>
            </a:br>
            <a:r>
              <a:rPr lang="en-US" dirty="0">
                <a:latin typeface="ITC Leawood Std Medium" pitchFamily="18" charset="0"/>
              </a:rPr>
              <a:t>Spray on the label has insufficient space to go </a:t>
            </a:r>
            <a:br>
              <a:rPr lang="en-US" dirty="0">
                <a:latin typeface="ITC Leawood Std Medium" pitchFamily="18" charset="0"/>
              </a:rPr>
            </a:br>
            <a:r>
              <a:rPr lang="en-US" dirty="0">
                <a:latin typeface="ITC Leawood Std Medium" pitchFamily="18" charset="0"/>
              </a:rPr>
              <a:t>into proper detail for a variety of different types </a:t>
            </a:r>
            <a:br>
              <a:rPr lang="en-US" dirty="0">
                <a:latin typeface="ITC Leawood Std Medium" pitchFamily="18" charset="0"/>
              </a:rPr>
            </a:br>
            <a:r>
              <a:rPr lang="en-US" dirty="0">
                <a:latin typeface="ITC Leawood Std Medium" pitchFamily="18" charset="0"/>
              </a:rPr>
              <a:t>of bear charges.</a:t>
            </a:r>
          </a:p>
          <a:p>
            <a:pPr marL="228600" lvl="1" indent="-228600">
              <a:buClr>
                <a:schemeClr val="tx1"/>
              </a:buClr>
              <a:buFontTx/>
              <a:buChar char="•"/>
            </a:pPr>
            <a:endParaRPr lang="en-US" sz="800" dirty="0">
              <a:latin typeface="ITC Leawood Std Book" pitchFamily="18" charset="0"/>
            </a:endParaRPr>
          </a:p>
          <a:p>
            <a:pPr marL="228600" lvl="1" indent="-228600">
              <a:buClr>
                <a:schemeClr val="tx1"/>
              </a:buClr>
              <a:buFontTx/>
              <a:buChar char="•"/>
            </a:pPr>
            <a:r>
              <a:rPr lang="en-US" dirty="0">
                <a:latin typeface="ITC Leawood Std Book" pitchFamily="18" charset="0"/>
              </a:rPr>
              <a:t>It may still contain information that carries over </a:t>
            </a:r>
            <a:br>
              <a:rPr lang="en-US" dirty="0">
                <a:latin typeface="ITC Leawood Std Book" pitchFamily="18" charset="0"/>
              </a:rPr>
            </a:br>
            <a:r>
              <a:rPr lang="en-US" dirty="0">
                <a:latin typeface="ITC Leawood Std Book" pitchFamily="18" charset="0"/>
              </a:rPr>
              <a:t>from pepper spray labeling and suggest that you </a:t>
            </a:r>
            <a:br>
              <a:rPr lang="en-US" dirty="0">
                <a:latin typeface="ITC Leawood Std Book" pitchFamily="18" charset="0"/>
              </a:rPr>
            </a:br>
            <a:r>
              <a:rPr lang="en-US" dirty="0">
                <a:latin typeface="ITC Leawood Std Book" pitchFamily="18" charset="0"/>
              </a:rPr>
              <a:t>‘aim’ for the bear’s face and eyes. (</a:t>
            </a:r>
            <a:r>
              <a:rPr lang="en-US" b="1" dirty="0">
                <a:solidFill>
                  <a:srgbClr val="FF0000"/>
                </a:solidFill>
                <a:latin typeface="ITC Leawood Std Book" pitchFamily="18" charset="0"/>
              </a:rPr>
              <a:t>Aiming </a:t>
            </a:r>
            <a:br>
              <a:rPr lang="en-US" b="1" dirty="0">
                <a:solidFill>
                  <a:srgbClr val="FF0000"/>
                </a:solidFill>
                <a:latin typeface="ITC Leawood Std Book" pitchFamily="18" charset="0"/>
              </a:rPr>
            </a:br>
            <a:r>
              <a:rPr lang="en-US" b="1" dirty="0">
                <a:solidFill>
                  <a:srgbClr val="FF0000"/>
                </a:solidFill>
                <a:latin typeface="ITC Leawood Std Book" pitchFamily="18" charset="0"/>
              </a:rPr>
              <a:t>requires extra time. The bear may be too </a:t>
            </a:r>
            <a:br>
              <a:rPr lang="en-US" b="1" dirty="0">
                <a:solidFill>
                  <a:srgbClr val="FF0000"/>
                </a:solidFill>
                <a:latin typeface="ITC Leawood Std Book" pitchFamily="18" charset="0"/>
              </a:rPr>
            </a:br>
            <a:r>
              <a:rPr lang="en-US" b="1" dirty="0">
                <a:solidFill>
                  <a:srgbClr val="FF0000"/>
                </a:solidFill>
                <a:latin typeface="ITC Leawood Std Book" pitchFamily="18" charset="0"/>
              </a:rPr>
              <a:t>close to stop its charge.</a:t>
            </a:r>
            <a:r>
              <a:rPr lang="en-US" dirty="0">
                <a:latin typeface="ITC Leawood Std Book" pitchFamily="18" charset="0"/>
              </a:rPr>
              <a:t>)</a:t>
            </a:r>
          </a:p>
          <a:p>
            <a:pPr marL="228600" lvl="1" indent="-228600">
              <a:buClr>
                <a:schemeClr val="tx1"/>
              </a:buClr>
              <a:buFontTx/>
              <a:buChar char="•"/>
            </a:pPr>
            <a:endParaRPr lang="en-US" sz="800" dirty="0">
              <a:latin typeface="ITC Leawood Std Book" pitchFamily="18" charset="0"/>
            </a:endParaRPr>
          </a:p>
          <a:p>
            <a:pPr marL="228600" lvl="1" indent="-228600">
              <a:buClr>
                <a:schemeClr val="tx1"/>
              </a:buClr>
              <a:buFontTx/>
              <a:buChar char="•"/>
            </a:pPr>
            <a:r>
              <a:rPr lang="en-US" dirty="0">
                <a:latin typeface="ITC Leawood Std Book" pitchFamily="18" charset="0"/>
              </a:rPr>
              <a:t>Instead, </a:t>
            </a:r>
            <a:r>
              <a:rPr lang="en-US" b="1" dirty="0">
                <a:solidFill>
                  <a:srgbClr val="FF0000"/>
                </a:solidFill>
                <a:latin typeface="ITC Leawood Std Book" pitchFamily="18" charset="0"/>
              </a:rPr>
              <a:t>direct</a:t>
            </a:r>
            <a:r>
              <a:rPr lang="en-US" dirty="0">
                <a:solidFill>
                  <a:srgbClr val="FF0000"/>
                </a:solidFill>
                <a:latin typeface="ITC Leawood Std Book" pitchFamily="18" charset="0"/>
              </a:rPr>
              <a:t> </a:t>
            </a:r>
            <a:r>
              <a:rPr lang="en-US" dirty="0">
                <a:latin typeface="ITC Leawood Std Book" pitchFamily="18" charset="0"/>
              </a:rPr>
              <a:t>the powerful expanding cloud </a:t>
            </a:r>
            <a:r>
              <a:rPr lang="en-US" b="1" dirty="0">
                <a:solidFill>
                  <a:srgbClr val="FF0000"/>
                </a:solidFill>
                <a:latin typeface="ITC Leawood Std Book" pitchFamily="18" charset="0"/>
              </a:rPr>
              <a:t>in </a:t>
            </a:r>
            <a:br>
              <a:rPr lang="en-US" b="1" dirty="0">
                <a:solidFill>
                  <a:srgbClr val="FF0000"/>
                </a:solidFill>
                <a:latin typeface="ITC Leawood Std Book" pitchFamily="18" charset="0"/>
              </a:rPr>
            </a:br>
            <a:r>
              <a:rPr lang="en-US" b="1" dirty="0">
                <a:solidFill>
                  <a:srgbClr val="FF0000"/>
                </a:solidFill>
                <a:latin typeface="ITC Leawood Std Book" pitchFamily="18" charset="0"/>
              </a:rPr>
              <a:t>front of </a:t>
            </a:r>
            <a:r>
              <a:rPr lang="en-US" dirty="0">
                <a:latin typeface="ITC Leawood Std Book" pitchFamily="18" charset="0"/>
              </a:rPr>
              <a:t>the charging bear. This creates a barrier </a:t>
            </a:r>
            <a:br>
              <a:rPr lang="en-US" dirty="0">
                <a:latin typeface="ITC Leawood Std Book" pitchFamily="18" charset="0"/>
              </a:rPr>
            </a:br>
            <a:r>
              <a:rPr lang="en-US" dirty="0">
                <a:latin typeface="ITC Leawood Std Book" pitchFamily="18" charset="0"/>
              </a:rPr>
              <a:t>that the bear must pass through.</a:t>
            </a:r>
          </a:p>
        </p:txBody>
      </p:sp>
      <p:sp>
        <p:nvSpPr>
          <p:cNvPr id="10" name="Rectangle 9"/>
          <p:cNvSpPr/>
          <p:nvPr/>
        </p:nvSpPr>
        <p:spPr>
          <a:xfrm>
            <a:off x="6926778" y="4598302"/>
            <a:ext cx="1048822" cy="1089711"/>
          </a:xfrm>
          <a:prstGeom prst="rect">
            <a:avLst/>
          </a:prstGeom>
          <a:solidFill>
            <a:srgbClr val="F9FF2D">
              <a:alpha val="30000"/>
            </a:srgbClr>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Line 15"/>
          <p:cNvSpPr>
            <a:spLocks noChangeShapeType="1"/>
          </p:cNvSpPr>
          <p:nvPr/>
        </p:nvSpPr>
        <p:spPr bwMode="auto">
          <a:xfrm>
            <a:off x="6261100" y="3829952"/>
            <a:ext cx="665678" cy="66675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84549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4" name="Picture 10"/>
          <p:cNvPicPr>
            <a:picLocks noChangeAspect="1" noChangeArrowheads="1"/>
          </p:cNvPicPr>
          <p:nvPr/>
        </p:nvPicPr>
        <p:blipFill>
          <a:blip r:embed="rId3"/>
          <a:srcRect/>
          <a:stretch>
            <a:fillRect/>
          </a:stretch>
        </p:blipFill>
        <p:spPr bwMode="auto">
          <a:xfrm>
            <a:off x="-231775" y="709613"/>
            <a:ext cx="2489200" cy="5705475"/>
          </a:xfrm>
          <a:prstGeom prst="rect">
            <a:avLst/>
          </a:prstGeom>
          <a:noFill/>
          <a:ln w="9525">
            <a:noFill/>
            <a:miter lim="800000"/>
            <a:headEnd/>
            <a:tailEnd/>
          </a:ln>
        </p:spPr>
      </p:pic>
      <p:sp>
        <p:nvSpPr>
          <p:cNvPr id="38915" name="TextBox 1"/>
          <p:cNvSpPr txBox="1">
            <a:spLocks noChangeArrowheads="1"/>
          </p:cNvSpPr>
          <p:nvPr/>
        </p:nvSpPr>
        <p:spPr bwMode="auto">
          <a:xfrm>
            <a:off x="7162800" y="5503863"/>
            <a:ext cx="184150" cy="368300"/>
          </a:xfrm>
          <a:prstGeom prst="rect">
            <a:avLst/>
          </a:prstGeom>
          <a:noFill/>
          <a:ln w="9525">
            <a:noFill/>
            <a:miter lim="800000"/>
            <a:headEnd/>
            <a:tailEnd/>
          </a:ln>
        </p:spPr>
        <p:txBody>
          <a:bodyPr wrap="none">
            <a:spAutoFit/>
          </a:bodyPr>
          <a:lstStyle/>
          <a:p>
            <a:endParaRPr lang="en-US" dirty="0"/>
          </a:p>
        </p:txBody>
      </p:sp>
      <p:sp>
        <p:nvSpPr>
          <p:cNvPr id="38916" name="Text Box 6"/>
          <p:cNvSpPr txBox="1">
            <a:spLocks noChangeArrowheads="1"/>
          </p:cNvSpPr>
          <p:nvPr/>
        </p:nvSpPr>
        <p:spPr bwMode="auto">
          <a:xfrm>
            <a:off x="2198688" y="855663"/>
            <a:ext cx="6958012" cy="5170646"/>
          </a:xfrm>
          <a:prstGeom prst="rect">
            <a:avLst/>
          </a:prstGeom>
          <a:noFill/>
          <a:ln w="9525">
            <a:noFill/>
            <a:miter lim="800000"/>
            <a:headEnd/>
            <a:tailEnd/>
          </a:ln>
        </p:spPr>
        <p:txBody>
          <a:bodyPr wrap="square">
            <a:spAutoFit/>
          </a:bodyPr>
          <a:lstStyle/>
          <a:p>
            <a:r>
              <a:rPr lang="en-US" dirty="0">
                <a:latin typeface="ITC Leawood Std Medium" pitchFamily="18" charset="0"/>
              </a:rPr>
              <a:t>Ask specifically to be shown only </a:t>
            </a:r>
            <a:r>
              <a:rPr lang="en-US" dirty="0">
                <a:solidFill>
                  <a:srgbClr val="FF0000"/>
                </a:solidFill>
                <a:latin typeface="ITC Leawood Std Medium" pitchFamily="18" charset="0"/>
              </a:rPr>
              <a:t>Bear Spray </a:t>
            </a:r>
            <a:r>
              <a:rPr lang="en-US" dirty="0">
                <a:latin typeface="ITC Leawood Std Medium" pitchFamily="18" charset="0"/>
              </a:rPr>
              <a:t>and make sure to look for the following details when buying or selling Bear Spray:</a:t>
            </a:r>
          </a:p>
          <a:p>
            <a:endParaRPr lang="en-US" dirty="0">
              <a:solidFill>
                <a:srgbClr val="000000"/>
              </a:solidFill>
              <a:latin typeface="ITC Leawood Std Book" pitchFamily="18" charset="0"/>
            </a:endParaRPr>
          </a:p>
          <a:p>
            <a:pPr marL="228600" lvl="1" indent="-228600">
              <a:buFontTx/>
              <a:buChar char="•"/>
            </a:pPr>
            <a:r>
              <a:rPr lang="en-US" dirty="0">
                <a:latin typeface="ITC Leawood Std Book" pitchFamily="18" charset="0"/>
              </a:rPr>
              <a:t>The words “</a:t>
            </a:r>
            <a:r>
              <a:rPr lang="en-US" b="1" dirty="0">
                <a:solidFill>
                  <a:srgbClr val="FF0000"/>
                </a:solidFill>
                <a:latin typeface="ITC Leawood Std Book" pitchFamily="18" charset="0"/>
              </a:rPr>
              <a:t>For deterring bear attacks</a:t>
            </a:r>
            <a:r>
              <a:rPr lang="en-US" dirty="0">
                <a:latin typeface="ITC Leawood Std Book" pitchFamily="18" charset="0"/>
              </a:rPr>
              <a:t>.” </a:t>
            </a:r>
          </a:p>
          <a:p>
            <a:pPr marL="228600" indent="-228600"/>
            <a:endParaRPr lang="en-US" sz="1000" dirty="0">
              <a:latin typeface="ITC Leawood Std Book" pitchFamily="18" charset="0"/>
            </a:endParaRPr>
          </a:p>
          <a:p>
            <a:pPr marL="228600" lvl="1" indent="-228600">
              <a:buFontTx/>
              <a:buChar char="•"/>
            </a:pPr>
            <a:r>
              <a:rPr lang="en-US" dirty="0">
                <a:latin typeface="ITC Leawood Std Book" pitchFamily="18" charset="0"/>
              </a:rPr>
              <a:t>Active Ingredient:</a:t>
            </a:r>
            <a:br>
              <a:rPr lang="en-US" dirty="0">
                <a:latin typeface="ITC Leawood Std Book" pitchFamily="18" charset="0"/>
              </a:rPr>
            </a:br>
            <a:r>
              <a:rPr lang="en-US" b="1" dirty="0">
                <a:solidFill>
                  <a:srgbClr val="FF0000"/>
                </a:solidFill>
                <a:latin typeface="ITC Leawood Std Book" pitchFamily="18" charset="0"/>
              </a:rPr>
              <a:t>1%-2% Capsaicin</a:t>
            </a:r>
            <a:r>
              <a:rPr lang="en-US" dirty="0">
                <a:solidFill>
                  <a:srgbClr val="FF0000"/>
                </a:solidFill>
                <a:latin typeface="ITC Leawood Std Book" pitchFamily="18" charset="0"/>
              </a:rPr>
              <a:t> </a:t>
            </a:r>
            <a:r>
              <a:rPr lang="en-US" dirty="0">
                <a:latin typeface="ITC Leawood Std Book" pitchFamily="18" charset="0"/>
              </a:rPr>
              <a:t>and related </a:t>
            </a:r>
            <a:r>
              <a:rPr lang="en-US" b="1" dirty="0">
                <a:solidFill>
                  <a:srgbClr val="FF0000"/>
                </a:solidFill>
                <a:latin typeface="ITC Leawood Std Book" pitchFamily="18" charset="0"/>
              </a:rPr>
              <a:t>capsaicinoids</a:t>
            </a:r>
            <a:r>
              <a:rPr lang="en-US" dirty="0">
                <a:latin typeface="ITC Leawood Std Book" pitchFamily="18" charset="0"/>
              </a:rPr>
              <a:t>.</a:t>
            </a:r>
            <a:endParaRPr lang="en-US" b="1" dirty="0">
              <a:latin typeface="ITC Leawood Std Book" pitchFamily="18" charset="0"/>
            </a:endParaRPr>
          </a:p>
          <a:p>
            <a:pPr marL="228600" lvl="1" indent="-228600">
              <a:buFontTx/>
              <a:buChar char="•"/>
            </a:pPr>
            <a:endParaRPr lang="en-US" sz="1000" b="1" dirty="0">
              <a:latin typeface="ITC Leawood Std Book" pitchFamily="18" charset="0"/>
            </a:endParaRPr>
          </a:p>
          <a:p>
            <a:pPr marL="228600" lvl="1" indent="-228600">
              <a:buClr>
                <a:schemeClr val="tx1"/>
              </a:buClr>
              <a:buFontTx/>
              <a:buChar char="•"/>
            </a:pPr>
            <a:r>
              <a:rPr lang="en-US" dirty="0">
                <a:latin typeface="ITC Leawood Std Book" pitchFamily="18" charset="0"/>
              </a:rPr>
              <a:t>Suggested spray </a:t>
            </a:r>
            <a:r>
              <a:rPr lang="en-US" b="1" dirty="0">
                <a:solidFill>
                  <a:srgbClr val="FF0000"/>
                </a:solidFill>
                <a:latin typeface="ITC Leawood Std Book" pitchFamily="18" charset="0"/>
              </a:rPr>
              <a:t>duration</a:t>
            </a:r>
            <a:r>
              <a:rPr lang="en-US" dirty="0">
                <a:solidFill>
                  <a:srgbClr val="FF0000"/>
                </a:solidFill>
                <a:latin typeface="ITC Leawood Std Book" pitchFamily="18" charset="0"/>
              </a:rPr>
              <a:t> </a:t>
            </a:r>
            <a:r>
              <a:rPr lang="en-US" dirty="0">
                <a:latin typeface="ITC Leawood Std Book" pitchFamily="18" charset="0"/>
              </a:rPr>
              <a:t>at least </a:t>
            </a:r>
            <a:r>
              <a:rPr lang="en-US" b="1" dirty="0">
                <a:solidFill>
                  <a:srgbClr val="FF0000"/>
                </a:solidFill>
                <a:latin typeface="ITC Leawood Std Book" pitchFamily="18" charset="0"/>
              </a:rPr>
              <a:t>7 seconds</a:t>
            </a:r>
            <a:r>
              <a:rPr lang="en-US" dirty="0">
                <a:latin typeface="ITC Leawood Std Book" pitchFamily="18" charset="0"/>
              </a:rPr>
              <a:t>.</a:t>
            </a:r>
          </a:p>
          <a:p>
            <a:pPr marL="228600" indent="-228600">
              <a:buFontTx/>
              <a:buChar char="•"/>
            </a:pPr>
            <a:endParaRPr lang="en-US" sz="1000" dirty="0">
              <a:solidFill>
                <a:srgbClr val="000000"/>
              </a:solidFill>
              <a:latin typeface="ITC Leawood Std Book" pitchFamily="18" charset="0"/>
            </a:endParaRPr>
          </a:p>
          <a:p>
            <a:pPr marL="228600" lvl="1" indent="-228600">
              <a:buClr>
                <a:schemeClr val="tx1"/>
              </a:buClr>
              <a:buFontTx/>
              <a:buChar char="•"/>
            </a:pPr>
            <a:r>
              <a:rPr lang="en-US" dirty="0">
                <a:latin typeface="ITC Leawood Std Book" pitchFamily="18" charset="0"/>
              </a:rPr>
              <a:t>Suggested spray </a:t>
            </a:r>
            <a:r>
              <a:rPr lang="en-US" b="1" dirty="0">
                <a:solidFill>
                  <a:srgbClr val="FF0000"/>
                </a:solidFill>
                <a:latin typeface="ITC Leawood Std Book" pitchFamily="18" charset="0"/>
              </a:rPr>
              <a:t>distance</a:t>
            </a:r>
            <a:r>
              <a:rPr lang="en-US" dirty="0">
                <a:latin typeface="ITC Leawood Std Book" pitchFamily="18" charset="0"/>
              </a:rPr>
              <a:t> at least </a:t>
            </a:r>
            <a:r>
              <a:rPr lang="en-US" b="1" dirty="0">
                <a:solidFill>
                  <a:srgbClr val="FF0000"/>
                </a:solidFill>
                <a:latin typeface="ITC Leawood Std Book" pitchFamily="18" charset="0"/>
              </a:rPr>
              <a:t>25 feet</a:t>
            </a:r>
            <a:r>
              <a:rPr lang="en-US" dirty="0">
                <a:latin typeface="ITC Leawood Std Book" pitchFamily="18" charset="0"/>
              </a:rPr>
              <a:t>. </a:t>
            </a:r>
          </a:p>
          <a:p>
            <a:pPr marL="228600" indent="-228600">
              <a:buFontTx/>
              <a:buChar char="•"/>
            </a:pPr>
            <a:endParaRPr lang="en-US" sz="1000" dirty="0">
              <a:solidFill>
                <a:srgbClr val="000000"/>
              </a:solidFill>
              <a:latin typeface="ITC Leawood Std Book" pitchFamily="18" charset="0"/>
            </a:endParaRPr>
          </a:p>
          <a:p>
            <a:pPr marL="228600" lvl="1" indent="-228600">
              <a:buFontTx/>
              <a:buChar char="•"/>
            </a:pPr>
            <a:r>
              <a:rPr lang="en-US" dirty="0">
                <a:latin typeface="ITC Leawood Std Book" pitchFamily="18" charset="0"/>
              </a:rPr>
              <a:t>Net contents at least </a:t>
            </a:r>
            <a:r>
              <a:rPr lang="en-US" b="1" dirty="0">
                <a:solidFill>
                  <a:srgbClr val="FF0000"/>
                </a:solidFill>
                <a:latin typeface="ITC Leawood Std Book" pitchFamily="18" charset="0"/>
              </a:rPr>
              <a:t>7.9 ounces </a:t>
            </a:r>
            <a:r>
              <a:rPr lang="en-US" dirty="0">
                <a:latin typeface="ITC Leawood Std Book" pitchFamily="18" charset="0"/>
              </a:rPr>
              <a:t>and </a:t>
            </a:r>
            <a:r>
              <a:rPr lang="en-US" b="1" dirty="0">
                <a:solidFill>
                  <a:srgbClr val="FF0000"/>
                </a:solidFill>
                <a:latin typeface="ITC Leawood Std Book" pitchFamily="18" charset="0"/>
              </a:rPr>
              <a:t>230 grams</a:t>
            </a:r>
            <a:r>
              <a:rPr lang="en-US" dirty="0">
                <a:latin typeface="ITC Leawood Std Book" pitchFamily="18" charset="0"/>
              </a:rPr>
              <a:t>. </a:t>
            </a:r>
          </a:p>
          <a:p>
            <a:pPr marL="228600" indent="-228600">
              <a:buFontTx/>
              <a:buChar char="•"/>
            </a:pPr>
            <a:endParaRPr lang="en-US" sz="1000" dirty="0">
              <a:solidFill>
                <a:srgbClr val="000000"/>
              </a:solidFill>
              <a:latin typeface="ITC Leawood Std Book" pitchFamily="18" charset="0"/>
            </a:endParaRPr>
          </a:p>
          <a:p>
            <a:pPr marL="228600" lvl="1" indent="-228600">
              <a:buFontTx/>
              <a:buChar char="•"/>
            </a:pPr>
            <a:r>
              <a:rPr lang="en-US" dirty="0">
                <a:latin typeface="ITC Leawood Std Book" pitchFamily="18" charset="0"/>
              </a:rPr>
              <a:t>EPA registration and establishment numbers.</a:t>
            </a:r>
          </a:p>
          <a:p>
            <a:pPr marL="228600" lvl="1" indent="-228600">
              <a:buFontTx/>
              <a:buChar char="•"/>
            </a:pPr>
            <a:endParaRPr lang="en-US" sz="1000" dirty="0">
              <a:latin typeface="ITC Leawood Std Book" pitchFamily="18" charset="0"/>
            </a:endParaRPr>
          </a:p>
          <a:p>
            <a:pPr marL="228600" lvl="1" indent="-228600">
              <a:buFontTx/>
              <a:buChar char="•"/>
            </a:pPr>
            <a:r>
              <a:rPr lang="en-US" dirty="0">
                <a:latin typeface="ITC Leawood Std Book" pitchFamily="18" charset="0"/>
              </a:rPr>
              <a:t>Know the performance of what you are buying.</a:t>
            </a:r>
          </a:p>
          <a:p>
            <a:pPr marL="228600" lvl="1" indent="-228600">
              <a:buFontTx/>
              <a:buChar char="•"/>
            </a:pPr>
            <a:endParaRPr lang="en-US" sz="1000" dirty="0">
              <a:latin typeface="ITC Leawood Std Book" pitchFamily="18" charset="0"/>
            </a:endParaRPr>
          </a:p>
          <a:p>
            <a:pPr marL="228600" lvl="1" indent="-228600">
              <a:buFontTx/>
              <a:buChar char="•"/>
            </a:pPr>
            <a:r>
              <a:rPr lang="en-US" dirty="0">
                <a:latin typeface="ITC Leawood Std Book" pitchFamily="18" charset="0"/>
              </a:rPr>
              <a:t>It will state, “Not for use on humans.”</a:t>
            </a:r>
          </a:p>
          <a:p>
            <a:pPr marL="228600" indent="-228600">
              <a:buFontTx/>
              <a:buChar char="•"/>
            </a:pPr>
            <a:endParaRPr lang="en-US" dirty="0">
              <a:solidFill>
                <a:srgbClr val="000000"/>
              </a:solidFill>
              <a:latin typeface="ITC Leawood Std Book" pitchFamily="18" charset="0"/>
            </a:endParaRPr>
          </a:p>
        </p:txBody>
      </p:sp>
      <p:sp>
        <p:nvSpPr>
          <p:cNvPr id="6" name="Rectangle 5"/>
          <p:cNvSpPr/>
          <p:nvPr/>
        </p:nvSpPr>
        <p:spPr>
          <a:xfrm>
            <a:off x="1140031" y="6258296"/>
            <a:ext cx="973777" cy="28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Box 6"/>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Buying Questions</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8" name="BearClaws.wmv">
            <a:hlinkClick r:id="" action="ppaction://media"/>
          </p:cNvPr>
          <p:cNvPicPr>
            <a:picLocks noChangeAspect="1"/>
          </p:cNvPicPr>
          <p:nvPr>
            <a:videoFile r:link="rId1"/>
            <p:extLst>
              <p:ext uri="{DAA4B4D4-6D71-4841-9C94-3DE7FCFB9230}">
                <p14:media xmlns:p14="http://schemas.microsoft.com/office/powerpoint/2010/main" r:embed="rId2">
                  <p14:trim end="531"/>
                </p14:media>
              </p:ext>
            </p:extLst>
          </p:nvPr>
        </p:nvPicPr>
        <p:blipFill>
          <a:blip r:embed="rId5"/>
          <a:stretch>
            <a:fillRect/>
          </a:stretch>
        </p:blipFill>
        <p:spPr>
          <a:xfrm>
            <a:off x="-12700" y="-418009"/>
            <a:ext cx="9156700" cy="6086972"/>
          </a:xfrm>
          <a:prstGeom prst="rect">
            <a:avLst/>
          </a:prstGeom>
        </p:spPr>
      </p:pic>
      <p:sp>
        <p:nvSpPr>
          <p:cNvPr id="16386" name="TextBox 1"/>
          <p:cNvSpPr txBox="1">
            <a:spLocks noChangeArrowheads="1"/>
          </p:cNvSpPr>
          <p:nvPr/>
        </p:nvSpPr>
        <p:spPr bwMode="auto">
          <a:xfrm>
            <a:off x="7162800" y="5503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endParaRPr lang="en-US" sz="1800" dirty="0"/>
          </a:p>
        </p:txBody>
      </p:sp>
      <p:sp>
        <p:nvSpPr>
          <p:cNvPr id="4" name="TextBox 10"/>
          <p:cNvSpPr txBox="1">
            <a:spLocks noChangeArrowheads="1"/>
          </p:cNvSpPr>
          <p:nvPr/>
        </p:nvSpPr>
        <p:spPr bwMode="auto">
          <a:xfrm>
            <a:off x="0" y="5822364"/>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works.</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9000"/>
    </mc:Choice>
    <mc:Fallback xmlns="">
      <p:transition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0" fill="hold"/>
                                        <p:tgtEl>
                                          <p:spTgt spid="8"/>
                                        </p:tgtEl>
                                      </p:cBhvr>
                                    </p:cmd>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cTn>
                <p:tgtEl>
                  <p:spTgt spid="8"/>
                </p:tgtEl>
              </p:cMediaNode>
            </p:vide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Kodiak 2010 50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42240" y="5531742"/>
            <a:ext cx="5465604" cy="923330"/>
          </a:xfrm>
          <a:prstGeom prst="rect">
            <a:avLst/>
          </a:prstGeom>
          <a:noFill/>
        </p:spPr>
        <p:txBody>
          <a:bodyPr wrap="square">
            <a:spAutoFit/>
          </a:bodyPr>
          <a:lstStyle/>
          <a:p>
            <a:pPr fontAlgn="auto">
              <a:spcBef>
                <a:spcPts val="0"/>
              </a:spcBef>
              <a:spcAft>
                <a:spcPts val="0"/>
              </a:spcAft>
              <a:defRPr/>
            </a:pPr>
            <a:r>
              <a:rPr lang="en-US" sz="5400" dirty="0">
                <a:solidFill>
                  <a:srgbClr val="FFFFFF"/>
                </a:solidFill>
                <a:effectLst>
                  <a:glow rad="76200">
                    <a:schemeClr val="tx1">
                      <a:alpha val="75000"/>
                    </a:schemeClr>
                  </a:glow>
                </a:effectLst>
                <a:latin typeface="ITC Leawood Std Black" pitchFamily="18" charset="0"/>
                <a:ea typeface="+mn-ea"/>
                <a:cs typeface="Arial Black"/>
              </a:rPr>
              <a:t>Section Four</a:t>
            </a:r>
            <a:endParaRPr lang="en-US" sz="4000" dirty="0">
              <a:solidFill>
                <a:srgbClr val="FFFFFF"/>
              </a:solidFill>
              <a:effectLst>
                <a:glow rad="76200">
                  <a:schemeClr val="tx1">
                    <a:alpha val="75000"/>
                  </a:schemeClr>
                </a:glow>
              </a:effectLst>
              <a:latin typeface="ITC Leawood Std Black" pitchFamily="18" charset="0"/>
              <a:ea typeface="+mn-ea"/>
              <a:cs typeface="Arial Black"/>
            </a:endParaRPr>
          </a:p>
        </p:txBody>
      </p:sp>
      <p:sp>
        <p:nvSpPr>
          <p:cNvPr id="7" name="TextBox 6"/>
          <p:cNvSpPr txBox="1"/>
          <p:nvPr/>
        </p:nvSpPr>
        <p:spPr>
          <a:xfrm>
            <a:off x="121920" y="6197818"/>
            <a:ext cx="7315200" cy="523220"/>
          </a:xfrm>
          <a:prstGeom prst="rect">
            <a:avLst/>
          </a:prstGeom>
          <a:noFill/>
        </p:spPr>
        <p:txBody>
          <a:bodyPr wrap="square">
            <a:spAutoFit/>
          </a:bodyPr>
          <a:lstStyle/>
          <a:p>
            <a:pPr fontAlgn="auto">
              <a:spcBef>
                <a:spcPts val="0"/>
              </a:spcBef>
              <a:spcAft>
                <a:spcPts val="0"/>
              </a:spcAft>
              <a:defRPr/>
            </a:pPr>
            <a:r>
              <a:rPr lang="en-US" sz="2800" dirty="0">
                <a:solidFill>
                  <a:srgbClr val="FFFFFF"/>
                </a:solidFill>
                <a:effectLst>
                  <a:glow rad="76200">
                    <a:schemeClr val="tx1">
                      <a:alpha val="75000"/>
                    </a:schemeClr>
                  </a:glow>
                </a:effectLst>
                <a:latin typeface="ITC Leawood Std Black" pitchFamily="18" charset="0"/>
                <a:ea typeface="+mn-ea"/>
                <a:cs typeface="Arial Black"/>
              </a:rPr>
              <a:t>How &amp; When to Use Bear Spray</a:t>
            </a:r>
          </a:p>
        </p:txBody>
      </p:sp>
    </p:spTree>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5" name="Text Box 5"/>
          <p:cNvSpPr txBox="1">
            <a:spLocks noChangeArrowheads="1"/>
          </p:cNvSpPr>
          <p:nvPr/>
        </p:nvSpPr>
        <p:spPr bwMode="auto">
          <a:xfrm>
            <a:off x="376237" y="5145504"/>
            <a:ext cx="84486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defRPr/>
            </a:pPr>
            <a:r>
              <a:rPr lang="en-US" sz="1800" dirty="0">
                <a:latin typeface="ITC Leawood Std Book" pitchFamily="18" charset="0"/>
              </a:rPr>
              <a:t>If you came across this situation on foot, how would this bear respond?  How would it charge? How would you use your Bear Spray?</a:t>
            </a:r>
          </a:p>
        </p:txBody>
      </p:sp>
      <p:pic>
        <p:nvPicPr>
          <p:cNvPr id="62466" name="Picture 6" descr="271397_4046419431900_1881761730_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463" y="500063"/>
            <a:ext cx="5610225"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365125" y="5791835"/>
            <a:ext cx="86074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defRPr/>
            </a:pPr>
            <a:r>
              <a:rPr lang="en-US" sz="1800" dirty="0">
                <a:latin typeface="ITC Leawood Std Book" pitchFamily="18" charset="0"/>
              </a:rPr>
              <a:t>This bear is obviously on a fresh kill and could charge spontaneously and very aggressively, leaving little time to respond. (</a:t>
            </a:r>
            <a:r>
              <a:rPr lang="en-US" sz="1800" b="1" dirty="0">
                <a:solidFill>
                  <a:srgbClr val="FF0000"/>
                </a:solidFill>
                <a:latin typeface="ITC Leawood Std Book" pitchFamily="18" charset="0"/>
              </a:rPr>
              <a:t>Be prepared</a:t>
            </a:r>
            <a:r>
              <a:rPr lang="en-US" sz="1800" dirty="0">
                <a:latin typeface="ITC Leawood Std Book" pitchFamily="18" charset="0"/>
              </a:rPr>
              <a:t>.)</a:t>
            </a:r>
          </a:p>
        </p:txBody>
      </p:sp>
    </p:spTree>
    <p:extLst>
      <p:ext uri="{BB962C8B-B14F-4D97-AF65-F5344CB8AC3E}">
        <p14:creationId xmlns:p14="http://schemas.microsoft.com/office/powerpoint/2010/main" val="105468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7162800" y="5503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endParaRPr lang="en-US" sz="1800" dirty="0"/>
          </a:p>
        </p:txBody>
      </p:sp>
      <p:pic>
        <p:nvPicPr>
          <p:cNvPr id="8" name="Picture 8" descr="Holster Bear Spr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1426" y="4310586"/>
            <a:ext cx="2313812" cy="237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kayak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2725" y="4310586"/>
            <a:ext cx="3175313" cy="237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chest hol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052" y="444499"/>
            <a:ext cx="1614847" cy="3075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img1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141" y="3719513"/>
            <a:ext cx="1966912" cy="298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p:cNvSpPr txBox="1">
            <a:spLocks noChangeArrowheads="1"/>
          </p:cNvSpPr>
          <p:nvPr/>
        </p:nvSpPr>
        <p:spPr bwMode="auto">
          <a:xfrm>
            <a:off x="2198052" y="801933"/>
            <a:ext cx="6905307" cy="350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285750" indent="-28575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SzPct val="150000"/>
              <a:buFont typeface="Arial" pitchFamily="34" charset="0"/>
              <a:buChar char="•"/>
              <a:defRPr/>
            </a:pPr>
            <a:r>
              <a:rPr lang="en-US" sz="1800" dirty="0">
                <a:latin typeface="ITC Leawood Std Book" pitchFamily="18" charset="0"/>
              </a:rPr>
              <a:t>Bear Spray can easily be carried in an accessible hip or chest holster. (Practice removing the can from the holster so that it is </a:t>
            </a:r>
            <a:r>
              <a:rPr lang="en-US" sz="1800" b="1" dirty="0">
                <a:solidFill>
                  <a:srgbClr val="FF0000"/>
                </a:solidFill>
                <a:latin typeface="ITC Leawood Std Book" pitchFamily="18" charset="0"/>
              </a:rPr>
              <a:t>spontaneous</a:t>
            </a:r>
            <a:r>
              <a:rPr lang="en-US" sz="1800" dirty="0">
                <a:latin typeface="ITC Leawood Std Book" pitchFamily="18" charset="0"/>
              </a:rPr>
              <a:t>.)</a:t>
            </a:r>
          </a:p>
          <a:p>
            <a:pPr eaLnBrk="1" hangingPunct="1">
              <a:buSzPct val="150000"/>
              <a:buFont typeface="Arial" pitchFamily="34" charset="0"/>
              <a:buChar char="•"/>
              <a:defRPr/>
            </a:pPr>
            <a:endParaRPr lang="en-US" sz="800" dirty="0">
              <a:latin typeface="ITC Leawood Std Book" pitchFamily="18" charset="0"/>
            </a:endParaRPr>
          </a:p>
          <a:p>
            <a:pPr eaLnBrk="1" hangingPunct="1">
              <a:buSzPct val="150000"/>
              <a:buFont typeface="Arial" pitchFamily="34" charset="0"/>
              <a:buChar char="•"/>
              <a:defRPr/>
            </a:pPr>
            <a:r>
              <a:rPr lang="en-US" sz="1800" dirty="0">
                <a:latin typeface="ITC Leawood Std Book" pitchFamily="18" charset="0"/>
              </a:rPr>
              <a:t>During winter months, put your Bear Spray in an insulated bottle warmer and place in a readily accessible side pocket to </a:t>
            </a:r>
            <a:r>
              <a:rPr lang="en-US" sz="1800" b="1" dirty="0">
                <a:solidFill>
                  <a:srgbClr val="FF0000"/>
                </a:solidFill>
                <a:latin typeface="ITC Leawood Std Book" pitchFamily="18" charset="0"/>
              </a:rPr>
              <a:t>keep the ingredients warm for better performance</a:t>
            </a:r>
            <a:r>
              <a:rPr lang="en-US" sz="1800" dirty="0">
                <a:latin typeface="ITC Leawood Std Book" pitchFamily="18" charset="0"/>
              </a:rPr>
              <a:t>.</a:t>
            </a:r>
          </a:p>
          <a:p>
            <a:pPr eaLnBrk="1" hangingPunct="1">
              <a:buSzPct val="150000"/>
              <a:buFont typeface="Arial" pitchFamily="34" charset="0"/>
              <a:buChar char="•"/>
              <a:defRPr/>
            </a:pPr>
            <a:endParaRPr lang="en-US" sz="800" dirty="0">
              <a:latin typeface="ITC Leawood Std Book" pitchFamily="18" charset="0"/>
            </a:endParaRPr>
          </a:p>
          <a:p>
            <a:pPr eaLnBrk="1" hangingPunct="1">
              <a:buSzPct val="150000"/>
              <a:buFont typeface="Arial" pitchFamily="34" charset="0"/>
              <a:buChar char="•"/>
              <a:defRPr/>
            </a:pPr>
            <a:r>
              <a:rPr lang="en-US" sz="1800" dirty="0">
                <a:latin typeface="ITC Leawood Std Book" pitchFamily="18" charset="0"/>
              </a:rPr>
              <a:t>Rafters and kayakers can attach to their craft or carry in a chest holster.</a:t>
            </a:r>
          </a:p>
          <a:p>
            <a:pPr eaLnBrk="1" hangingPunct="1">
              <a:buSzPct val="150000"/>
              <a:buFont typeface="Arial" pitchFamily="34" charset="0"/>
              <a:buChar char="•"/>
              <a:defRPr/>
            </a:pPr>
            <a:endParaRPr lang="en-US" sz="800" dirty="0">
              <a:latin typeface="ITC Leawood Std Book" pitchFamily="18" charset="0"/>
            </a:endParaRPr>
          </a:p>
          <a:p>
            <a:pPr eaLnBrk="1" hangingPunct="1">
              <a:buSzPct val="150000"/>
              <a:buFont typeface="Arial" pitchFamily="34" charset="0"/>
              <a:buChar char="•"/>
              <a:defRPr/>
            </a:pPr>
            <a:r>
              <a:rPr lang="en-US" sz="1800" dirty="0">
                <a:latin typeface="ITC Leawood Std Book" pitchFamily="18" charset="0"/>
              </a:rPr>
              <a:t>Mountain bikers should have it readily accessible in either a chest or hip holster.</a:t>
            </a:r>
          </a:p>
        </p:txBody>
      </p:sp>
      <p:sp>
        <p:nvSpPr>
          <p:cNvPr id="14" name="TextBox 13"/>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Carrying Bear Spray</a:t>
            </a:r>
            <a:endParaRPr lang="en-US" sz="3200" b="1" dirty="0">
              <a:solidFill>
                <a:srgbClr val="FF0000"/>
              </a:solidFill>
              <a:latin typeface="ITC Leawood Std Black" pitchFamily="18" charset="0"/>
            </a:endParaRPr>
          </a:p>
        </p:txBody>
      </p:sp>
    </p:spTree>
    <p:extLst>
      <p:ext uri="{BB962C8B-B14F-4D97-AF65-F5344CB8AC3E}">
        <p14:creationId xmlns:p14="http://schemas.microsoft.com/office/powerpoint/2010/main" val="18641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7162800" y="5503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endParaRPr lang="en-US" sz="1800" dirty="0"/>
          </a:p>
        </p:txBody>
      </p:sp>
      <p:sp>
        <p:nvSpPr>
          <p:cNvPr id="13" name="TextBox 4"/>
          <p:cNvSpPr txBox="1">
            <a:spLocks noChangeArrowheads="1"/>
          </p:cNvSpPr>
          <p:nvPr/>
        </p:nvSpPr>
        <p:spPr bwMode="auto">
          <a:xfrm>
            <a:off x="144145" y="1072833"/>
            <a:ext cx="4821238"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fontAlgn="b" hangingPunct="1"/>
            <a:endParaRPr lang="en-US" sz="1800" b="1" dirty="0">
              <a:latin typeface="ITC Leawood Std Book" pitchFamily="18" charset="0"/>
            </a:endParaRPr>
          </a:p>
          <a:p>
            <a:pPr marL="285750" indent="-285750" eaLnBrk="1" fontAlgn="b" hangingPunct="1">
              <a:buSzPct val="150000"/>
              <a:buFont typeface="Arial" panose="020B0604020202020204" pitchFamily="34" charset="0"/>
              <a:buChar char="•"/>
            </a:pPr>
            <a:r>
              <a:rPr lang="en-US" sz="1800" dirty="0">
                <a:latin typeface="ITC Leawood Std Book" pitchFamily="18" charset="0"/>
              </a:rPr>
              <a:t>Firmly grasp the can with one hand by placing your finger through the circular hole located under the trigger. </a:t>
            </a:r>
          </a:p>
          <a:p>
            <a:pPr marL="285750" indent="-285750" eaLnBrk="1" fontAlgn="b" hangingPunct="1">
              <a:buFont typeface="Arial" panose="020B0604020202020204" pitchFamily="34" charset="0"/>
              <a:buChar char="•"/>
            </a:pPr>
            <a:endParaRPr lang="en-US" sz="1800" dirty="0">
              <a:latin typeface="ITC Leawood Std Book" pitchFamily="18" charset="0"/>
            </a:endParaRPr>
          </a:p>
          <a:p>
            <a:pPr marL="285750" indent="-285750" eaLnBrk="1" fontAlgn="b" hangingPunct="1">
              <a:buSzPct val="150000"/>
              <a:buFont typeface="Arial" panose="020B0604020202020204" pitchFamily="34" charset="0"/>
              <a:buChar char="•"/>
            </a:pPr>
            <a:r>
              <a:rPr lang="en-US" sz="1800" dirty="0">
                <a:latin typeface="ITC Leawood Std Book" pitchFamily="18" charset="0"/>
              </a:rPr>
              <a:t>Place your thumb in front of the </a:t>
            </a:r>
            <a:r>
              <a:rPr lang="en-US" sz="1800" b="1" dirty="0">
                <a:solidFill>
                  <a:srgbClr val="FF0000"/>
                </a:solidFill>
                <a:latin typeface="ITC Leawood Std Book" pitchFamily="18" charset="0"/>
              </a:rPr>
              <a:t>safety wedge </a:t>
            </a:r>
            <a:r>
              <a:rPr lang="en-US" sz="1800" dirty="0">
                <a:latin typeface="ITC Leawood Std Book" pitchFamily="18" charset="0"/>
              </a:rPr>
              <a:t>and pull directly back toward you. The </a:t>
            </a:r>
            <a:r>
              <a:rPr lang="en-US" sz="1800" b="1" dirty="0">
                <a:solidFill>
                  <a:srgbClr val="FF0000"/>
                </a:solidFill>
                <a:latin typeface="ITC Leawood Std Book" pitchFamily="18" charset="0"/>
              </a:rPr>
              <a:t>safety wedge </a:t>
            </a:r>
            <a:r>
              <a:rPr lang="en-US" sz="1800" dirty="0">
                <a:latin typeface="ITC Leawood Std Book" pitchFamily="18" charset="0"/>
              </a:rPr>
              <a:t>will pull back and fall from can.</a:t>
            </a:r>
          </a:p>
          <a:p>
            <a:pPr marL="285750" indent="-285750" eaLnBrk="1" fontAlgn="b" hangingPunct="1">
              <a:buFont typeface="Arial" panose="020B0604020202020204" pitchFamily="34" charset="0"/>
              <a:buChar char="•"/>
            </a:pPr>
            <a:endParaRPr lang="en-US" sz="1800" dirty="0">
              <a:latin typeface="ITC Leawood Std Book" pitchFamily="18" charset="0"/>
            </a:endParaRPr>
          </a:p>
          <a:p>
            <a:pPr marL="285750" indent="-285750" eaLnBrk="1" fontAlgn="b" hangingPunct="1">
              <a:buSzPct val="150000"/>
              <a:buFont typeface="Arial" panose="020B0604020202020204" pitchFamily="34" charset="0"/>
              <a:buChar char="•"/>
            </a:pPr>
            <a:r>
              <a:rPr lang="en-US" sz="1800" dirty="0">
                <a:latin typeface="ITC Leawood Std Book" pitchFamily="18" charset="0"/>
              </a:rPr>
              <a:t>The trigger is now accessible and is operated by simply pushing down with your thumb.</a:t>
            </a:r>
          </a:p>
          <a:p>
            <a:pPr marL="285750" indent="-285750" eaLnBrk="1" fontAlgn="b" hangingPunct="1">
              <a:buFont typeface="Arial" panose="020B0604020202020204" pitchFamily="34" charset="0"/>
              <a:buChar char="•"/>
            </a:pPr>
            <a:endParaRPr lang="en-US" sz="1800" dirty="0">
              <a:latin typeface="ITC Leawood Std Book" pitchFamily="18" charset="0"/>
            </a:endParaRPr>
          </a:p>
          <a:p>
            <a:pPr marL="285750" indent="-285750" eaLnBrk="1" fontAlgn="b" hangingPunct="1">
              <a:buSzPct val="150000"/>
              <a:buFont typeface="Arial" panose="020B0604020202020204" pitchFamily="34" charset="0"/>
              <a:buChar char="•"/>
            </a:pPr>
            <a:r>
              <a:rPr lang="en-US" sz="1800" dirty="0">
                <a:latin typeface="ITC Leawood Std Book" pitchFamily="18" charset="0"/>
              </a:rPr>
              <a:t>Hold the can firmly </a:t>
            </a:r>
            <a:r>
              <a:rPr lang="en-US" sz="1800" b="1" dirty="0">
                <a:solidFill>
                  <a:srgbClr val="FF0000"/>
                </a:solidFill>
                <a:latin typeface="ITC Leawood Std Book" pitchFamily="18" charset="0"/>
              </a:rPr>
              <a:t>so it does not tilt up</a:t>
            </a:r>
            <a:r>
              <a:rPr lang="en-US" sz="1800" dirty="0">
                <a:latin typeface="ITC Leawood Std Book" pitchFamily="18" charset="0"/>
              </a:rPr>
              <a:t> and spray above of the bear.</a:t>
            </a:r>
          </a:p>
          <a:p>
            <a:pPr eaLnBrk="1" hangingPunct="1"/>
            <a:endParaRPr lang="en-US" sz="1800" dirty="0">
              <a:latin typeface="ITC Leawood Std Book" pitchFamily="18" charset="0"/>
            </a:endParaRPr>
          </a:p>
        </p:txBody>
      </p:sp>
      <p:pic>
        <p:nvPicPr>
          <p:cNvPr id="14"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r="35640"/>
          <a:stretch/>
        </p:blipFill>
        <p:spPr bwMode="auto">
          <a:xfrm flipH="1">
            <a:off x="4966007" y="1618563"/>
            <a:ext cx="3807889" cy="393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TextBox 6"/>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Removing Safety Wedge</a:t>
            </a:r>
            <a:endParaRPr lang="en-US" sz="3200" b="1" dirty="0">
              <a:solidFill>
                <a:srgbClr val="FF0000"/>
              </a:solidFill>
              <a:latin typeface="ITC Leawood Std Black" pitchFamily="18" charset="0"/>
            </a:endParaRPr>
          </a:p>
        </p:txBody>
      </p:sp>
      <p:sp>
        <p:nvSpPr>
          <p:cNvPr id="2" name="TextBox 1"/>
          <p:cNvSpPr txBox="1"/>
          <p:nvPr/>
        </p:nvSpPr>
        <p:spPr>
          <a:xfrm>
            <a:off x="6869951" y="1249231"/>
            <a:ext cx="2079011" cy="369332"/>
          </a:xfrm>
          <a:prstGeom prst="rect">
            <a:avLst/>
          </a:prstGeom>
          <a:noFill/>
        </p:spPr>
        <p:txBody>
          <a:bodyPr wrap="square" rtlCol="0">
            <a:spAutoFit/>
          </a:bodyPr>
          <a:lstStyle/>
          <a:p>
            <a:r>
              <a:rPr lang="en-US" b="1" dirty="0">
                <a:solidFill>
                  <a:srgbClr val="FF0000"/>
                </a:solidFill>
                <a:latin typeface="ITC Leawood Std Medium" panose="0206070305050A020404" pitchFamily="18" charset="0"/>
              </a:rPr>
              <a:t>Safety Wedge</a:t>
            </a:r>
          </a:p>
        </p:txBody>
      </p:sp>
      <p:sp>
        <p:nvSpPr>
          <p:cNvPr id="8" name="Line 15"/>
          <p:cNvSpPr>
            <a:spLocks noChangeShapeType="1"/>
          </p:cNvSpPr>
          <p:nvPr/>
        </p:nvSpPr>
        <p:spPr bwMode="auto">
          <a:xfrm flipH="1">
            <a:off x="6721098" y="1433896"/>
            <a:ext cx="148851" cy="788604"/>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
        <p:nvSpPr>
          <p:cNvPr id="3" name="Rectangle 2"/>
          <p:cNvSpPr/>
          <p:nvPr/>
        </p:nvSpPr>
        <p:spPr>
          <a:xfrm>
            <a:off x="144144" y="5718139"/>
            <a:ext cx="8629751" cy="646331"/>
          </a:xfrm>
          <a:prstGeom prst="rect">
            <a:avLst/>
          </a:prstGeom>
        </p:spPr>
        <p:txBody>
          <a:bodyPr wrap="square">
            <a:spAutoFit/>
          </a:bodyPr>
          <a:lstStyle/>
          <a:p>
            <a:pPr marL="285750" indent="-285750" eaLnBrk="1" fontAlgn="b" hangingPunct="1">
              <a:buSzPct val="150000"/>
              <a:buFont typeface="Arial" panose="020B0604020202020204" pitchFamily="34" charset="0"/>
              <a:buChar char="•"/>
            </a:pPr>
            <a:r>
              <a:rPr lang="en-US" dirty="0">
                <a:latin typeface="ITC Leawood Std Book" pitchFamily="18" charset="0"/>
              </a:rPr>
              <a:t>Practice removing the canister from the holster and the safety wedge so that it is </a:t>
            </a:r>
            <a:r>
              <a:rPr lang="en-US" b="1" dirty="0">
                <a:solidFill>
                  <a:srgbClr val="FF0000"/>
                </a:solidFill>
                <a:latin typeface="ITC Leawood Std Book" pitchFamily="18" charset="0"/>
              </a:rPr>
              <a:t>spontaneous</a:t>
            </a:r>
            <a:r>
              <a:rPr lang="en-US" dirty="0">
                <a:latin typeface="ITC Leawood Std Book" pitchFamily="18" charset="0"/>
              </a:rPr>
              <a:t>.</a:t>
            </a:r>
          </a:p>
        </p:txBody>
      </p:sp>
    </p:spTree>
    <p:extLst>
      <p:ext uri="{BB962C8B-B14F-4D97-AF65-F5344CB8AC3E}">
        <p14:creationId xmlns:p14="http://schemas.microsoft.com/office/powerpoint/2010/main" val="359316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6917140" y="514177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endParaRPr lang="en-US" sz="1800" dirty="0"/>
          </a:p>
        </p:txBody>
      </p:sp>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353" y="1292085"/>
            <a:ext cx="3270250" cy="217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353" y="4154348"/>
            <a:ext cx="3321050"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 name="Line 15"/>
          <p:cNvSpPr>
            <a:spLocks noChangeShapeType="1"/>
          </p:cNvSpPr>
          <p:nvPr/>
        </p:nvSpPr>
        <p:spPr bwMode="auto">
          <a:xfrm>
            <a:off x="2611840" y="2023923"/>
            <a:ext cx="1401763" cy="40005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
        <p:nvSpPr>
          <p:cNvPr id="18" name="Line 16"/>
          <p:cNvSpPr>
            <a:spLocks noChangeShapeType="1"/>
          </p:cNvSpPr>
          <p:nvPr/>
        </p:nvSpPr>
        <p:spPr bwMode="auto">
          <a:xfrm flipV="1">
            <a:off x="2561040" y="4352785"/>
            <a:ext cx="1452563" cy="328613"/>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
        <p:nvSpPr>
          <p:cNvPr id="32" name="Text Box 5"/>
          <p:cNvSpPr txBox="1">
            <a:spLocks noChangeArrowheads="1"/>
          </p:cNvSpPr>
          <p:nvPr/>
        </p:nvSpPr>
        <p:spPr bwMode="auto">
          <a:xfrm>
            <a:off x="398865" y="925373"/>
            <a:ext cx="40158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defRPr/>
            </a:pPr>
            <a:r>
              <a:rPr lang="en-US" sz="1800" dirty="0">
                <a:latin typeface="ITC Leawood Std Medium" pitchFamily="18" charset="0"/>
              </a:rPr>
              <a:t>Correct Spray (so it billows up):</a:t>
            </a:r>
          </a:p>
        </p:txBody>
      </p:sp>
      <p:sp>
        <p:nvSpPr>
          <p:cNvPr id="33" name="Text Box 6"/>
          <p:cNvSpPr txBox="1">
            <a:spLocks noChangeArrowheads="1"/>
          </p:cNvSpPr>
          <p:nvPr/>
        </p:nvSpPr>
        <p:spPr bwMode="auto">
          <a:xfrm>
            <a:off x="394103" y="3787635"/>
            <a:ext cx="39869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defRPr/>
            </a:pPr>
            <a:r>
              <a:rPr lang="en-US" sz="1800" dirty="0">
                <a:latin typeface="ITC Leawood Std Medium" pitchFamily="18" charset="0"/>
              </a:rPr>
              <a:t>Incorrect Spray (shoots above):</a:t>
            </a:r>
          </a:p>
        </p:txBody>
      </p:sp>
      <p:pic>
        <p:nvPicPr>
          <p:cNvPr id="3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353" y="1292085"/>
            <a:ext cx="3270250" cy="217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353" y="4154348"/>
            <a:ext cx="3321050"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7" name="Line 15"/>
          <p:cNvSpPr>
            <a:spLocks noChangeShapeType="1"/>
          </p:cNvSpPr>
          <p:nvPr/>
        </p:nvSpPr>
        <p:spPr bwMode="auto">
          <a:xfrm>
            <a:off x="2611841" y="2023923"/>
            <a:ext cx="1010134" cy="256139"/>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
        <p:nvSpPr>
          <p:cNvPr id="38" name="Line 16"/>
          <p:cNvSpPr>
            <a:spLocks noChangeShapeType="1"/>
          </p:cNvSpPr>
          <p:nvPr/>
        </p:nvSpPr>
        <p:spPr bwMode="auto">
          <a:xfrm flipV="1">
            <a:off x="2561040" y="4352784"/>
            <a:ext cx="1060935" cy="328613"/>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
        <p:nvSpPr>
          <p:cNvPr id="39" name="Text Box 17"/>
          <p:cNvSpPr txBox="1">
            <a:spLocks noChangeArrowheads="1"/>
          </p:cNvSpPr>
          <p:nvPr/>
        </p:nvSpPr>
        <p:spPr bwMode="auto">
          <a:xfrm>
            <a:off x="4539065" y="1408310"/>
            <a:ext cx="4094163"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defRPr/>
            </a:pPr>
            <a:r>
              <a:rPr lang="en-US" sz="1800" dirty="0">
                <a:latin typeface="ITC Leawood Std Book" pitchFamily="18" charset="0"/>
              </a:rPr>
              <a:t>Bear spray is dispersed in a powerful expanding cloud that will billow up in front of the charging or attacking bear.  Direct the spray slightly downward to create a large expanding cloud </a:t>
            </a:r>
            <a:r>
              <a:rPr lang="en-US" sz="1800" b="1" dirty="0">
                <a:solidFill>
                  <a:srgbClr val="FF0000"/>
                </a:solidFill>
                <a:latin typeface="ITC Leawood Std Book" pitchFamily="18" charset="0"/>
              </a:rPr>
              <a:t>in front of </a:t>
            </a:r>
            <a:r>
              <a:rPr lang="en-US" sz="1800" dirty="0">
                <a:latin typeface="ITC Leawood Std Book" pitchFamily="18" charset="0"/>
              </a:rPr>
              <a:t>the charging bear.  </a:t>
            </a:r>
          </a:p>
        </p:txBody>
      </p:sp>
      <p:sp>
        <p:nvSpPr>
          <p:cNvPr id="40" name="Text Box 18"/>
          <p:cNvSpPr txBox="1">
            <a:spLocks noChangeArrowheads="1"/>
          </p:cNvSpPr>
          <p:nvPr/>
        </p:nvSpPr>
        <p:spPr bwMode="auto">
          <a:xfrm>
            <a:off x="4539064" y="4333597"/>
            <a:ext cx="409416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dirty="0">
                <a:latin typeface="ITC Leawood Std Book" pitchFamily="18" charset="0"/>
                <a:ea typeface="ＭＳ Ｐゴシック" charset="0"/>
                <a:cs typeface="ＭＳ Ｐゴシック" charset="0"/>
              </a:rPr>
              <a:t>If the bear spray canister is not held firmly, when you push down on the trigger, the can will tilt upward and disperse the powerful expanding cloud </a:t>
            </a:r>
            <a:r>
              <a:rPr lang="en-US" b="1" dirty="0">
                <a:solidFill>
                  <a:srgbClr val="FF0000"/>
                </a:solidFill>
                <a:latin typeface="ITC Leawood Std Book" pitchFamily="18" charset="0"/>
                <a:ea typeface="ＭＳ Ｐゴシック" charset="0"/>
                <a:cs typeface="ＭＳ Ｐゴシック" charset="0"/>
              </a:rPr>
              <a:t>above </a:t>
            </a:r>
            <a:r>
              <a:rPr lang="en-US" dirty="0">
                <a:latin typeface="ITC Leawood Std Book" pitchFamily="18" charset="0"/>
                <a:ea typeface="ＭＳ Ｐゴシック" charset="0"/>
                <a:cs typeface="ＭＳ Ｐゴシック" charset="0"/>
              </a:rPr>
              <a:t>the charging bear.  </a:t>
            </a:r>
          </a:p>
        </p:txBody>
      </p:sp>
      <p:sp>
        <p:nvSpPr>
          <p:cNvPr id="20" name="TextBox 19"/>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It Billows Up</a:t>
            </a:r>
            <a:endParaRPr lang="en-US" sz="3200" b="1" dirty="0">
              <a:solidFill>
                <a:srgbClr val="FF0000"/>
              </a:solidFill>
              <a:latin typeface="ITC Leawood Std Black" pitchFamily="18" charset="0"/>
            </a:endParaRPr>
          </a:p>
        </p:txBody>
      </p:sp>
    </p:spTree>
    <p:extLst>
      <p:ext uri="{BB962C8B-B14F-4D97-AF65-F5344CB8AC3E}">
        <p14:creationId xmlns:p14="http://schemas.microsoft.com/office/powerpoint/2010/main" val="335495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7162800" y="5503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endParaRPr lang="en-US" sz="1800" dirty="0"/>
          </a:p>
        </p:txBody>
      </p:sp>
      <p:sp>
        <p:nvSpPr>
          <p:cNvPr id="5" name="Text Box 6"/>
          <p:cNvSpPr txBox="1">
            <a:spLocks noChangeArrowheads="1"/>
          </p:cNvSpPr>
          <p:nvPr/>
        </p:nvSpPr>
        <p:spPr bwMode="auto">
          <a:xfrm>
            <a:off x="608013" y="1339334"/>
            <a:ext cx="16995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defRPr/>
            </a:pPr>
            <a:r>
              <a:rPr lang="en-US" sz="1800" b="1" dirty="0">
                <a:latin typeface="ITC Leawood Std Book" pitchFamily="18" charset="0"/>
              </a:rPr>
              <a:t>One-Handed </a:t>
            </a:r>
          </a:p>
        </p:txBody>
      </p:sp>
      <p:sp>
        <p:nvSpPr>
          <p:cNvPr id="6" name="Text Box 7"/>
          <p:cNvSpPr txBox="1">
            <a:spLocks noChangeArrowheads="1"/>
          </p:cNvSpPr>
          <p:nvPr/>
        </p:nvSpPr>
        <p:spPr bwMode="auto">
          <a:xfrm>
            <a:off x="4713288" y="1355168"/>
            <a:ext cx="16594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defRPr/>
            </a:pPr>
            <a:r>
              <a:rPr lang="en-US" sz="1800" b="1" dirty="0">
                <a:latin typeface="ITC Leawood Std Book" pitchFamily="18" charset="0"/>
              </a:rPr>
              <a:t>Two-Handed</a:t>
            </a:r>
          </a:p>
        </p:txBody>
      </p:sp>
      <p:sp>
        <p:nvSpPr>
          <p:cNvPr id="7" name="Text Box 8"/>
          <p:cNvSpPr txBox="1">
            <a:spLocks noChangeArrowheads="1"/>
          </p:cNvSpPr>
          <p:nvPr/>
        </p:nvSpPr>
        <p:spPr bwMode="auto">
          <a:xfrm>
            <a:off x="608343" y="1724500"/>
            <a:ext cx="359251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8600" indent="-228600"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marL="0" indent="0" defTabSz="914400" eaLnBrk="1" hangingPunct="1">
              <a:defRPr/>
            </a:pPr>
            <a:r>
              <a:rPr lang="en-US" sz="1800" dirty="0">
                <a:latin typeface="ITC Leawood Std Book" pitchFamily="18" charset="0"/>
              </a:rPr>
              <a:t>A person with firearm experience or practice with Bear Spray can firmly hold and direct the spray slightly downward and </a:t>
            </a:r>
            <a:r>
              <a:rPr lang="en-US" sz="1800" b="1" dirty="0">
                <a:solidFill>
                  <a:srgbClr val="FF0000"/>
                </a:solidFill>
                <a:latin typeface="ITC Leawood Std Book" pitchFamily="18" charset="0"/>
              </a:rPr>
              <a:t>remain facing</a:t>
            </a:r>
            <a:r>
              <a:rPr lang="en-US" sz="1800" dirty="0">
                <a:latin typeface="ITC Leawood Std Book" pitchFamily="18" charset="0"/>
              </a:rPr>
              <a:t> the charging bear.</a:t>
            </a:r>
          </a:p>
        </p:txBody>
      </p:sp>
      <p:sp>
        <p:nvSpPr>
          <p:cNvPr id="8" name="Text Box 9"/>
          <p:cNvSpPr txBox="1">
            <a:spLocks noChangeArrowheads="1"/>
          </p:cNvSpPr>
          <p:nvPr/>
        </p:nvSpPr>
        <p:spPr bwMode="auto">
          <a:xfrm>
            <a:off x="4705749" y="1724500"/>
            <a:ext cx="394811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8600" indent="-228600"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marL="0" indent="0" defTabSz="914400" eaLnBrk="1" hangingPunct="1">
              <a:defRPr/>
            </a:pPr>
            <a:r>
              <a:rPr lang="en-US" sz="1800" dirty="0">
                <a:latin typeface="ITC Leawood Std Book" pitchFamily="18" charset="0"/>
              </a:rPr>
              <a:t>A person with no firearm experience may need to hold the can with two hands in order to hold it firmly in a downward position and </a:t>
            </a:r>
            <a:r>
              <a:rPr lang="en-US" sz="1800" b="1" dirty="0">
                <a:solidFill>
                  <a:srgbClr val="FF0000"/>
                </a:solidFill>
                <a:latin typeface="ITC Leawood Std Book" pitchFamily="18" charset="0"/>
              </a:rPr>
              <a:t>remain facing </a:t>
            </a:r>
            <a:r>
              <a:rPr lang="en-US" sz="1800" dirty="0">
                <a:latin typeface="ITC Leawood Std Book" pitchFamily="18" charset="0"/>
              </a:rPr>
              <a:t>the charging bear</a:t>
            </a:r>
          </a:p>
        </p:txBody>
      </p:sp>
      <p:pic>
        <p:nvPicPr>
          <p:cNvPr id="9"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8525" y="3767138"/>
            <a:ext cx="4097338"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50825" y="3767138"/>
            <a:ext cx="4106863"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 name="TextBox 11"/>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Holding the Can</a:t>
            </a:r>
            <a:endParaRPr lang="en-US" sz="3200" b="1" dirty="0">
              <a:solidFill>
                <a:srgbClr val="FF0000"/>
              </a:solidFill>
              <a:latin typeface="ITC Leawood Std Black" pitchFamily="18" charset="0"/>
            </a:endParaRPr>
          </a:p>
        </p:txBody>
      </p:sp>
    </p:spTree>
    <p:extLst>
      <p:ext uri="{BB962C8B-B14F-4D97-AF65-F5344CB8AC3E}">
        <p14:creationId xmlns:p14="http://schemas.microsoft.com/office/powerpoint/2010/main" val="27906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 name="Picture 11" descr="DSC_82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669" y="2303813"/>
            <a:ext cx="4368619" cy="290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1"/>
          <p:cNvSpPr txBox="1">
            <a:spLocks noChangeArrowheads="1"/>
          </p:cNvSpPr>
          <p:nvPr/>
        </p:nvSpPr>
        <p:spPr bwMode="auto">
          <a:xfrm>
            <a:off x="7162800" y="5503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endParaRPr lang="en-US" sz="1800" dirty="0"/>
          </a:p>
        </p:txBody>
      </p:sp>
      <p:pic>
        <p:nvPicPr>
          <p:cNvPr id="35" name="Picture 8" descr="DSC_82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77" y="2303815"/>
            <a:ext cx="4368517" cy="290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10"/>
          <p:cNvSpPr txBox="1">
            <a:spLocks noChangeArrowheads="1"/>
          </p:cNvSpPr>
          <p:nvPr/>
        </p:nvSpPr>
        <p:spPr bwMode="auto">
          <a:xfrm>
            <a:off x="5048448" y="2399385"/>
            <a:ext cx="14422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fontAlgn="b" hangingPunct="1"/>
            <a:r>
              <a:rPr lang="en-US" sz="1800" b="1" dirty="0">
                <a:solidFill>
                  <a:srgbClr val="FF0000"/>
                </a:solidFill>
                <a:latin typeface="ITC Leawood Std Medium" pitchFamily="18" charset="0"/>
              </a:rPr>
              <a:t>Incorrect</a:t>
            </a:r>
            <a:endParaRPr lang="en-US" sz="1800" b="1" dirty="0">
              <a:solidFill>
                <a:srgbClr val="FF0000"/>
              </a:solidFill>
            </a:endParaRPr>
          </a:p>
        </p:txBody>
      </p:sp>
      <p:sp>
        <p:nvSpPr>
          <p:cNvPr id="45" name="Text Box 15"/>
          <p:cNvSpPr txBox="1">
            <a:spLocks noChangeArrowheads="1"/>
          </p:cNvSpPr>
          <p:nvPr/>
        </p:nvSpPr>
        <p:spPr bwMode="auto">
          <a:xfrm>
            <a:off x="2981356" y="3818330"/>
            <a:ext cx="15039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r>
              <a:rPr lang="en-US" sz="1800" b="1" dirty="0">
                <a:solidFill>
                  <a:srgbClr val="00B050"/>
                </a:solidFill>
                <a:latin typeface="ITC Leawood Std Medium" pitchFamily="18" charset="0"/>
              </a:rPr>
              <a:t>Downward</a:t>
            </a:r>
          </a:p>
        </p:txBody>
      </p:sp>
      <p:sp>
        <p:nvSpPr>
          <p:cNvPr id="46" name="Text Box 16"/>
          <p:cNvSpPr txBox="1">
            <a:spLocks noChangeArrowheads="1"/>
          </p:cNvSpPr>
          <p:nvPr/>
        </p:nvSpPr>
        <p:spPr bwMode="auto">
          <a:xfrm>
            <a:off x="6955307" y="4520665"/>
            <a:ext cx="19046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defRPr/>
            </a:pPr>
            <a:r>
              <a:rPr lang="en-US" sz="1800" b="1" dirty="0">
                <a:solidFill>
                  <a:srgbClr val="FF0000"/>
                </a:solidFill>
                <a:latin typeface="ITC Leawood Std Medium" pitchFamily="18" charset="0"/>
              </a:rPr>
              <a:t>Overshooting </a:t>
            </a:r>
          </a:p>
        </p:txBody>
      </p:sp>
      <p:sp>
        <p:nvSpPr>
          <p:cNvPr id="16" name="TextBox 15"/>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Angle of Spray</a:t>
            </a:r>
            <a:endParaRPr lang="en-US" sz="3200" b="1" dirty="0">
              <a:solidFill>
                <a:srgbClr val="FF0000"/>
              </a:solidFill>
              <a:latin typeface="ITC Leawood Std Black" pitchFamily="18" charset="0"/>
            </a:endParaRPr>
          </a:p>
        </p:txBody>
      </p:sp>
      <p:sp>
        <p:nvSpPr>
          <p:cNvPr id="15" name="Line 15"/>
          <p:cNvSpPr>
            <a:spLocks noChangeShapeType="1"/>
          </p:cNvSpPr>
          <p:nvPr/>
        </p:nvSpPr>
        <p:spPr bwMode="auto">
          <a:xfrm flipV="1">
            <a:off x="7346950" y="2682239"/>
            <a:ext cx="882650" cy="394023"/>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
        <p:nvSpPr>
          <p:cNvPr id="17" name="Rectangle 16"/>
          <p:cNvSpPr/>
          <p:nvPr/>
        </p:nvSpPr>
        <p:spPr>
          <a:xfrm>
            <a:off x="524307" y="2399385"/>
            <a:ext cx="1087157" cy="369332"/>
          </a:xfrm>
          <a:prstGeom prst="rect">
            <a:avLst/>
          </a:prstGeom>
        </p:spPr>
        <p:txBody>
          <a:bodyPr wrap="none">
            <a:spAutoFit/>
          </a:bodyPr>
          <a:lstStyle/>
          <a:p>
            <a:r>
              <a:rPr lang="en-US" b="1" dirty="0">
                <a:solidFill>
                  <a:srgbClr val="00B050"/>
                </a:solidFill>
                <a:latin typeface="ITC Leawood Std Medium" pitchFamily="18" charset="0"/>
              </a:rPr>
              <a:t>Correct</a:t>
            </a:r>
            <a:endParaRPr lang="en-US" b="1" dirty="0"/>
          </a:p>
        </p:txBody>
      </p:sp>
      <p:sp>
        <p:nvSpPr>
          <p:cNvPr id="18" name="Line 15"/>
          <p:cNvSpPr>
            <a:spLocks noChangeShapeType="1"/>
          </p:cNvSpPr>
          <p:nvPr/>
        </p:nvSpPr>
        <p:spPr bwMode="auto">
          <a:xfrm>
            <a:off x="3390813" y="3235487"/>
            <a:ext cx="908055" cy="465781"/>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
        <p:nvSpPr>
          <p:cNvPr id="12" name="Rectangle 11"/>
          <p:cNvSpPr/>
          <p:nvPr/>
        </p:nvSpPr>
        <p:spPr>
          <a:xfrm>
            <a:off x="112145" y="1380485"/>
            <a:ext cx="4448874" cy="923330"/>
          </a:xfrm>
          <a:prstGeom prst="rect">
            <a:avLst/>
          </a:prstGeom>
        </p:spPr>
        <p:txBody>
          <a:bodyPr wrap="square">
            <a:spAutoFit/>
          </a:bodyPr>
          <a:lstStyle/>
          <a:p>
            <a:pPr eaLnBrk="1" fontAlgn="b" hangingPunct="1"/>
            <a:r>
              <a:rPr lang="en-US" b="1" dirty="0">
                <a:latin typeface="ITC Leawood Std Book" pitchFamily="18" charset="0"/>
              </a:rPr>
              <a:t>Tilt can slightly downward so the spray billows up in front of the charging bear.  </a:t>
            </a:r>
          </a:p>
        </p:txBody>
      </p:sp>
      <p:sp>
        <p:nvSpPr>
          <p:cNvPr id="13" name="Rectangle 12"/>
          <p:cNvSpPr/>
          <p:nvPr/>
        </p:nvSpPr>
        <p:spPr>
          <a:xfrm>
            <a:off x="4639669" y="1380485"/>
            <a:ext cx="4338981" cy="646331"/>
          </a:xfrm>
          <a:prstGeom prst="rect">
            <a:avLst/>
          </a:prstGeom>
        </p:spPr>
        <p:txBody>
          <a:bodyPr wrap="square">
            <a:spAutoFit/>
          </a:bodyPr>
          <a:lstStyle/>
          <a:p>
            <a:pPr eaLnBrk="1" fontAlgn="b" hangingPunct="1">
              <a:defRPr/>
            </a:pPr>
            <a:r>
              <a:rPr lang="en-US" b="1" dirty="0">
                <a:latin typeface="ITC Leawood Std Book" pitchFamily="18" charset="0"/>
              </a:rPr>
              <a:t>Do not let the can tilt upward. It will shoot over top of the charging bear.   </a:t>
            </a:r>
          </a:p>
        </p:txBody>
      </p:sp>
      <p:sp>
        <p:nvSpPr>
          <p:cNvPr id="14" name="Rectangle 13"/>
          <p:cNvSpPr/>
          <p:nvPr/>
        </p:nvSpPr>
        <p:spPr>
          <a:xfrm>
            <a:off x="0" y="5230667"/>
            <a:ext cx="9144000" cy="646331"/>
          </a:xfrm>
          <a:prstGeom prst="rect">
            <a:avLst/>
          </a:prstGeom>
        </p:spPr>
        <p:txBody>
          <a:bodyPr wrap="square">
            <a:spAutoFit/>
          </a:bodyPr>
          <a:lstStyle/>
          <a:p>
            <a:pPr eaLnBrk="1" fontAlgn="b" hangingPunct="1"/>
            <a:r>
              <a:rPr lang="en-US" b="1" dirty="0">
                <a:latin typeface="ITC Leawood Std Book" pitchFamily="18" charset="0"/>
              </a:rPr>
              <a:t>It is important to spray slightly downward. A bear often charges with its head down near the ground, making it easy to spray above the charging bear.</a:t>
            </a:r>
          </a:p>
        </p:txBody>
      </p:sp>
    </p:spTree>
    <p:extLst>
      <p:ext uri="{BB962C8B-B14F-4D97-AF65-F5344CB8AC3E}">
        <p14:creationId xmlns:p14="http://schemas.microsoft.com/office/powerpoint/2010/main" val="257514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TextBox 4"/>
          <p:cNvSpPr txBox="1">
            <a:spLocks noChangeArrowheads="1"/>
          </p:cNvSpPr>
          <p:nvPr/>
        </p:nvSpPr>
        <p:spPr bwMode="auto">
          <a:xfrm>
            <a:off x="368300" y="854075"/>
            <a:ext cx="860425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indent="0" eaLnBrk="1" fontAlgn="b" hangingPunct="1">
              <a:defRPr/>
            </a:pPr>
            <a:endParaRPr lang="en-US" sz="2000" dirty="0"/>
          </a:p>
          <a:p>
            <a:pPr eaLnBrk="1" fontAlgn="b" hangingPunct="1">
              <a:defRPr/>
            </a:pPr>
            <a:endParaRPr lang="en-US" sz="2000" dirty="0"/>
          </a:p>
          <a:p>
            <a:pPr eaLnBrk="1" hangingPunct="1">
              <a:defRPr/>
            </a:pPr>
            <a:endParaRPr lang="en-US" sz="1800" dirty="0"/>
          </a:p>
        </p:txBody>
      </p:sp>
      <p:sp>
        <p:nvSpPr>
          <p:cNvPr id="64519" name="Text Box 7"/>
          <p:cNvSpPr txBox="1">
            <a:spLocks noChangeArrowheads="1"/>
          </p:cNvSpPr>
          <p:nvPr/>
        </p:nvSpPr>
        <p:spPr bwMode="auto">
          <a:xfrm>
            <a:off x="3209925" y="861378"/>
            <a:ext cx="5905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r>
              <a:rPr lang="en-US" sz="1800" b="1" dirty="0">
                <a:latin typeface="ITC Leawood Std Book" pitchFamily="18" charset="0"/>
              </a:rPr>
              <a:t>Your voice and body language while spraying </a:t>
            </a:r>
            <a:br>
              <a:rPr lang="en-US" sz="1800" b="1" dirty="0">
                <a:latin typeface="ITC Leawood Std Book" pitchFamily="18" charset="0"/>
              </a:rPr>
            </a:br>
            <a:r>
              <a:rPr lang="en-US" sz="1800" b="1" dirty="0">
                <a:latin typeface="ITC Leawood Std Book" pitchFamily="18" charset="0"/>
              </a:rPr>
              <a:t>can help convey a message to the charging bear to stop or divert its charge.</a:t>
            </a:r>
          </a:p>
        </p:txBody>
      </p:sp>
      <p:sp>
        <p:nvSpPr>
          <p:cNvPr id="64520" name="Text Box 8"/>
          <p:cNvSpPr txBox="1">
            <a:spLocks noChangeArrowheads="1"/>
          </p:cNvSpPr>
          <p:nvPr/>
        </p:nvSpPr>
        <p:spPr bwMode="auto">
          <a:xfrm>
            <a:off x="3209925" y="1750060"/>
            <a:ext cx="5368925"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8600" indent="-2286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spcAft>
                <a:spcPct val="50000"/>
              </a:spcAft>
              <a:buFontTx/>
              <a:buChar char="•"/>
            </a:pPr>
            <a:r>
              <a:rPr lang="en-US" sz="1800" dirty="0">
                <a:latin typeface="ITC Leawood Std Book" pitchFamily="18" charset="0"/>
              </a:rPr>
              <a:t>Thrust the Bear Spray in front of you, while telling the charging bear in a firm voice to </a:t>
            </a:r>
            <a:r>
              <a:rPr lang="ja-JP" altLang="en-US" sz="1800" b="1" dirty="0">
                <a:latin typeface="ITC Leawood Std Book" pitchFamily="18" charset="0"/>
              </a:rPr>
              <a:t>“</a:t>
            </a:r>
            <a:r>
              <a:rPr lang="en-US" altLang="ja-JP" sz="1800" b="1" dirty="0">
                <a:latin typeface="ITC Leawood Std Book" pitchFamily="18" charset="0"/>
              </a:rPr>
              <a:t>STOP</a:t>
            </a:r>
            <a:r>
              <a:rPr lang="ja-JP" altLang="en-US" sz="1800" b="1" dirty="0">
                <a:latin typeface="ITC Leawood Std Book" pitchFamily="18" charset="0"/>
              </a:rPr>
              <a:t>”</a:t>
            </a:r>
            <a:r>
              <a:rPr lang="en-US" altLang="ja-JP" sz="1800" b="1" dirty="0">
                <a:latin typeface="ITC Leawood Std Book" pitchFamily="18" charset="0"/>
              </a:rPr>
              <a:t> </a:t>
            </a:r>
            <a:r>
              <a:rPr lang="en-US" altLang="ja-JP" sz="1800" dirty="0">
                <a:latin typeface="ITC Leawood Std Book" pitchFamily="18" charset="0"/>
              </a:rPr>
              <a:t>or </a:t>
            </a:r>
            <a:r>
              <a:rPr lang="ja-JP" altLang="en-US" sz="1800" b="1" dirty="0">
                <a:latin typeface="ITC Leawood Std Book" pitchFamily="18" charset="0"/>
              </a:rPr>
              <a:t>“</a:t>
            </a:r>
            <a:r>
              <a:rPr lang="en-US" altLang="ja-JP" sz="1800" b="1" dirty="0">
                <a:latin typeface="ITC Leawood Std Book" pitchFamily="18" charset="0"/>
              </a:rPr>
              <a:t>GO AWAY.</a:t>
            </a:r>
            <a:r>
              <a:rPr lang="ja-JP" altLang="en-US" sz="1800" b="1" dirty="0">
                <a:latin typeface="ITC Leawood Std Book" pitchFamily="18" charset="0"/>
              </a:rPr>
              <a:t>” </a:t>
            </a:r>
            <a:r>
              <a:rPr lang="en-US" altLang="ja-JP" sz="1800" dirty="0">
                <a:latin typeface="ITC Leawood Std Book" pitchFamily="18" charset="0"/>
              </a:rPr>
              <a:t>The bear does not know these terms but may recognize the </a:t>
            </a:r>
            <a:r>
              <a:rPr lang="en-US" altLang="ja-JP" sz="1800" b="1" dirty="0">
                <a:solidFill>
                  <a:srgbClr val="FF0000"/>
                </a:solidFill>
                <a:latin typeface="ITC Leawood Std Book" pitchFamily="18" charset="0"/>
              </a:rPr>
              <a:t>tone of your voice</a:t>
            </a:r>
            <a:r>
              <a:rPr lang="en-US" altLang="ja-JP" sz="1800" dirty="0">
                <a:latin typeface="ITC Leawood Std Book" pitchFamily="18" charset="0"/>
              </a:rPr>
              <a:t> and </a:t>
            </a:r>
            <a:r>
              <a:rPr lang="en-US" altLang="ja-JP" sz="1800" b="1" dirty="0">
                <a:solidFill>
                  <a:srgbClr val="FF0000"/>
                </a:solidFill>
                <a:latin typeface="ITC Leawood Std Book" pitchFamily="18" charset="0"/>
              </a:rPr>
              <a:t>body language</a:t>
            </a:r>
            <a:r>
              <a:rPr lang="en-US" altLang="ja-JP" sz="1800" dirty="0">
                <a:latin typeface="ITC Leawood Std Book" pitchFamily="18" charset="0"/>
              </a:rPr>
              <a:t>.</a:t>
            </a:r>
          </a:p>
          <a:p>
            <a:pPr defTabSz="914400" eaLnBrk="1" hangingPunct="1">
              <a:spcAft>
                <a:spcPct val="50000"/>
              </a:spcAft>
              <a:buFontTx/>
              <a:buChar char="•"/>
            </a:pPr>
            <a:r>
              <a:rPr lang="en-US" sz="1800" dirty="0">
                <a:latin typeface="ITC Leawood Std Book" pitchFamily="18" charset="0"/>
              </a:rPr>
              <a:t>If you don’</a:t>
            </a:r>
            <a:r>
              <a:rPr lang="en-US" altLang="ja-JP" sz="1800" dirty="0">
                <a:latin typeface="ITC Leawood Std Book" pitchFamily="18" charset="0"/>
              </a:rPr>
              <a:t>t have experience using a firearm or confronting bears you may need to hold the Bear Spray in two hands so that you </a:t>
            </a:r>
            <a:r>
              <a:rPr lang="en-US" altLang="ja-JP" sz="1800" b="1" dirty="0">
                <a:solidFill>
                  <a:srgbClr val="FF0000"/>
                </a:solidFill>
                <a:latin typeface="ITC Leawood Std Book" pitchFamily="18" charset="0"/>
              </a:rPr>
              <a:t>remain facing </a:t>
            </a:r>
            <a:r>
              <a:rPr lang="en-US" altLang="ja-JP" sz="1800" dirty="0">
                <a:latin typeface="ITC Leawood Std Book" pitchFamily="18" charset="0"/>
              </a:rPr>
              <a:t>and </a:t>
            </a:r>
            <a:r>
              <a:rPr lang="en-US" altLang="ja-JP" sz="1800" b="1" dirty="0">
                <a:solidFill>
                  <a:srgbClr val="FF0000"/>
                </a:solidFill>
                <a:latin typeface="ITC Leawood Std Book" pitchFamily="18" charset="0"/>
              </a:rPr>
              <a:t>spraying slightly downward</a:t>
            </a:r>
            <a:r>
              <a:rPr lang="en-US" altLang="ja-JP" sz="1800" dirty="0">
                <a:latin typeface="ITC Leawood Std Book" pitchFamily="18" charset="0"/>
              </a:rPr>
              <a:t> at the front of the charging bear.</a:t>
            </a:r>
            <a:endParaRPr lang="en-US" sz="1800" dirty="0">
              <a:latin typeface="ITC Leawood Std Book" pitchFamily="18" charset="0"/>
            </a:endParaRPr>
          </a:p>
        </p:txBody>
      </p:sp>
      <p:sp>
        <p:nvSpPr>
          <p:cNvPr id="64521" name="Text Box 9"/>
          <p:cNvSpPr txBox="1">
            <a:spLocks noChangeArrowheads="1"/>
          </p:cNvSpPr>
          <p:nvPr/>
        </p:nvSpPr>
        <p:spPr bwMode="auto">
          <a:xfrm>
            <a:off x="236538" y="4750881"/>
            <a:ext cx="8696325"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8600" indent="-2286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spcAft>
                <a:spcPct val="50000"/>
              </a:spcAft>
              <a:buClr>
                <a:schemeClr val="tx1"/>
              </a:buClr>
              <a:buSzPct val="100000"/>
              <a:buFontTx/>
              <a:buChar char="•"/>
            </a:pPr>
            <a:r>
              <a:rPr lang="en-US" sz="1800" b="1" dirty="0">
                <a:solidFill>
                  <a:srgbClr val="FF0000"/>
                </a:solidFill>
                <a:latin typeface="ITC Leawood Std Book" pitchFamily="18" charset="0"/>
              </a:rPr>
              <a:t>Let the Bear Spray do its job </a:t>
            </a:r>
            <a:r>
              <a:rPr lang="en-US" sz="1800" dirty="0">
                <a:latin typeface="ITC Leawood Std Book" pitchFamily="18" charset="0"/>
              </a:rPr>
              <a:t>by affecting the charging bear’</a:t>
            </a:r>
            <a:r>
              <a:rPr lang="en-US" altLang="ja-JP" sz="1800" dirty="0">
                <a:latin typeface="ITC Leawood Std Book" pitchFamily="18" charset="0"/>
              </a:rPr>
              <a:t>s nervous system, temporarily overwhelming its eyes, nose, mouth and lungs.</a:t>
            </a:r>
          </a:p>
          <a:p>
            <a:pPr defTabSz="914400" eaLnBrk="1" hangingPunct="1">
              <a:spcAft>
                <a:spcPct val="50000"/>
              </a:spcAft>
              <a:buFontTx/>
              <a:buChar char="•"/>
            </a:pPr>
            <a:r>
              <a:rPr lang="en-US" sz="1800" dirty="0">
                <a:latin typeface="ITC Leawood Std Book" pitchFamily="18" charset="0"/>
              </a:rPr>
              <a:t>Bears have responded to the whooshing sound, the expanding cloud, the voice and the body language by diverting their charge </a:t>
            </a:r>
            <a:r>
              <a:rPr lang="en-US" sz="1800" b="1" dirty="0">
                <a:solidFill>
                  <a:srgbClr val="FF0000"/>
                </a:solidFill>
                <a:latin typeface="ITC Leawood Std Book" pitchFamily="18" charset="0"/>
              </a:rPr>
              <a:t>without entering the spray cloud</a:t>
            </a:r>
            <a:r>
              <a:rPr lang="en-US" sz="1800" dirty="0">
                <a:latin typeface="ITC Leawood Std Book" pitchFamily="18" charset="0"/>
              </a:rPr>
              <a:t>.</a:t>
            </a:r>
          </a:p>
          <a:p>
            <a:pPr defTabSz="914400" eaLnBrk="1" hangingPunct="1">
              <a:spcAft>
                <a:spcPct val="50000"/>
              </a:spcAft>
              <a:buFontTx/>
              <a:buChar char="•"/>
            </a:pPr>
            <a:r>
              <a:rPr lang="en-US" sz="1800" dirty="0">
                <a:latin typeface="ITC Leawood Std Book" pitchFamily="18" charset="0"/>
              </a:rPr>
              <a:t>Once the charging bear has retreated, </a:t>
            </a:r>
            <a:r>
              <a:rPr lang="en-US" sz="1800" b="1" dirty="0">
                <a:solidFill>
                  <a:srgbClr val="FF0000"/>
                </a:solidFill>
                <a:latin typeface="ITC Leawood Std Book" pitchFamily="18" charset="0"/>
              </a:rPr>
              <a:t>leave the area</a:t>
            </a:r>
            <a:r>
              <a:rPr lang="en-US" sz="1800" dirty="0">
                <a:latin typeface="ITC Leawood Std Book" pitchFamily="18" charset="0"/>
              </a:rPr>
              <a:t> immediately.</a:t>
            </a:r>
          </a:p>
          <a:p>
            <a:pPr defTabSz="914400" eaLnBrk="1" hangingPunct="1">
              <a:buFontTx/>
              <a:buChar char="•"/>
            </a:pPr>
            <a:endParaRPr lang="en-US" sz="1800" dirty="0">
              <a:latin typeface="ITC Leawood Std Book" pitchFamily="18" charset="0"/>
            </a:endParaRPr>
          </a:p>
        </p:txBody>
      </p:sp>
      <p:sp>
        <p:nvSpPr>
          <p:cNvPr id="64523" name="Text Box 11"/>
          <p:cNvSpPr txBox="1">
            <a:spLocks noChangeArrowheads="1"/>
          </p:cNvSpPr>
          <p:nvPr/>
        </p:nvSpPr>
        <p:spPr bwMode="auto">
          <a:xfrm>
            <a:off x="539750" y="4324350"/>
            <a:ext cx="26701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defRPr/>
            </a:pPr>
            <a:r>
              <a:rPr lang="en-US" sz="1200" dirty="0"/>
              <a:t>Photo by: Michael Gallacher, Missoulian</a:t>
            </a:r>
          </a:p>
        </p:txBody>
      </p:sp>
      <p:pic>
        <p:nvPicPr>
          <p:cNvPr id="65544" name="Picture 8" descr="Chuck Classic (powerpoint 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922338"/>
            <a:ext cx="2439987" cy="33480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Body Language</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370" name="Picture 10"/>
          <p:cNvPicPr>
            <a:picLocks noChangeAspect="1" noChangeArrowheads="1"/>
          </p:cNvPicPr>
          <p:nvPr/>
        </p:nvPicPr>
        <p:blipFill>
          <a:blip r:embed="rId3"/>
          <a:srcRect/>
          <a:stretch>
            <a:fillRect/>
          </a:stretch>
        </p:blipFill>
        <p:spPr bwMode="auto">
          <a:xfrm>
            <a:off x="-231775" y="709613"/>
            <a:ext cx="2489200" cy="5705475"/>
          </a:xfrm>
          <a:prstGeom prst="rect">
            <a:avLst/>
          </a:prstGeom>
          <a:noFill/>
          <a:ln w="9525">
            <a:noFill/>
            <a:miter lim="800000"/>
            <a:headEnd/>
            <a:tailEnd/>
          </a:ln>
        </p:spPr>
      </p:pic>
      <p:sp>
        <p:nvSpPr>
          <p:cNvPr id="58371" name="TextBox 1"/>
          <p:cNvSpPr txBox="1">
            <a:spLocks noChangeArrowheads="1"/>
          </p:cNvSpPr>
          <p:nvPr/>
        </p:nvSpPr>
        <p:spPr bwMode="auto">
          <a:xfrm>
            <a:off x="7162800" y="5503863"/>
            <a:ext cx="184150" cy="368300"/>
          </a:xfrm>
          <a:prstGeom prst="rect">
            <a:avLst/>
          </a:prstGeom>
          <a:noFill/>
          <a:ln w="9525">
            <a:noFill/>
            <a:miter lim="800000"/>
            <a:headEnd/>
            <a:tailEnd/>
          </a:ln>
        </p:spPr>
        <p:txBody>
          <a:bodyPr wrap="none">
            <a:spAutoFit/>
          </a:bodyPr>
          <a:lstStyle/>
          <a:p>
            <a:endParaRPr lang="en-US" dirty="0"/>
          </a:p>
        </p:txBody>
      </p:sp>
      <p:sp>
        <p:nvSpPr>
          <p:cNvPr id="31747" name="Text Box 6"/>
          <p:cNvSpPr txBox="1">
            <a:spLocks noChangeArrowheads="1"/>
          </p:cNvSpPr>
          <p:nvPr/>
        </p:nvSpPr>
        <p:spPr bwMode="auto">
          <a:xfrm>
            <a:off x="2198688" y="855663"/>
            <a:ext cx="6904037" cy="6063198"/>
          </a:xfrm>
          <a:prstGeom prst="rect">
            <a:avLst/>
          </a:prstGeom>
          <a:noFill/>
          <a:ln w="9525">
            <a:noFill/>
            <a:miter lim="800000"/>
            <a:headEnd/>
            <a:tailEnd/>
          </a:ln>
        </p:spPr>
        <p:txBody>
          <a:bodyPr>
            <a:spAutoFit/>
          </a:bodyPr>
          <a:lstStyle/>
          <a:p>
            <a:r>
              <a:rPr lang="en-US" b="1" dirty="0">
                <a:latin typeface="ITC Leawood Std Book" pitchFamily="18" charset="0"/>
              </a:rPr>
              <a:t>Suggested minimum spray </a:t>
            </a:r>
            <a:r>
              <a:rPr lang="en-US" b="1" dirty="0">
                <a:solidFill>
                  <a:srgbClr val="FF0000"/>
                </a:solidFill>
                <a:latin typeface="ITC Leawood Std Book" pitchFamily="18" charset="0"/>
              </a:rPr>
              <a:t>duration </a:t>
            </a:r>
            <a:r>
              <a:rPr lang="en-US" b="1" dirty="0">
                <a:latin typeface="ITC Leawood Std Book" pitchFamily="18" charset="0"/>
              </a:rPr>
              <a:t>is</a:t>
            </a:r>
            <a:r>
              <a:rPr lang="en-US" b="1" dirty="0">
                <a:solidFill>
                  <a:srgbClr val="FF0000"/>
                </a:solidFill>
                <a:latin typeface="ITC Leawood Std Book" pitchFamily="18" charset="0"/>
              </a:rPr>
              <a:t> 7 seconds</a:t>
            </a:r>
            <a:r>
              <a:rPr lang="en-US" b="1" dirty="0">
                <a:latin typeface="ITC Leawood Std Book" pitchFamily="18" charset="0"/>
              </a:rPr>
              <a:t>. This is how long the can will spray until it empties, not how long you spray a charging bear. It is suggested you spray a burst for 2-3 seconds, but you may need to re-spray for the following reasons:</a:t>
            </a:r>
          </a:p>
          <a:p>
            <a:endParaRPr lang="en-US" sz="1600" dirty="0">
              <a:solidFill>
                <a:srgbClr val="000000"/>
              </a:solidFill>
              <a:latin typeface="ITC Leawood Std Book" pitchFamily="18" charset="0"/>
            </a:endParaRPr>
          </a:p>
          <a:p>
            <a:pPr marL="228600" lvl="1" indent="-228600">
              <a:buFontTx/>
              <a:buChar char="•"/>
            </a:pPr>
            <a:r>
              <a:rPr lang="en-US" dirty="0">
                <a:latin typeface="ITC Leawood Std Book" pitchFamily="18" charset="0"/>
              </a:rPr>
              <a:t>To compensate for </a:t>
            </a:r>
            <a:r>
              <a:rPr lang="en-US" b="1" dirty="0">
                <a:solidFill>
                  <a:srgbClr val="FF0000"/>
                </a:solidFill>
                <a:latin typeface="ITC Leawood Std Book" pitchFamily="18" charset="0"/>
              </a:rPr>
              <a:t>wind</a:t>
            </a:r>
            <a:r>
              <a:rPr lang="en-US" dirty="0">
                <a:latin typeface="ITC Leawood Std Book" pitchFamily="18" charset="0"/>
              </a:rPr>
              <a:t> or </a:t>
            </a:r>
            <a:r>
              <a:rPr lang="en-US" b="1" dirty="0">
                <a:solidFill>
                  <a:srgbClr val="FF0000"/>
                </a:solidFill>
                <a:latin typeface="ITC Leawood Std Book" pitchFamily="18" charset="0"/>
              </a:rPr>
              <a:t>cold weather</a:t>
            </a:r>
            <a:r>
              <a:rPr lang="en-US" dirty="0">
                <a:latin typeface="ITC Leawood Std Book" pitchFamily="18" charset="0"/>
              </a:rPr>
              <a:t>.</a:t>
            </a:r>
          </a:p>
          <a:p>
            <a:pPr marL="228600" lvl="1" indent="-228600">
              <a:buFontTx/>
              <a:buChar char="•"/>
            </a:pPr>
            <a:endParaRPr lang="en-US" sz="800" dirty="0">
              <a:latin typeface="ITC Leawood Std Book" pitchFamily="18" charset="0"/>
            </a:endParaRPr>
          </a:p>
          <a:p>
            <a:pPr marL="228600" lvl="1" indent="-228600">
              <a:buClr>
                <a:schemeClr val="tx1"/>
              </a:buClr>
              <a:buFontTx/>
              <a:buChar char="•"/>
            </a:pPr>
            <a:r>
              <a:rPr lang="en-US" b="1" dirty="0">
                <a:solidFill>
                  <a:srgbClr val="FF0000"/>
                </a:solidFill>
                <a:latin typeface="ITC Leawood Std Book" pitchFamily="18" charset="0"/>
              </a:rPr>
              <a:t>Multiple bears</a:t>
            </a:r>
            <a:r>
              <a:rPr lang="en-US" dirty="0">
                <a:latin typeface="ITC Leawood Std Book" pitchFamily="18" charset="0"/>
              </a:rPr>
              <a:t>—mating pairs, mothers with cubs or juvenile pairs.</a:t>
            </a:r>
          </a:p>
          <a:p>
            <a:pPr marL="228600" lvl="1" indent="-228600">
              <a:buFontTx/>
              <a:buChar char="•"/>
            </a:pPr>
            <a:endParaRPr lang="en-US" sz="800" dirty="0">
              <a:latin typeface="ITC Leawood Std Book" pitchFamily="18" charset="0"/>
            </a:endParaRPr>
          </a:p>
          <a:p>
            <a:pPr marL="228600" lvl="1" indent="-228600">
              <a:buFontTx/>
              <a:buChar char="•"/>
            </a:pPr>
            <a:r>
              <a:rPr lang="en-US" dirty="0">
                <a:latin typeface="ITC Leawood Std Book" pitchFamily="18" charset="0"/>
              </a:rPr>
              <a:t>Bears may </a:t>
            </a:r>
            <a:r>
              <a:rPr lang="en-US" b="1" dirty="0">
                <a:solidFill>
                  <a:srgbClr val="FF0000"/>
                </a:solidFill>
                <a:latin typeface="ITC Leawood Std Book" pitchFamily="18" charset="0"/>
              </a:rPr>
              <a:t>zig-zag</a:t>
            </a:r>
            <a:r>
              <a:rPr lang="en-US" dirty="0">
                <a:latin typeface="ITC Leawood Std Book" pitchFamily="18" charset="0"/>
              </a:rPr>
              <a:t> or </a:t>
            </a:r>
            <a:r>
              <a:rPr lang="en-US" b="1" dirty="0">
                <a:solidFill>
                  <a:srgbClr val="FF0000"/>
                </a:solidFill>
                <a:latin typeface="ITC Leawood Std Book" pitchFamily="18" charset="0"/>
              </a:rPr>
              <a:t>circle around </a:t>
            </a:r>
            <a:r>
              <a:rPr lang="en-US" dirty="0">
                <a:latin typeface="ITC Leawood Std Book" pitchFamily="18" charset="0"/>
              </a:rPr>
              <a:t>the spray cloud </a:t>
            </a:r>
            <a:br>
              <a:rPr lang="en-US" dirty="0">
                <a:latin typeface="ITC Leawood Std Book" pitchFamily="18" charset="0"/>
              </a:rPr>
            </a:br>
            <a:r>
              <a:rPr lang="en-US" dirty="0">
                <a:latin typeface="ITC Leawood Std Book" pitchFamily="18" charset="0"/>
              </a:rPr>
              <a:t>when charging.</a:t>
            </a:r>
          </a:p>
          <a:p>
            <a:pPr marL="228600" lvl="1" indent="-228600">
              <a:buFontTx/>
              <a:buChar char="•"/>
            </a:pPr>
            <a:endParaRPr lang="en-US" sz="800" dirty="0">
              <a:latin typeface="ITC Leawood Std Book" pitchFamily="18" charset="0"/>
            </a:endParaRPr>
          </a:p>
          <a:p>
            <a:pPr marL="228600" lvl="1" indent="-228600">
              <a:buFontTx/>
              <a:buChar char="•"/>
            </a:pPr>
            <a:r>
              <a:rPr lang="en-US" dirty="0">
                <a:latin typeface="ITC Leawood Std Book" pitchFamily="18" charset="0"/>
              </a:rPr>
              <a:t>Bears may charge, </a:t>
            </a:r>
            <a:r>
              <a:rPr lang="en-US" b="1" dirty="0">
                <a:solidFill>
                  <a:srgbClr val="FF0000"/>
                </a:solidFill>
                <a:latin typeface="ITC Leawood Std Book" pitchFamily="18" charset="0"/>
              </a:rPr>
              <a:t>stop</a:t>
            </a:r>
            <a:r>
              <a:rPr lang="en-US" dirty="0">
                <a:latin typeface="ITC Leawood Std Book" pitchFamily="18" charset="0"/>
              </a:rPr>
              <a:t>, </a:t>
            </a:r>
            <a:r>
              <a:rPr lang="en-US" b="1" dirty="0">
                <a:solidFill>
                  <a:srgbClr val="FF0000"/>
                </a:solidFill>
                <a:latin typeface="ITC Leawood Std Book" pitchFamily="18" charset="0"/>
              </a:rPr>
              <a:t>retreat</a:t>
            </a:r>
            <a:r>
              <a:rPr lang="en-US" dirty="0">
                <a:solidFill>
                  <a:srgbClr val="FF0000"/>
                </a:solidFill>
                <a:latin typeface="ITC Leawood Std Book" pitchFamily="18" charset="0"/>
              </a:rPr>
              <a:t> </a:t>
            </a:r>
            <a:r>
              <a:rPr lang="en-US" dirty="0">
                <a:latin typeface="ITC Leawood Std Book" pitchFamily="18" charset="0"/>
              </a:rPr>
              <a:t>and </a:t>
            </a:r>
            <a:r>
              <a:rPr lang="en-US" b="1" dirty="0">
                <a:solidFill>
                  <a:srgbClr val="FF0000"/>
                </a:solidFill>
                <a:latin typeface="ITC Leawood Std Book" pitchFamily="18" charset="0"/>
              </a:rPr>
              <a:t>recharge</a:t>
            </a:r>
            <a:r>
              <a:rPr lang="en-US" dirty="0">
                <a:latin typeface="ITC Leawood Std Book" pitchFamily="18" charset="0"/>
              </a:rPr>
              <a:t>.</a:t>
            </a:r>
          </a:p>
          <a:p>
            <a:pPr marL="0" lvl="1"/>
            <a:endParaRPr lang="en-US" sz="800" dirty="0">
              <a:latin typeface="ITC Leawood Std Book" pitchFamily="18" charset="0"/>
            </a:endParaRPr>
          </a:p>
          <a:p>
            <a:pPr marL="228600" lvl="1" indent="-228600">
              <a:buFontTx/>
              <a:buChar char="•"/>
            </a:pPr>
            <a:r>
              <a:rPr lang="en-US" dirty="0">
                <a:latin typeface="ITC Leawood Std Book" pitchFamily="18" charset="0"/>
              </a:rPr>
              <a:t>For other encounters during the </a:t>
            </a:r>
            <a:r>
              <a:rPr lang="en-US" b="1" dirty="0">
                <a:solidFill>
                  <a:srgbClr val="FF0000"/>
                </a:solidFill>
                <a:latin typeface="ITC Leawood Std Book" pitchFamily="18" charset="0"/>
              </a:rPr>
              <a:t>hike out</a:t>
            </a:r>
            <a:r>
              <a:rPr lang="en-US" dirty="0">
                <a:latin typeface="ITC Leawood Std Book" pitchFamily="18" charset="0"/>
              </a:rPr>
              <a:t>.</a:t>
            </a:r>
          </a:p>
          <a:p>
            <a:pPr marL="228600" lvl="1" indent="-228600">
              <a:buFontTx/>
              <a:buChar char="•"/>
            </a:pPr>
            <a:endParaRPr lang="en-US" sz="800" dirty="0">
              <a:latin typeface="ITC Leawood Std Book" pitchFamily="18" charset="0"/>
            </a:endParaRPr>
          </a:p>
          <a:p>
            <a:pPr marL="228600" lvl="1" indent="-228600">
              <a:buFontTx/>
              <a:buChar char="•"/>
            </a:pPr>
            <a:r>
              <a:rPr lang="en-US" dirty="0">
                <a:latin typeface="ITC Leawood Std Book" pitchFamily="18" charset="0"/>
              </a:rPr>
              <a:t>Any charging bear may require </a:t>
            </a:r>
            <a:r>
              <a:rPr lang="en-US" b="1" dirty="0">
                <a:solidFill>
                  <a:srgbClr val="FF0000"/>
                </a:solidFill>
                <a:latin typeface="ITC Leawood Std Book" pitchFamily="18" charset="0"/>
              </a:rPr>
              <a:t>more than one spray</a:t>
            </a:r>
            <a:r>
              <a:rPr lang="en-US" dirty="0">
                <a:latin typeface="ITC Leawood Std Book" pitchFamily="18" charset="0"/>
              </a:rPr>
              <a:t>.</a:t>
            </a:r>
          </a:p>
          <a:p>
            <a:pPr marL="0" lvl="1"/>
            <a:endParaRPr lang="en-US" sz="800" dirty="0">
              <a:latin typeface="ITC Leawood Std Book" pitchFamily="18" charset="0"/>
            </a:endParaRPr>
          </a:p>
          <a:p>
            <a:pPr marL="228600" lvl="1" indent="-228600">
              <a:buFontTx/>
              <a:buChar char="•"/>
            </a:pPr>
            <a:r>
              <a:rPr lang="en-US" dirty="0">
                <a:latin typeface="ITC Leawood Std Book" pitchFamily="18" charset="0"/>
              </a:rPr>
              <a:t>For these reasons, it is suggested that </a:t>
            </a:r>
            <a:r>
              <a:rPr lang="en-US" b="1" dirty="0">
                <a:solidFill>
                  <a:srgbClr val="FF0000"/>
                </a:solidFill>
                <a:latin typeface="ITC Leawood Std Book" pitchFamily="18" charset="0"/>
              </a:rPr>
              <a:t>group</a:t>
            </a:r>
            <a:r>
              <a:rPr lang="en-US" dirty="0">
                <a:solidFill>
                  <a:srgbClr val="FF0000"/>
                </a:solidFill>
                <a:latin typeface="ITC Leawood Std Book" pitchFamily="18" charset="0"/>
              </a:rPr>
              <a:t> </a:t>
            </a:r>
            <a:r>
              <a:rPr lang="en-US" b="1" dirty="0">
                <a:solidFill>
                  <a:srgbClr val="FF0000"/>
                </a:solidFill>
                <a:latin typeface="ITC Leawood Std Book" pitchFamily="18" charset="0"/>
              </a:rPr>
              <a:t>leaders carry two cans </a:t>
            </a:r>
            <a:r>
              <a:rPr lang="en-US" dirty="0">
                <a:latin typeface="ITC Leawood Std Book" pitchFamily="18" charset="0"/>
              </a:rPr>
              <a:t>and other adults and responsible teenagers carry their own can for backup.</a:t>
            </a:r>
          </a:p>
          <a:p>
            <a:endParaRPr lang="en-US" sz="1600" dirty="0">
              <a:latin typeface="ITC Leawood Std Book" pitchFamily="18" charset="0"/>
            </a:endParaRPr>
          </a:p>
          <a:p>
            <a:pPr>
              <a:buFontTx/>
              <a:buChar char="•"/>
            </a:pPr>
            <a:endParaRPr lang="en-US" dirty="0">
              <a:solidFill>
                <a:srgbClr val="000000"/>
              </a:solidFill>
              <a:latin typeface="ITC Leawood Std Book" pitchFamily="18" charset="0"/>
            </a:endParaRPr>
          </a:p>
        </p:txBody>
      </p:sp>
      <p:sp>
        <p:nvSpPr>
          <p:cNvPr id="6" name="Rectangle 5"/>
          <p:cNvSpPr/>
          <p:nvPr/>
        </p:nvSpPr>
        <p:spPr>
          <a:xfrm>
            <a:off x="1140031" y="6258296"/>
            <a:ext cx="973777" cy="28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Box 6"/>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Suggested Spray Duration</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250" name="Picture 10"/>
          <p:cNvPicPr>
            <a:picLocks noChangeAspect="1" noChangeArrowheads="1"/>
          </p:cNvPicPr>
          <p:nvPr/>
        </p:nvPicPr>
        <p:blipFill>
          <a:blip r:embed="rId3"/>
          <a:srcRect/>
          <a:stretch>
            <a:fillRect/>
          </a:stretch>
        </p:blipFill>
        <p:spPr bwMode="auto">
          <a:xfrm>
            <a:off x="-231775" y="709613"/>
            <a:ext cx="2489200" cy="5705475"/>
          </a:xfrm>
          <a:prstGeom prst="rect">
            <a:avLst/>
          </a:prstGeom>
          <a:noFill/>
          <a:ln w="9525">
            <a:noFill/>
            <a:miter lim="800000"/>
            <a:headEnd/>
            <a:tailEnd/>
          </a:ln>
        </p:spPr>
      </p:pic>
      <p:sp>
        <p:nvSpPr>
          <p:cNvPr id="53251" name="TextBox 1"/>
          <p:cNvSpPr txBox="1">
            <a:spLocks noChangeArrowheads="1"/>
          </p:cNvSpPr>
          <p:nvPr/>
        </p:nvSpPr>
        <p:spPr bwMode="auto">
          <a:xfrm>
            <a:off x="7162800" y="5503863"/>
            <a:ext cx="184150" cy="368300"/>
          </a:xfrm>
          <a:prstGeom prst="rect">
            <a:avLst/>
          </a:prstGeom>
          <a:noFill/>
          <a:ln w="9525">
            <a:noFill/>
            <a:miter lim="800000"/>
            <a:headEnd/>
            <a:tailEnd/>
          </a:ln>
        </p:spPr>
        <p:txBody>
          <a:bodyPr wrap="none">
            <a:spAutoFit/>
          </a:bodyPr>
          <a:lstStyle/>
          <a:p>
            <a:endParaRPr lang="en-US" dirty="0"/>
          </a:p>
        </p:txBody>
      </p:sp>
      <p:sp>
        <p:nvSpPr>
          <p:cNvPr id="53252" name="Text Box 6"/>
          <p:cNvSpPr txBox="1">
            <a:spLocks noChangeArrowheads="1"/>
          </p:cNvSpPr>
          <p:nvPr/>
        </p:nvSpPr>
        <p:spPr bwMode="auto">
          <a:xfrm>
            <a:off x="2198688" y="855663"/>
            <a:ext cx="6904037" cy="6247864"/>
          </a:xfrm>
          <a:prstGeom prst="rect">
            <a:avLst/>
          </a:prstGeom>
          <a:noFill/>
          <a:ln w="9525">
            <a:noFill/>
            <a:miter lim="800000"/>
            <a:headEnd/>
            <a:tailEnd/>
          </a:ln>
        </p:spPr>
        <p:txBody>
          <a:bodyPr>
            <a:spAutoFit/>
          </a:bodyPr>
          <a:lstStyle/>
          <a:p>
            <a:r>
              <a:rPr lang="en-US" dirty="0">
                <a:latin typeface="ITC Leawood Std Medium" pitchFamily="18" charset="0"/>
              </a:rPr>
              <a:t>The use of a ‘half-second’ or a ‘short-burst’ spray is </a:t>
            </a:r>
            <a:br>
              <a:rPr lang="en-US" dirty="0">
                <a:latin typeface="ITC Leawood Std Medium" pitchFamily="18" charset="0"/>
              </a:rPr>
            </a:br>
            <a:r>
              <a:rPr lang="en-US" dirty="0">
                <a:latin typeface="ITC Leawood Std Medium" pitchFamily="18" charset="0"/>
              </a:rPr>
              <a:t>not practical and has never been tested.</a:t>
            </a:r>
          </a:p>
          <a:p>
            <a:endParaRPr lang="en-US" dirty="0">
              <a:solidFill>
                <a:srgbClr val="000000"/>
              </a:solidFill>
              <a:latin typeface="ITC Leawood Std Book" pitchFamily="18" charset="0"/>
            </a:endParaRPr>
          </a:p>
          <a:p>
            <a:pPr marL="231775" indent="-231775">
              <a:buSzPct val="125000"/>
              <a:buFontTx/>
              <a:buChar char="•"/>
            </a:pPr>
            <a:r>
              <a:rPr lang="en-US" sz="1600" dirty="0">
                <a:latin typeface="ITC Leawood Std Book" pitchFamily="18" charset="0"/>
              </a:rPr>
              <a:t>With a half-second burst, the propellant, solvent, and active ingredients will </a:t>
            </a:r>
            <a:r>
              <a:rPr lang="en-US" sz="1600" b="1" dirty="0">
                <a:solidFill>
                  <a:srgbClr val="FF0000"/>
                </a:solidFill>
                <a:latin typeface="ITC Leawood Std Book" pitchFamily="18" charset="0"/>
              </a:rPr>
              <a:t>only begin to combine</a:t>
            </a:r>
            <a:r>
              <a:rPr lang="en-US" sz="1600" dirty="0">
                <a:solidFill>
                  <a:srgbClr val="FF0000"/>
                </a:solidFill>
                <a:latin typeface="ITC Leawood Std Book" pitchFamily="18" charset="0"/>
              </a:rPr>
              <a:t> </a:t>
            </a:r>
            <a:r>
              <a:rPr lang="en-US" sz="1600" dirty="0">
                <a:latin typeface="ITC Leawood Std Book" pitchFamily="18" charset="0"/>
              </a:rPr>
              <a:t>and atomize into a fine, powerful spray.</a:t>
            </a:r>
          </a:p>
          <a:p>
            <a:pPr marL="231775" indent="-231775">
              <a:buSzPct val="125000"/>
              <a:buFontTx/>
              <a:buChar char="•"/>
            </a:pPr>
            <a:endParaRPr lang="en-US" sz="800" dirty="0">
              <a:latin typeface="ITC Leawood Std Book" pitchFamily="18" charset="0"/>
            </a:endParaRPr>
          </a:p>
          <a:p>
            <a:pPr marL="231775" indent="-231775">
              <a:buSzPct val="125000"/>
              <a:buFontTx/>
              <a:buChar char="•"/>
            </a:pPr>
            <a:r>
              <a:rPr lang="en-US" sz="1600" dirty="0">
                <a:latin typeface="ITC Leawood Std Book" pitchFamily="18" charset="0"/>
              </a:rPr>
              <a:t>A short burst may only spray </a:t>
            </a:r>
            <a:r>
              <a:rPr lang="en-US" sz="1600" b="1" dirty="0">
                <a:solidFill>
                  <a:srgbClr val="FF0000"/>
                </a:solidFill>
                <a:latin typeface="ITC Leawood Std Book" pitchFamily="18" charset="0"/>
              </a:rPr>
              <a:t>10-12 feet</a:t>
            </a:r>
            <a:r>
              <a:rPr lang="en-US" sz="1600" dirty="0">
                <a:latin typeface="ITC Leawood Std Book" pitchFamily="18" charset="0"/>
              </a:rPr>
              <a:t>.  This may not be far enough to stop an extremely agitated and charging bear. </a:t>
            </a:r>
          </a:p>
          <a:p>
            <a:pPr marL="231775" indent="-231775">
              <a:buSzPct val="125000"/>
              <a:buFontTx/>
              <a:buChar char="•"/>
            </a:pPr>
            <a:endParaRPr lang="en-US" sz="800" dirty="0">
              <a:latin typeface="ITC Leawood Std Book" pitchFamily="18" charset="0"/>
            </a:endParaRPr>
          </a:p>
          <a:p>
            <a:pPr marL="231775" indent="-231775">
              <a:buSzPct val="125000"/>
              <a:buFontTx/>
              <a:buChar char="•"/>
            </a:pPr>
            <a:r>
              <a:rPr lang="en-US" sz="1600" dirty="0">
                <a:latin typeface="ITC Leawood Std Book" pitchFamily="18" charset="0"/>
              </a:rPr>
              <a:t>A bear charging at full speed (35 mph) is traveling </a:t>
            </a:r>
            <a:r>
              <a:rPr lang="en-US" sz="1600" b="1" dirty="0">
                <a:solidFill>
                  <a:srgbClr val="FF0000"/>
                </a:solidFill>
                <a:latin typeface="ITC Leawood Std Book" pitchFamily="18" charset="0"/>
              </a:rPr>
              <a:t>51 feet every second</a:t>
            </a:r>
            <a:r>
              <a:rPr lang="en-US" sz="1600" b="1" dirty="0">
                <a:latin typeface="ITC Leawood Std Book" pitchFamily="18" charset="0"/>
              </a:rPr>
              <a:t> </a:t>
            </a:r>
            <a:r>
              <a:rPr lang="en-US" sz="1600" dirty="0">
                <a:latin typeface="ITC Leawood Std Book" pitchFamily="18" charset="0"/>
              </a:rPr>
              <a:t>and has the potential to make contact within 2-3 seconds.  There is </a:t>
            </a:r>
            <a:r>
              <a:rPr lang="en-US" sz="1600" b="1" dirty="0">
                <a:solidFill>
                  <a:srgbClr val="FF0000"/>
                </a:solidFill>
                <a:latin typeface="ITC Leawood Std Book" pitchFamily="18" charset="0"/>
              </a:rPr>
              <a:t>no time</a:t>
            </a:r>
            <a:r>
              <a:rPr lang="en-US" sz="1600" dirty="0">
                <a:solidFill>
                  <a:srgbClr val="FF0000"/>
                </a:solidFill>
                <a:latin typeface="ITC Leawood Std Book" pitchFamily="18" charset="0"/>
              </a:rPr>
              <a:t> </a:t>
            </a:r>
            <a:r>
              <a:rPr lang="en-US" sz="1600" dirty="0">
                <a:latin typeface="ITC Leawood Std Book" pitchFamily="18" charset="0"/>
              </a:rPr>
              <a:t>for you to spray a short or warning burst, pause, then spray again, etc.</a:t>
            </a:r>
          </a:p>
          <a:p>
            <a:pPr marL="231775" indent="-231775">
              <a:buSzPct val="125000"/>
              <a:buFontTx/>
              <a:buChar char="•"/>
            </a:pPr>
            <a:endParaRPr lang="en-US" sz="800" dirty="0">
              <a:latin typeface="ITC Leawood Std Book" pitchFamily="18" charset="0"/>
            </a:endParaRPr>
          </a:p>
          <a:p>
            <a:pPr marL="231775" indent="-231775">
              <a:buSzPct val="125000"/>
              <a:buFontTx/>
              <a:buChar char="•"/>
            </a:pPr>
            <a:r>
              <a:rPr lang="en-US" sz="1600" dirty="0">
                <a:latin typeface="ITC Leawood Std Book" pitchFamily="18" charset="0"/>
              </a:rPr>
              <a:t>The products that marketed a half-second or short burst also included marketing claims that it </a:t>
            </a:r>
            <a:r>
              <a:rPr lang="ja-JP" altLang="en-US" sz="1600" dirty="0">
                <a:latin typeface="ITC Leawood Std Book" pitchFamily="18" charset="0"/>
              </a:rPr>
              <a:t>“</a:t>
            </a:r>
            <a:r>
              <a:rPr lang="en-US" altLang="ja-JP" sz="1600" dirty="0">
                <a:latin typeface="ITC Leawood Std Book" pitchFamily="18" charset="0"/>
              </a:rPr>
              <a:t>works instantaneously</a:t>
            </a:r>
            <a:r>
              <a:rPr lang="ja-JP" altLang="en-US" sz="1600" dirty="0">
                <a:latin typeface="ITC Leawood Std Book" pitchFamily="18" charset="0"/>
              </a:rPr>
              <a:t>”</a:t>
            </a:r>
            <a:r>
              <a:rPr lang="en-US" altLang="ja-JP" sz="1600" dirty="0">
                <a:latin typeface="ITC Leawood Std Book" pitchFamily="18" charset="0"/>
              </a:rPr>
              <a:t> or </a:t>
            </a:r>
            <a:r>
              <a:rPr lang="ja-JP" altLang="en-US" sz="1600" dirty="0">
                <a:latin typeface="ITC Leawood Std Book" pitchFamily="18" charset="0"/>
              </a:rPr>
              <a:t>“</a:t>
            </a:r>
            <a:r>
              <a:rPr lang="en-US" altLang="ja-JP" sz="1600" dirty="0">
                <a:latin typeface="ITC Leawood Std Book" pitchFamily="18" charset="0"/>
              </a:rPr>
              <a:t>like hitting a brick wall.</a:t>
            </a:r>
            <a:r>
              <a:rPr lang="ja-JP" altLang="en-US" sz="1600" dirty="0">
                <a:latin typeface="ITC Leawood Std Book" pitchFamily="18" charset="0"/>
              </a:rPr>
              <a:t>”</a:t>
            </a:r>
            <a:r>
              <a:rPr lang="en-US" altLang="ja-JP" sz="1600" dirty="0">
                <a:latin typeface="ITC Leawood Std Book" pitchFamily="18" charset="0"/>
              </a:rPr>
              <a:t>  These are unsubstantiated claims.  </a:t>
            </a:r>
            <a:br>
              <a:rPr lang="en-US" altLang="ja-JP" sz="1600" dirty="0">
                <a:latin typeface="ITC Leawood Std Book" pitchFamily="18" charset="0"/>
              </a:rPr>
            </a:br>
            <a:r>
              <a:rPr lang="en-US" altLang="ja-JP" sz="1600" b="1" dirty="0">
                <a:solidFill>
                  <a:srgbClr val="FF0000"/>
                </a:solidFill>
                <a:latin typeface="ITC Leawood Std Book" pitchFamily="18" charset="0"/>
              </a:rPr>
              <a:t>No testing has been provided to show that short bursts work</a:t>
            </a:r>
            <a:r>
              <a:rPr lang="en-US" altLang="ja-JP" sz="1600" dirty="0">
                <a:latin typeface="ITC Leawood Std Book" pitchFamily="18" charset="0"/>
              </a:rPr>
              <a:t>.  </a:t>
            </a:r>
          </a:p>
          <a:p>
            <a:pPr>
              <a:buSzPct val="125000"/>
            </a:pPr>
            <a:endParaRPr lang="en-US" sz="800" dirty="0">
              <a:latin typeface="ITC Leawood Std Book" pitchFamily="18" charset="0"/>
            </a:endParaRPr>
          </a:p>
          <a:p>
            <a:pPr>
              <a:buSzPct val="125000"/>
            </a:pPr>
            <a:r>
              <a:rPr lang="en-US" sz="1600" dirty="0">
                <a:latin typeface="ITC Leawood Std Medium" panose="0206070305050A020404" pitchFamily="18" charset="0"/>
              </a:rPr>
              <a:t>If you’re facing an extremely agitated bear in a full charge, you only have time to take the canister out of your holster, remove the safety wedge and push the trigger down, directing the expanding cloud slightly downward in front of the charging bear.</a:t>
            </a:r>
          </a:p>
          <a:p>
            <a:pPr>
              <a:buFontTx/>
              <a:buChar char="•"/>
            </a:pPr>
            <a:endParaRPr lang="en-US" dirty="0">
              <a:solidFill>
                <a:srgbClr val="000000"/>
              </a:solidFill>
              <a:latin typeface="ITC Leawood Std Book" pitchFamily="18" charset="0"/>
            </a:endParaRPr>
          </a:p>
        </p:txBody>
      </p:sp>
      <p:sp>
        <p:nvSpPr>
          <p:cNvPr id="6" name="Rectangle 5"/>
          <p:cNvSpPr/>
          <p:nvPr/>
        </p:nvSpPr>
        <p:spPr>
          <a:xfrm>
            <a:off x="1140031" y="6258296"/>
            <a:ext cx="973777" cy="28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Box 6"/>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Short Bursts?</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506889" y="1583690"/>
            <a:ext cx="8142922" cy="408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lnSpc>
                <a:spcPct val="120000"/>
              </a:lnSpc>
            </a:pPr>
            <a:r>
              <a:rPr lang="en-US" altLang="en-US" b="1" dirty="0">
                <a:latin typeface="ITC Leawood Std Medium" pitchFamily="18" charset="0"/>
              </a:rPr>
              <a:t>“</a:t>
            </a:r>
            <a:r>
              <a:rPr lang="en-US" altLang="ja-JP" b="1" dirty="0">
                <a:latin typeface="ITC Leawood Std Medium" pitchFamily="18" charset="0"/>
              </a:rPr>
              <a:t>Bear spray stopped bears' undesirable behavior </a:t>
            </a:r>
            <a:r>
              <a:rPr lang="en-US" altLang="ja-JP" b="1" dirty="0">
                <a:solidFill>
                  <a:srgbClr val="FF0000"/>
                </a:solidFill>
                <a:latin typeface="ITC Leawood Std Medium" pitchFamily="18" charset="0"/>
              </a:rPr>
              <a:t>92%</a:t>
            </a:r>
            <a:r>
              <a:rPr lang="en-US" altLang="ja-JP" b="1" dirty="0">
                <a:latin typeface="ITC Leawood Std Medium" pitchFamily="18" charset="0"/>
              </a:rPr>
              <a:t> of the time when used on brown bears, </a:t>
            </a:r>
            <a:r>
              <a:rPr lang="en-US" altLang="ja-JP" b="1" dirty="0">
                <a:solidFill>
                  <a:srgbClr val="FF0000"/>
                </a:solidFill>
                <a:latin typeface="ITC Leawood Std Medium" pitchFamily="18" charset="0"/>
              </a:rPr>
              <a:t>90%</a:t>
            </a:r>
            <a:r>
              <a:rPr lang="en-US" altLang="ja-JP" b="1" dirty="0">
                <a:latin typeface="ITC Leawood Std Medium" pitchFamily="18" charset="0"/>
              </a:rPr>
              <a:t> for black bears, and </a:t>
            </a:r>
            <a:r>
              <a:rPr lang="en-US" altLang="ja-JP" b="1" dirty="0">
                <a:solidFill>
                  <a:srgbClr val="FF0000"/>
                </a:solidFill>
                <a:latin typeface="ITC Leawood Std Medium" pitchFamily="18" charset="0"/>
              </a:rPr>
              <a:t>100%</a:t>
            </a:r>
            <a:r>
              <a:rPr lang="en-US" altLang="ja-JP" b="1" dirty="0">
                <a:latin typeface="ITC Leawood Std Medium" pitchFamily="18" charset="0"/>
              </a:rPr>
              <a:t> for polar bears. Of all persons carrying bear sprays, </a:t>
            </a:r>
            <a:r>
              <a:rPr lang="en-US" altLang="ja-JP" b="1" dirty="0">
                <a:solidFill>
                  <a:srgbClr val="FF0000"/>
                </a:solidFill>
                <a:latin typeface="ITC Leawood Std Medium" pitchFamily="18" charset="0"/>
              </a:rPr>
              <a:t>98% were uninjured by bears in close-range encounters.</a:t>
            </a:r>
            <a:r>
              <a:rPr lang="en-US" altLang="ja-JP" b="1" dirty="0">
                <a:latin typeface="ITC Leawood Std Medium" pitchFamily="18" charset="0"/>
              </a:rPr>
              <a:t> </a:t>
            </a:r>
          </a:p>
          <a:p>
            <a:pPr eaLnBrk="1" hangingPunct="1">
              <a:lnSpc>
                <a:spcPct val="120000"/>
              </a:lnSpc>
            </a:pPr>
            <a:r>
              <a:rPr lang="en-US" altLang="ja-JP" b="1" dirty="0">
                <a:latin typeface="ITC Leawood Std Medium" pitchFamily="18" charset="0"/>
              </a:rPr>
              <a:t>All bear-inflicted injuries (three incidences) associated with using bear spray involved brown bears and were relatively minor (i.e., no hospitalization required).</a:t>
            </a:r>
            <a:r>
              <a:rPr lang="ja-JP" altLang="en-US" b="1" dirty="0">
                <a:latin typeface="ITC Leawood Std Medium" pitchFamily="18" charset="0"/>
              </a:rPr>
              <a:t>”</a:t>
            </a:r>
            <a:endParaRPr lang="en-US" b="1" i="1" dirty="0">
              <a:latin typeface="ITC Leawood Std Medium" pitchFamily="18" charset="0"/>
            </a:endParaRPr>
          </a:p>
        </p:txBody>
      </p:sp>
      <p:sp>
        <p:nvSpPr>
          <p:cNvPr id="19459" name="Text Box 3"/>
          <p:cNvSpPr txBox="1">
            <a:spLocks noChangeArrowheads="1"/>
          </p:cNvSpPr>
          <p:nvPr/>
        </p:nvSpPr>
        <p:spPr bwMode="auto">
          <a:xfrm>
            <a:off x="506889" y="797659"/>
            <a:ext cx="81429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just" defTabSz="914400" eaLnBrk="1" hangingPunct="1"/>
            <a:r>
              <a:rPr lang="en-US" sz="1400" b="1" dirty="0">
                <a:latin typeface="ITC Leawood Std Book" pitchFamily="18" charset="0"/>
              </a:rPr>
              <a:t>Dr. Tom Smith (Brigham Young University)       Dr. Stephen Herrero (University  of Calgary)</a:t>
            </a:r>
          </a:p>
          <a:p>
            <a:pPr algn="just" defTabSz="914400" eaLnBrk="1" hangingPunct="1"/>
            <a:endParaRPr lang="en-US" sz="800" b="1" dirty="0">
              <a:latin typeface="ITC Leawood Std Book" pitchFamily="18" charset="0"/>
            </a:endParaRPr>
          </a:p>
          <a:p>
            <a:pPr defTabSz="914400" eaLnBrk="1" hangingPunct="1"/>
            <a:r>
              <a:rPr lang="en-US" sz="1400" b="1" dirty="0">
                <a:latin typeface="ITC Leawood Std Book" pitchFamily="18" charset="0"/>
              </a:rPr>
              <a:t>Terry Debruyn (National Park Service) 	     James Wilder (Minerals Management Service)</a:t>
            </a:r>
          </a:p>
        </p:txBody>
      </p:sp>
      <p:sp>
        <p:nvSpPr>
          <p:cNvPr id="5" name="TextBox 10"/>
          <p:cNvSpPr txBox="1">
            <a:spLocks noChangeArrowheads="1"/>
          </p:cNvSpPr>
          <p:nvPr/>
        </p:nvSpPr>
        <p:spPr bwMode="auto">
          <a:xfrm>
            <a:off x="0" y="5822364"/>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works.</a:t>
            </a:r>
            <a:endParaRPr lang="en-US" sz="3200" b="1" dirty="0">
              <a:solidFill>
                <a:srgbClr val="FF0000"/>
              </a:solidFill>
              <a:latin typeface="ITC Leawood Std Black" pitchFamily="18" charset="0"/>
            </a:endParaRPr>
          </a:p>
        </p:txBody>
      </p:sp>
    </p:spTree>
    <p:extLst>
      <p:ext uri="{BB962C8B-B14F-4D97-AF65-F5344CB8AC3E}">
        <p14:creationId xmlns:p14="http://schemas.microsoft.com/office/powerpoint/2010/main" val="51598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370" name="Picture 10"/>
          <p:cNvPicPr>
            <a:picLocks noChangeAspect="1" noChangeArrowheads="1"/>
          </p:cNvPicPr>
          <p:nvPr/>
        </p:nvPicPr>
        <p:blipFill>
          <a:blip r:embed="rId3"/>
          <a:srcRect/>
          <a:stretch>
            <a:fillRect/>
          </a:stretch>
        </p:blipFill>
        <p:spPr bwMode="auto">
          <a:xfrm>
            <a:off x="-231775" y="709613"/>
            <a:ext cx="2489200" cy="5705475"/>
          </a:xfrm>
          <a:prstGeom prst="rect">
            <a:avLst/>
          </a:prstGeom>
          <a:noFill/>
          <a:ln w="9525">
            <a:noFill/>
            <a:miter lim="800000"/>
            <a:headEnd/>
            <a:tailEnd/>
          </a:ln>
        </p:spPr>
      </p:pic>
      <p:sp>
        <p:nvSpPr>
          <p:cNvPr id="58371" name="TextBox 1"/>
          <p:cNvSpPr txBox="1">
            <a:spLocks noChangeArrowheads="1"/>
          </p:cNvSpPr>
          <p:nvPr/>
        </p:nvSpPr>
        <p:spPr bwMode="auto">
          <a:xfrm>
            <a:off x="7162800" y="5503863"/>
            <a:ext cx="184150" cy="368300"/>
          </a:xfrm>
          <a:prstGeom prst="rect">
            <a:avLst/>
          </a:prstGeom>
          <a:noFill/>
          <a:ln w="9525">
            <a:noFill/>
            <a:miter lim="800000"/>
            <a:headEnd/>
            <a:tailEnd/>
          </a:ln>
        </p:spPr>
        <p:txBody>
          <a:bodyPr wrap="none">
            <a:spAutoFit/>
          </a:bodyPr>
          <a:lstStyle/>
          <a:p>
            <a:endParaRPr lang="en-US" dirty="0"/>
          </a:p>
        </p:txBody>
      </p:sp>
      <p:sp>
        <p:nvSpPr>
          <p:cNvPr id="31747" name="Text Box 6"/>
          <p:cNvSpPr txBox="1">
            <a:spLocks noChangeArrowheads="1"/>
          </p:cNvSpPr>
          <p:nvPr/>
        </p:nvSpPr>
        <p:spPr bwMode="auto">
          <a:xfrm>
            <a:off x="2198688" y="827088"/>
            <a:ext cx="6904037" cy="6186309"/>
          </a:xfrm>
          <a:prstGeom prst="rect">
            <a:avLst/>
          </a:prstGeom>
          <a:noFill/>
          <a:ln w="9525">
            <a:noFill/>
            <a:miter lim="800000"/>
            <a:headEnd/>
            <a:tailEnd/>
          </a:ln>
        </p:spPr>
        <p:txBody>
          <a:bodyPr>
            <a:spAutoFit/>
          </a:bodyPr>
          <a:lstStyle/>
          <a:p>
            <a:r>
              <a:rPr lang="en-US" b="1" dirty="0">
                <a:latin typeface="ITC Leawood Std Book" pitchFamily="18" charset="0"/>
              </a:rPr>
              <a:t>Suggested minimum spray</a:t>
            </a:r>
            <a:r>
              <a:rPr lang="en-US" b="1" dirty="0">
                <a:solidFill>
                  <a:srgbClr val="FF0000"/>
                </a:solidFill>
                <a:latin typeface="ITC Leawood Std Book" pitchFamily="18" charset="0"/>
              </a:rPr>
              <a:t> distance </a:t>
            </a:r>
            <a:r>
              <a:rPr lang="en-US" b="1" dirty="0">
                <a:latin typeface="ITC Leawood Std Book" pitchFamily="18" charset="0"/>
              </a:rPr>
              <a:t>is </a:t>
            </a:r>
            <a:r>
              <a:rPr lang="en-US" b="1" dirty="0">
                <a:solidFill>
                  <a:srgbClr val="FF0000"/>
                </a:solidFill>
                <a:latin typeface="ITC Leawood Std Book" pitchFamily="18" charset="0"/>
              </a:rPr>
              <a:t>25 feet</a:t>
            </a:r>
            <a:r>
              <a:rPr lang="en-US" b="1" dirty="0">
                <a:latin typeface="ITC Leawood Std Book" pitchFamily="18" charset="0"/>
              </a:rPr>
              <a:t>. This is </a:t>
            </a:r>
          </a:p>
          <a:p>
            <a:r>
              <a:rPr lang="en-US" b="1" dirty="0">
                <a:latin typeface="ITC Leawood Std Book" pitchFamily="18" charset="0"/>
              </a:rPr>
              <a:t>how far the expanding spray cloud can be directed </a:t>
            </a:r>
          </a:p>
          <a:p>
            <a:r>
              <a:rPr lang="en-US" b="1" dirty="0">
                <a:latin typeface="ITC Leawood Std Book" pitchFamily="18" charset="0"/>
              </a:rPr>
              <a:t>(without wind).</a:t>
            </a:r>
          </a:p>
          <a:p>
            <a:endParaRPr lang="en-US" sz="800" dirty="0">
              <a:solidFill>
                <a:srgbClr val="000000"/>
              </a:solidFill>
              <a:latin typeface="ITC Leawood Std Book" pitchFamily="18" charset="0"/>
            </a:endParaRPr>
          </a:p>
          <a:p>
            <a:pPr marL="228600" lvl="1" indent="-228600">
              <a:buFontTx/>
              <a:buChar char="•"/>
            </a:pPr>
            <a:r>
              <a:rPr lang="en-US" dirty="0">
                <a:latin typeface="ITC Leawood Std Book" pitchFamily="18" charset="0"/>
              </a:rPr>
              <a:t>This creates a wide and expanding cloud, </a:t>
            </a:r>
            <a:r>
              <a:rPr lang="en-US" b="1" dirty="0">
                <a:solidFill>
                  <a:srgbClr val="FF0000"/>
                </a:solidFill>
                <a:latin typeface="ITC Leawood Std Book" pitchFamily="18" charset="0"/>
              </a:rPr>
              <a:t>a barrier between</a:t>
            </a:r>
            <a:r>
              <a:rPr lang="en-US" dirty="0">
                <a:latin typeface="ITC Leawood Std Book" pitchFamily="18" charset="0"/>
              </a:rPr>
              <a:t> you and the bear.</a:t>
            </a:r>
          </a:p>
          <a:p>
            <a:pPr marL="228600" lvl="1" indent="-228600">
              <a:buFontTx/>
              <a:buChar char="•"/>
            </a:pPr>
            <a:endParaRPr lang="en-US" sz="800" dirty="0">
              <a:latin typeface="ITC Leawood Std Book" pitchFamily="18" charset="0"/>
            </a:endParaRPr>
          </a:p>
          <a:p>
            <a:pPr marL="228600" lvl="1" indent="-228600">
              <a:buFontTx/>
              <a:buChar char="•"/>
            </a:pPr>
            <a:r>
              <a:rPr lang="en-US" dirty="0">
                <a:latin typeface="ITC Leawood Std Book" pitchFamily="18" charset="0"/>
              </a:rPr>
              <a:t>When the charging bear is </a:t>
            </a:r>
            <a:r>
              <a:rPr lang="en-US" b="1" dirty="0">
                <a:solidFill>
                  <a:srgbClr val="FF0000"/>
                </a:solidFill>
                <a:latin typeface="ITC Leawood Std Book" pitchFamily="18" charset="0"/>
              </a:rPr>
              <a:t>within 60 feet</a:t>
            </a:r>
            <a:r>
              <a:rPr lang="en-US" dirty="0">
                <a:latin typeface="ITC Leawood Std Book" pitchFamily="18" charset="0"/>
              </a:rPr>
              <a:t>, it will meet the cloud </a:t>
            </a:r>
            <a:r>
              <a:rPr lang="en-US" b="1" dirty="0">
                <a:solidFill>
                  <a:srgbClr val="FF0000"/>
                </a:solidFill>
                <a:latin typeface="ITC Leawood Std Book" pitchFamily="18" charset="0"/>
              </a:rPr>
              <a:t>at approximately 25 feet</a:t>
            </a:r>
            <a:r>
              <a:rPr lang="en-US" dirty="0">
                <a:latin typeface="ITC Leawood Std Book" pitchFamily="18" charset="0"/>
              </a:rPr>
              <a:t>, giving the bear time to feel the effects of the Bear Spray and divert its charge.</a:t>
            </a:r>
          </a:p>
          <a:p>
            <a:pPr marL="228600" lvl="1" indent="-228600">
              <a:buFontTx/>
              <a:buChar char="•"/>
            </a:pPr>
            <a:endParaRPr lang="en-US" sz="800" dirty="0">
              <a:latin typeface="ITC Leawood Std Book" pitchFamily="18" charset="0"/>
            </a:endParaRPr>
          </a:p>
          <a:p>
            <a:pPr marL="228600" lvl="1" indent="-228600">
              <a:buFontTx/>
              <a:buChar char="•"/>
            </a:pPr>
            <a:r>
              <a:rPr lang="en-US" dirty="0">
                <a:latin typeface="ITC Leawood Std Book" pitchFamily="18" charset="0"/>
              </a:rPr>
              <a:t>Be prepared for the bear to </a:t>
            </a:r>
            <a:r>
              <a:rPr lang="en-US" b="1" dirty="0">
                <a:solidFill>
                  <a:srgbClr val="FF0000"/>
                </a:solidFill>
                <a:latin typeface="ITC Leawood Std Book" pitchFamily="18" charset="0"/>
              </a:rPr>
              <a:t>re-charge</a:t>
            </a:r>
            <a:r>
              <a:rPr lang="en-US" dirty="0">
                <a:latin typeface="ITC Leawood Std Book" pitchFamily="18" charset="0"/>
              </a:rPr>
              <a:t>, or for </a:t>
            </a:r>
            <a:r>
              <a:rPr lang="en-US" b="1" dirty="0">
                <a:solidFill>
                  <a:srgbClr val="FF0000"/>
                </a:solidFill>
                <a:latin typeface="ITC Leawood Std Book" pitchFamily="18" charset="0"/>
              </a:rPr>
              <a:t>other bears to charge</a:t>
            </a:r>
            <a:r>
              <a:rPr lang="en-US" dirty="0">
                <a:latin typeface="ITC Leawood Std Book" pitchFamily="18" charset="0"/>
              </a:rPr>
              <a:t>, requiring additional sprays.</a:t>
            </a:r>
          </a:p>
          <a:p>
            <a:pPr marL="228600" lvl="1" indent="-228600">
              <a:buFontTx/>
              <a:buChar char="•"/>
            </a:pPr>
            <a:endParaRPr lang="en-US" sz="800" dirty="0">
              <a:latin typeface="ITC Leawood Std Book" pitchFamily="18" charset="0"/>
            </a:endParaRPr>
          </a:p>
          <a:p>
            <a:pPr marL="228600" lvl="1" indent="-228600">
              <a:buFontTx/>
              <a:buChar char="•"/>
            </a:pPr>
            <a:r>
              <a:rPr lang="en-US" dirty="0">
                <a:latin typeface="ITC Leawood Std Book" pitchFamily="18" charset="0"/>
              </a:rPr>
              <a:t>Be prepared to </a:t>
            </a:r>
            <a:r>
              <a:rPr lang="en-US" b="1" dirty="0">
                <a:solidFill>
                  <a:srgbClr val="FF0000"/>
                </a:solidFill>
                <a:latin typeface="ITC Leawood Std Book" pitchFamily="18" charset="0"/>
              </a:rPr>
              <a:t>adjust for wind or cold</a:t>
            </a:r>
            <a:r>
              <a:rPr lang="en-US" dirty="0">
                <a:latin typeface="ITC Leawood Std Book" pitchFamily="18" charset="0"/>
              </a:rPr>
              <a:t>.</a:t>
            </a:r>
          </a:p>
          <a:p>
            <a:pPr marL="228600" lvl="1" indent="-228600">
              <a:buFontTx/>
              <a:buChar char="•"/>
            </a:pPr>
            <a:endParaRPr lang="en-US" sz="800" dirty="0">
              <a:latin typeface="ITC Leawood Std Book" pitchFamily="18" charset="0"/>
            </a:endParaRPr>
          </a:p>
          <a:p>
            <a:pPr marL="228600" lvl="1" indent="-228600">
              <a:buFontTx/>
              <a:buChar char="•"/>
            </a:pPr>
            <a:r>
              <a:rPr lang="en-US" dirty="0">
                <a:latin typeface="ITC Leawood Std Book" pitchFamily="18" charset="0"/>
              </a:rPr>
              <a:t>Charging bears may stop short of you, posture aggressively and </a:t>
            </a:r>
            <a:r>
              <a:rPr lang="en-US" b="1" dirty="0">
                <a:solidFill>
                  <a:srgbClr val="FF0000"/>
                </a:solidFill>
                <a:latin typeface="ITC Leawood Std Book" pitchFamily="18" charset="0"/>
              </a:rPr>
              <a:t>retreat</a:t>
            </a:r>
            <a:r>
              <a:rPr lang="en-US" dirty="0">
                <a:latin typeface="ITC Leawood Std Book" pitchFamily="18" charset="0"/>
              </a:rPr>
              <a:t>. They may then </a:t>
            </a:r>
            <a:r>
              <a:rPr lang="en-US" b="1" dirty="0">
                <a:solidFill>
                  <a:srgbClr val="FF0000"/>
                </a:solidFill>
                <a:latin typeface="ITC Leawood Std Book" pitchFamily="18" charset="0"/>
              </a:rPr>
              <a:t>complete </a:t>
            </a:r>
            <a:br>
              <a:rPr lang="en-US" b="1" dirty="0">
                <a:solidFill>
                  <a:srgbClr val="FF0000"/>
                </a:solidFill>
                <a:latin typeface="ITC Leawood Std Book" pitchFamily="18" charset="0"/>
              </a:rPr>
            </a:br>
            <a:r>
              <a:rPr lang="en-US" b="1" dirty="0">
                <a:solidFill>
                  <a:srgbClr val="FF0000"/>
                </a:solidFill>
                <a:latin typeface="ITC Leawood Std Book" pitchFamily="18" charset="0"/>
              </a:rPr>
              <a:t>the charge</a:t>
            </a:r>
            <a:r>
              <a:rPr lang="en-US" dirty="0">
                <a:latin typeface="ITC Leawood Std Book" pitchFamily="18" charset="0"/>
              </a:rPr>
              <a:t>.</a:t>
            </a:r>
          </a:p>
          <a:p>
            <a:pPr marL="685800" lvl="1" indent="-228600"/>
            <a:endParaRPr lang="en-US" sz="800" dirty="0">
              <a:latin typeface="ITC Leawood Std Book" pitchFamily="18" charset="0"/>
            </a:endParaRPr>
          </a:p>
          <a:p>
            <a:r>
              <a:rPr lang="en-US" dirty="0">
                <a:latin typeface="ITC Leawood Std Medium" pitchFamily="18" charset="0"/>
              </a:rPr>
              <a:t>Source: Bear management specialists with State and Federal Wildlife Management Agencies and incident reports, and the original Bear Spray research.</a:t>
            </a:r>
          </a:p>
          <a:p>
            <a:endParaRPr lang="en-US" sz="1600" dirty="0">
              <a:latin typeface="ITC Leawood Std Book" pitchFamily="18" charset="0"/>
            </a:endParaRPr>
          </a:p>
          <a:p>
            <a:pPr>
              <a:buFontTx/>
              <a:buChar char="•"/>
            </a:pPr>
            <a:endParaRPr lang="en-US" dirty="0">
              <a:solidFill>
                <a:srgbClr val="000000"/>
              </a:solidFill>
              <a:latin typeface="ITC Leawood Std Book" pitchFamily="18" charset="0"/>
            </a:endParaRPr>
          </a:p>
        </p:txBody>
      </p:sp>
      <p:sp>
        <p:nvSpPr>
          <p:cNvPr id="6" name="Rectangle 5"/>
          <p:cNvSpPr/>
          <p:nvPr/>
        </p:nvSpPr>
        <p:spPr>
          <a:xfrm>
            <a:off x="1140031" y="6258296"/>
            <a:ext cx="973777" cy="28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Box 6"/>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Suggested Spray Distance</a:t>
            </a:r>
            <a:endParaRPr lang="en-US" sz="3200" b="1" dirty="0">
              <a:solidFill>
                <a:srgbClr val="FF0000"/>
              </a:solidFill>
              <a:latin typeface="ITC Leawood Std Black" pitchFamily="18" charset="0"/>
            </a:endParaRPr>
          </a:p>
        </p:txBody>
      </p:sp>
    </p:spTree>
    <p:extLst>
      <p:ext uri="{BB962C8B-B14F-4D97-AF65-F5344CB8AC3E}">
        <p14:creationId xmlns:p14="http://schemas.microsoft.com/office/powerpoint/2010/main" val="10518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5298" name="Picture 10"/>
          <p:cNvPicPr>
            <a:picLocks noChangeAspect="1" noChangeArrowheads="1"/>
          </p:cNvPicPr>
          <p:nvPr/>
        </p:nvPicPr>
        <p:blipFill>
          <a:blip r:embed="rId3"/>
          <a:srcRect/>
          <a:stretch>
            <a:fillRect/>
          </a:stretch>
        </p:blipFill>
        <p:spPr bwMode="auto">
          <a:xfrm>
            <a:off x="-231775" y="709613"/>
            <a:ext cx="2489200" cy="5705475"/>
          </a:xfrm>
          <a:prstGeom prst="rect">
            <a:avLst/>
          </a:prstGeom>
          <a:noFill/>
          <a:ln w="9525">
            <a:noFill/>
            <a:miter lim="800000"/>
            <a:headEnd/>
            <a:tailEnd/>
          </a:ln>
        </p:spPr>
      </p:pic>
      <p:sp>
        <p:nvSpPr>
          <p:cNvPr id="55299" name="TextBox 1"/>
          <p:cNvSpPr txBox="1">
            <a:spLocks noChangeArrowheads="1"/>
          </p:cNvSpPr>
          <p:nvPr/>
        </p:nvSpPr>
        <p:spPr bwMode="auto">
          <a:xfrm>
            <a:off x="7162800" y="5503863"/>
            <a:ext cx="184150" cy="368300"/>
          </a:xfrm>
          <a:prstGeom prst="rect">
            <a:avLst/>
          </a:prstGeom>
          <a:noFill/>
          <a:ln w="9525">
            <a:noFill/>
            <a:miter lim="800000"/>
            <a:headEnd/>
            <a:tailEnd/>
          </a:ln>
        </p:spPr>
        <p:txBody>
          <a:bodyPr wrap="none">
            <a:spAutoFit/>
          </a:bodyPr>
          <a:lstStyle/>
          <a:p>
            <a:endParaRPr lang="en-US" dirty="0"/>
          </a:p>
        </p:txBody>
      </p:sp>
      <p:sp>
        <p:nvSpPr>
          <p:cNvPr id="55300" name="Text Box 6"/>
          <p:cNvSpPr txBox="1">
            <a:spLocks noChangeArrowheads="1"/>
          </p:cNvSpPr>
          <p:nvPr/>
        </p:nvSpPr>
        <p:spPr bwMode="auto">
          <a:xfrm>
            <a:off x="2198688" y="855663"/>
            <a:ext cx="6945312" cy="5016758"/>
          </a:xfrm>
          <a:prstGeom prst="rect">
            <a:avLst/>
          </a:prstGeom>
          <a:noFill/>
          <a:ln w="9525">
            <a:noFill/>
            <a:miter lim="800000"/>
            <a:headEnd/>
            <a:tailEnd/>
          </a:ln>
        </p:spPr>
        <p:txBody>
          <a:bodyPr wrap="square">
            <a:spAutoFit/>
          </a:bodyPr>
          <a:lstStyle/>
          <a:p>
            <a:pPr>
              <a:buSzPct val="150000"/>
            </a:pPr>
            <a:r>
              <a:rPr lang="en-US" dirty="0">
                <a:solidFill>
                  <a:srgbClr val="000000"/>
                </a:solidFill>
                <a:latin typeface="ITC Leawood Std Medium" panose="0206070305050A020404" pitchFamily="18" charset="0"/>
              </a:rPr>
              <a:t>If an extremely agitated bear is charging from </a:t>
            </a:r>
            <a:r>
              <a:rPr lang="en-US" b="1" dirty="0">
                <a:solidFill>
                  <a:srgbClr val="FF0000"/>
                </a:solidFill>
                <a:latin typeface="ITC Leawood Std Medium" panose="0206070305050A020404" pitchFamily="18" charset="0"/>
              </a:rPr>
              <a:t>more than 60 feet away</a:t>
            </a:r>
            <a:r>
              <a:rPr lang="en-US" dirty="0">
                <a:solidFill>
                  <a:srgbClr val="000000"/>
                </a:solidFill>
                <a:latin typeface="ITC Leawood Std Medium" panose="0206070305050A020404" pitchFamily="18" charset="0"/>
              </a:rPr>
              <a:t>, prepare but do not spray. The spray may be depleted before the charging bear is in range.</a:t>
            </a:r>
          </a:p>
          <a:p>
            <a:pPr marL="285750" indent="-285750">
              <a:buFont typeface="Arial" pitchFamily="34" charset="0"/>
              <a:buChar char="•"/>
            </a:pPr>
            <a:endParaRPr lang="en-US" sz="800" dirty="0">
              <a:solidFill>
                <a:srgbClr val="000000"/>
              </a:solidFill>
              <a:latin typeface="ITC Leawood Std Book" pitchFamily="18" charset="0"/>
            </a:endParaRPr>
          </a:p>
          <a:p>
            <a:pPr marL="285750" indent="-285750">
              <a:buSzPct val="150000"/>
              <a:buFont typeface="Arial" pitchFamily="34" charset="0"/>
              <a:buChar char="•"/>
            </a:pPr>
            <a:r>
              <a:rPr lang="en-US" dirty="0">
                <a:solidFill>
                  <a:srgbClr val="000000"/>
                </a:solidFill>
                <a:latin typeface="ITC Leawood Std Book" pitchFamily="18" charset="0"/>
              </a:rPr>
              <a:t>Once the bear is </a:t>
            </a:r>
            <a:r>
              <a:rPr lang="en-US" b="1" dirty="0">
                <a:solidFill>
                  <a:srgbClr val="FF0000"/>
                </a:solidFill>
                <a:latin typeface="ITC Leawood Std Book" pitchFamily="18" charset="0"/>
              </a:rPr>
              <a:t>within 60 feet</a:t>
            </a:r>
            <a:r>
              <a:rPr lang="en-US" dirty="0">
                <a:solidFill>
                  <a:srgbClr val="000000"/>
                </a:solidFill>
                <a:latin typeface="ITC Leawood Std Book" pitchFamily="18" charset="0"/>
              </a:rPr>
              <a:t>, direct your spray downward, with a side-to-side movement in 2-3 second burst of spray. </a:t>
            </a:r>
            <a:r>
              <a:rPr lang="en-US" b="1" dirty="0">
                <a:solidFill>
                  <a:srgbClr val="FF0000"/>
                </a:solidFill>
                <a:latin typeface="ITC Leawood Std Book" pitchFamily="18" charset="0"/>
              </a:rPr>
              <a:t>This will create a wide barrier that the bear will meet at approximately 25-35 feet</a:t>
            </a:r>
            <a:r>
              <a:rPr lang="en-US" dirty="0">
                <a:latin typeface="ITC Leawood Std Book" pitchFamily="18" charset="0"/>
              </a:rPr>
              <a:t>.</a:t>
            </a:r>
          </a:p>
          <a:p>
            <a:pPr marL="285750" indent="-285750">
              <a:buFont typeface="Arial" pitchFamily="34" charset="0"/>
              <a:buChar char="•"/>
            </a:pPr>
            <a:endParaRPr lang="en-US" sz="800" dirty="0">
              <a:solidFill>
                <a:srgbClr val="000000"/>
              </a:solidFill>
              <a:latin typeface="ITC Leawood Std Book" pitchFamily="18" charset="0"/>
            </a:endParaRPr>
          </a:p>
          <a:p>
            <a:pPr marL="285750" indent="-285750">
              <a:buSzPct val="150000"/>
              <a:buFont typeface="Arial" pitchFamily="34" charset="0"/>
              <a:buChar char="•"/>
            </a:pPr>
            <a:r>
              <a:rPr lang="en-US" dirty="0">
                <a:solidFill>
                  <a:srgbClr val="000000"/>
                </a:solidFill>
                <a:latin typeface="ITC Leawood Std Book" pitchFamily="18" charset="0"/>
              </a:rPr>
              <a:t>In some cases, merely the </a:t>
            </a:r>
            <a:r>
              <a:rPr lang="en-US" b="1" dirty="0">
                <a:solidFill>
                  <a:srgbClr val="FF0000"/>
                </a:solidFill>
                <a:latin typeface="ITC Leawood Std Book" pitchFamily="18" charset="0"/>
              </a:rPr>
              <a:t>whooshing sound</a:t>
            </a:r>
            <a:r>
              <a:rPr lang="en-US" dirty="0">
                <a:solidFill>
                  <a:srgbClr val="000000"/>
                </a:solidFill>
                <a:latin typeface="ITC Leawood Std Book" pitchFamily="18" charset="0"/>
              </a:rPr>
              <a:t> and the </a:t>
            </a:r>
            <a:r>
              <a:rPr lang="en-US" b="1" dirty="0">
                <a:solidFill>
                  <a:srgbClr val="FF0000"/>
                </a:solidFill>
                <a:latin typeface="ITC Leawood Std Book" pitchFamily="18" charset="0"/>
              </a:rPr>
              <a:t>orange cloud </a:t>
            </a:r>
            <a:r>
              <a:rPr lang="en-US" dirty="0">
                <a:solidFill>
                  <a:srgbClr val="000000"/>
                </a:solidFill>
                <a:latin typeface="ITC Leawood Std Book" pitchFamily="18" charset="0"/>
              </a:rPr>
              <a:t>may cause the bear to stop, reassess its charge and either retreat or charge again.</a:t>
            </a:r>
          </a:p>
          <a:p>
            <a:pPr marL="285750" indent="-285750">
              <a:buFont typeface="Arial" pitchFamily="34" charset="0"/>
              <a:buChar char="•"/>
            </a:pPr>
            <a:endParaRPr lang="en-US" sz="800" dirty="0">
              <a:solidFill>
                <a:srgbClr val="000000"/>
              </a:solidFill>
              <a:latin typeface="ITC Leawood Std Book" pitchFamily="18" charset="0"/>
            </a:endParaRPr>
          </a:p>
          <a:p>
            <a:pPr marL="285750" indent="-285750">
              <a:buSzPct val="150000"/>
              <a:buFont typeface="Arial" pitchFamily="34" charset="0"/>
              <a:buChar char="•"/>
            </a:pPr>
            <a:r>
              <a:rPr lang="en-US" dirty="0">
                <a:solidFill>
                  <a:srgbClr val="000000"/>
                </a:solidFill>
                <a:latin typeface="ITC Leawood Std Book" pitchFamily="18" charset="0"/>
              </a:rPr>
              <a:t>Wind towards you or a cross-wind may redirect Bear Spray away from the bear. Prepare to re-spray in order to </a:t>
            </a:r>
            <a:r>
              <a:rPr lang="en-US" b="1" dirty="0">
                <a:solidFill>
                  <a:srgbClr val="FF0000"/>
                </a:solidFill>
                <a:latin typeface="ITC Leawood Std Book" pitchFamily="18" charset="0"/>
              </a:rPr>
              <a:t>adjust for the wind</a:t>
            </a:r>
            <a:r>
              <a:rPr lang="en-US" dirty="0">
                <a:solidFill>
                  <a:srgbClr val="000000"/>
                </a:solidFill>
                <a:latin typeface="ITC Leawood Std Book" pitchFamily="18" charset="0"/>
              </a:rPr>
              <a:t>.</a:t>
            </a:r>
          </a:p>
          <a:p>
            <a:pPr marL="285750" indent="-285750">
              <a:buSzPct val="150000"/>
              <a:buFont typeface="Arial" pitchFamily="34" charset="0"/>
              <a:buChar char="•"/>
            </a:pPr>
            <a:endParaRPr lang="en-US" sz="800" dirty="0">
              <a:solidFill>
                <a:srgbClr val="000000"/>
              </a:solidFill>
              <a:latin typeface="ITC Leawood Std Book" pitchFamily="18" charset="0"/>
            </a:endParaRPr>
          </a:p>
          <a:p>
            <a:pPr marL="285750" indent="-285750">
              <a:buSzPct val="150000"/>
              <a:buFont typeface="Arial" pitchFamily="34" charset="0"/>
              <a:buChar char="•"/>
            </a:pPr>
            <a:r>
              <a:rPr lang="en-US" dirty="0">
                <a:solidFill>
                  <a:srgbClr val="000000"/>
                </a:solidFill>
                <a:latin typeface="ITC Leawood Std Book" pitchFamily="18" charset="0"/>
              </a:rPr>
              <a:t>Some bears may </a:t>
            </a:r>
            <a:r>
              <a:rPr lang="en-US" b="1" dirty="0">
                <a:solidFill>
                  <a:srgbClr val="FF0000"/>
                </a:solidFill>
                <a:latin typeface="ITC Leawood Std Book" pitchFamily="18" charset="0"/>
              </a:rPr>
              <a:t>circle around </a:t>
            </a:r>
            <a:r>
              <a:rPr lang="en-US" dirty="0">
                <a:solidFill>
                  <a:srgbClr val="000000"/>
                </a:solidFill>
                <a:latin typeface="ITC Leawood Std Book" pitchFamily="18" charset="0"/>
              </a:rPr>
              <a:t>the orange cloud. Be prepared to re-spray.</a:t>
            </a:r>
            <a:endParaRPr lang="en-US" sz="1600" dirty="0">
              <a:latin typeface="ITC Leawood Std Book" pitchFamily="18" charset="0"/>
            </a:endParaRPr>
          </a:p>
          <a:p>
            <a:pPr>
              <a:buFontTx/>
              <a:buChar char="•"/>
            </a:pPr>
            <a:endParaRPr lang="en-US" dirty="0">
              <a:solidFill>
                <a:srgbClr val="000000"/>
              </a:solidFill>
              <a:latin typeface="ITC Leawood Std Book" pitchFamily="18" charset="0"/>
            </a:endParaRPr>
          </a:p>
        </p:txBody>
      </p:sp>
      <p:sp>
        <p:nvSpPr>
          <p:cNvPr id="6" name="Rectangle 5"/>
          <p:cNvSpPr/>
          <p:nvPr/>
        </p:nvSpPr>
        <p:spPr>
          <a:xfrm>
            <a:off x="1140031" y="6258296"/>
            <a:ext cx="973777" cy="28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Box 6"/>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More Than 60 Feet Away</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5" descr="img6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3929063"/>
            <a:ext cx="4394200"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1" name="Text Box 13"/>
          <p:cNvSpPr txBox="1">
            <a:spLocks noChangeArrowheads="1"/>
          </p:cNvSpPr>
          <p:nvPr/>
        </p:nvSpPr>
        <p:spPr bwMode="auto">
          <a:xfrm>
            <a:off x="2704874" y="903926"/>
            <a:ext cx="64500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r>
              <a:rPr lang="en-US" sz="1800" dirty="0">
                <a:latin typeface="ITC Leawood Std Medium" pitchFamily="18" charset="0"/>
              </a:rPr>
              <a:t>Be aware of your surroundings and react to signs </a:t>
            </a:r>
          </a:p>
          <a:p>
            <a:pPr defTabSz="914400" eaLnBrk="1" hangingPunct="1"/>
            <a:r>
              <a:rPr lang="en-US" sz="1800" dirty="0">
                <a:latin typeface="ITC Leawood Std Medium" pitchFamily="18" charset="0"/>
              </a:rPr>
              <a:t>of bear activity. If you see fresh signs like these, </a:t>
            </a:r>
          </a:p>
          <a:p>
            <a:pPr defTabSz="914400" eaLnBrk="1" hangingPunct="1"/>
            <a:r>
              <a:rPr lang="en-US" sz="1800" dirty="0">
                <a:latin typeface="ITC Leawood Std Medium" pitchFamily="18" charset="0"/>
              </a:rPr>
              <a:t>be prepared for a possible bear encounter. You may consider having your Bear Spray out and ready.</a:t>
            </a:r>
          </a:p>
        </p:txBody>
      </p:sp>
      <p:pic>
        <p:nvPicPr>
          <p:cNvPr id="58372" name="Picture 11" descr="img6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4581525"/>
            <a:ext cx="3517900"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12" descr="img68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0238" y="2228850"/>
            <a:ext cx="2163762"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13" descr="img6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49313"/>
            <a:ext cx="263842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14" descr="img6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3025" y="2228850"/>
            <a:ext cx="4367213"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Be Bear Aware</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p:cNvSpPr>
          <p:nvPr>
            <p:ph type="body" idx="1"/>
          </p:nvPr>
        </p:nvSpPr>
        <p:spPr>
          <a:xfrm>
            <a:off x="165100" y="838200"/>
            <a:ext cx="5826262" cy="5949209"/>
          </a:xfrm>
        </p:spPr>
        <p:txBody>
          <a:bodyPr/>
          <a:lstStyle/>
          <a:p>
            <a:pPr marL="0" indent="0">
              <a:buSzPct val="150000"/>
              <a:buNone/>
            </a:pPr>
            <a:r>
              <a:rPr lang="en-US" sz="1600" dirty="0">
                <a:latin typeface="ITC Leawood Std Medium" panose="0206070305050A020404" pitchFamily="18" charset="0"/>
                <a:ea typeface="ＭＳ Ｐゴシック" pitchFamily="34" charset="-128"/>
              </a:rPr>
              <a:t>If a bear is close to you (within 50 feet) but not menacing, do not spray or confront the bear. Simply back away and return the way you came or pass by the bear allowing as much distance as possible.</a:t>
            </a:r>
          </a:p>
          <a:p>
            <a:pPr marL="0" indent="0">
              <a:buSzPct val="150000"/>
              <a:buNone/>
            </a:pPr>
            <a:endParaRPr lang="en-US" sz="800" dirty="0">
              <a:latin typeface="ITC Leawood Std Medium" panose="0206070305050A020404" pitchFamily="18" charset="0"/>
              <a:ea typeface="ＭＳ Ｐゴシック" pitchFamily="34" charset="-128"/>
            </a:endParaRPr>
          </a:p>
          <a:p>
            <a:pPr>
              <a:buSzPct val="150000"/>
            </a:pPr>
            <a:r>
              <a:rPr lang="en-US" sz="1600" dirty="0">
                <a:latin typeface="ITC Leawood Std Book" panose="0206050304050A020404" pitchFamily="18" charset="0"/>
              </a:rPr>
              <a:t>Standing bears are trying to better see, hear and smell what has disturbed them. They do not charge standing up. </a:t>
            </a:r>
            <a:r>
              <a:rPr lang="en-US" sz="1600" b="1" dirty="0">
                <a:solidFill>
                  <a:srgbClr val="FF0000"/>
                </a:solidFill>
                <a:latin typeface="ITC Leawood Std Book" panose="0206050304050A020404" pitchFamily="18" charset="0"/>
              </a:rPr>
              <a:t>Only spray if a bear drops and charges</a:t>
            </a:r>
            <a:r>
              <a:rPr lang="en-US" sz="1600" dirty="0">
                <a:latin typeface="ITC Leawood Std Book" panose="0206050304050A020404" pitchFamily="18" charset="0"/>
              </a:rPr>
              <a:t>.</a:t>
            </a:r>
          </a:p>
          <a:p>
            <a:pPr marL="0" indent="0">
              <a:buSzPct val="150000"/>
              <a:buNone/>
            </a:pPr>
            <a:endParaRPr lang="en-US" sz="800" dirty="0">
              <a:latin typeface="ITC Leawood Std Book" panose="0206050304050A020404" pitchFamily="18" charset="0"/>
            </a:endParaRPr>
          </a:p>
          <a:p>
            <a:pPr>
              <a:buSzPct val="150000"/>
            </a:pPr>
            <a:r>
              <a:rPr lang="en-US" sz="1600" dirty="0">
                <a:latin typeface="ITC Leawood Std Book" pitchFamily="18" charset="0"/>
              </a:rPr>
              <a:t>If a bear is acting curious but not aggressive, encourage the bear to leave by </a:t>
            </a:r>
            <a:r>
              <a:rPr lang="en-US" sz="1600" b="1" dirty="0">
                <a:solidFill>
                  <a:srgbClr val="FF0000"/>
                </a:solidFill>
                <a:latin typeface="ITC Leawood Std Book" pitchFamily="18" charset="0"/>
              </a:rPr>
              <a:t>grouping together </a:t>
            </a:r>
            <a:r>
              <a:rPr lang="en-US" sz="1600" dirty="0">
                <a:latin typeface="ITC Leawood Std Book" pitchFamily="18" charset="0"/>
              </a:rPr>
              <a:t>and speaking in a firm voice to help the bear identify who and what you are.</a:t>
            </a:r>
          </a:p>
          <a:p>
            <a:pPr marL="0" indent="0">
              <a:buSzPct val="150000"/>
              <a:buNone/>
            </a:pPr>
            <a:endParaRPr lang="en-US" sz="800" dirty="0">
              <a:latin typeface="ITC Leawood Std Book" pitchFamily="18" charset="0"/>
              <a:ea typeface="ＭＳ Ｐゴシック" pitchFamily="34" charset="-128"/>
            </a:endParaRPr>
          </a:p>
          <a:p>
            <a:pPr>
              <a:buSzPct val="150000"/>
            </a:pPr>
            <a:r>
              <a:rPr lang="en-US" sz="1600" dirty="0">
                <a:latin typeface="ITC Leawood Std Book" pitchFamily="18" charset="0"/>
                <a:ea typeface="ＭＳ Ｐゴシック" pitchFamily="34" charset="-128"/>
              </a:rPr>
              <a:t>If a bear is approaching in a non-aggressive fashion, group together and move away from the bear’s line of travel, </a:t>
            </a:r>
            <a:r>
              <a:rPr lang="en-US" sz="1600" b="1" dirty="0">
                <a:solidFill>
                  <a:srgbClr val="FF0000"/>
                </a:solidFill>
                <a:latin typeface="ITC Leawood Std Book" pitchFamily="18" charset="0"/>
                <a:ea typeface="ＭＳ Ｐゴシック" pitchFamily="34" charset="-128"/>
              </a:rPr>
              <a:t>allowing it to pass by</a:t>
            </a:r>
            <a:r>
              <a:rPr lang="en-US" sz="1600" dirty="0">
                <a:latin typeface="ITC Leawood Std Book" pitchFamily="18" charset="0"/>
                <a:ea typeface="ＭＳ Ｐゴシック" pitchFamily="34" charset="-128"/>
              </a:rPr>
              <a:t>.</a:t>
            </a:r>
          </a:p>
          <a:p>
            <a:pPr>
              <a:buSzPct val="150000"/>
            </a:pPr>
            <a:endParaRPr lang="en-US" sz="800" dirty="0">
              <a:latin typeface="ITC Leawood Std Book" pitchFamily="18" charset="0"/>
              <a:ea typeface="ＭＳ Ｐゴシック" pitchFamily="34" charset="-128"/>
            </a:endParaRPr>
          </a:p>
          <a:p>
            <a:pPr>
              <a:buSzPct val="150000"/>
            </a:pPr>
            <a:r>
              <a:rPr lang="en-US" sz="1600" dirty="0">
                <a:latin typeface="ITC Leawood Std Book" pitchFamily="18" charset="0"/>
                <a:ea typeface="ＭＳ Ｐゴシック" pitchFamily="34" charset="-128"/>
              </a:rPr>
              <a:t>If a bear is acting agitated, popping its jaws, clacking its teeth, woofing or pacing back and forth but not charging, let the bear assess the situation, and </a:t>
            </a:r>
            <a:r>
              <a:rPr lang="en-US" sz="1600" b="1" dirty="0">
                <a:solidFill>
                  <a:srgbClr val="FF0000"/>
                </a:solidFill>
                <a:latin typeface="ITC Leawood Std Book" pitchFamily="18" charset="0"/>
                <a:ea typeface="ＭＳ Ｐゴシック" pitchFamily="34" charset="-128"/>
              </a:rPr>
              <a:t>be prepared to spray if it does charge</a:t>
            </a:r>
            <a:r>
              <a:rPr lang="en-US" sz="1600" dirty="0">
                <a:latin typeface="ITC Leawood Std Book" pitchFamily="18" charset="0"/>
                <a:ea typeface="ＭＳ Ｐゴシック" pitchFamily="34" charset="-128"/>
              </a:rPr>
              <a:t>. </a:t>
            </a:r>
          </a:p>
          <a:p>
            <a:pPr>
              <a:buSzPct val="150000"/>
            </a:pPr>
            <a:endParaRPr lang="en-US" sz="800" dirty="0">
              <a:latin typeface="ITC Leawood Std Book" pitchFamily="18" charset="0"/>
              <a:ea typeface="ＭＳ Ｐゴシック" pitchFamily="34" charset="-128"/>
            </a:endParaRPr>
          </a:p>
        </p:txBody>
      </p:sp>
      <p:sp>
        <p:nvSpPr>
          <p:cNvPr id="2" name="Rectangle 1"/>
          <p:cNvSpPr/>
          <p:nvPr/>
        </p:nvSpPr>
        <p:spPr>
          <a:xfrm>
            <a:off x="4865094" y="3205966"/>
            <a:ext cx="3857601" cy="1877437"/>
          </a:xfrm>
          <a:prstGeom prst="rect">
            <a:avLst/>
          </a:prstGeom>
        </p:spPr>
        <p:txBody>
          <a:bodyPr wrap="square">
            <a:spAutoFit/>
          </a:bodyPr>
          <a:lstStyle/>
          <a:p>
            <a:pPr>
              <a:buSzPct val="150000"/>
            </a:pPr>
            <a:endParaRPr lang="en-US" dirty="0">
              <a:latin typeface="ITC Leawood Std Book" pitchFamily="18" charset="0"/>
            </a:endParaRPr>
          </a:p>
          <a:p>
            <a:pPr>
              <a:buSzPct val="150000"/>
            </a:pPr>
            <a:endParaRPr lang="en-US" dirty="0">
              <a:latin typeface="ITC Leawood Std Book" pitchFamily="18" charset="0"/>
            </a:endParaRPr>
          </a:p>
          <a:p>
            <a:pPr>
              <a:buSzPct val="150000"/>
            </a:pPr>
            <a:endParaRPr lang="en-US" dirty="0">
              <a:latin typeface="ITC Leawood Std Book" pitchFamily="18" charset="0"/>
            </a:endParaRPr>
          </a:p>
          <a:p>
            <a:pPr>
              <a:buSzPct val="150000"/>
            </a:pPr>
            <a:endParaRPr lang="en-US" dirty="0">
              <a:latin typeface="ITC Leawood Std Book" pitchFamily="18" charset="0"/>
            </a:endParaRPr>
          </a:p>
          <a:p>
            <a:pPr>
              <a:buSzPct val="150000"/>
            </a:pPr>
            <a:endParaRPr lang="en-US" dirty="0">
              <a:latin typeface="ITC Leawood Std Book" pitchFamily="18" charset="0"/>
            </a:endParaRPr>
          </a:p>
          <a:p>
            <a:pPr>
              <a:buSzPct val="150000"/>
            </a:pPr>
            <a:endParaRPr lang="en-US" dirty="0">
              <a:latin typeface="ITC Leawood Std Book" pitchFamily="18" charset="0"/>
            </a:endParaRPr>
          </a:p>
          <a:p>
            <a:pPr marL="171450" indent="-171450">
              <a:buSzPct val="150000"/>
              <a:buFont typeface="Arial" panose="020B0604020202020204" pitchFamily="34" charset="0"/>
              <a:buChar char="•"/>
            </a:pPr>
            <a:endParaRPr lang="en-US" sz="800" dirty="0">
              <a:latin typeface="ITC Leawood Std Book" pitchFamily="18" charset="0"/>
            </a:endParaRPr>
          </a:p>
        </p:txBody>
      </p:sp>
      <p:sp>
        <p:nvSpPr>
          <p:cNvPr id="4" name="TextBox 3"/>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Don’t Spray?</a:t>
            </a:r>
            <a:endParaRPr lang="en-US" sz="3200" b="1" dirty="0">
              <a:solidFill>
                <a:srgbClr val="FF0000"/>
              </a:solidFill>
              <a:latin typeface="ITC Leawood Std Black" pitchFamily="18" charset="0"/>
            </a:endParaRPr>
          </a:p>
        </p:txBody>
      </p:sp>
      <p:pic>
        <p:nvPicPr>
          <p:cNvPr id="2050" name="Picture 2" descr="C:\Documents and Settings\Owner\My Documents\My Pictures\bearslide_1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9516" y="927100"/>
            <a:ext cx="2829367" cy="50928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2417" y="6311696"/>
            <a:ext cx="8546466" cy="1092607"/>
          </a:xfrm>
          <a:prstGeom prst="rect">
            <a:avLst/>
          </a:prstGeom>
        </p:spPr>
        <p:txBody>
          <a:bodyPr wrap="square">
            <a:spAutoFit/>
          </a:bodyPr>
          <a:lstStyle/>
          <a:p>
            <a:pPr marL="285750" indent="-285750">
              <a:buSzPct val="150000"/>
              <a:buFont typeface="Arial" panose="020B0604020202020204" pitchFamily="34" charset="0"/>
              <a:buChar char="•"/>
            </a:pPr>
            <a:r>
              <a:rPr lang="en-US" sz="1600" dirty="0">
                <a:latin typeface="ITC Leawood Std Book" pitchFamily="18" charset="0"/>
              </a:rPr>
              <a:t>Try to leave the area </a:t>
            </a:r>
            <a:r>
              <a:rPr lang="en-US" sz="1600" b="1" dirty="0">
                <a:solidFill>
                  <a:srgbClr val="FF0000"/>
                </a:solidFill>
                <a:latin typeface="ITC Leawood Std Book" pitchFamily="18" charset="0"/>
              </a:rPr>
              <a:t>without spraying the bear</a:t>
            </a:r>
            <a:r>
              <a:rPr lang="en-US" sz="1600" dirty="0">
                <a:latin typeface="ITC Leawood Std Book" pitchFamily="18" charset="0"/>
              </a:rPr>
              <a:t> if possible.</a:t>
            </a:r>
          </a:p>
          <a:p>
            <a:pPr marL="0" indent="0">
              <a:buSzPct val="150000"/>
              <a:buNone/>
            </a:pPr>
            <a:endParaRPr lang="en-US" sz="2000" dirty="0">
              <a:latin typeface="ITC Leawood Std Book" pitchFamily="18" charset="0"/>
            </a:endParaRPr>
          </a:p>
          <a:p>
            <a:pPr marL="0" indent="0">
              <a:buSzPct val="150000"/>
              <a:buNone/>
            </a:pPr>
            <a:r>
              <a:rPr lang="en-US" sz="2000" dirty="0">
                <a:latin typeface="ITC Leawood Std Book" pitchFamily="18" charset="0"/>
              </a:rPr>
              <a:t> </a:t>
            </a:r>
          </a:p>
          <a:p>
            <a:pPr>
              <a:buSzPct val="150000"/>
            </a:pPr>
            <a:endParaRPr lang="en-US" sz="900" dirty="0">
              <a:latin typeface="ITC Leawood Std Boo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9" name="TextBox 1"/>
          <p:cNvSpPr txBox="1">
            <a:spLocks noChangeArrowheads="1"/>
          </p:cNvSpPr>
          <p:nvPr/>
        </p:nvSpPr>
        <p:spPr bwMode="auto">
          <a:xfrm>
            <a:off x="7162800" y="5503863"/>
            <a:ext cx="184150" cy="368300"/>
          </a:xfrm>
          <a:prstGeom prst="rect">
            <a:avLst/>
          </a:prstGeom>
          <a:noFill/>
          <a:ln w="9525">
            <a:noFill/>
            <a:miter lim="800000"/>
            <a:headEnd/>
            <a:tailEnd/>
          </a:ln>
        </p:spPr>
        <p:txBody>
          <a:bodyPr wrap="none">
            <a:spAutoFit/>
          </a:bodyPr>
          <a:lstStyle/>
          <a:p>
            <a:endParaRPr lang="en-US" dirty="0"/>
          </a:p>
        </p:txBody>
      </p:sp>
      <p:sp>
        <p:nvSpPr>
          <p:cNvPr id="50180" name="Text Box 6"/>
          <p:cNvSpPr txBox="1">
            <a:spLocks noChangeArrowheads="1"/>
          </p:cNvSpPr>
          <p:nvPr/>
        </p:nvSpPr>
        <p:spPr bwMode="auto">
          <a:xfrm>
            <a:off x="127001" y="855663"/>
            <a:ext cx="8815118" cy="6709529"/>
          </a:xfrm>
          <a:prstGeom prst="rect">
            <a:avLst/>
          </a:prstGeom>
          <a:noFill/>
          <a:ln w="9525">
            <a:noFill/>
            <a:miter lim="800000"/>
            <a:headEnd/>
            <a:tailEnd/>
          </a:ln>
        </p:spPr>
        <p:txBody>
          <a:bodyPr wrap="square">
            <a:spAutoFit/>
          </a:bodyPr>
          <a:lstStyle/>
          <a:p>
            <a:r>
              <a:rPr lang="en-US" dirty="0">
                <a:latin typeface="ITC Leawood Std Medium" pitchFamily="18" charset="0"/>
              </a:rPr>
              <a:t>The degree of aggressiveness by bears can vary greatly.</a:t>
            </a:r>
          </a:p>
          <a:p>
            <a:endParaRPr lang="en-US" sz="1600" dirty="0">
              <a:latin typeface="ITC Leawood Std Book" pitchFamily="18" charset="0"/>
            </a:endParaRPr>
          </a:p>
          <a:p>
            <a:pPr marL="285750" indent="-285750">
              <a:buSzPct val="175000"/>
              <a:buFont typeface="Arial" pitchFamily="34" charset="0"/>
              <a:buChar char="•"/>
            </a:pPr>
            <a:r>
              <a:rPr lang="en-US" sz="1600" dirty="0">
                <a:latin typeface="ITC Leawood Std Book" pitchFamily="18" charset="0"/>
              </a:rPr>
              <a:t>Nuisance or curious bears </a:t>
            </a:r>
            <a:r>
              <a:rPr lang="en-US" sz="1600" b="1" dirty="0">
                <a:solidFill>
                  <a:srgbClr val="FF0000"/>
                </a:solidFill>
                <a:latin typeface="ITC Leawood Std Book" pitchFamily="18" charset="0"/>
              </a:rPr>
              <a:t>may not show any </a:t>
            </a:r>
            <a:br>
              <a:rPr lang="en-US" sz="1600" b="1" dirty="0">
                <a:solidFill>
                  <a:srgbClr val="FF0000"/>
                </a:solidFill>
                <a:latin typeface="ITC Leawood Std Book" pitchFamily="18" charset="0"/>
              </a:rPr>
            </a:br>
            <a:r>
              <a:rPr lang="en-US" sz="1600" b="1" dirty="0">
                <a:solidFill>
                  <a:srgbClr val="FF0000"/>
                </a:solidFill>
                <a:latin typeface="ITC Leawood Std Book" pitchFamily="18" charset="0"/>
              </a:rPr>
              <a:t>aggressive behavior</a:t>
            </a:r>
            <a:r>
              <a:rPr lang="en-US" sz="1600" dirty="0">
                <a:latin typeface="ITC Leawood Std Book" pitchFamily="18" charset="0"/>
              </a:rPr>
              <a:t>, but once close enough, </a:t>
            </a:r>
            <a:br>
              <a:rPr lang="en-US" sz="1600" dirty="0">
                <a:latin typeface="ITC Leawood Std Book" pitchFamily="18" charset="0"/>
              </a:rPr>
            </a:br>
            <a:r>
              <a:rPr lang="en-US" sz="1600" dirty="0">
                <a:latin typeface="ITC Leawood Std Book" pitchFamily="18" charset="0"/>
              </a:rPr>
              <a:t>could charge.</a:t>
            </a:r>
          </a:p>
          <a:p>
            <a:pPr marL="285750" indent="-285750">
              <a:buSzPct val="175000"/>
              <a:buFont typeface="Arial" pitchFamily="34" charset="0"/>
              <a:buChar char="•"/>
            </a:pPr>
            <a:endParaRPr lang="en-US" sz="800" dirty="0">
              <a:latin typeface="ITC Leawood Std Book" pitchFamily="18" charset="0"/>
            </a:endParaRPr>
          </a:p>
          <a:p>
            <a:pPr marL="285750" indent="-285750">
              <a:buSzPct val="175000"/>
              <a:buFont typeface="Arial" pitchFamily="34" charset="0"/>
              <a:buChar char="•"/>
            </a:pPr>
            <a:r>
              <a:rPr lang="en-US" sz="1600" dirty="0">
                <a:latin typeface="ITC Leawood Std Book" pitchFamily="18" charset="0"/>
              </a:rPr>
              <a:t>A </a:t>
            </a:r>
            <a:r>
              <a:rPr lang="en-US" sz="1600" b="1" dirty="0">
                <a:solidFill>
                  <a:srgbClr val="FF0000"/>
                </a:solidFill>
                <a:latin typeface="ITC Leawood Std Book" pitchFamily="18" charset="0"/>
              </a:rPr>
              <a:t>startled bear </a:t>
            </a:r>
            <a:r>
              <a:rPr lang="en-US" sz="1600" dirty="0">
                <a:latin typeface="ITC Leawood Std Book" pitchFamily="18" charset="0"/>
              </a:rPr>
              <a:t>may charge towards you to find </a:t>
            </a:r>
            <a:br>
              <a:rPr lang="en-US" sz="1600" dirty="0">
                <a:latin typeface="ITC Leawood Std Book" pitchFamily="18" charset="0"/>
              </a:rPr>
            </a:br>
            <a:r>
              <a:rPr lang="en-US" sz="1600" dirty="0">
                <a:latin typeface="ITC Leawood Std Book" pitchFamily="18" charset="0"/>
              </a:rPr>
              <a:t>out what you are. Bears may bounce on their </a:t>
            </a:r>
            <a:br>
              <a:rPr lang="en-US" sz="1600" dirty="0">
                <a:latin typeface="ITC Leawood Std Book" pitchFamily="18" charset="0"/>
              </a:rPr>
            </a:br>
            <a:r>
              <a:rPr lang="en-US" sz="1600" dirty="0">
                <a:latin typeface="ITC Leawood Std Book" pitchFamily="18" charset="0"/>
              </a:rPr>
              <a:t>front legs, have their ears erect, stomp, turn </a:t>
            </a:r>
            <a:br>
              <a:rPr lang="en-US" sz="1600" dirty="0">
                <a:latin typeface="ITC Leawood Std Book" pitchFamily="18" charset="0"/>
              </a:rPr>
            </a:br>
            <a:r>
              <a:rPr lang="en-US" sz="1600" dirty="0">
                <a:latin typeface="ITC Leawood Std Book" pitchFamily="18" charset="0"/>
              </a:rPr>
              <a:t>sideways, and pace back and forth. They will </a:t>
            </a:r>
            <a:br>
              <a:rPr lang="en-US" sz="1600" dirty="0">
                <a:latin typeface="ITC Leawood Std Book" pitchFamily="18" charset="0"/>
              </a:rPr>
            </a:br>
            <a:r>
              <a:rPr lang="en-US" sz="1600" dirty="0">
                <a:latin typeface="ITC Leawood Std Book" pitchFamily="18" charset="0"/>
              </a:rPr>
              <a:t>then either </a:t>
            </a:r>
            <a:r>
              <a:rPr lang="en-US" sz="1600" b="1" dirty="0">
                <a:solidFill>
                  <a:srgbClr val="FF0000"/>
                </a:solidFill>
                <a:latin typeface="ITC Leawood Std Book" pitchFamily="18" charset="0"/>
              </a:rPr>
              <a:t>retreat</a:t>
            </a:r>
            <a:r>
              <a:rPr lang="en-US" sz="1600" dirty="0">
                <a:solidFill>
                  <a:srgbClr val="FF0000"/>
                </a:solidFill>
                <a:latin typeface="ITC Leawood Std Book" pitchFamily="18" charset="0"/>
              </a:rPr>
              <a:t> </a:t>
            </a:r>
            <a:r>
              <a:rPr lang="en-US" sz="1600" dirty="0">
                <a:latin typeface="ITC Leawood Std Book" pitchFamily="18" charset="0"/>
              </a:rPr>
              <a:t>or </a:t>
            </a:r>
            <a:r>
              <a:rPr lang="en-US" sz="1600" b="1" dirty="0">
                <a:solidFill>
                  <a:srgbClr val="FF0000"/>
                </a:solidFill>
                <a:latin typeface="ITC Leawood Std Book" pitchFamily="18" charset="0"/>
              </a:rPr>
              <a:t>recharge</a:t>
            </a:r>
            <a:r>
              <a:rPr lang="en-US" sz="1600" dirty="0">
                <a:latin typeface="ITC Leawood Std Book" pitchFamily="18" charset="0"/>
              </a:rPr>
              <a:t>. </a:t>
            </a:r>
            <a:br>
              <a:rPr lang="en-US" sz="800" dirty="0">
                <a:latin typeface="ITC Leawood Std Book" pitchFamily="18" charset="0"/>
              </a:rPr>
            </a:br>
            <a:endParaRPr lang="en-US" sz="800" dirty="0">
              <a:latin typeface="ITC Leawood Std Book" pitchFamily="18" charset="0"/>
            </a:endParaRPr>
          </a:p>
          <a:p>
            <a:pPr marL="285750" indent="-285750">
              <a:buSzPct val="175000"/>
              <a:buFont typeface="Arial" pitchFamily="34" charset="0"/>
              <a:buChar char="•"/>
            </a:pPr>
            <a:r>
              <a:rPr lang="en-US" sz="1600" dirty="0">
                <a:latin typeface="ITC Leawood Std Book" pitchFamily="18" charset="0"/>
              </a:rPr>
              <a:t>A startled </a:t>
            </a:r>
            <a:r>
              <a:rPr lang="en-US" sz="1600" b="1" dirty="0">
                <a:solidFill>
                  <a:srgbClr val="FF0000"/>
                </a:solidFill>
                <a:latin typeface="ITC Leawood Std Book" pitchFamily="18" charset="0"/>
              </a:rPr>
              <a:t>mother bear with cubs </a:t>
            </a:r>
            <a:r>
              <a:rPr lang="en-US" sz="1600" dirty="0">
                <a:latin typeface="ITC Leawood Std Book" pitchFamily="18" charset="0"/>
              </a:rPr>
              <a:t>may be more </a:t>
            </a:r>
            <a:br>
              <a:rPr lang="en-US" sz="1600" dirty="0">
                <a:latin typeface="ITC Leawood Std Book" pitchFamily="18" charset="0"/>
              </a:rPr>
            </a:br>
            <a:r>
              <a:rPr lang="en-US" sz="1600" dirty="0">
                <a:latin typeface="ITC Leawood Std Book" pitchFamily="18" charset="0"/>
              </a:rPr>
              <a:t>agitated and respond more aggressively by </a:t>
            </a:r>
            <a:br>
              <a:rPr lang="en-US" sz="1600" dirty="0">
                <a:latin typeface="ITC Leawood Std Book" pitchFamily="18" charset="0"/>
              </a:rPr>
            </a:br>
            <a:r>
              <a:rPr lang="en-US" sz="1600" dirty="0">
                <a:latin typeface="ITC Leawood Std Book" pitchFamily="18" charset="0"/>
              </a:rPr>
              <a:t>charging immediately.</a:t>
            </a:r>
          </a:p>
          <a:p>
            <a:pPr marL="285750" indent="-285750">
              <a:buSzPct val="175000"/>
              <a:buFont typeface="Arial" pitchFamily="34" charset="0"/>
              <a:buChar char="•"/>
            </a:pPr>
            <a:endParaRPr lang="en-US" sz="800" dirty="0">
              <a:latin typeface="ITC Leawood Std Book" pitchFamily="18" charset="0"/>
            </a:endParaRPr>
          </a:p>
          <a:p>
            <a:pPr marL="285750" indent="-285750">
              <a:buSzPct val="175000"/>
              <a:buFont typeface="Arial" pitchFamily="34" charset="0"/>
              <a:buChar char="•"/>
            </a:pPr>
            <a:r>
              <a:rPr lang="en-US" sz="1600" dirty="0">
                <a:latin typeface="ITC Leawood Std Book" pitchFamily="18" charset="0"/>
              </a:rPr>
              <a:t>A dominant bear </a:t>
            </a:r>
            <a:r>
              <a:rPr lang="en-US" sz="1600" b="1" dirty="0">
                <a:solidFill>
                  <a:srgbClr val="FF0000"/>
                </a:solidFill>
                <a:latin typeface="ITC Leawood Std Book" pitchFamily="18" charset="0"/>
              </a:rPr>
              <a:t>guarding a fresh kill </a:t>
            </a:r>
            <a:r>
              <a:rPr lang="en-US" sz="1600" dirty="0">
                <a:latin typeface="ITC Leawood Std Book" pitchFamily="18" charset="0"/>
              </a:rPr>
              <a:t>may respond aggressively in a spontaneous and non-stopping charge.</a:t>
            </a:r>
          </a:p>
          <a:p>
            <a:pPr marL="285750" indent="-285750">
              <a:buSzPct val="175000"/>
              <a:buFont typeface="Arial" pitchFamily="34" charset="0"/>
              <a:buChar char="•"/>
            </a:pPr>
            <a:endParaRPr lang="en-US" sz="800" dirty="0">
              <a:latin typeface="ITC Leawood Std Book" pitchFamily="18" charset="0"/>
            </a:endParaRPr>
          </a:p>
          <a:p>
            <a:pPr marL="285750" indent="-285750">
              <a:buSzPct val="175000"/>
              <a:buFont typeface="Arial" pitchFamily="34" charset="0"/>
              <a:buChar char="•"/>
            </a:pPr>
            <a:r>
              <a:rPr lang="en-US" sz="1600" dirty="0">
                <a:latin typeface="ITC Leawood Std Book" pitchFamily="18" charset="0"/>
              </a:rPr>
              <a:t>A </a:t>
            </a:r>
            <a:r>
              <a:rPr lang="en-US" sz="1600" b="1" dirty="0">
                <a:solidFill>
                  <a:srgbClr val="FF0000"/>
                </a:solidFill>
                <a:latin typeface="ITC Leawood Std Book" pitchFamily="18" charset="0"/>
              </a:rPr>
              <a:t>predatory bear </a:t>
            </a:r>
            <a:r>
              <a:rPr lang="en-US" sz="1600" dirty="0">
                <a:latin typeface="ITC Leawood Std Book" pitchFamily="18" charset="0"/>
              </a:rPr>
              <a:t>(black or grizzly) may show stalking behavior, such as disappearing and reappearing, but not showing aggression.  It may charge when it gets close enough or finds the opportunity.  </a:t>
            </a:r>
          </a:p>
          <a:p>
            <a:pPr marL="285750" indent="-285750">
              <a:buSzPct val="175000"/>
              <a:buFont typeface="Arial" pitchFamily="34" charset="0"/>
              <a:buChar char="•"/>
            </a:pPr>
            <a:endParaRPr lang="en-US" sz="800" dirty="0">
              <a:latin typeface="ITC Leawood Std Book" pitchFamily="18" charset="0"/>
            </a:endParaRPr>
          </a:p>
          <a:p>
            <a:pPr marL="285750" indent="-285750">
              <a:buSzPct val="175000"/>
              <a:buFont typeface="Arial" pitchFamily="34" charset="0"/>
              <a:buChar char="•"/>
            </a:pPr>
            <a:r>
              <a:rPr lang="en-US" sz="1600" dirty="0">
                <a:latin typeface="ITC Leawood Std Book" pitchFamily="18" charset="0"/>
              </a:rPr>
              <a:t>Bears that have learned to </a:t>
            </a:r>
            <a:r>
              <a:rPr lang="en-US" sz="1600" b="1" dirty="0">
                <a:solidFill>
                  <a:srgbClr val="FF0000"/>
                </a:solidFill>
                <a:latin typeface="ITC Leawood Std Book" pitchFamily="18" charset="0"/>
              </a:rPr>
              <a:t>tolerate</a:t>
            </a:r>
            <a:r>
              <a:rPr lang="en-US" sz="1600" dirty="0">
                <a:solidFill>
                  <a:srgbClr val="FF0000"/>
                </a:solidFill>
                <a:latin typeface="ITC Leawood Std Book" pitchFamily="18" charset="0"/>
              </a:rPr>
              <a:t> </a:t>
            </a:r>
            <a:r>
              <a:rPr lang="en-US" sz="1600" dirty="0">
                <a:latin typeface="ITC Leawood Std Book" pitchFamily="18" charset="0"/>
              </a:rPr>
              <a:t>other bears or people may approach closer than normal, then charge. When bears are near, have your Bear Spray ready.</a:t>
            </a:r>
          </a:p>
          <a:p>
            <a:endParaRPr lang="en-US" sz="1600" dirty="0">
              <a:latin typeface="ITC Leawood Std Book" pitchFamily="18" charset="0"/>
            </a:endParaRPr>
          </a:p>
          <a:p>
            <a:pPr marL="0" lvl="1">
              <a:buFontTx/>
              <a:buChar char="•"/>
            </a:pPr>
            <a:endParaRPr lang="en-US" dirty="0">
              <a:latin typeface="ITC Leawood Std Book" pitchFamily="18" charset="0"/>
            </a:endParaRPr>
          </a:p>
          <a:p>
            <a:pPr>
              <a:buFontTx/>
              <a:buChar char="•"/>
            </a:pPr>
            <a:endParaRPr lang="en-US" dirty="0">
              <a:solidFill>
                <a:srgbClr val="000000"/>
              </a:solidFill>
              <a:latin typeface="ITC Leawood Std Book" pitchFamily="18" charset="0"/>
            </a:endParaRPr>
          </a:p>
        </p:txBody>
      </p:sp>
      <p:sp>
        <p:nvSpPr>
          <p:cNvPr id="7" name="TextBox 6"/>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Bear Behavior</a:t>
            </a:r>
            <a:endParaRPr lang="en-US" sz="3200" b="1" dirty="0">
              <a:solidFill>
                <a:srgbClr val="FF0000"/>
              </a:solidFill>
              <a:latin typeface="ITC Leawood Std Black" pitchFamily="18" charset="0"/>
            </a:endParaRPr>
          </a:p>
        </p:txBody>
      </p:sp>
      <p:pic>
        <p:nvPicPr>
          <p:cNvPr id="8" name="Picture 5" descr="C:\Documents and Settings\Owner\My Documents\My Pictures\bearslide_15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5539" y="1306210"/>
            <a:ext cx="3058671" cy="30747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p:cNvPicPr>
            <a:picLocks noChangeAspect="1" noChangeArrowheads="1"/>
          </p:cNvPicPr>
          <p:nvPr/>
        </p:nvPicPr>
        <p:blipFill>
          <a:blip r:embed="rId2"/>
          <a:srcRect/>
          <a:stretch>
            <a:fillRect/>
          </a:stretch>
        </p:blipFill>
        <p:spPr bwMode="auto">
          <a:xfrm>
            <a:off x="-231775" y="709613"/>
            <a:ext cx="2489200" cy="5705475"/>
          </a:xfrm>
          <a:prstGeom prst="rect">
            <a:avLst/>
          </a:prstGeom>
          <a:noFill/>
          <a:ln w="9525">
            <a:noFill/>
            <a:miter lim="800000"/>
            <a:headEnd/>
            <a:tailEnd/>
          </a:ln>
        </p:spPr>
      </p:pic>
      <p:sp>
        <p:nvSpPr>
          <p:cNvPr id="6" name="Rectangle 5"/>
          <p:cNvSpPr/>
          <p:nvPr/>
        </p:nvSpPr>
        <p:spPr>
          <a:xfrm>
            <a:off x="1140031" y="6258296"/>
            <a:ext cx="973777" cy="28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8" name="TextBox 7"/>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Irritating &amp; Inflammatory</a:t>
            </a:r>
            <a:endParaRPr lang="en-US" sz="3200" b="1" dirty="0">
              <a:solidFill>
                <a:srgbClr val="FF0000"/>
              </a:solidFill>
              <a:latin typeface="ITC Leawood Std Black" pitchFamily="18" charset="0"/>
            </a:endParaRPr>
          </a:p>
        </p:txBody>
      </p:sp>
      <p:sp>
        <p:nvSpPr>
          <p:cNvPr id="69636" name="Text Box 4"/>
          <p:cNvSpPr txBox="1">
            <a:spLocks noChangeArrowheads="1"/>
          </p:cNvSpPr>
          <p:nvPr/>
        </p:nvSpPr>
        <p:spPr bwMode="auto">
          <a:xfrm>
            <a:off x="2149215" y="889356"/>
            <a:ext cx="6546850" cy="6671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r>
              <a:rPr lang="en-US" sz="1800" dirty="0">
                <a:latin typeface="ITC Leawood Std Medium" pitchFamily="18" charset="0"/>
              </a:rPr>
              <a:t>Active Ingredient:</a:t>
            </a:r>
            <a:endParaRPr lang="en-US" sz="1800" dirty="0">
              <a:solidFill>
                <a:srgbClr val="FF0000"/>
              </a:solidFill>
              <a:latin typeface="ITC Leawood Std Medium" pitchFamily="18" charset="0"/>
            </a:endParaRPr>
          </a:p>
          <a:p>
            <a:pPr defTabSz="914400" eaLnBrk="1" hangingPunct="1"/>
            <a:r>
              <a:rPr lang="en-US" sz="1800" dirty="0">
                <a:solidFill>
                  <a:srgbClr val="FF0000"/>
                </a:solidFill>
                <a:latin typeface="ITC Leawood Std Medium" pitchFamily="18" charset="0"/>
              </a:rPr>
              <a:t>1%-2% capsaicin </a:t>
            </a:r>
            <a:r>
              <a:rPr lang="en-US" sz="1800" dirty="0">
                <a:latin typeface="ITC Leawood Std Medium" pitchFamily="18" charset="0"/>
              </a:rPr>
              <a:t>and related </a:t>
            </a:r>
            <a:r>
              <a:rPr lang="en-US" sz="1800" dirty="0">
                <a:solidFill>
                  <a:srgbClr val="FF0000"/>
                </a:solidFill>
                <a:latin typeface="ITC Leawood Std Medium" pitchFamily="18" charset="0"/>
              </a:rPr>
              <a:t>capsaicinoids. </a:t>
            </a:r>
          </a:p>
          <a:p>
            <a:pPr defTabSz="914400" eaLnBrk="1" hangingPunct="1"/>
            <a:r>
              <a:rPr lang="en-US" sz="1800" dirty="0">
                <a:latin typeface="ITC Leawood Std Medium" pitchFamily="18" charset="0"/>
              </a:rPr>
              <a:t>These produce an irritating and inflammatory reaction that is amplified by a bear’s more developed sense of smell. This overwhelms the bear’s primary means of perception.</a:t>
            </a:r>
            <a:endParaRPr lang="en-US" sz="1800" dirty="0">
              <a:solidFill>
                <a:srgbClr val="FF0000"/>
              </a:solidFill>
              <a:latin typeface="ITC Leawood Std Medium" pitchFamily="18" charset="0"/>
            </a:endParaRPr>
          </a:p>
          <a:p>
            <a:pPr defTabSz="914400" eaLnBrk="1" hangingPunct="1"/>
            <a:endParaRPr lang="en-US" sz="1600" dirty="0">
              <a:latin typeface="ITC Leawood Std Book" pitchFamily="18" charset="0"/>
            </a:endParaRPr>
          </a:p>
          <a:p>
            <a:pPr marL="228600" indent="-228600" defTabSz="914400" eaLnBrk="1" hangingPunct="1">
              <a:spcAft>
                <a:spcPct val="50000"/>
              </a:spcAft>
              <a:buFontTx/>
              <a:buChar char="•"/>
            </a:pPr>
            <a:r>
              <a:rPr lang="en-US" sz="1800" dirty="0">
                <a:latin typeface="ITC Leawood Std Book" pitchFamily="18" charset="0"/>
              </a:rPr>
              <a:t>The charging bear’</a:t>
            </a:r>
            <a:r>
              <a:rPr lang="en-US" altLang="ja-JP" sz="1800" dirty="0">
                <a:latin typeface="ITC Leawood Std Book" pitchFamily="18" charset="0"/>
              </a:rPr>
              <a:t>s eyelids become swollen, watering and burning and difficult to keep open. The bear’s ability to see is disrupted and it </a:t>
            </a:r>
            <a:r>
              <a:rPr lang="en-US" altLang="ja-JP" sz="1800" b="1" dirty="0">
                <a:solidFill>
                  <a:srgbClr val="FF0000"/>
                </a:solidFill>
                <a:latin typeface="ITC Leawood Std Book" pitchFamily="18" charset="0"/>
              </a:rPr>
              <a:t>can no longer focus on its target</a:t>
            </a:r>
            <a:r>
              <a:rPr lang="en-US" altLang="ja-JP" sz="1800" dirty="0">
                <a:latin typeface="ITC Leawood Std Book" pitchFamily="18" charset="0"/>
              </a:rPr>
              <a:t>.</a:t>
            </a:r>
          </a:p>
          <a:p>
            <a:pPr marL="228600" indent="-228600" defTabSz="914400" eaLnBrk="1" hangingPunct="1">
              <a:spcAft>
                <a:spcPct val="50000"/>
              </a:spcAft>
              <a:buFontTx/>
              <a:buChar char="•"/>
            </a:pPr>
            <a:r>
              <a:rPr lang="en-US" sz="1800" dirty="0">
                <a:latin typeface="ITC Leawood Std Book" pitchFamily="18" charset="0"/>
              </a:rPr>
              <a:t>The nose becomes swollen, irritated and runny. The bear’s sense of smell is </a:t>
            </a:r>
            <a:r>
              <a:rPr lang="en-US" sz="1800" b="1" dirty="0">
                <a:solidFill>
                  <a:srgbClr val="FF0000"/>
                </a:solidFill>
                <a:latin typeface="ITC Leawood Std Book" pitchFamily="18" charset="0"/>
              </a:rPr>
              <a:t>overloaded </a:t>
            </a:r>
            <a:r>
              <a:rPr lang="en-US" sz="1800" dirty="0">
                <a:latin typeface="ITC Leawood Std Book" pitchFamily="18" charset="0"/>
              </a:rPr>
              <a:t>and</a:t>
            </a:r>
            <a:r>
              <a:rPr lang="en-US" sz="1800" b="1" dirty="0">
                <a:latin typeface="ITC Leawood Std Book" pitchFamily="18" charset="0"/>
              </a:rPr>
              <a:t> </a:t>
            </a:r>
            <a:r>
              <a:rPr lang="en-US" sz="1800" b="1" dirty="0">
                <a:solidFill>
                  <a:srgbClr val="FF0000"/>
                </a:solidFill>
                <a:latin typeface="ITC Leawood Std Book" pitchFamily="18" charset="0"/>
              </a:rPr>
              <a:t>interrupted</a:t>
            </a:r>
            <a:r>
              <a:rPr lang="en-US" sz="1800" dirty="0">
                <a:latin typeface="ITC Leawood Std Book" pitchFamily="18" charset="0"/>
              </a:rPr>
              <a:t>.</a:t>
            </a:r>
          </a:p>
          <a:p>
            <a:pPr marL="228600" indent="-228600" defTabSz="914400" eaLnBrk="1" hangingPunct="1">
              <a:spcAft>
                <a:spcPct val="50000"/>
              </a:spcAft>
              <a:buFontTx/>
              <a:buChar char="•"/>
            </a:pPr>
            <a:r>
              <a:rPr lang="en-US" sz="1800" dirty="0">
                <a:latin typeface="ITC Leawood Std Book" pitchFamily="18" charset="0"/>
              </a:rPr>
              <a:t>The mouth, throat, and lungs become irritated and inflamed. The mouth fills with saliva, the throat swells, and the lungs contract. </a:t>
            </a:r>
            <a:r>
              <a:rPr lang="en-US" sz="1800" b="1" dirty="0">
                <a:solidFill>
                  <a:srgbClr val="FF0000"/>
                </a:solidFill>
                <a:latin typeface="ITC Leawood Std Book" pitchFamily="18" charset="0"/>
              </a:rPr>
              <a:t>The bear’s ability to breathe deeply is made difficult</a:t>
            </a:r>
            <a:r>
              <a:rPr lang="en-US" sz="1800" dirty="0">
                <a:latin typeface="ITC Leawood Std Book" pitchFamily="18" charset="0"/>
              </a:rPr>
              <a:t>.</a:t>
            </a:r>
            <a:r>
              <a:rPr lang="en-US" sz="1800" b="1" dirty="0">
                <a:latin typeface="ITC Leawood Std Book" pitchFamily="18" charset="0"/>
              </a:rPr>
              <a:t> </a:t>
            </a:r>
            <a:r>
              <a:rPr lang="en-US" sz="1800" dirty="0">
                <a:latin typeface="ITC Leawood Std Book" pitchFamily="18" charset="0"/>
              </a:rPr>
              <a:t>The muscles may no longer receive enough oxygen to sustain the attack. </a:t>
            </a:r>
            <a:br>
              <a:rPr lang="en-US" sz="1800" dirty="0">
                <a:latin typeface="ITC Leawood Std Book" pitchFamily="18" charset="0"/>
              </a:rPr>
            </a:br>
            <a:br>
              <a:rPr lang="en-US" sz="1800" dirty="0">
                <a:latin typeface="ITC Leawood Std Book" pitchFamily="18" charset="0"/>
              </a:rPr>
            </a:br>
            <a:r>
              <a:rPr lang="en-US" sz="1800" b="1" dirty="0">
                <a:latin typeface="ITC Leawood Std Book" pitchFamily="18" charset="0"/>
              </a:rPr>
              <a:t>None of these effects are permanent or long-lasting.</a:t>
            </a:r>
            <a:endParaRPr lang="en-US" sz="1800" dirty="0">
              <a:latin typeface="ITC Leawood Std Book" pitchFamily="18" charset="0"/>
            </a:endParaRPr>
          </a:p>
          <a:p>
            <a:pPr defTabSz="914400" eaLnBrk="1" hangingPunct="1">
              <a:spcAft>
                <a:spcPct val="25000"/>
              </a:spcAft>
              <a:buFontTx/>
              <a:buChar char="•"/>
            </a:pPr>
            <a:endParaRPr lang="en-US" sz="1800" dirty="0">
              <a:latin typeface="ITC Leawood Std Book" pitchFamily="18" charset="0"/>
            </a:endParaRPr>
          </a:p>
          <a:p>
            <a:pPr defTabSz="914400" eaLnBrk="1" hangingPunct="1"/>
            <a:endParaRPr lang="en-US" sz="2000" dirty="0">
              <a:latin typeface="ITC Leawood Std Boo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Owner\Desktop\mri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6415" y="2208423"/>
            <a:ext cx="2613265" cy="2609077"/>
          </a:xfrm>
          <a:prstGeom prst="rect">
            <a:avLst/>
          </a:prstGeom>
          <a:noFill/>
          <a:extLst>
            <a:ext uri="{909E8E84-426E-40DD-AFC4-6F175D3DCCD1}">
              <a14:hiddenFill xmlns:a14="http://schemas.microsoft.com/office/drawing/2010/main">
                <a:solidFill>
                  <a:srgbClr val="FFFFFF"/>
                </a:solidFill>
              </a14:hiddenFill>
            </a:ext>
          </a:extLst>
        </p:spPr>
      </p:pic>
      <p:sp>
        <p:nvSpPr>
          <p:cNvPr id="69636" name="Text Box 4"/>
          <p:cNvSpPr txBox="1">
            <a:spLocks noChangeArrowheads="1"/>
          </p:cNvSpPr>
          <p:nvPr/>
        </p:nvSpPr>
        <p:spPr bwMode="auto">
          <a:xfrm>
            <a:off x="130628" y="889356"/>
            <a:ext cx="901337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r>
              <a:rPr lang="en-US" sz="1800" dirty="0">
                <a:latin typeface="ITC Leawood Std Medium" pitchFamily="18" charset="0"/>
              </a:rPr>
              <a:t>The structures in a bear’s brain that correspond to smell are 5-7 times larger than ours. There is significant observational evidence that their sense of smell is thousands times more sensitive. This pronounced sense is what makes bears susceptible to the active ingredients in Bear Spray.</a:t>
            </a:r>
          </a:p>
        </p:txBody>
      </p:sp>
      <p:sp>
        <p:nvSpPr>
          <p:cNvPr id="8" name="TextBox 7"/>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Why it Works</a:t>
            </a:r>
            <a:endParaRPr lang="en-US" sz="3200" b="1" dirty="0">
              <a:solidFill>
                <a:srgbClr val="FF0000"/>
              </a:solidFill>
              <a:latin typeface="ITC Leawood Std Black" pitchFamily="18" charset="0"/>
            </a:endParaRPr>
          </a:p>
        </p:txBody>
      </p:sp>
      <p:sp>
        <p:nvSpPr>
          <p:cNvPr id="2" name="Rectangle 1"/>
          <p:cNvSpPr/>
          <p:nvPr/>
        </p:nvSpPr>
        <p:spPr>
          <a:xfrm>
            <a:off x="130628" y="2111397"/>
            <a:ext cx="6032665" cy="2431435"/>
          </a:xfrm>
          <a:prstGeom prst="rect">
            <a:avLst/>
          </a:prstGeom>
        </p:spPr>
        <p:txBody>
          <a:bodyPr wrap="square">
            <a:spAutoFit/>
          </a:bodyPr>
          <a:lstStyle/>
          <a:p>
            <a:pPr marL="285750" indent="-285750" defTabSz="914400" eaLnBrk="1" hangingPunct="1">
              <a:buSzPct val="150000"/>
              <a:buFont typeface="Arial" panose="020B0604020202020204" pitchFamily="34" charset="0"/>
              <a:buChar char="•"/>
            </a:pPr>
            <a:r>
              <a:rPr lang="en-US" sz="1600" dirty="0">
                <a:latin typeface="ITC Leawood Std Book" panose="0206050304050A020404" pitchFamily="18" charset="0"/>
              </a:rPr>
              <a:t>Research done with humans and mice show that </a:t>
            </a:r>
            <a:r>
              <a:rPr lang="en-US" sz="1600" b="1" dirty="0">
                <a:solidFill>
                  <a:srgbClr val="FF0000"/>
                </a:solidFill>
                <a:latin typeface="ITC Leawood Std Book" panose="0206050304050A020404" pitchFamily="18" charset="0"/>
              </a:rPr>
              <a:t>capsaicin</a:t>
            </a:r>
            <a:r>
              <a:rPr lang="en-US" sz="1600" dirty="0">
                <a:latin typeface="ITC Leawood Std Book" panose="0206050304050A020404" pitchFamily="18" charset="0"/>
              </a:rPr>
              <a:t> and related </a:t>
            </a:r>
            <a:r>
              <a:rPr lang="en-US" sz="1600" b="1" dirty="0">
                <a:solidFill>
                  <a:srgbClr val="FF0000"/>
                </a:solidFill>
                <a:latin typeface="ITC Leawood Std Book" panose="0206050304050A020404" pitchFamily="18" charset="0"/>
              </a:rPr>
              <a:t>capsaicinoids</a:t>
            </a:r>
            <a:r>
              <a:rPr lang="en-US" sz="1600" dirty="0">
                <a:latin typeface="ITC Leawood Std Book" panose="0206050304050A020404" pitchFamily="18" charset="0"/>
              </a:rPr>
              <a:t> activate receptors not only in the </a:t>
            </a:r>
            <a:r>
              <a:rPr lang="en-US" sz="1600" b="1" dirty="0">
                <a:solidFill>
                  <a:srgbClr val="FF0000"/>
                </a:solidFill>
                <a:latin typeface="ITC Leawood Std Book" panose="0206050304050A020404" pitchFamily="18" charset="0"/>
              </a:rPr>
              <a:t>olfactory</a:t>
            </a:r>
            <a:r>
              <a:rPr lang="en-US" sz="1600" dirty="0">
                <a:solidFill>
                  <a:srgbClr val="FF0000"/>
                </a:solidFill>
                <a:latin typeface="ITC Leawood Std Book" panose="0206050304050A020404" pitchFamily="18" charset="0"/>
              </a:rPr>
              <a:t> </a:t>
            </a:r>
            <a:r>
              <a:rPr lang="en-US" sz="1600" b="1" dirty="0">
                <a:solidFill>
                  <a:srgbClr val="FF0000"/>
                </a:solidFill>
                <a:latin typeface="ITC Leawood Std Book" panose="0206050304050A020404" pitchFamily="18" charset="0"/>
              </a:rPr>
              <a:t>system</a:t>
            </a:r>
            <a:r>
              <a:rPr lang="en-US" sz="1600" dirty="0">
                <a:solidFill>
                  <a:srgbClr val="FF0000"/>
                </a:solidFill>
                <a:latin typeface="ITC Leawood Std Book" panose="0206050304050A020404" pitchFamily="18" charset="0"/>
              </a:rPr>
              <a:t> </a:t>
            </a:r>
            <a:r>
              <a:rPr lang="en-US" sz="1600" dirty="0">
                <a:latin typeface="ITC Leawood Std Book" panose="0206050304050A020404" pitchFamily="18" charset="0"/>
              </a:rPr>
              <a:t>(for smelling), but the </a:t>
            </a:r>
            <a:r>
              <a:rPr lang="en-US" sz="1600" b="1" dirty="0">
                <a:solidFill>
                  <a:srgbClr val="FF0000"/>
                </a:solidFill>
                <a:latin typeface="ITC Leawood Std Book" panose="0206050304050A020404" pitchFamily="18" charset="0"/>
              </a:rPr>
              <a:t>trigeminal</a:t>
            </a:r>
            <a:r>
              <a:rPr lang="en-US" sz="1600" dirty="0">
                <a:solidFill>
                  <a:srgbClr val="FF0000"/>
                </a:solidFill>
                <a:latin typeface="ITC Leawood Std Book" panose="0206050304050A020404" pitchFamily="18" charset="0"/>
              </a:rPr>
              <a:t> </a:t>
            </a:r>
            <a:r>
              <a:rPr lang="en-US" sz="1600" b="1" dirty="0">
                <a:solidFill>
                  <a:srgbClr val="FF0000"/>
                </a:solidFill>
                <a:latin typeface="ITC Leawood Std Book" panose="0206050304050A020404" pitchFamily="18" charset="0"/>
              </a:rPr>
              <a:t>nerves</a:t>
            </a:r>
            <a:r>
              <a:rPr lang="en-US" sz="1600" dirty="0">
                <a:solidFill>
                  <a:srgbClr val="FF0000"/>
                </a:solidFill>
                <a:latin typeface="ITC Leawood Std Book" panose="0206050304050A020404" pitchFamily="18" charset="0"/>
              </a:rPr>
              <a:t> </a:t>
            </a:r>
            <a:r>
              <a:rPr lang="en-US" sz="1600" dirty="0">
                <a:latin typeface="ITC Leawood Std Book" panose="0206050304050A020404" pitchFamily="18" charset="0"/>
              </a:rPr>
              <a:t>responsible for sensation of </a:t>
            </a:r>
            <a:r>
              <a:rPr lang="en-US" sz="1600" b="1" dirty="0">
                <a:solidFill>
                  <a:srgbClr val="FF0000"/>
                </a:solidFill>
                <a:latin typeface="ITC Leawood Std Book" panose="0206050304050A020404" pitchFamily="18" charset="0"/>
              </a:rPr>
              <a:t>touch</a:t>
            </a:r>
            <a:r>
              <a:rPr lang="en-US" sz="1600" dirty="0">
                <a:latin typeface="ITC Leawood Std Book" panose="0206050304050A020404" pitchFamily="18" charset="0"/>
              </a:rPr>
              <a:t>, </a:t>
            </a:r>
            <a:r>
              <a:rPr lang="en-US" sz="1600" b="1" dirty="0">
                <a:solidFill>
                  <a:srgbClr val="FF0000"/>
                </a:solidFill>
                <a:latin typeface="ITC Leawood Std Book" panose="0206050304050A020404" pitchFamily="18" charset="0"/>
              </a:rPr>
              <a:t>temperature</a:t>
            </a:r>
            <a:r>
              <a:rPr lang="en-US" sz="1600" dirty="0">
                <a:solidFill>
                  <a:srgbClr val="FF0000"/>
                </a:solidFill>
                <a:latin typeface="ITC Leawood Std Book" panose="0206050304050A020404" pitchFamily="18" charset="0"/>
              </a:rPr>
              <a:t> </a:t>
            </a:r>
            <a:r>
              <a:rPr lang="en-US" sz="1600" dirty="0">
                <a:latin typeface="ITC Leawood Std Book" panose="0206050304050A020404" pitchFamily="18" charset="0"/>
              </a:rPr>
              <a:t>and </a:t>
            </a:r>
            <a:r>
              <a:rPr lang="en-US" sz="1600" b="1" dirty="0">
                <a:solidFill>
                  <a:srgbClr val="FF0000"/>
                </a:solidFill>
                <a:latin typeface="ITC Leawood Std Book" panose="0206050304050A020404" pitchFamily="18" charset="0"/>
              </a:rPr>
              <a:t>pain</a:t>
            </a:r>
            <a:r>
              <a:rPr lang="en-US" sz="1600" dirty="0">
                <a:solidFill>
                  <a:srgbClr val="FF0000"/>
                </a:solidFill>
                <a:latin typeface="ITC Leawood Std Book" panose="0206050304050A020404" pitchFamily="18" charset="0"/>
              </a:rPr>
              <a:t> </a:t>
            </a:r>
            <a:r>
              <a:rPr lang="en-US" sz="1600" dirty="0">
                <a:latin typeface="ITC Leawood Std Book" panose="0206050304050A020404" pitchFamily="18" charset="0"/>
              </a:rPr>
              <a:t>in the face and skin, as well as control over muscles around the </a:t>
            </a:r>
            <a:r>
              <a:rPr lang="en-US" sz="1600" b="1" dirty="0">
                <a:solidFill>
                  <a:srgbClr val="FF0000"/>
                </a:solidFill>
                <a:latin typeface="ITC Leawood Std Book" panose="0206050304050A020404" pitchFamily="18" charset="0"/>
              </a:rPr>
              <a:t>jaws</a:t>
            </a:r>
            <a:r>
              <a:rPr lang="en-US" sz="1600" dirty="0">
                <a:latin typeface="ITC Leawood Std Book" panose="0206050304050A020404" pitchFamily="18" charset="0"/>
              </a:rPr>
              <a:t>.</a:t>
            </a:r>
            <a:r>
              <a:rPr lang="en-US" sz="1600" baseline="30000" dirty="0">
                <a:latin typeface="ITC Leawood Std Book" panose="0206050304050A020404" pitchFamily="18" charset="0"/>
              </a:rPr>
              <a:t>1</a:t>
            </a:r>
          </a:p>
          <a:p>
            <a:pPr marL="171450" indent="-171450" defTabSz="914400" eaLnBrk="1" hangingPunct="1">
              <a:buSzPct val="150000"/>
              <a:buFont typeface="Arial" panose="020B0604020202020204" pitchFamily="34" charset="0"/>
              <a:buChar char="•"/>
            </a:pPr>
            <a:endParaRPr lang="en-US" sz="800" dirty="0">
              <a:latin typeface="ITC Leawood Std Book" panose="0206050304050A020404" pitchFamily="18" charset="0"/>
            </a:endParaRPr>
          </a:p>
          <a:p>
            <a:pPr marL="285750" indent="-285750" defTabSz="914400" eaLnBrk="1" hangingPunct="1">
              <a:buSzPct val="150000"/>
              <a:buFont typeface="Arial" panose="020B0604020202020204" pitchFamily="34" charset="0"/>
              <a:buChar char="•"/>
            </a:pPr>
            <a:r>
              <a:rPr lang="en-US" sz="1600" dirty="0">
                <a:latin typeface="ITC Leawood Std Book" panose="0206050304050A020404" pitchFamily="18" charset="0"/>
              </a:rPr>
              <a:t>These systems signal </a:t>
            </a:r>
            <a:r>
              <a:rPr lang="en-US" sz="1600" b="1" dirty="0">
                <a:solidFill>
                  <a:srgbClr val="FF0000"/>
                </a:solidFill>
                <a:latin typeface="ITC Leawood Std Book" panose="0206050304050A020404" pitchFamily="18" charset="0"/>
              </a:rPr>
              <a:t>other parts of the brain </a:t>
            </a:r>
            <a:r>
              <a:rPr lang="en-US" sz="1600" dirty="0">
                <a:latin typeface="ITC Leawood Std Book" panose="0206050304050A020404" pitchFamily="18" charset="0"/>
              </a:rPr>
              <a:t>that govern decision-making, adrenaline and hormone release, as well as motor function and memory.</a:t>
            </a:r>
          </a:p>
        </p:txBody>
      </p:sp>
      <p:sp>
        <p:nvSpPr>
          <p:cNvPr id="3" name="Rectangle 2"/>
          <p:cNvSpPr/>
          <p:nvPr/>
        </p:nvSpPr>
        <p:spPr>
          <a:xfrm>
            <a:off x="130629" y="4553156"/>
            <a:ext cx="8539052" cy="2215991"/>
          </a:xfrm>
          <a:prstGeom prst="rect">
            <a:avLst/>
          </a:prstGeom>
        </p:spPr>
        <p:txBody>
          <a:bodyPr wrap="square">
            <a:spAutoFit/>
          </a:bodyPr>
          <a:lstStyle/>
          <a:p>
            <a:pPr marL="285750" indent="-285750" defTabSz="914400" eaLnBrk="1" hangingPunct="1">
              <a:buSzPct val="150000"/>
              <a:buFont typeface="Arial" panose="020B0604020202020204" pitchFamily="34" charset="0"/>
              <a:buChar char="•"/>
            </a:pPr>
            <a:r>
              <a:rPr lang="en-US" sz="1600" dirty="0">
                <a:latin typeface="ITC Leawood Std Book" panose="0206050304050A020404" pitchFamily="18" charset="0"/>
              </a:rPr>
              <a:t>While the specific neurological effect has not been </a:t>
            </a:r>
            <a:br>
              <a:rPr lang="en-US" sz="1600" dirty="0">
                <a:latin typeface="ITC Leawood Std Book" panose="0206050304050A020404" pitchFamily="18" charset="0"/>
              </a:rPr>
            </a:br>
            <a:r>
              <a:rPr lang="en-US" sz="1600" dirty="0">
                <a:latin typeface="ITC Leawood Std Book" panose="0206050304050A020404" pitchFamily="18" charset="0"/>
              </a:rPr>
              <a:t>investigated in bears, observational evidence suggests </a:t>
            </a:r>
            <a:br>
              <a:rPr lang="en-US" sz="1600" dirty="0">
                <a:latin typeface="ITC Leawood Std Book" panose="0206050304050A020404" pitchFamily="18" charset="0"/>
              </a:rPr>
            </a:br>
            <a:r>
              <a:rPr lang="en-US" sz="1600" dirty="0">
                <a:latin typeface="ITC Leawood Std Book" panose="0206050304050A020404" pitchFamily="18" charset="0"/>
              </a:rPr>
              <a:t>that Bear Spray affects bears more thoroughly than the </a:t>
            </a:r>
            <a:br>
              <a:rPr lang="en-US" sz="1600" dirty="0">
                <a:latin typeface="ITC Leawood Std Book" panose="0206050304050A020404" pitchFamily="18" charset="0"/>
              </a:rPr>
            </a:br>
            <a:r>
              <a:rPr lang="en-US" sz="1600" dirty="0">
                <a:latin typeface="ITC Leawood Std Book" panose="0206050304050A020404" pitchFamily="18" charset="0"/>
              </a:rPr>
              <a:t>initial irritation, and is </a:t>
            </a:r>
            <a:r>
              <a:rPr lang="en-US" sz="1600" b="1" dirty="0">
                <a:solidFill>
                  <a:srgbClr val="FF0000"/>
                </a:solidFill>
                <a:latin typeface="ITC Leawood Std Book" panose="0206050304050A020404" pitchFamily="18" charset="0"/>
              </a:rPr>
              <a:t>amplified </a:t>
            </a:r>
            <a:r>
              <a:rPr lang="en-US" sz="1600" dirty="0">
                <a:latin typeface="ITC Leawood Std Book" panose="0206050304050A020404" pitchFamily="18" charset="0"/>
              </a:rPr>
              <a:t>by their </a:t>
            </a:r>
            <a:r>
              <a:rPr lang="en-US" sz="1600" b="1" dirty="0">
                <a:solidFill>
                  <a:srgbClr val="FF0000"/>
                </a:solidFill>
                <a:latin typeface="ITC Leawood Std Book" panose="0206050304050A020404" pitchFamily="18" charset="0"/>
              </a:rPr>
              <a:t>pronounced senses</a:t>
            </a:r>
            <a:r>
              <a:rPr lang="en-US" sz="1600" dirty="0">
                <a:latin typeface="ITC Leawood Std Book" panose="0206050304050A020404" pitchFamily="18" charset="0"/>
              </a:rPr>
              <a:t>.</a:t>
            </a:r>
          </a:p>
          <a:p>
            <a:pPr marL="285750" indent="-285750" defTabSz="914400" eaLnBrk="1" hangingPunct="1">
              <a:buSzPct val="150000"/>
              <a:buFont typeface="Arial" panose="020B0604020202020204" pitchFamily="34" charset="0"/>
              <a:buChar char="•"/>
            </a:pPr>
            <a:endParaRPr lang="en-US" sz="800" dirty="0">
              <a:latin typeface="ITC Leawood Std Book" panose="0206050304050A020404" pitchFamily="18" charset="0"/>
            </a:endParaRPr>
          </a:p>
          <a:p>
            <a:pPr marL="285750" indent="-285750" defTabSz="914400" eaLnBrk="1" hangingPunct="1">
              <a:buSzPct val="150000"/>
              <a:buFont typeface="Arial" panose="020B0604020202020204" pitchFamily="34" charset="0"/>
              <a:buChar char="•"/>
            </a:pPr>
            <a:r>
              <a:rPr lang="en-US" sz="1600" dirty="0">
                <a:latin typeface="ITC Leawood Std Book" panose="0206050304050A020404" pitchFamily="18" charset="0"/>
              </a:rPr>
              <a:t>This suggests that it is this effect on the nervous system, amplified by the bear’s anatomy, that </a:t>
            </a:r>
            <a:r>
              <a:rPr lang="en-US" sz="1600" b="1" dirty="0">
                <a:solidFill>
                  <a:srgbClr val="FF0000"/>
                </a:solidFill>
                <a:latin typeface="ITC Leawood Std Book" panose="0206050304050A020404" pitchFamily="18" charset="0"/>
              </a:rPr>
              <a:t>explains the effectiveness of Bear Spray</a:t>
            </a:r>
            <a:r>
              <a:rPr lang="en-US" sz="1600" dirty="0">
                <a:latin typeface="ITC Leawood Std Book" panose="0206050304050A020404" pitchFamily="18" charset="0"/>
              </a:rPr>
              <a:t>.</a:t>
            </a:r>
          </a:p>
          <a:p>
            <a:pPr marL="285750" indent="-285750" defTabSz="914400" eaLnBrk="1" hangingPunct="1">
              <a:buSzPct val="150000"/>
              <a:buFont typeface="Arial" panose="020B0604020202020204" pitchFamily="34" charset="0"/>
              <a:buChar char="•"/>
            </a:pPr>
            <a:endParaRPr lang="en-US" sz="1000" dirty="0">
              <a:latin typeface="ITC Leawood Std Book" panose="0206050304050A020404" pitchFamily="18" charset="0"/>
            </a:endParaRPr>
          </a:p>
          <a:p>
            <a:pPr defTabSz="914400" eaLnBrk="1" hangingPunct="1">
              <a:buSzPct val="150000"/>
            </a:pPr>
            <a:r>
              <a:rPr lang="en-US" sz="1200" dirty="0">
                <a:latin typeface="ITC Leawood Std Book" panose="0206050304050A020404" pitchFamily="18" charset="0"/>
              </a:rPr>
              <a:t>1. See </a:t>
            </a:r>
            <a:r>
              <a:rPr lang="en-US" sz="1200" dirty="0" err="1">
                <a:latin typeface="ITC Leawood Std Book" panose="0206050304050A020404" pitchFamily="18" charset="0"/>
                <a:hlinkClick r:id="rId3"/>
              </a:rPr>
              <a:t>Vanilloid</a:t>
            </a:r>
            <a:r>
              <a:rPr lang="en-US" sz="1200" dirty="0">
                <a:latin typeface="ITC Leawood Std Book" panose="0206050304050A020404" pitchFamily="18" charset="0"/>
                <a:hlinkClick r:id="rId3"/>
              </a:rPr>
              <a:t> (Capsaicin) Receptors and Mechanisms (</a:t>
            </a:r>
            <a:r>
              <a:rPr lang="en-US" sz="1200" dirty="0" err="1">
                <a:latin typeface="ITC Leawood Std Book" panose="0206050304050A020404" pitchFamily="18" charset="0"/>
                <a:hlinkClick r:id="rId3"/>
              </a:rPr>
              <a:t>Szallasi</a:t>
            </a:r>
            <a:r>
              <a:rPr lang="en-US" sz="1200" dirty="0">
                <a:latin typeface="ITC Leawood Std Book" panose="0206050304050A020404" pitchFamily="18" charset="0"/>
                <a:hlinkClick r:id="rId3"/>
              </a:rPr>
              <a:t> &amp; Blumberg, 1999</a:t>
            </a:r>
            <a:r>
              <a:rPr lang="en-US" sz="1200" dirty="0">
                <a:latin typeface="ITC Leawood Std Book" panose="0206050304050A020404" pitchFamily="18" charset="0"/>
              </a:rPr>
              <a:t>) and </a:t>
            </a:r>
            <a:r>
              <a:rPr lang="en-US" sz="1200" dirty="0">
                <a:latin typeface="ITC Leawood Std Book" panose="0206050304050A020404" pitchFamily="18" charset="0"/>
                <a:hlinkClick r:id="rId4"/>
              </a:rPr>
              <a:t>Olfactory/trigeminal interactions in nasal chemoreception (Brand, 2006) </a:t>
            </a:r>
            <a:r>
              <a:rPr lang="en-US" sz="1200" dirty="0">
                <a:latin typeface="ITC Leawood Std Book" panose="0206050304050A020404" pitchFamily="18" charset="0"/>
              </a:rPr>
              <a:t> for more information.</a:t>
            </a:r>
          </a:p>
        </p:txBody>
      </p:sp>
    </p:spTree>
    <p:extLst>
      <p:ext uri="{BB962C8B-B14F-4D97-AF65-F5344CB8AC3E}">
        <p14:creationId xmlns:p14="http://schemas.microsoft.com/office/powerpoint/2010/main" val="317570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TextBox 4"/>
          <p:cNvSpPr txBox="1">
            <a:spLocks noChangeArrowheads="1"/>
          </p:cNvSpPr>
          <p:nvPr/>
        </p:nvSpPr>
        <p:spPr bwMode="auto">
          <a:xfrm>
            <a:off x="381000" y="677853"/>
            <a:ext cx="8604250"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fontAlgn="b" hangingPunct="1">
              <a:buClr>
                <a:schemeClr val="tx1"/>
              </a:buClr>
              <a:buSzPct val="150000"/>
              <a:buFont typeface="Arial" panose="020B0604020202020204" pitchFamily="34" charset="0"/>
              <a:buChar char="•"/>
            </a:pPr>
            <a:endParaRPr lang="en-US" sz="1800" dirty="0">
              <a:latin typeface="ITC Leawood Std Book" pitchFamily="18" charset="0"/>
            </a:endParaRPr>
          </a:p>
          <a:p>
            <a:pPr eaLnBrk="1" fontAlgn="b" hangingPunct="1">
              <a:buClr>
                <a:schemeClr val="tx1"/>
              </a:buClr>
              <a:buSzPct val="150000"/>
              <a:buFont typeface="Arial" panose="020B0604020202020204" pitchFamily="34" charset="0"/>
              <a:buChar char="•"/>
            </a:pPr>
            <a:r>
              <a:rPr lang="en-US" sz="1800" dirty="0">
                <a:latin typeface="ITC Leawood Std Book" pitchFamily="18" charset="0"/>
              </a:rPr>
              <a:t>If the bear is charging from a close distance of 30-60 feet, spray for </a:t>
            </a:r>
            <a:r>
              <a:rPr lang="en-US" sz="1800" b="1" dirty="0">
                <a:solidFill>
                  <a:srgbClr val="FF0000"/>
                </a:solidFill>
                <a:latin typeface="ITC Leawood Std Book" pitchFamily="18" charset="0"/>
              </a:rPr>
              <a:t>2-3 seconds</a:t>
            </a:r>
            <a:r>
              <a:rPr lang="en-US" sz="1800" dirty="0">
                <a:latin typeface="ITC Leawood Std Book" pitchFamily="18" charset="0"/>
              </a:rPr>
              <a:t>.  Direct the can </a:t>
            </a:r>
            <a:r>
              <a:rPr lang="en-US" sz="1800" b="1" dirty="0">
                <a:solidFill>
                  <a:srgbClr val="FF0000"/>
                </a:solidFill>
                <a:latin typeface="ITC Leawood Std Book" pitchFamily="18" charset="0"/>
              </a:rPr>
              <a:t>downward</a:t>
            </a:r>
            <a:r>
              <a:rPr lang="en-US" sz="1800" dirty="0">
                <a:solidFill>
                  <a:srgbClr val="FF0000"/>
                </a:solidFill>
                <a:latin typeface="ITC Leawood Std Book" pitchFamily="18" charset="0"/>
              </a:rPr>
              <a:t> </a:t>
            </a:r>
            <a:r>
              <a:rPr lang="en-US" sz="1800" dirty="0">
                <a:latin typeface="ITC Leawood Std Book" pitchFamily="18" charset="0"/>
              </a:rPr>
              <a:t>and use a slight </a:t>
            </a:r>
            <a:r>
              <a:rPr lang="en-US" sz="1800" b="1" dirty="0">
                <a:solidFill>
                  <a:srgbClr val="FF0000"/>
                </a:solidFill>
                <a:latin typeface="ITC Leawood Std Book" pitchFamily="18" charset="0"/>
              </a:rPr>
              <a:t>side-to-side movement</a:t>
            </a:r>
            <a:r>
              <a:rPr lang="en-US" sz="1800" dirty="0">
                <a:latin typeface="ITC Leawood Std Book" pitchFamily="18" charset="0"/>
              </a:rPr>
              <a:t> to create a wide barrier that the charging bear must pass through to reach you. Monitor any effects of wind.</a:t>
            </a:r>
          </a:p>
          <a:p>
            <a:pPr eaLnBrk="1" fontAlgn="b" hangingPunct="1">
              <a:buClr>
                <a:schemeClr val="tx1"/>
              </a:buClr>
              <a:buSzPct val="150000"/>
              <a:buFont typeface="Arial" panose="020B0604020202020204" pitchFamily="34" charset="0"/>
              <a:buChar char="•"/>
            </a:pPr>
            <a:endParaRPr lang="en-US" sz="800" dirty="0">
              <a:latin typeface="ITC Leawood Std Book" pitchFamily="18" charset="0"/>
            </a:endParaRPr>
          </a:p>
          <a:p>
            <a:pPr eaLnBrk="1" fontAlgn="b" hangingPunct="1">
              <a:buClr>
                <a:schemeClr val="tx1"/>
              </a:buClr>
              <a:buSzPct val="150000"/>
              <a:buFont typeface="Arial" panose="020B0604020202020204" pitchFamily="34" charset="0"/>
              <a:buChar char="•"/>
            </a:pPr>
            <a:r>
              <a:rPr lang="en-US" sz="1800" dirty="0">
                <a:latin typeface="ITC Leawood Std Book" pitchFamily="18" charset="0"/>
              </a:rPr>
              <a:t>The bear spray will billow up in front of the charging bear and the charging bear </a:t>
            </a:r>
            <a:r>
              <a:rPr lang="en-US" sz="1800" b="1" dirty="0">
                <a:solidFill>
                  <a:srgbClr val="FF0000"/>
                </a:solidFill>
                <a:latin typeface="ITC Leawood Std Book" pitchFamily="18" charset="0"/>
              </a:rPr>
              <a:t>will</a:t>
            </a:r>
            <a:r>
              <a:rPr lang="en-US" sz="1800" dirty="0">
                <a:solidFill>
                  <a:srgbClr val="FF0000"/>
                </a:solidFill>
                <a:latin typeface="ITC Leawood Std Book" pitchFamily="18" charset="0"/>
              </a:rPr>
              <a:t> </a:t>
            </a:r>
            <a:r>
              <a:rPr lang="en-US" sz="1800" b="1" dirty="0">
                <a:solidFill>
                  <a:srgbClr val="FF0000"/>
                </a:solidFill>
                <a:latin typeface="ITC Leawood Std Book" pitchFamily="18" charset="0"/>
              </a:rPr>
              <a:t>meet</a:t>
            </a:r>
            <a:r>
              <a:rPr lang="en-US" sz="1800" dirty="0">
                <a:solidFill>
                  <a:srgbClr val="FF0000"/>
                </a:solidFill>
                <a:latin typeface="ITC Leawood Std Book" pitchFamily="18" charset="0"/>
              </a:rPr>
              <a:t> </a:t>
            </a:r>
            <a:r>
              <a:rPr lang="en-US" sz="1800" dirty="0">
                <a:latin typeface="ITC Leawood Std Book" pitchFamily="18" charset="0"/>
              </a:rPr>
              <a:t>the expanding cloud at about 20-30 ft.</a:t>
            </a:r>
          </a:p>
          <a:p>
            <a:pPr eaLnBrk="1" fontAlgn="b" hangingPunct="1">
              <a:buFont typeface="Calibri" pitchFamily="34" charset="0"/>
              <a:buAutoNum type="arabicPeriod"/>
            </a:pPr>
            <a:endParaRPr lang="en-US" sz="1800" dirty="0">
              <a:latin typeface="ITC Leawood Std Book" pitchFamily="18" charset="0"/>
            </a:endParaRPr>
          </a:p>
          <a:p>
            <a:pPr eaLnBrk="1" fontAlgn="b" hangingPunct="1"/>
            <a:endParaRPr lang="en-US" sz="1800" dirty="0">
              <a:latin typeface="ITC Leawood Std Book" pitchFamily="18" charset="0"/>
            </a:endParaRPr>
          </a:p>
          <a:p>
            <a:pPr eaLnBrk="1" hangingPunct="1"/>
            <a:endParaRPr lang="en-US" sz="1800" dirty="0">
              <a:latin typeface="ITC Leawood Std Book" pitchFamily="18" charset="0"/>
            </a:endParaRPr>
          </a:p>
        </p:txBody>
      </p:sp>
      <p:pic>
        <p:nvPicPr>
          <p:cNvPr id="532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788" y="3075940"/>
            <a:ext cx="5307012" cy="353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67588" name="Group 11"/>
          <p:cNvGrpSpPr>
            <a:grpSpLocks/>
          </p:cNvGrpSpPr>
          <p:nvPr/>
        </p:nvGrpSpPr>
        <p:grpSpPr bwMode="auto">
          <a:xfrm>
            <a:off x="3900488" y="4486275"/>
            <a:ext cx="3446462" cy="1385888"/>
            <a:chOff x="2457" y="2826"/>
            <a:chExt cx="2171" cy="873"/>
          </a:xfrm>
        </p:grpSpPr>
        <p:sp>
          <p:nvSpPr>
            <p:cNvPr id="53255" name="Line 7"/>
            <p:cNvSpPr>
              <a:spLocks noChangeShapeType="1"/>
            </p:cNvSpPr>
            <p:nvPr/>
          </p:nvSpPr>
          <p:spPr bwMode="auto">
            <a:xfrm flipV="1">
              <a:off x="2457" y="2826"/>
              <a:ext cx="1035" cy="73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
          <p:nvSpPr>
            <p:cNvPr id="67590" name="TextBox 1"/>
            <p:cNvSpPr txBox="1">
              <a:spLocks noChangeArrowheads="1"/>
            </p:cNvSpPr>
            <p:nvPr/>
          </p:nvSpPr>
          <p:spPr bwMode="auto">
            <a:xfrm>
              <a:off x="4512" y="3467"/>
              <a:ext cx="116"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endParaRPr lang="en-US" sz="1800" dirty="0"/>
            </a:p>
          </p:txBody>
        </p:sp>
        <p:sp>
          <p:nvSpPr>
            <p:cNvPr id="53260" name="Line 12"/>
            <p:cNvSpPr>
              <a:spLocks noChangeShapeType="1"/>
            </p:cNvSpPr>
            <p:nvPr/>
          </p:nvSpPr>
          <p:spPr bwMode="auto">
            <a:xfrm>
              <a:off x="3024" y="3033"/>
              <a:ext cx="135" cy="15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
          <p:nvSpPr>
            <p:cNvPr id="53261" name="Text Box 13"/>
            <p:cNvSpPr txBox="1">
              <a:spLocks noChangeArrowheads="1"/>
            </p:cNvSpPr>
            <p:nvPr/>
          </p:nvSpPr>
          <p:spPr bwMode="auto">
            <a:xfrm>
              <a:off x="3119" y="3235"/>
              <a:ext cx="39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defRPr/>
              </a:pPr>
              <a:r>
                <a:rPr lang="en-US" sz="1800" b="1" dirty="0"/>
                <a:t>30 ft</a:t>
              </a:r>
            </a:p>
          </p:txBody>
        </p:sp>
        <p:sp>
          <p:nvSpPr>
            <p:cNvPr id="53262" name="Text Box 14"/>
            <p:cNvSpPr txBox="1">
              <a:spLocks noChangeArrowheads="1"/>
            </p:cNvSpPr>
            <p:nvPr/>
          </p:nvSpPr>
          <p:spPr bwMode="auto">
            <a:xfrm>
              <a:off x="3510" y="2839"/>
              <a:ext cx="39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latin typeface="Calibri" charset="0"/>
                  <a:ea typeface="ＭＳ Ｐゴシック" charset="0"/>
                  <a:cs typeface="ＭＳ Ｐゴシック" charset="0"/>
                </a:rPr>
                <a:t>60 ft</a:t>
              </a:r>
            </a:p>
          </p:txBody>
        </p:sp>
      </p:grpSp>
      <p:sp>
        <p:nvSpPr>
          <p:cNvPr id="12" name="TextBox 11"/>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Close Distance Charge</a:t>
            </a:r>
            <a:endParaRPr lang="en-US" sz="3200" b="1" dirty="0">
              <a:solidFill>
                <a:srgbClr val="FF0000"/>
              </a:solidFill>
              <a:latin typeface="ITC Leawood Std Black" pitchFamily="18" charset="0"/>
            </a:endParaRPr>
          </a:p>
        </p:txBody>
      </p:sp>
      <p:sp>
        <p:nvSpPr>
          <p:cNvPr id="11" name="Line 15"/>
          <p:cNvSpPr>
            <a:spLocks noChangeShapeType="1"/>
          </p:cNvSpPr>
          <p:nvPr/>
        </p:nvSpPr>
        <p:spPr bwMode="auto">
          <a:xfrm flipH="1" flipV="1">
            <a:off x="5572123" y="5318918"/>
            <a:ext cx="1682751" cy="91579"/>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
        <p:nvSpPr>
          <p:cNvPr id="13" name="TextBox 4"/>
          <p:cNvSpPr txBox="1">
            <a:spLocks noChangeArrowheads="1"/>
          </p:cNvSpPr>
          <p:nvPr/>
        </p:nvSpPr>
        <p:spPr bwMode="auto">
          <a:xfrm>
            <a:off x="7254875" y="5225832"/>
            <a:ext cx="24149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marL="0" indent="0" eaLnBrk="1" fontAlgn="b" hangingPunct="1">
              <a:buClr>
                <a:schemeClr val="tx1"/>
              </a:buClr>
              <a:buSzPct val="150000"/>
            </a:pPr>
            <a:r>
              <a:rPr lang="en-US" sz="1600" dirty="0">
                <a:latin typeface="ITC Leawood Std Book" pitchFamily="18" charset="0"/>
              </a:rPr>
              <a:t>Meets the cloud.</a:t>
            </a:r>
          </a:p>
        </p:txBody>
      </p:sp>
    </p:spTree>
    <p:extLst>
      <p:ext uri="{BB962C8B-B14F-4D97-AF65-F5344CB8AC3E}">
        <p14:creationId xmlns:p14="http://schemas.microsoft.com/office/powerpoint/2010/main" val="289568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TextBox 4"/>
          <p:cNvSpPr txBox="1">
            <a:spLocks noChangeArrowheads="1"/>
          </p:cNvSpPr>
          <p:nvPr/>
        </p:nvSpPr>
        <p:spPr bwMode="auto">
          <a:xfrm>
            <a:off x="383540" y="677853"/>
            <a:ext cx="8243888"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marL="0" indent="0" eaLnBrk="1" fontAlgn="b" hangingPunct="1"/>
            <a:endParaRPr lang="en-US" sz="1800" dirty="0">
              <a:latin typeface="ITC Leawood Std Book" pitchFamily="18" charset="0"/>
            </a:endParaRPr>
          </a:p>
          <a:p>
            <a:pPr marL="341313" indent="-341313" eaLnBrk="1" fontAlgn="b" hangingPunct="1">
              <a:buSzPct val="150000"/>
              <a:buFont typeface="Arial" panose="020B0604020202020204" pitchFamily="34" charset="0"/>
              <a:buChar char="•"/>
            </a:pPr>
            <a:r>
              <a:rPr lang="en-US" sz="1800" dirty="0">
                <a:latin typeface="ITC Leawood Std Book" pitchFamily="18" charset="0"/>
              </a:rPr>
              <a:t>Monitor the expanding cloud to see if it drifts from in front of the charging bear or if the bear stops or circles around the expanding cloud.</a:t>
            </a:r>
          </a:p>
          <a:p>
            <a:pPr marL="341313" indent="-341313" eaLnBrk="1" fontAlgn="b" hangingPunct="1">
              <a:buSzPct val="150000"/>
              <a:buFont typeface="Arial" panose="020B0604020202020204" pitchFamily="34" charset="0"/>
              <a:buChar char="•"/>
            </a:pPr>
            <a:endParaRPr lang="en-US" sz="800" dirty="0">
              <a:latin typeface="ITC Leawood Std Book" pitchFamily="18" charset="0"/>
            </a:endParaRPr>
          </a:p>
          <a:p>
            <a:pPr marL="341313" indent="-341313" eaLnBrk="1" fontAlgn="b" hangingPunct="1">
              <a:buClr>
                <a:schemeClr val="tx1"/>
              </a:buClr>
              <a:buSzPct val="150000"/>
              <a:buFont typeface="Arial" panose="020B0604020202020204" pitchFamily="34" charset="0"/>
              <a:buChar char="•"/>
            </a:pPr>
            <a:r>
              <a:rPr lang="en-US" sz="1800" b="1" dirty="0">
                <a:solidFill>
                  <a:srgbClr val="FF0000"/>
                </a:solidFill>
                <a:latin typeface="ITC Leawood Std Book" pitchFamily="18" charset="0"/>
              </a:rPr>
              <a:t>Prepare to spray a second or third time </a:t>
            </a:r>
            <a:r>
              <a:rPr lang="en-US" sz="1800" dirty="0">
                <a:latin typeface="ITC Leawood Std Book" pitchFamily="18" charset="0"/>
              </a:rPr>
              <a:t>if the bear continues to re-charge. Monitor the area for other bears.</a:t>
            </a:r>
          </a:p>
          <a:p>
            <a:pPr eaLnBrk="1" fontAlgn="b" hangingPunct="1">
              <a:buFont typeface="Calibri" pitchFamily="34" charset="0"/>
              <a:buChar char="•"/>
            </a:pPr>
            <a:endParaRPr lang="en-US" sz="1800" dirty="0">
              <a:latin typeface="ITC Leawood Std Book" pitchFamily="18" charset="0"/>
            </a:endParaRPr>
          </a:p>
          <a:p>
            <a:pPr eaLnBrk="1" hangingPunct="1"/>
            <a:endParaRPr lang="en-US" sz="1800" dirty="0">
              <a:latin typeface="ITC Leawood Std Book" pitchFamily="18" charset="0"/>
            </a:endParaRPr>
          </a:p>
        </p:txBody>
      </p:sp>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788" y="3075940"/>
            <a:ext cx="5307012" cy="353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4" name="Group 11"/>
          <p:cNvGrpSpPr>
            <a:grpSpLocks/>
          </p:cNvGrpSpPr>
          <p:nvPr/>
        </p:nvGrpSpPr>
        <p:grpSpPr bwMode="auto">
          <a:xfrm>
            <a:off x="3900488" y="4486275"/>
            <a:ext cx="3446462" cy="1385888"/>
            <a:chOff x="2457" y="2826"/>
            <a:chExt cx="2171" cy="873"/>
          </a:xfrm>
        </p:grpSpPr>
        <p:sp>
          <p:nvSpPr>
            <p:cNvPr id="15" name="Line 7"/>
            <p:cNvSpPr>
              <a:spLocks noChangeShapeType="1"/>
            </p:cNvSpPr>
            <p:nvPr/>
          </p:nvSpPr>
          <p:spPr bwMode="auto">
            <a:xfrm flipV="1">
              <a:off x="2457" y="2826"/>
              <a:ext cx="1035" cy="73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
          <p:nvSpPr>
            <p:cNvPr id="16" name="TextBox 1"/>
            <p:cNvSpPr txBox="1">
              <a:spLocks noChangeArrowheads="1"/>
            </p:cNvSpPr>
            <p:nvPr/>
          </p:nvSpPr>
          <p:spPr bwMode="auto">
            <a:xfrm>
              <a:off x="4512" y="3467"/>
              <a:ext cx="116"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endParaRPr lang="en-US" sz="1800" dirty="0"/>
            </a:p>
          </p:txBody>
        </p:sp>
        <p:sp>
          <p:nvSpPr>
            <p:cNvPr id="17" name="Line 12"/>
            <p:cNvSpPr>
              <a:spLocks noChangeShapeType="1"/>
            </p:cNvSpPr>
            <p:nvPr/>
          </p:nvSpPr>
          <p:spPr bwMode="auto">
            <a:xfrm>
              <a:off x="3024" y="3033"/>
              <a:ext cx="135" cy="15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
          <p:nvSpPr>
            <p:cNvPr id="18" name="Text Box 13"/>
            <p:cNvSpPr txBox="1">
              <a:spLocks noChangeArrowheads="1"/>
            </p:cNvSpPr>
            <p:nvPr/>
          </p:nvSpPr>
          <p:spPr bwMode="auto">
            <a:xfrm>
              <a:off x="3119" y="3235"/>
              <a:ext cx="39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defRPr/>
              </a:pPr>
              <a:r>
                <a:rPr lang="en-US" sz="1800" b="1" dirty="0"/>
                <a:t>30 ft</a:t>
              </a:r>
            </a:p>
          </p:txBody>
        </p:sp>
        <p:sp>
          <p:nvSpPr>
            <p:cNvPr id="19" name="Text Box 14"/>
            <p:cNvSpPr txBox="1">
              <a:spLocks noChangeArrowheads="1"/>
            </p:cNvSpPr>
            <p:nvPr/>
          </p:nvSpPr>
          <p:spPr bwMode="auto">
            <a:xfrm>
              <a:off x="3510" y="2839"/>
              <a:ext cx="39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latin typeface="Calibri" charset="0"/>
                  <a:ea typeface="ＭＳ Ｐゴシック" charset="0"/>
                  <a:cs typeface="ＭＳ Ｐゴシック" charset="0"/>
                </a:rPr>
                <a:t>60 ft</a:t>
              </a:r>
            </a:p>
          </p:txBody>
        </p:sp>
      </p:grpSp>
      <p:sp>
        <p:nvSpPr>
          <p:cNvPr id="12" name="TextBox 11"/>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Close Distance Charge</a:t>
            </a:r>
            <a:endParaRPr lang="en-US" sz="3200" b="1" dirty="0">
              <a:solidFill>
                <a:srgbClr val="FF0000"/>
              </a:solidFill>
              <a:latin typeface="ITC Leawood Std Black" pitchFamily="18" charset="0"/>
            </a:endParaRPr>
          </a:p>
        </p:txBody>
      </p:sp>
      <p:sp>
        <p:nvSpPr>
          <p:cNvPr id="11" name="Line 15"/>
          <p:cNvSpPr>
            <a:spLocks noChangeShapeType="1"/>
          </p:cNvSpPr>
          <p:nvPr/>
        </p:nvSpPr>
        <p:spPr bwMode="auto">
          <a:xfrm flipH="1" flipV="1">
            <a:off x="5572123" y="5318918"/>
            <a:ext cx="1682751" cy="91579"/>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
        <p:nvSpPr>
          <p:cNvPr id="20" name="TextBox 4"/>
          <p:cNvSpPr txBox="1">
            <a:spLocks noChangeArrowheads="1"/>
          </p:cNvSpPr>
          <p:nvPr/>
        </p:nvSpPr>
        <p:spPr bwMode="auto">
          <a:xfrm>
            <a:off x="7254875" y="5225832"/>
            <a:ext cx="24149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marL="0" indent="0" eaLnBrk="1" fontAlgn="b" hangingPunct="1">
              <a:buClr>
                <a:schemeClr val="tx1"/>
              </a:buClr>
              <a:buSzPct val="150000"/>
            </a:pPr>
            <a:r>
              <a:rPr lang="en-US" sz="1600" dirty="0">
                <a:latin typeface="ITC Leawood Std Book" pitchFamily="18" charset="0"/>
              </a:rPr>
              <a:t>Meets the cloud.</a:t>
            </a:r>
          </a:p>
        </p:txBody>
      </p:sp>
    </p:spTree>
    <p:extLst>
      <p:ext uri="{BB962C8B-B14F-4D97-AF65-F5344CB8AC3E}">
        <p14:creationId xmlns:p14="http://schemas.microsoft.com/office/powerpoint/2010/main" val="141129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TextBox 1"/>
          <p:cNvSpPr txBox="1">
            <a:spLocks noChangeArrowheads="1"/>
          </p:cNvSpPr>
          <p:nvPr/>
        </p:nvSpPr>
        <p:spPr bwMode="auto">
          <a:xfrm>
            <a:off x="7162800" y="5503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endParaRPr lang="en-US" sz="1800" dirty="0"/>
          </a:p>
        </p:txBody>
      </p:sp>
      <p:sp>
        <p:nvSpPr>
          <p:cNvPr id="71683" name="TextBox 4"/>
          <p:cNvSpPr txBox="1">
            <a:spLocks noChangeArrowheads="1"/>
          </p:cNvSpPr>
          <p:nvPr/>
        </p:nvSpPr>
        <p:spPr bwMode="auto">
          <a:xfrm>
            <a:off x="381000" y="955675"/>
            <a:ext cx="882967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fontAlgn="b" hangingPunct="1">
              <a:buClr>
                <a:schemeClr val="tx1"/>
              </a:buClr>
              <a:buSzPct val="150000"/>
              <a:buFont typeface="Arial" panose="020B0604020202020204" pitchFamily="34" charset="0"/>
              <a:buChar char="•"/>
            </a:pPr>
            <a:r>
              <a:rPr lang="en-US" sz="1800" dirty="0">
                <a:latin typeface="ITC Leawood Std Book" pitchFamily="18" charset="0"/>
              </a:rPr>
              <a:t>If the bear is charging from an </a:t>
            </a:r>
            <a:r>
              <a:rPr lang="en-US" sz="1800" b="1" dirty="0">
                <a:solidFill>
                  <a:srgbClr val="FF0000"/>
                </a:solidFill>
                <a:latin typeface="ITC Leawood Std Book" pitchFamily="18" charset="0"/>
              </a:rPr>
              <a:t>extremely close distance </a:t>
            </a:r>
            <a:r>
              <a:rPr lang="en-US" sz="1800" dirty="0">
                <a:latin typeface="ITC Leawood Std Book" pitchFamily="18" charset="0"/>
              </a:rPr>
              <a:t>(within 30 feet), direct the can slightly downward and direct the spray at the front of the bear. Continue spraying until the bear breaks off its charge.</a:t>
            </a:r>
          </a:p>
          <a:p>
            <a:pPr eaLnBrk="1" fontAlgn="b" hangingPunct="1">
              <a:buClr>
                <a:schemeClr val="tx1"/>
              </a:buClr>
              <a:buSzPct val="150000"/>
              <a:buFont typeface="Arial" panose="020B0604020202020204" pitchFamily="34" charset="0"/>
              <a:buChar char="•"/>
            </a:pPr>
            <a:endParaRPr lang="en-US" sz="1800" dirty="0">
              <a:latin typeface="ITC Leawood Std Book" pitchFamily="18" charset="0"/>
            </a:endParaRPr>
          </a:p>
          <a:p>
            <a:pPr eaLnBrk="1" fontAlgn="b" hangingPunct="1">
              <a:buClr>
                <a:schemeClr val="tx1"/>
              </a:buClr>
              <a:buSzPct val="150000"/>
              <a:buFont typeface="Arial" panose="020B0604020202020204" pitchFamily="34" charset="0"/>
              <a:buChar char="•"/>
            </a:pPr>
            <a:r>
              <a:rPr lang="en-US" sz="1800" dirty="0">
                <a:latin typeface="ITC Leawood Std Book" pitchFamily="18" charset="0"/>
              </a:rPr>
              <a:t>Monitor the bear closely.  It may zig-zag or circle around to try to avoid the expanding cloud.  Continue to spray in front of the bear while tracking the bear’</a:t>
            </a:r>
            <a:r>
              <a:rPr lang="en-US" altLang="ja-JP" sz="1800" dirty="0">
                <a:latin typeface="ITC Leawood Std Book" pitchFamily="18" charset="0"/>
              </a:rPr>
              <a:t>s movements.</a:t>
            </a:r>
          </a:p>
          <a:p>
            <a:pPr eaLnBrk="1" fontAlgn="b" hangingPunct="1">
              <a:buFont typeface="Calibri" pitchFamily="34" charset="0"/>
              <a:buAutoNum type="arabicPeriod"/>
            </a:pPr>
            <a:endParaRPr lang="en-US" sz="1800" dirty="0">
              <a:latin typeface="ITC Leawood Std Book" pitchFamily="18" charset="0"/>
            </a:endParaRPr>
          </a:p>
          <a:p>
            <a:pPr eaLnBrk="1" fontAlgn="b" hangingPunct="1">
              <a:buFont typeface="Calibri" pitchFamily="34" charset="0"/>
              <a:buNone/>
            </a:pPr>
            <a:endParaRPr lang="en-US" sz="1800" dirty="0">
              <a:latin typeface="ITC Leawood Std Book" pitchFamily="18" charset="0"/>
            </a:endParaRPr>
          </a:p>
          <a:p>
            <a:pPr eaLnBrk="1" hangingPunct="1"/>
            <a:endParaRPr lang="en-US" sz="1800" dirty="0">
              <a:latin typeface="ITC Leawood Std Book" pitchFamily="18" charset="0"/>
            </a:endParaRPr>
          </a:p>
        </p:txBody>
      </p:sp>
      <p:pic>
        <p:nvPicPr>
          <p:cNvPr id="573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294" y="3101383"/>
            <a:ext cx="5148262"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71685" name="Group 9"/>
          <p:cNvGrpSpPr>
            <a:grpSpLocks/>
          </p:cNvGrpSpPr>
          <p:nvPr/>
        </p:nvGrpSpPr>
        <p:grpSpPr bwMode="auto">
          <a:xfrm>
            <a:off x="3259137" y="4972056"/>
            <a:ext cx="2543175" cy="1085850"/>
            <a:chOff x="2061" y="3141"/>
            <a:chExt cx="1602" cy="684"/>
          </a:xfrm>
        </p:grpSpPr>
        <p:sp>
          <p:nvSpPr>
            <p:cNvPr id="57351" name="Line 7"/>
            <p:cNvSpPr>
              <a:spLocks noChangeShapeType="1"/>
            </p:cNvSpPr>
            <p:nvPr/>
          </p:nvSpPr>
          <p:spPr bwMode="auto">
            <a:xfrm flipH="1" flipV="1">
              <a:off x="2061" y="3141"/>
              <a:ext cx="1602" cy="68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
          <p:nvSpPr>
            <p:cNvPr id="57352" name="Text Box 8"/>
            <p:cNvSpPr txBox="1">
              <a:spLocks noChangeArrowheads="1"/>
            </p:cNvSpPr>
            <p:nvPr/>
          </p:nvSpPr>
          <p:spPr bwMode="auto">
            <a:xfrm>
              <a:off x="2237" y="3594"/>
              <a:ext cx="80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defRPr/>
              </a:pPr>
              <a:r>
                <a:rPr lang="en-US" sz="1800" b="1" dirty="0"/>
                <a:t>30 or less ft</a:t>
              </a:r>
            </a:p>
          </p:txBody>
        </p:sp>
      </p:grpSp>
      <p:sp>
        <p:nvSpPr>
          <p:cNvPr id="10" name="TextBox 9"/>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Extremely Close Charge</a:t>
            </a:r>
            <a:endParaRPr lang="en-US" sz="3200" b="1" dirty="0">
              <a:solidFill>
                <a:srgbClr val="FF0000"/>
              </a:solidFill>
              <a:latin typeface="ITC Leawood Std Black" pitchFamily="18" charset="0"/>
            </a:endParaRPr>
          </a:p>
        </p:txBody>
      </p:sp>
    </p:spTree>
    <p:extLst>
      <p:ext uri="{BB962C8B-B14F-4D97-AF65-F5344CB8AC3E}">
        <p14:creationId xmlns:p14="http://schemas.microsoft.com/office/powerpoint/2010/main" val="389824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Kodiak 2010 85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308888"/>
            <a:ext cx="8615680" cy="923330"/>
          </a:xfrm>
          <a:prstGeom prst="rect">
            <a:avLst/>
          </a:prstGeom>
          <a:noFill/>
        </p:spPr>
        <p:txBody>
          <a:bodyPr wrap="square">
            <a:spAutoFit/>
          </a:bodyPr>
          <a:lstStyle/>
          <a:p>
            <a:pPr algn="r" fontAlgn="auto">
              <a:spcBef>
                <a:spcPts val="0"/>
              </a:spcBef>
              <a:spcAft>
                <a:spcPts val="0"/>
              </a:spcAft>
              <a:defRPr/>
            </a:pPr>
            <a:r>
              <a:rPr lang="en-US" sz="5400" dirty="0">
                <a:solidFill>
                  <a:srgbClr val="FFFFFF"/>
                </a:solidFill>
                <a:effectLst>
                  <a:glow rad="76200">
                    <a:schemeClr val="tx1">
                      <a:alpha val="75000"/>
                    </a:schemeClr>
                  </a:glow>
                </a:effectLst>
                <a:latin typeface="ITC Leawood Std Black" pitchFamily="18" charset="0"/>
                <a:ea typeface="+mn-ea"/>
                <a:cs typeface="Arial Black"/>
              </a:rPr>
              <a:t>Section One</a:t>
            </a:r>
          </a:p>
        </p:txBody>
      </p:sp>
      <p:sp>
        <p:nvSpPr>
          <p:cNvPr id="3" name="Rectangle 2"/>
          <p:cNvSpPr/>
          <p:nvPr/>
        </p:nvSpPr>
        <p:spPr>
          <a:xfrm>
            <a:off x="71120" y="1000274"/>
            <a:ext cx="8544560" cy="523220"/>
          </a:xfrm>
          <a:prstGeom prst="rect">
            <a:avLst/>
          </a:prstGeom>
        </p:spPr>
        <p:txBody>
          <a:bodyPr wrap="square">
            <a:spAutoFit/>
          </a:bodyPr>
          <a:lstStyle/>
          <a:p>
            <a:pPr algn="r" fontAlgn="auto">
              <a:spcBef>
                <a:spcPts val="0"/>
              </a:spcBef>
              <a:spcAft>
                <a:spcPts val="0"/>
              </a:spcAft>
              <a:defRPr/>
            </a:pPr>
            <a:r>
              <a:rPr lang="en-US" sz="2800" dirty="0">
                <a:solidFill>
                  <a:srgbClr val="FFFFFF"/>
                </a:solidFill>
                <a:effectLst>
                  <a:glow rad="76200">
                    <a:schemeClr val="tx1">
                      <a:alpha val="75000"/>
                    </a:schemeClr>
                  </a:glow>
                </a:effectLst>
                <a:latin typeface="ITC Leawood Std Black" pitchFamily="18" charset="0"/>
                <a:cs typeface="Arial Black"/>
              </a:rPr>
              <a:t>History of Bear Spray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132" y="4868883"/>
            <a:ext cx="5303434" cy="22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29" name="TextBox 1"/>
          <p:cNvSpPr txBox="1">
            <a:spLocks noChangeArrowheads="1"/>
          </p:cNvSpPr>
          <p:nvPr/>
        </p:nvSpPr>
        <p:spPr bwMode="auto">
          <a:xfrm>
            <a:off x="7162800" y="5503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endParaRPr lang="en-US" sz="1800" dirty="0"/>
          </a:p>
        </p:txBody>
      </p:sp>
      <p:sp>
        <p:nvSpPr>
          <p:cNvPr id="73731" name="TextBox 4"/>
          <p:cNvSpPr txBox="1">
            <a:spLocks noChangeArrowheads="1"/>
          </p:cNvSpPr>
          <p:nvPr/>
        </p:nvSpPr>
        <p:spPr bwMode="auto">
          <a:xfrm>
            <a:off x="381000" y="673675"/>
            <a:ext cx="8426450"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fontAlgn="b" hangingPunct="1"/>
            <a:endParaRPr lang="en-US" sz="1800" dirty="0">
              <a:latin typeface="ITC Leawood Std Book" pitchFamily="18" charset="0"/>
            </a:endParaRPr>
          </a:p>
          <a:p>
            <a:pPr eaLnBrk="1" fontAlgn="b" hangingPunct="1">
              <a:buSzPct val="150000"/>
              <a:buFont typeface="Arial" panose="020B0604020202020204" pitchFamily="34" charset="0"/>
              <a:buChar char="•"/>
            </a:pPr>
            <a:r>
              <a:rPr lang="en-US" sz="1800" dirty="0">
                <a:latin typeface="ITC Leawood Std Book" pitchFamily="18" charset="0"/>
              </a:rPr>
              <a:t>If the bear is about to (or does) make contact, try to hang on to the can, drop to the ground on your stomach, and clasp your hands behind your neck to protect your neck and face.</a:t>
            </a:r>
          </a:p>
          <a:p>
            <a:pPr eaLnBrk="1" fontAlgn="b" hangingPunct="1">
              <a:buSzPct val="150000"/>
              <a:buFont typeface="Arial" panose="020B0604020202020204" pitchFamily="34" charset="0"/>
              <a:buChar char="•"/>
            </a:pPr>
            <a:endParaRPr lang="en-US" sz="800" dirty="0">
              <a:latin typeface="ITC Leawood Std Book" pitchFamily="18" charset="0"/>
            </a:endParaRPr>
          </a:p>
          <a:p>
            <a:pPr eaLnBrk="1" fontAlgn="b" hangingPunct="1">
              <a:buSzPct val="150000"/>
              <a:buFont typeface="Arial" panose="020B0604020202020204" pitchFamily="34" charset="0"/>
              <a:buChar char="•"/>
            </a:pPr>
            <a:r>
              <a:rPr lang="en-US" sz="1800" dirty="0">
                <a:latin typeface="ITC Leawood Std Book" pitchFamily="18" charset="0"/>
              </a:rPr>
              <a:t>The bear may smell you and swat you to determine if you are a threat.  The Bear Spray will reduce the severity and length of the contact. It will abruptly leave the area. Make sure it is gone before you get up.</a:t>
            </a:r>
          </a:p>
          <a:p>
            <a:pPr eaLnBrk="1" fontAlgn="b" hangingPunct="1">
              <a:buFont typeface="Calibri" pitchFamily="34" charset="0"/>
              <a:buAutoNum type="arabicPeriod" startAt="3"/>
            </a:pPr>
            <a:endParaRPr lang="en-US" sz="1800" dirty="0">
              <a:latin typeface="ITC Leawood Std Book" pitchFamily="18" charset="0"/>
            </a:endParaRPr>
          </a:p>
          <a:p>
            <a:pPr eaLnBrk="1" fontAlgn="b" hangingPunct="1">
              <a:buFont typeface="Calibri" pitchFamily="34" charset="0"/>
              <a:buNone/>
            </a:pPr>
            <a:endParaRPr lang="en-US" sz="1800" dirty="0">
              <a:latin typeface="ITC Leawood Std Book" pitchFamily="18" charset="0"/>
            </a:endParaRPr>
          </a:p>
          <a:p>
            <a:pPr eaLnBrk="1" hangingPunct="1"/>
            <a:endParaRPr lang="en-US" sz="1800" dirty="0">
              <a:latin typeface="ITC Leawood Std Book" pitchFamily="18" charset="0"/>
            </a:endParaRPr>
          </a:p>
        </p:txBody>
      </p:sp>
      <p:grpSp>
        <p:nvGrpSpPr>
          <p:cNvPr id="73733" name="Group 8"/>
          <p:cNvGrpSpPr>
            <a:grpSpLocks/>
          </p:cNvGrpSpPr>
          <p:nvPr/>
        </p:nvGrpSpPr>
        <p:grpSpPr bwMode="auto">
          <a:xfrm>
            <a:off x="3271838" y="4986338"/>
            <a:ext cx="2543175" cy="1085850"/>
            <a:chOff x="2061" y="3141"/>
            <a:chExt cx="1602" cy="684"/>
          </a:xfrm>
        </p:grpSpPr>
        <p:sp>
          <p:nvSpPr>
            <p:cNvPr id="59401" name="Line 9"/>
            <p:cNvSpPr>
              <a:spLocks noChangeShapeType="1"/>
            </p:cNvSpPr>
            <p:nvPr/>
          </p:nvSpPr>
          <p:spPr bwMode="auto">
            <a:xfrm flipH="1" flipV="1">
              <a:off x="2061" y="3141"/>
              <a:ext cx="1602" cy="68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
          <p:nvSpPr>
            <p:cNvPr id="59402" name="Text Box 10"/>
            <p:cNvSpPr txBox="1">
              <a:spLocks noChangeArrowheads="1"/>
            </p:cNvSpPr>
            <p:nvPr/>
          </p:nvSpPr>
          <p:spPr bwMode="auto">
            <a:xfrm>
              <a:off x="2237" y="3594"/>
              <a:ext cx="80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latin typeface="Calibri" charset="0"/>
                  <a:ea typeface="ＭＳ Ｐゴシック" charset="0"/>
                  <a:cs typeface="ＭＳ Ｐゴシック" charset="0"/>
                </a:rPr>
                <a:t>30 or less ft</a:t>
              </a:r>
            </a:p>
          </p:txBody>
        </p:sp>
      </p:gr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294" y="3101383"/>
            <a:ext cx="5148262"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Extremely Close Charge</a:t>
            </a:r>
            <a:endParaRPr lang="en-US" sz="3200" b="1" dirty="0">
              <a:solidFill>
                <a:srgbClr val="FF0000"/>
              </a:solidFill>
              <a:latin typeface="ITC Leawood Std Black" pitchFamily="18" charset="0"/>
            </a:endParaRPr>
          </a:p>
        </p:txBody>
      </p:sp>
      <p:grpSp>
        <p:nvGrpSpPr>
          <p:cNvPr id="14" name="Group 9"/>
          <p:cNvGrpSpPr>
            <a:grpSpLocks/>
          </p:cNvGrpSpPr>
          <p:nvPr/>
        </p:nvGrpSpPr>
        <p:grpSpPr bwMode="auto">
          <a:xfrm>
            <a:off x="3267074" y="4973638"/>
            <a:ext cx="2543175" cy="1085850"/>
            <a:chOff x="2061" y="3141"/>
            <a:chExt cx="1602" cy="684"/>
          </a:xfrm>
        </p:grpSpPr>
        <p:sp>
          <p:nvSpPr>
            <p:cNvPr id="15" name="Line 7"/>
            <p:cNvSpPr>
              <a:spLocks noChangeShapeType="1"/>
            </p:cNvSpPr>
            <p:nvPr/>
          </p:nvSpPr>
          <p:spPr bwMode="auto">
            <a:xfrm flipH="1" flipV="1">
              <a:off x="2061" y="3141"/>
              <a:ext cx="1602" cy="68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
          <p:nvSpPr>
            <p:cNvPr id="16" name="Text Box 8"/>
            <p:cNvSpPr txBox="1">
              <a:spLocks noChangeArrowheads="1"/>
            </p:cNvSpPr>
            <p:nvPr/>
          </p:nvSpPr>
          <p:spPr bwMode="auto">
            <a:xfrm>
              <a:off x="2237" y="3594"/>
              <a:ext cx="80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defRPr/>
              </a:pPr>
              <a:r>
                <a:rPr lang="en-US" sz="1800" b="1" dirty="0"/>
                <a:t>30 or less ft</a:t>
              </a:r>
            </a:p>
          </p:txBody>
        </p:sp>
      </p:grpSp>
    </p:spTree>
    <p:extLst>
      <p:ext uri="{BB962C8B-B14F-4D97-AF65-F5344CB8AC3E}">
        <p14:creationId xmlns:p14="http://schemas.microsoft.com/office/powerpoint/2010/main" val="240785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3"/>
          <p:cNvSpPr>
            <a:spLocks noGrp="1"/>
          </p:cNvSpPr>
          <p:nvPr>
            <p:ph type="body" idx="1"/>
          </p:nvPr>
        </p:nvSpPr>
        <p:spPr>
          <a:xfrm>
            <a:off x="385409" y="481083"/>
            <a:ext cx="8229600" cy="2499623"/>
          </a:xfrm>
        </p:spPr>
        <p:txBody>
          <a:bodyPr/>
          <a:lstStyle/>
          <a:p>
            <a:pPr>
              <a:buFont typeface="+mj-lt"/>
              <a:buAutoNum type="arabicPeriod"/>
            </a:pPr>
            <a:endParaRPr lang="en-US" sz="1800" dirty="0">
              <a:latin typeface="ITC Leawood Std Book" pitchFamily="18" charset="0"/>
              <a:ea typeface="ＭＳ Ｐゴシック" pitchFamily="34" charset="-128"/>
            </a:endParaRPr>
          </a:p>
          <a:p>
            <a:pPr>
              <a:buSzPct val="150000"/>
            </a:pPr>
            <a:r>
              <a:rPr lang="en-US" sz="1800" dirty="0">
                <a:latin typeface="ITC Leawood Std Book" pitchFamily="18" charset="0"/>
                <a:ea typeface="ＭＳ Ｐゴシック" pitchFamily="34" charset="-128"/>
              </a:rPr>
              <a:t>If a bear is charging from within 15 feet, such as from a day bed, a berry patch, or a stream bed, you may only have time to </a:t>
            </a:r>
            <a:r>
              <a:rPr lang="en-US" sz="1800" b="1" dirty="0">
                <a:solidFill>
                  <a:srgbClr val="FF0000"/>
                </a:solidFill>
                <a:latin typeface="ITC Leawood Std Book" pitchFamily="18" charset="0"/>
                <a:ea typeface="ＭＳ Ｐゴシック" pitchFamily="34" charset="-128"/>
              </a:rPr>
              <a:t>spontaneously spray in front of the bear</a:t>
            </a:r>
            <a:r>
              <a:rPr lang="en-US" sz="1800" dirty="0">
                <a:latin typeface="ITC Leawood Std Book" pitchFamily="18" charset="0"/>
                <a:ea typeface="ＭＳ Ｐゴシック" pitchFamily="34" charset="-128"/>
              </a:rPr>
              <a:t>. </a:t>
            </a:r>
            <a:br>
              <a:rPr lang="en-US" sz="1800" dirty="0">
                <a:latin typeface="ITC Leawood Std Book" pitchFamily="18" charset="0"/>
                <a:ea typeface="ＭＳ Ｐゴシック" pitchFamily="34" charset="-128"/>
              </a:rPr>
            </a:br>
            <a:r>
              <a:rPr lang="en-US" sz="800" dirty="0">
                <a:latin typeface="ITC Leawood Std Book" pitchFamily="18" charset="0"/>
                <a:ea typeface="ＭＳ Ｐゴシック" pitchFamily="34" charset="-128"/>
              </a:rPr>
              <a:t> </a:t>
            </a:r>
          </a:p>
          <a:p>
            <a:pPr>
              <a:buSzPct val="150000"/>
            </a:pPr>
            <a:r>
              <a:rPr lang="en-US" sz="1800" dirty="0">
                <a:latin typeface="ITC Leawood Std Book" pitchFamily="18" charset="0"/>
                <a:ea typeface="ＭＳ Ｐゴシック" pitchFamily="34" charset="-128"/>
              </a:rPr>
              <a:t>If the bear does make contact, hold the can firmly, drop to the ground on your stomach, laying flat, clasping your hands and the can behind your head. </a:t>
            </a:r>
            <a:r>
              <a:rPr lang="en-US" sz="1800" b="1" dirty="0">
                <a:solidFill>
                  <a:srgbClr val="FF0000"/>
                </a:solidFill>
                <a:latin typeface="ITC Leawood Std Book" pitchFamily="18" charset="0"/>
                <a:ea typeface="ＭＳ Ｐゴシック" pitchFamily="34" charset="-128"/>
              </a:rPr>
              <a:t>Remain absolutely still</a:t>
            </a:r>
            <a:r>
              <a:rPr lang="en-US" sz="1800" dirty="0">
                <a:latin typeface="ITC Leawood Std Book" pitchFamily="18" charset="0"/>
                <a:ea typeface="ＭＳ Ｐゴシック" pitchFamily="34" charset="-128"/>
              </a:rPr>
              <a:t>.</a:t>
            </a:r>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47722" y="3066301"/>
            <a:ext cx="5148262" cy="343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Rectangle 1"/>
          <p:cNvSpPr/>
          <p:nvPr/>
        </p:nvSpPr>
        <p:spPr>
          <a:xfrm>
            <a:off x="385409" y="2781339"/>
            <a:ext cx="3081338" cy="2831544"/>
          </a:xfrm>
          <a:prstGeom prst="rect">
            <a:avLst/>
          </a:prstGeom>
        </p:spPr>
        <p:txBody>
          <a:bodyPr wrap="square">
            <a:spAutoFit/>
          </a:bodyPr>
          <a:lstStyle/>
          <a:p>
            <a:pPr marL="344488" indent="-344488">
              <a:buSzPct val="150000"/>
              <a:buFont typeface="Arial" panose="020B0604020202020204" pitchFamily="34" charset="0"/>
              <a:buChar char="•"/>
            </a:pPr>
            <a:r>
              <a:rPr lang="en-US" dirty="0">
                <a:latin typeface="ITC Leawood Std Book" pitchFamily="18" charset="0"/>
              </a:rPr>
              <a:t>Once the bear </a:t>
            </a:r>
            <a:r>
              <a:rPr lang="en-US" b="1" dirty="0">
                <a:solidFill>
                  <a:srgbClr val="FF0000"/>
                </a:solidFill>
                <a:latin typeface="ITC Leawood Std Book" pitchFamily="18" charset="0"/>
              </a:rPr>
              <a:t>feels the effects</a:t>
            </a:r>
            <a:r>
              <a:rPr lang="en-US" dirty="0">
                <a:latin typeface="ITC Leawood Std Book" pitchFamily="18" charset="0"/>
              </a:rPr>
              <a:t> of the inflammatory and irritating agent, it should retreat.</a:t>
            </a:r>
          </a:p>
          <a:p>
            <a:pPr marL="344488" indent="-344488">
              <a:buAutoNum type="arabicPeriod" startAt="3"/>
            </a:pPr>
            <a:endParaRPr lang="en-US" sz="800" dirty="0">
              <a:latin typeface="ITC Leawood Std Book" pitchFamily="18" charset="0"/>
            </a:endParaRPr>
          </a:p>
          <a:p>
            <a:pPr marL="344488" indent="-344488">
              <a:buClr>
                <a:schemeClr val="tx1"/>
              </a:buClr>
              <a:buSzPct val="150000"/>
              <a:buFont typeface="Arial" panose="020B0604020202020204" pitchFamily="34" charset="0"/>
              <a:buChar char="•"/>
            </a:pPr>
            <a:r>
              <a:rPr lang="en-US" b="1" dirty="0">
                <a:solidFill>
                  <a:srgbClr val="FF0000"/>
                </a:solidFill>
                <a:latin typeface="ITC Leawood Std Book" pitchFamily="18" charset="0"/>
              </a:rPr>
              <a:t>Do not move </a:t>
            </a:r>
            <a:r>
              <a:rPr lang="en-US" dirty="0">
                <a:latin typeface="ITC Leawood Std Book" pitchFamily="18" charset="0"/>
              </a:rPr>
              <a:t>or</a:t>
            </a:r>
            <a:r>
              <a:rPr lang="en-US" b="1" dirty="0">
                <a:latin typeface="ITC Leawood Std Book" pitchFamily="18" charset="0"/>
              </a:rPr>
              <a:t> </a:t>
            </a:r>
            <a:r>
              <a:rPr lang="en-US" b="1" dirty="0">
                <a:solidFill>
                  <a:srgbClr val="FF0000"/>
                </a:solidFill>
                <a:latin typeface="ITC Leawood Std Book" pitchFamily="18" charset="0"/>
              </a:rPr>
              <a:t>get up </a:t>
            </a:r>
            <a:r>
              <a:rPr lang="en-US" dirty="0">
                <a:latin typeface="ITC Leawood Std Book" pitchFamily="18" charset="0"/>
              </a:rPr>
              <a:t>until you are sure the bear </a:t>
            </a:r>
            <a:r>
              <a:rPr lang="en-US" b="1" dirty="0">
                <a:solidFill>
                  <a:srgbClr val="FF0000"/>
                </a:solidFill>
                <a:latin typeface="ITC Leawood Std Book" pitchFamily="18" charset="0"/>
              </a:rPr>
              <a:t>has left the area</a:t>
            </a:r>
            <a:r>
              <a:rPr lang="en-US" dirty="0">
                <a:latin typeface="ITC Leawood Std Book" pitchFamily="18" charset="0"/>
              </a:rPr>
              <a:t>.</a:t>
            </a:r>
          </a:p>
          <a:p>
            <a:pPr marL="344488" indent="-344488">
              <a:buAutoNum type="arabicPeriod" startAt="3"/>
            </a:pPr>
            <a:endParaRPr lang="en-US" sz="800" dirty="0">
              <a:latin typeface="ITC Leawood Std Book" pitchFamily="18" charset="0"/>
            </a:endParaRPr>
          </a:p>
          <a:p>
            <a:pPr marL="344488" indent="-344488">
              <a:buFont typeface="Arial" pitchFamily="34" charset="0"/>
              <a:buNone/>
            </a:pPr>
            <a:r>
              <a:rPr lang="en-US" dirty="0">
                <a:latin typeface="ITC Leawood Std Book" pitchFamily="18" charset="0"/>
              </a:rPr>
              <a:t>              </a:t>
            </a:r>
          </a:p>
        </p:txBody>
      </p:sp>
      <p:sp>
        <p:nvSpPr>
          <p:cNvPr id="6" name="TextBox 5"/>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Contact Charge</a:t>
            </a:r>
            <a:endParaRPr lang="en-US" sz="3200" b="1" dirty="0">
              <a:solidFill>
                <a:srgbClr val="FF0000"/>
              </a:solidFill>
              <a:latin typeface="ITC Leawood Std Black" pitchFamily="18" charset="0"/>
            </a:endParaRPr>
          </a:p>
        </p:txBody>
      </p:sp>
    </p:spTree>
    <p:extLst>
      <p:ext uri="{BB962C8B-B14F-4D97-AF65-F5344CB8AC3E}">
        <p14:creationId xmlns:p14="http://schemas.microsoft.com/office/powerpoint/2010/main" val="321080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78180" y="792317"/>
            <a:ext cx="914399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fontAlgn="b" hangingPunct="1"/>
            <a:endParaRPr lang="en-US" altLang="ja-JP" sz="1800" dirty="0">
              <a:latin typeface="ITC Leawood Std Book" pitchFamily="18" charset="0"/>
            </a:endParaRPr>
          </a:p>
          <a:p>
            <a:pPr eaLnBrk="1" fontAlgn="b" hangingPunct="1">
              <a:buFont typeface="Calibri" pitchFamily="34" charset="0"/>
              <a:buAutoNum type="arabicPeriod"/>
            </a:pPr>
            <a:endParaRPr lang="en-US" altLang="ja-JP" sz="1800" dirty="0">
              <a:latin typeface="ITC Leawood Std Book" pitchFamily="18" charset="0"/>
            </a:endParaRPr>
          </a:p>
          <a:p>
            <a:pPr eaLnBrk="1" hangingPunct="1"/>
            <a:endParaRPr lang="en-US" sz="1800" dirty="0">
              <a:latin typeface="ITC Leawood Std Book" pitchFamily="18" charset="0"/>
            </a:endParaRPr>
          </a:p>
        </p:txBody>
      </p:sp>
      <p:sp>
        <p:nvSpPr>
          <p:cNvPr id="75777" name="TextBox 1"/>
          <p:cNvSpPr txBox="1">
            <a:spLocks noChangeArrowheads="1"/>
          </p:cNvSpPr>
          <p:nvPr/>
        </p:nvSpPr>
        <p:spPr bwMode="auto">
          <a:xfrm>
            <a:off x="7162800" y="5503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endParaRPr lang="en-US" sz="1800" dirty="0"/>
          </a:p>
        </p:txBody>
      </p:sp>
      <p:sp>
        <p:nvSpPr>
          <p:cNvPr id="8"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Bear in Camp</a:t>
            </a:r>
            <a:endParaRPr lang="en-US" sz="3200" b="1" dirty="0">
              <a:solidFill>
                <a:srgbClr val="FF0000"/>
              </a:solidFill>
              <a:latin typeface="ITC Leawood Std Black" pitchFamily="18" charset="0"/>
            </a:endParaRPr>
          </a:p>
        </p:txBody>
      </p:sp>
      <p:sp>
        <p:nvSpPr>
          <p:cNvPr id="9" name="TextBox 4"/>
          <p:cNvSpPr txBox="1">
            <a:spLocks noChangeArrowheads="1"/>
          </p:cNvSpPr>
          <p:nvPr/>
        </p:nvSpPr>
        <p:spPr bwMode="auto">
          <a:xfrm>
            <a:off x="2861952" y="964701"/>
            <a:ext cx="6282047"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marL="0" indent="0" eaLnBrk="1" fontAlgn="b" hangingPunct="1"/>
            <a:r>
              <a:rPr lang="en-US" sz="1600" dirty="0">
                <a:latin typeface="ITC Leawood Std Medium" pitchFamily="18" charset="0"/>
              </a:rPr>
              <a:t>Habituated and food conditioned bears may enter your campsite during the day or at night. This requires working as a group. Once you are close together, do the following to chase the bear out of the camp:</a:t>
            </a:r>
          </a:p>
          <a:p>
            <a:pPr marL="0" indent="0" eaLnBrk="1" fontAlgn="b" hangingPunct="1"/>
            <a:endParaRPr lang="en-US" altLang="ja-JP" sz="1600" dirty="0">
              <a:latin typeface="ITC Leawood Std Medium" pitchFamily="18" charset="0"/>
            </a:endParaRPr>
          </a:p>
          <a:p>
            <a:pPr marL="285750" indent="-285750" eaLnBrk="1" fontAlgn="b" hangingPunct="1">
              <a:buClr>
                <a:schemeClr val="tx1"/>
              </a:buClr>
              <a:buSzPct val="150000"/>
              <a:buFont typeface="Arial" pitchFamily="34" charset="0"/>
              <a:buChar char="•"/>
            </a:pPr>
            <a:r>
              <a:rPr lang="en-US" altLang="ja-JP" sz="1600" b="1" dirty="0">
                <a:solidFill>
                  <a:srgbClr val="FF0000"/>
                </a:solidFill>
                <a:latin typeface="ITC Leawood Std Book" pitchFamily="18" charset="0"/>
              </a:rPr>
              <a:t>As a group</a:t>
            </a:r>
            <a:r>
              <a:rPr lang="en-US" altLang="ja-JP" sz="1600" dirty="0">
                <a:latin typeface="ITC Leawood Std Book" pitchFamily="18" charset="0"/>
              </a:rPr>
              <a:t>, yell at the bear. If possible bang pots and pans to get the bear away from the tents and camping equipment.</a:t>
            </a:r>
          </a:p>
          <a:p>
            <a:pPr marL="285750" indent="-285750" eaLnBrk="1" fontAlgn="b" hangingPunct="1">
              <a:buSzPct val="150000"/>
              <a:buFont typeface="Arial" pitchFamily="34" charset="0"/>
              <a:buChar char="•"/>
            </a:pPr>
            <a:endParaRPr lang="en-US" altLang="ja-JP" sz="800" dirty="0">
              <a:latin typeface="ITC Leawood Std Book" pitchFamily="18" charset="0"/>
            </a:endParaRPr>
          </a:p>
          <a:p>
            <a:pPr marL="285750" indent="-285750" eaLnBrk="1" fontAlgn="b" hangingPunct="1">
              <a:buSzPct val="150000"/>
              <a:buFont typeface="Arial" pitchFamily="34" charset="0"/>
              <a:buChar char="•"/>
            </a:pPr>
            <a:r>
              <a:rPr lang="en-US" altLang="ja-JP" sz="1600" dirty="0">
                <a:latin typeface="ITC Leawood Std Book" pitchFamily="18" charset="0"/>
              </a:rPr>
              <a:t>Only use your Bear Spray in a way that will </a:t>
            </a:r>
            <a:r>
              <a:rPr lang="en-US" altLang="ja-JP" sz="1600" b="1" dirty="0">
                <a:solidFill>
                  <a:srgbClr val="FF0000"/>
                </a:solidFill>
                <a:latin typeface="ITC Leawood Std Book" pitchFamily="18" charset="0"/>
              </a:rPr>
              <a:t>not compromise</a:t>
            </a:r>
            <a:r>
              <a:rPr lang="en-US" altLang="ja-JP" sz="1600" dirty="0">
                <a:latin typeface="ITC Leawood Std Book" pitchFamily="18" charset="0"/>
              </a:rPr>
              <a:t> your group or camping equipment.</a:t>
            </a:r>
          </a:p>
          <a:p>
            <a:pPr marL="285750" indent="-285750" eaLnBrk="1" fontAlgn="b" hangingPunct="1">
              <a:buSzPct val="150000"/>
              <a:buFont typeface="Arial" pitchFamily="34" charset="0"/>
              <a:buChar char="•"/>
            </a:pPr>
            <a:endParaRPr lang="en-US" altLang="ja-JP" sz="800" dirty="0">
              <a:latin typeface="ITC Leawood Std Book" pitchFamily="18" charset="0"/>
            </a:endParaRPr>
          </a:p>
          <a:p>
            <a:pPr marL="285750" indent="-285750" eaLnBrk="1" fontAlgn="b" hangingPunct="1">
              <a:buSzPct val="150000"/>
              <a:buFont typeface="Arial" pitchFamily="34" charset="0"/>
              <a:buChar char="•"/>
            </a:pPr>
            <a:r>
              <a:rPr lang="en-US" altLang="ja-JP" sz="1600" dirty="0">
                <a:latin typeface="ITC Leawood Std Book" pitchFamily="18" charset="0"/>
              </a:rPr>
              <a:t>Bear Spray has been successfully used to get a bear to leave a camp site but </a:t>
            </a:r>
            <a:r>
              <a:rPr lang="en-US" altLang="ja-JP" sz="1600" b="1" dirty="0">
                <a:solidFill>
                  <a:srgbClr val="FF0000"/>
                </a:solidFill>
                <a:latin typeface="ITC Leawood Std Book" pitchFamily="18" charset="0"/>
              </a:rPr>
              <a:t>not necessarily to keep it away</a:t>
            </a:r>
            <a:r>
              <a:rPr lang="en-US" altLang="ja-JP" sz="1600" dirty="0">
                <a:latin typeface="ITC Leawood Std Book" pitchFamily="18" charset="0"/>
              </a:rPr>
              <a:t>.</a:t>
            </a:r>
          </a:p>
          <a:p>
            <a:pPr marL="285750" indent="-285750" eaLnBrk="1" fontAlgn="b" hangingPunct="1">
              <a:buSzPct val="150000"/>
              <a:buFont typeface="Arial" pitchFamily="34" charset="0"/>
              <a:buChar char="•"/>
            </a:pPr>
            <a:endParaRPr lang="en-US" altLang="ja-JP" sz="800" dirty="0">
              <a:latin typeface="ITC Leawood Std Book" pitchFamily="18" charset="0"/>
            </a:endParaRPr>
          </a:p>
          <a:p>
            <a:pPr marL="285750" indent="-285750" eaLnBrk="1" fontAlgn="b" hangingPunct="1">
              <a:buSzPct val="150000"/>
              <a:buFont typeface="Arial" pitchFamily="34" charset="0"/>
              <a:buChar char="•"/>
            </a:pPr>
            <a:r>
              <a:rPr lang="en-US" altLang="ja-JP" sz="1600" dirty="0">
                <a:latin typeface="ITC Leawood Std Book" pitchFamily="18" charset="0"/>
              </a:rPr>
              <a:t>Testing on dump bears that were not acting aggressive showed they could be chased from the dump but </a:t>
            </a:r>
            <a:r>
              <a:rPr lang="en-US" altLang="ja-JP" sz="1600" b="1" dirty="0">
                <a:solidFill>
                  <a:srgbClr val="FF0000"/>
                </a:solidFill>
                <a:latin typeface="ITC Leawood Std Book" pitchFamily="18" charset="0"/>
              </a:rPr>
              <a:t>would return later</a:t>
            </a:r>
            <a:r>
              <a:rPr lang="en-US" altLang="ja-JP" sz="1600" dirty="0">
                <a:latin typeface="ITC Leawood Std Book" pitchFamily="18" charset="0"/>
              </a:rPr>
              <a:t> for the established food source.</a:t>
            </a:r>
          </a:p>
          <a:p>
            <a:pPr marL="285750" indent="-285750" eaLnBrk="1" fontAlgn="b" hangingPunct="1">
              <a:buSzPct val="150000"/>
              <a:buFont typeface="Arial" pitchFamily="34" charset="0"/>
              <a:buChar char="•"/>
            </a:pPr>
            <a:endParaRPr lang="en-US" altLang="ja-JP" sz="800" dirty="0">
              <a:latin typeface="ITC Leawood Std Book" pitchFamily="18" charset="0"/>
            </a:endParaRPr>
          </a:p>
          <a:p>
            <a:pPr marL="285750" indent="-285750" eaLnBrk="1" fontAlgn="b" hangingPunct="1">
              <a:buSzPct val="150000"/>
              <a:buFont typeface="Arial" pitchFamily="34" charset="0"/>
              <a:buChar char="•"/>
            </a:pPr>
            <a:r>
              <a:rPr lang="en-US" altLang="ja-JP" sz="1600" dirty="0">
                <a:latin typeface="ITC Leawood Std Book" pitchFamily="18" charset="0"/>
              </a:rPr>
              <a:t>Set up a monitoring system and a </a:t>
            </a:r>
            <a:r>
              <a:rPr lang="en-US" altLang="ja-JP" sz="1600" b="1" dirty="0">
                <a:solidFill>
                  <a:srgbClr val="FF0000"/>
                </a:solidFill>
                <a:latin typeface="ITC Leawood Std Book" pitchFamily="18" charset="0"/>
              </a:rPr>
              <a:t>buddy system </a:t>
            </a:r>
            <a:r>
              <a:rPr lang="en-US" altLang="ja-JP" sz="1600" dirty="0">
                <a:latin typeface="ITC Leawood Std Book" pitchFamily="18" charset="0"/>
              </a:rPr>
              <a:t>in case the bear does come back.</a:t>
            </a:r>
          </a:p>
          <a:p>
            <a:pPr marL="285750" indent="-285750" eaLnBrk="1" fontAlgn="b" hangingPunct="1">
              <a:buSzPct val="150000"/>
              <a:buFont typeface="Arial" pitchFamily="34" charset="0"/>
              <a:buChar char="•"/>
            </a:pPr>
            <a:endParaRPr lang="en-US" altLang="ja-JP" sz="1000" dirty="0">
              <a:latin typeface="ITC Leawood Std Book" pitchFamily="18" charset="0"/>
            </a:endParaRPr>
          </a:p>
          <a:p>
            <a:pPr marL="285750" indent="-285750" eaLnBrk="1" fontAlgn="b" hangingPunct="1">
              <a:buSzPct val="150000"/>
              <a:buFont typeface="Arial" pitchFamily="34" charset="0"/>
              <a:buChar char="•"/>
            </a:pPr>
            <a:r>
              <a:rPr lang="en-US" altLang="ja-JP" sz="1600" dirty="0">
                <a:latin typeface="ITC Leawood Std Book" pitchFamily="18" charset="0"/>
              </a:rPr>
              <a:t>Leave the area and report the incident to local authorities.</a:t>
            </a:r>
          </a:p>
        </p:txBody>
      </p:sp>
      <p:pic>
        <p:nvPicPr>
          <p:cNvPr id="1027" name="Picture 3" descr="C:\Documents and Settings\Owner\My Documents\My Pictures\bearslide_158-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26" y="1024080"/>
            <a:ext cx="2669927" cy="26867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Documents and Settings\Owner\My Documents\My Pictures\bearslide_156-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26" y="3864986"/>
            <a:ext cx="2670221" cy="2642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56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78180" y="839817"/>
            <a:ext cx="9143999"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marL="406400" indent="-406400" fontAlgn="b">
              <a:defRPr/>
            </a:pPr>
            <a:endParaRPr lang="en-US" altLang="ja-JP" sz="2000" dirty="0">
              <a:latin typeface="Calibri" charset="0"/>
              <a:ea typeface="ＭＳ Ｐゴシック" charset="0"/>
              <a:cs typeface="ＭＳ Ｐゴシック" charset="0"/>
            </a:endParaRPr>
          </a:p>
          <a:p>
            <a:pPr marL="406400" indent="-406400" fontAlgn="b">
              <a:defRPr/>
            </a:pPr>
            <a:endParaRPr lang="en-US" altLang="ja-JP" sz="2000" dirty="0">
              <a:latin typeface="Calibri" charset="0"/>
              <a:ea typeface="ＭＳ Ｐゴシック" charset="0"/>
              <a:cs typeface="ＭＳ Ｐゴシック" charset="0"/>
            </a:endParaRPr>
          </a:p>
          <a:p>
            <a:pPr marL="406400" indent="-406400" fontAlgn="b">
              <a:defRPr/>
            </a:pPr>
            <a:endParaRPr lang="en-US" altLang="ja-JP" sz="2000" dirty="0">
              <a:latin typeface="Calibri" charset="0"/>
              <a:ea typeface="ＭＳ Ｐゴシック" charset="0"/>
              <a:cs typeface="ＭＳ Ｐゴシック" charset="0"/>
            </a:endParaRPr>
          </a:p>
          <a:p>
            <a:pPr marL="406400" indent="-406400" fontAlgn="b">
              <a:defRPr/>
            </a:pPr>
            <a:endParaRPr lang="en-US" altLang="ja-JP" sz="2000" dirty="0">
              <a:latin typeface="Calibri" charset="0"/>
              <a:ea typeface="ＭＳ Ｐゴシック" charset="0"/>
              <a:cs typeface="ＭＳ Ｐゴシック" charset="0"/>
            </a:endParaRPr>
          </a:p>
          <a:p>
            <a:pPr marL="406400" indent="-406400" fontAlgn="b">
              <a:defRPr/>
            </a:pPr>
            <a:endParaRPr lang="en-US" altLang="ja-JP" sz="2000" dirty="0">
              <a:latin typeface="Calibri" charset="0"/>
              <a:ea typeface="ＭＳ Ｐゴシック" charset="0"/>
              <a:cs typeface="ＭＳ Ｐゴシック" charset="0"/>
            </a:endParaRPr>
          </a:p>
          <a:p>
            <a:pPr marL="406400" indent="-406400" fontAlgn="b">
              <a:defRPr/>
            </a:pPr>
            <a:endParaRPr lang="en-US" altLang="ja-JP" sz="2000" dirty="0">
              <a:latin typeface="Calibri" charset="0"/>
              <a:ea typeface="ＭＳ Ｐゴシック" charset="0"/>
              <a:cs typeface="ＭＳ Ｐゴシック" charset="0"/>
            </a:endParaRPr>
          </a:p>
          <a:p>
            <a:pPr marL="406400" indent="-406400" fontAlgn="b">
              <a:defRPr/>
            </a:pPr>
            <a:endParaRPr lang="en-US" altLang="ja-JP" sz="2000" dirty="0">
              <a:latin typeface="Calibri" charset="0"/>
              <a:ea typeface="ＭＳ Ｐゴシック" charset="0"/>
              <a:cs typeface="ＭＳ Ｐゴシック" charset="0"/>
            </a:endParaRPr>
          </a:p>
          <a:p>
            <a:pPr marL="406400" indent="-406400" fontAlgn="b">
              <a:defRPr/>
            </a:pPr>
            <a:endParaRPr lang="en-US" altLang="ja-JP" sz="2000" dirty="0">
              <a:latin typeface="Calibri" charset="0"/>
              <a:ea typeface="ＭＳ Ｐゴシック" charset="0"/>
              <a:cs typeface="ＭＳ Ｐゴシック" charset="0"/>
            </a:endParaRPr>
          </a:p>
          <a:p>
            <a:pPr marL="406400" indent="-406400" fontAlgn="b">
              <a:defRPr/>
            </a:pPr>
            <a:endParaRPr lang="en-US" altLang="ja-JP" sz="2000" dirty="0">
              <a:latin typeface="Calibri" charset="0"/>
              <a:ea typeface="ＭＳ Ｐゴシック" charset="0"/>
              <a:cs typeface="ＭＳ Ｐゴシック" charset="0"/>
            </a:endParaRPr>
          </a:p>
          <a:p>
            <a:pPr marL="406400" indent="-406400" fontAlgn="b">
              <a:defRPr/>
            </a:pPr>
            <a:endParaRPr lang="en-US" altLang="ja-JP" sz="2000" dirty="0">
              <a:latin typeface="Calibri" charset="0"/>
              <a:ea typeface="ＭＳ Ｐゴシック" charset="0"/>
              <a:cs typeface="ＭＳ Ｐゴシック" charset="0"/>
            </a:endParaRPr>
          </a:p>
          <a:p>
            <a:pPr marL="406400" indent="-406400" fontAlgn="b">
              <a:defRPr/>
            </a:pPr>
            <a:endParaRPr lang="en-US" altLang="ja-JP" sz="2000" dirty="0">
              <a:latin typeface="Calibri" charset="0"/>
              <a:ea typeface="ＭＳ Ｐゴシック" charset="0"/>
              <a:cs typeface="ＭＳ Ｐゴシック" charset="0"/>
            </a:endParaRPr>
          </a:p>
          <a:p>
            <a:pPr marL="406400" indent="-406400" fontAlgn="b">
              <a:defRPr/>
            </a:pPr>
            <a:endParaRPr lang="en-US" altLang="ja-JP" sz="800" dirty="0">
              <a:latin typeface="Calibri" charset="0"/>
              <a:ea typeface="ＭＳ Ｐゴシック" charset="0"/>
              <a:cs typeface="ＭＳ Ｐゴシック" charset="0"/>
            </a:endParaRPr>
          </a:p>
          <a:p>
            <a:pPr marL="406400" indent="-406400" fontAlgn="b">
              <a:buClr>
                <a:schemeClr val="tx1"/>
              </a:buClr>
              <a:buSzPct val="150000"/>
              <a:buFont typeface="Arial" panose="020B0604020202020204" pitchFamily="34" charset="0"/>
              <a:buChar char="•"/>
              <a:defRPr/>
            </a:pPr>
            <a:r>
              <a:rPr lang="en-US" altLang="ja-JP" sz="1600" b="1" dirty="0">
                <a:solidFill>
                  <a:srgbClr val="FF0000"/>
                </a:solidFill>
                <a:latin typeface="ITC Leawood Std Book" pitchFamily="18" charset="0"/>
                <a:ea typeface="ＭＳ Ｐゴシック" charset="0"/>
                <a:cs typeface="ＭＳ Ｐゴシック" charset="0"/>
              </a:rPr>
              <a:t>Exit the tent </a:t>
            </a:r>
            <a:r>
              <a:rPr lang="en-US" altLang="ja-JP" sz="1600" dirty="0">
                <a:latin typeface="ITC Leawood Std Book" pitchFamily="18" charset="0"/>
                <a:ea typeface="ＭＳ Ｐゴシック" charset="0"/>
                <a:cs typeface="ＭＳ Ｐゴシック" charset="0"/>
              </a:rPr>
              <a:t>as quickly as possible to avoid excessive inhalation of bear spray. Most people should be able to function but it’s important to leave the confined space as quickly as possible.</a:t>
            </a:r>
          </a:p>
          <a:p>
            <a:pPr marL="406400" indent="-406400" fontAlgn="b">
              <a:buFont typeface="Arial" panose="020B0604020202020204" pitchFamily="34" charset="0"/>
              <a:buChar char="•"/>
              <a:defRPr/>
            </a:pPr>
            <a:endParaRPr lang="en-US" altLang="ja-JP" sz="800" dirty="0">
              <a:latin typeface="ITC Leawood Std Book" pitchFamily="18" charset="0"/>
              <a:ea typeface="ＭＳ Ｐゴシック" charset="0"/>
              <a:cs typeface="ＭＳ Ｐゴシック" charset="0"/>
            </a:endParaRPr>
          </a:p>
          <a:p>
            <a:pPr marL="406400" indent="-406400" fontAlgn="b">
              <a:buClr>
                <a:schemeClr val="tx1"/>
              </a:buClr>
              <a:buSzPct val="150000"/>
              <a:buFont typeface="Arial" panose="020B0604020202020204" pitchFamily="34" charset="0"/>
              <a:buChar char="•"/>
              <a:defRPr/>
            </a:pPr>
            <a:r>
              <a:rPr lang="en-US" altLang="ja-JP" sz="1600" b="1" dirty="0">
                <a:solidFill>
                  <a:srgbClr val="FF0000"/>
                </a:solidFill>
                <a:latin typeface="ITC Leawood Std Book" pitchFamily="18" charset="0"/>
                <a:ea typeface="ＭＳ Ｐゴシック" charset="0"/>
                <a:cs typeface="ＭＳ Ｐゴシック" charset="0"/>
              </a:rPr>
              <a:t>Be prepared to spray the bear again</a:t>
            </a:r>
            <a:r>
              <a:rPr lang="en-US" altLang="ja-JP" sz="1600" dirty="0">
                <a:latin typeface="ITC Leawood Std Book" pitchFamily="18" charset="0"/>
                <a:ea typeface="ＭＳ Ｐゴシック" charset="0"/>
                <a:cs typeface="ＭＳ Ｐゴシック" charset="0"/>
              </a:rPr>
              <a:t> once out of the tent.</a:t>
            </a:r>
          </a:p>
          <a:p>
            <a:pPr marL="406400" indent="-406400" fontAlgn="b">
              <a:buFont typeface="Arial" panose="020B0604020202020204" pitchFamily="34" charset="0"/>
              <a:buChar char="•"/>
              <a:defRPr/>
            </a:pPr>
            <a:endParaRPr lang="en-US" altLang="ja-JP" sz="800" dirty="0">
              <a:latin typeface="ITC Leawood Std Book" pitchFamily="18" charset="0"/>
              <a:ea typeface="ＭＳ Ｐゴシック" charset="0"/>
              <a:cs typeface="ＭＳ Ｐゴシック" charset="0"/>
            </a:endParaRPr>
          </a:p>
          <a:p>
            <a:pPr marL="406400" indent="-406400" fontAlgn="b">
              <a:buClr>
                <a:schemeClr val="tx1"/>
              </a:buClr>
              <a:buSzPct val="150000"/>
              <a:buFont typeface="Arial" panose="020B0604020202020204" pitchFamily="34" charset="0"/>
              <a:buChar char="•"/>
              <a:defRPr/>
            </a:pPr>
            <a:r>
              <a:rPr lang="en-US" altLang="ja-JP" sz="1600" b="1" dirty="0">
                <a:solidFill>
                  <a:srgbClr val="FF0000"/>
                </a:solidFill>
                <a:latin typeface="ITC Leawood Std Book" pitchFamily="18" charset="0"/>
                <a:ea typeface="ＭＳ Ｐゴシック" charset="0"/>
                <a:cs typeface="ＭＳ Ｐゴシック" charset="0"/>
              </a:rPr>
              <a:t>Group together </a:t>
            </a:r>
            <a:r>
              <a:rPr lang="en-US" altLang="ja-JP" sz="1600" dirty="0">
                <a:latin typeface="ITC Leawood Std Book" pitchFamily="18" charset="0"/>
                <a:ea typeface="ＭＳ Ｐゴシック" charset="0"/>
                <a:cs typeface="ＭＳ Ｐゴシック" charset="0"/>
              </a:rPr>
              <a:t>and retreat to a place of safety (car, tree, building, etc.).</a:t>
            </a:r>
            <a:endParaRPr lang="en-US" sz="1600" dirty="0">
              <a:latin typeface="ITC Leawood Std Book" pitchFamily="18" charset="0"/>
              <a:ea typeface="ＭＳ Ｐゴシック" charset="0"/>
              <a:cs typeface="ＭＳ Ｐゴシック" charset="0"/>
            </a:endParaRPr>
          </a:p>
          <a:p>
            <a:pPr eaLnBrk="1" fontAlgn="b" hangingPunct="1">
              <a:buFont typeface="Arial" panose="020B0604020202020204" pitchFamily="34" charset="0"/>
              <a:buChar char="•"/>
            </a:pPr>
            <a:endParaRPr lang="en-US" altLang="ja-JP" sz="1800" dirty="0">
              <a:latin typeface="ITC Leawood Std Book" pitchFamily="18" charset="0"/>
            </a:endParaRPr>
          </a:p>
          <a:p>
            <a:pPr eaLnBrk="1" fontAlgn="b" hangingPunct="1">
              <a:buFont typeface="Arial" panose="020B0604020202020204" pitchFamily="34" charset="0"/>
              <a:buChar char="•"/>
            </a:pPr>
            <a:endParaRPr lang="en-US" altLang="ja-JP" sz="1800" dirty="0">
              <a:latin typeface="ITC Leawood Std Book" pitchFamily="18" charset="0"/>
            </a:endParaRPr>
          </a:p>
          <a:p>
            <a:pPr eaLnBrk="1" hangingPunct="1">
              <a:buFont typeface="Arial" panose="020B0604020202020204" pitchFamily="34" charset="0"/>
              <a:buChar char="•"/>
            </a:pPr>
            <a:endParaRPr lang="en-US" sz="1800" dirty="0">
              <a:latin typeface="ITC Leawood Std Book" pitchFamily="18" charset="0"/>
            </a:endParaRPr>
          </a:p>
        </p:txBody>
      </p:sp>
      <p:sp>
        <p:nvSpPr>
          <p:cNvPr id="72707" name="TextBox 4"/>
          <p:cNvSpPr txBox="1">
            <a:spLocks noChangeArrowheads="1"/>
          </p:cNvSpPr>
          <p:nvPr/>
        </p:nvSpPr>
        <p:spPr bwMode="auto">
          <a:xfrm>
            <a:off x="54430" y="1057276"/>
            <a:ext cx="390048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marL="0" indent="0" eaLnBrk="1" fontAlgn="b" hangingPunct="1"/>
            <a:r>
              <a:rPr lang="en-US" sz="1600" dirty="0">
                <a:latin typeface="ITC Leawood Std Medium" pitchFamily="18" charset="0"/>
              </a:rPr>
              <a:t>Bears often visit camps at night, sniff around and leave. In case one doesn’t:</a:t>
            </a:r>
          </a:p>
          <a:p>
            <a:pPr eaLnBrk="1" fontAlgn="b" hangingPunct="1">
              <a:buFontTx/>
              <a:buAutoNum type="arabicPeriod"/>
            </a:pPr>
            <a:endParaRPr lang="en-US" sz="800" dirty="0">
              <a:latin typeface="ITC Leawood Std Book" pitchFamily="18" charset="0"/>
            </a:endParaRPr>
          </a:p>
          <a:p>
            <a:pPr eaLnBrk="1" fontAlgn="b" hangingPunct="1">
              <a:buClr>
                <a:schemeClr val="tx1"/>
              </a:buClr>
              <a:buSzPct val="150000"/>
              <a:buFont typeface="Arial" panose="020B0604020202020204" pitchFamily="34" charset="0"/>
              <a:buChar char="•"/>
            </a:pPr>
            <a:r>
              <a:rPr lang="en-US" sz="1600" dirty="0">
                <a:latin typeface="ITC Leawood Std Book" pitchFamily="18" charset="0"/>
              </a:rPr>
              <a:t>When sleeping, keep your bear spray and flashlight together in a consistent spot and within </a:t>
            </a:r>
            <a:r>
              <a:rPr lang="en-US" sz="1600" b="1" dirty="0">
                <a:solidFill>
                  <a:srgbClr val="FF0000"/>
                </a:solidFill>
                <a:latin typeface="ITC Leawood Std Book" pitchFamily="18" charset="0"/>
              </a:rPr>
              <a:t>easy reach</a:t>
            </a:r>
            <a:r>
              <a:rPr lang="en-US" sz="1600" dirty="0">
                <a:latin typeface="ITC Leawood Std Book" pitchFamily="18" charset="0"/>
              </a:rPr>
              <a:t>.</a:t>
            </a:r>
          </a:p>
          <a:p>
            <a:pPr eaLnBrk="1" fontAlgn="b" hangingPunct="1">
              <a:buFont typeface="Arial" panose="020B0604020202020204" pitchFamily="34" charset="0"/>
              <a:buChar char="•"/>
            </a:pPr>
            <a:endParaRPr lang="en-US" sz="800" dirty="0">
              <a:latin typeface="ITC Leawood Std Book" pitchFamily="18" charset="0"/>
            </a:endParaRPr>
          </a:p>
          <a:p>
            <a:pPr eaLnBrk="1" fontAlgn="b" hangingPunct="1">
              <a:buClr>
                <a:schemeClr val="tx1"/>
              </a:buClr>
              <a:buSzPct val="150000"/>
              <a:buFont typeface="Arial" panose="020B0604020202020204" pitchFamily="34" charset="0"/>
              <a:buChar char="•"/>
            </a:pPr>
            <a:r>
              <a:rPr lang="en-US" sz="1600" dirty="0">
                <a:latin typeface="ITC Leawood Std Book" pitchFamily="18" charset="0"/>
              </a:rPr>
              <a:t>If a bear is entering your tent, either through the entrance or by ripping the side, spray a </a:t>
            </a:r>
            <a:br>
              <a:rPr lang="en-US" sz="1600" dirty="0">
                <a:latin typeface="ITC Leawood Std Book" pitchFamily="18" charset="0"/>
              </a:rPr>
            </a:br>
            <a:r>
              <a:rPr lang="en-US" sz="1600" b="1" dirty="0">
                <a:solidFill>
                  <a:srgbClr val="FF0000"/>
                </a:solidFill>
                <a:latin typeface="ITC Leawood Std Book" pitchFamily="18" charset="0"/>
              </a:rPr>
              <a:t>short burst directly into the bear’</a:t>
            </a:r>
            <a:r>
              <a:rPr lang="en-US" altLang="ja-JP" sz="1600" b="1" dirty="0">
                <a:solidFill>
                  <a:srgbClr val="FF0000"/>
                </a:solidFill>
                <a:latin typeface="ITC Leawood Std Book" pitchFamily="18" charset="0"/>
              </a:rPr>
              <a:t>s face</a:t>
            </a:r>
            <a:r>
              <a:rPr lang="en-US" altLang="ja-JP" sz="1600" dirty="0">
                <a:latin typeface="ITC Leawood Std Book" pitchFamily="18" charset="0"/>
              </a:rPr>
              <a:t>.</a:t>
            </a:r>
            <a:br>
              <a:rPr lang="en-US" altLang="ja-JP" sz="1600" dirty="0">
                <a:latin typeface="ITC Leawood Std Book" pitchFamily="18" charset="0"/>
              </a:rPr>
            </a:br>
            <a:endParaRPr lang="en-US" altLang="ja-JP" sz="1600" dirty="0">
              <a:latin typeface="ITC Leawood Std Book" pitchFamily="18" charset="0"/>
            </a:endParaRPr>
          </a:p>
        </p:txBody>
      </p:sp>
      <p:sp>
        <p:nvSpPr>
          <p:cNvPr id="75777" name="TextBox 1"/>
          <p:cNvSpPr txBox="1">
            <a:spLocks noChangeArrowheads="1"/>
          </p:cNvSpPr>
          <p:nvPr/>
        </p:nvSpPr>
        <p:spPr bwMode="auto">
          <a:xfrm>
            <a:off x="7162800" y="5503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endParaRPr lang="en-US" sz="1800" dirty="0"/>
          </a:p>
        </p:txBody>
      </p:sp>
      <p:pic>
        <p:nvPicPr>
          <p:cNvPr id="75780" name="Picture 9" descr="Bear in t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350" y="1036638"/>
            <a:ext cx="5011738" cy="325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Entering Your Tent</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5" name="TextBox 1"/>
          <p:cNvSpPr txBox="1">
            <a:spLocks noChangeArrowheads="1"/>
          </p:cNvSpPr>
          <p:nvPr/>
        </p:nvSpPr>
        <p:spPr bwMode="auto">
          <a:xfrm>
            <a:off x="7162800" y="5503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endParaRPr lang="en-US" sz="1800" dirty="0"/>
          </a:p>
        </p:txBody>
      </p:sp>
      <p:sp>
        <p:nvSpPr>
          <p:cNvPr id="77827" name="TextBox 4"/>
          <p:cNvSpPr txBox="1">
            <a:spLocks noChangeArrowheads="1"/>
          </p:cNvSpPr>
          <p:nvPr/>
        </p:nvSpPr>
        <p:spPr bwMode="auto">
          <a:xfrm>
            <a:off x="54430" y="700088"/>
            <a:ext cx="8804275"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fontAlgn="b" hangingPunct="1"/>
            <a:endParaRPr lang="en-US" sz="1800" dirty="0">
              <a:latin typeface="ITC Leawood Std Book" pitchFamily="18" charset="0"/>
            </a:endParaRPr>
          </a:p>
          <a:p>
            <a:pPr eaLnBrk="1" fontAlgn="b" hangingPunct="1">
              <a:buSzPct val="150000"/>
              <a:buFont typeface="Arial" panose="020B0604020202020204" pitchFamily="34" charset="0"/>
              <a:buChar char="•"/>
            </a:pPr>
            <a:r>
              <a:rPr lang="en-US" sz="1800" dirty="0">
                <a:latin typeface="ITC Leawood Std Book" pitchFamily="18" charset="0"/>
              </a:rPr>
              <a:t>In situations where a bear approaches a group of people or enters a residential, picnic or camping area, but is not showing aggressive behavior, you may want to spray a short burst (2 seconds) toward the bear. </a:t>
            </a:r>
            <a:r>
              <a:rPr lang="en-US" sz="1800" b="1" dirty="0">
                <a:solidFill>
                  <a:srgbClr val="FF0000"/>
                </a:solidFill>
                <a:latin typeface="ITC Leawood Std Book" pitchFamily="18" charset="0"/>
              </a:rPr>
              <a:t>Be careful not to force the nuisance bear toward other people</a:t>
            </a:r>
            <a:r>
              <a:rPr lang="en-US" sz="1800" b="1" dirty="0">
                <a:latin typeface="ITC Leawood Std Book" pitchFamily="18" charset="0"/>
              </a:rPr>
              <a:t>.</a:t>
            </a:r>
          </a:p>
          <a:p>
            <a:pPr eaLnBrk="1" fontAlgn="b" hangingPunct="1">
              <a:buSzPct val="150000"/>
              <a:buFont typeface="Arial" panose="020B0604020202020204" pitchFamily="34" charset="0"/>
              <a:buChar char="•"/>
            </a:pPr>
            <a:endParaRPr lang="en-US" sz="800" dirty="0">
              <a:latin typeface="ITC Leawood Std Book" pitchFamily="18" charset="0"/>
            </a:endParaRPr>
          </a:p>
          <a:p>
            <a:pPr eaLnBrk="1" fontAlgn="b" hangingPunct="1">
              <a:buSzPct val="150000"/>
              <a:buFont typeface="Arial" panose="020B0604020202020204" pitchFamily="34" charset="0"/>
              <a:buChar char="•"/>
            </a:pPr>
            <a:r>
              <a:rPr lang="en-US" sz="1800" dirty="0">
                <a:latin typeface="ITC Leawood Std Book" pitchFamily="18" charset="0"/>
              </a:rPr>
              <a:t>This may cause the bear to charge.  Be prepared to spray for an </a:t>
            </a:r>
            <a:r>
              <a:rPr lang="en-US" sz="1800" b="1" dirty="0">
                <a:solidFill>
                  <a:srgbClr val="FF0000"/>
                </a:solidFill>
                <a:latin typeface="ITC Leawood Std Book" pitchFamily="18" charset="0"/>
              </a:rPr>
              <a:t>extended period </a:t>
            </a:r>
            <a:r>
              <a:rPr lang="en-US" sz="1800" dirty="0">
                <a:latin typeface="ITC Leawood Std Book" pitchFamily="18" charset="0"/>
              </a:rPr>
              <a:t>until the bear breaks off the charge and retreats. </a:t>
            </a:r>
          </a:p>
          <a:p>
            <a:pPr eaLnBrk="1" fontAlgn="b" hangingPunct="1">
              <a:buSzPct val="150000"/>
              <a:buFont typeface="Arial" panose="020B0604020202020204" pitchFamily="34" charset="0"/>
              <a:buChar char="•"/>
            </a:pPr>
            <a:endParaRPr lang="en-US" sz="1800" dirty="0">
              <a:latin typeface="ITC Leawood Std Book" pitchFamily="18" charset="0"/>
            </a:endParaRPr>
          </a:p>
        </p:txBody>
      </p:sp>
      <p:pic>
        <p:nvPicPr>
          <p:cNvPr id="7782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026725"/>
            <a:ext cx="529907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Text Box 7"/>
          <p:cNvSpPr txBox="1">
            <a:spLocks noChangeArrowheads="1"/>
          </p:cNvSpPr>
          <p:nvPr/>
        </p:nvSpPr>
        <p:spPr bwMode="auto">
          <a:xfrm>
            <a:off x="54430" y="2884225"/>
            <a:ext cx="3328988"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fontAlgn="b" hangingPunct="1">
              <a:buSzPct val="150000"/>
              <a:buFont typeface="Arial" panose="020B0604020202020204" pitchFamily="34" charset="0"/>
              <a:buChar char="•"/>
            </a:pPr>
            <a:r>
              <a:rPr lang="en-US" sz="1800" dirty="0">
                <a:latin typeface="ITC Leawood Std Book" pitchFamily="18" charset="0"/>
              </a:rPr>
              <a:t>Bear spray tested on dump bears that were not charging or attacking showed </a:t>
            </a:r>
            <a:r>
              <a:rPr lang="en-US" sz="1800" b="1" dirty="0">
                <a:solidFill>
                  <a:srgbClr val="FF0000"/>
                </a:solidFill>
                <a:latin typeface="ITC Leawood Std Book" pitchFamily="18" charset="0"/>
              </a:rPr>
              <a:t>only temporary deterrence</a:t>
            </a:r>
            <a:r>
              <a:rPr lang="en-US" sz="1800" dirty="0">
                <a:latin typeface="ITC Leawood Std Book" pitchFamily="18" charset="0"/>
              </a:rPr>
              <a:t>.</a:t>
            </a:r>
          </a:p>
          <a:p>
            <a:pPr defTabSz="914400" eaLnBrk="1" fontAlgn="b" hangingPunct="1">
              <a:buSzPct val="150000"/>
              <a:buFont typeface="Arial" panose="020B0604020202020204" pitchFamily="34" charset="0"/>
              <a:buChar char="•"/>
            </a:pPr>
            <a:endParaRPr lang="en-US" sz="800" dirty="0">
              <a:latin typeface="ITC Leawood Std Book" pitchFamily="18" charset="0"/>
            </a:endParaRPr>
          </a:p>
          <a:p>
            <a:pPr defTabSz="914400" eaLnBrk="1" fontAlgn="b" hangingPunct="1">
              <a:buSzPct val="150000"/>
              <a:buFont typeface="Arial" panose="020B0604020202020204" pitchFamily="34" charset="0"/>
              <a:buChar char="•"/>
            </a:pPr>
            <a:r>
              <a:rPr lang="en-US" sz="1800" dirty="0">
                <a:latin typeface="ITC Leawood Std Book" pitchFamily="18" charset="0"/>
              </a:rPr>
              <a:t>Non-aggressive bears that have been sprayed often </a:t>
            </a:r>
            <a:r>
              <a:rPr lang="en-US" sz="1800" b="1" dirty="0">
                <a:solidFill>
                  <a:srgbClr val="FF0000"/>
                </a:solidFill>
                <a:latin typeface="ITC Leawood Std Book" pitchFamily="18" charset="0"/>
              </a:rPr>
              <a:t>return to areas </a:t>
            </a:r>
            <a:r>
              <a:rPr lang="en-US" sz="1800" dirty="0">
                <a:latin typeface="ITC Leawood Std Book" pitchFamily="18" charset="0"/>
              </a:rPr>
              <a:t>of food reward.</a:t>
            </a:r>
          </a:p>
          <a:p>
            <a:pPr defTabSz="914400" eaLnBrk="1" fontAlgn="b" hangingPunct="1">
              <a:buSzPct val="150000"/>
              <a:buFont typeface="Arial" panose="020B0604020202020204" pitchFamily="34" charset="0"/>
              <a:buChar char="•"/>
            </a:pPr>
            <a:endParaRPr lang="en-US" sz="1000" dirty="0">
              <a:latin typeface="ITC Leawood Std Book" pitchFamily="18" charset="0"/>
            </a:endParaRPr>
          </a:p>
          <a:p>
            <a:pPr defTabSz="914400" eaLnBrk="1" fontAlgn="b" hangingPunct="1">
              <a:buSzPct val="150000"/>
              <a:buFont typeface="Arial" panose="020B0604020202020204" pitchFamily="34" charset="0"/>
              <a:buChar char="•"/>
            </a:pPr>
            <a:r>
              <a:rPr lang="en-US" sz="1800" dirty="0">
                <a:latin typeface="ITC Leawood Std Book" pitchFamily="18" charset="0"/>
              </a:rPr>
              <a:t>Report the incident to local authorities. </a:t>
            </a:r>
          </a:p>
        </p:txBody>
      </p:sp>
      <p:sp>
        <p:nvSpPr>
          <p:cNvPr id="8"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Nuisance Bear</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72" y="849311"/>
            <a:ext cx="3736810" cy="249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879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4223" r="3652"/>
          <a:stretch/>
        </p:blipFill>
        <p:spPr bwMode="auto">
          <a:xfrm>
            <a:off x="288925" y="3579812"/>
            <a:ext cx="4090905" cy="271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879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8638" y="849312"/>
            <a:ext cx="2776970" cy="259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879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3783" y="3579811"/>
            <a:ext cx="4066680" cy="271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Hunting &amp; Fishing</a:t>
            </a:r>
            <a:endParaRPr lang="en-US" sz="3200" b="1" dirty="0">
              <a:solidFill>
                <a:srgbClr val="FF0000"/>
              </a:solidFill>
              <a:latin typeface="ITC Leawood Std Black" pitchFamily="18" charset="0"/>
            </a:endParaRPr>
          </a:p>
        </p:txBody>
      </p:sp>
      <p:sp>
        <p:nvSpPr>
          <p:cNvPr id="2" name="Rectangle 1"/>
          <p:cNvSpPr/>
          <p:nvPr/>
        </p:nvSpPr>
        <p:spPr>
          <a:xfrm>
            <a:off x="2633871" y="6332493"/>
            <a:ext cx="3863558" cy="369332"/>
          </a:xfrm>
          <a:prstGeom prst="rect">
            <a:avLst/>
          </a:prstGeom>
        </p:spPr>
        <p:txBody>
          <a:bodyPr wrap="none">
            <a:spAutoFit/>
          </a:bodyPr>
          <a:lstStyle/>
          <a:p>
            <a:pPr marL="0" indent="0" defTabSz="914400" eaLnBrk="1" hangingPunct="1">
              <a:spcAft>
                <a:spcPct val="50000"/>
              </a:spcAft>
            </a:pPr>
            <a:r>
              <a:rPr lang="en-US" dirty="0">
                <a:latin typeface="ITC Leawood Std Medium" pitchFamily="18" charset="0"/>
              </a:rPr>
              <a:t>Always carry your </a:t>
            </a:r>
            <a:r>
              <a:rPr lang="en-US" dirty="0">
                <a:solidFill>
                  <a:srgbClr val="FF0000"/>
                </a:solidFill>
                <a:latin typeface="ITC Leawood Std Medium" pitchFamily="18" charset="0"/>
              </a:rPr>
              <a:t>Bear Spray</a:t>
            </a:r>
            <a:r>
              <a:rPr lang="en-US" dirty="0">
                <a:latin typeface="ITC Leawood Std Medium" pitchFamily="18"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130" name="Picture 10"/>
          <p:cNvPicPr>
            <a:picLocks noChangeAspect="1" noChangeArrowheads="1"/>
          </p:cNvPicPr>
          <p:nvPr/>
        </p:nvPicPr>
        <p:blipFill>
          <a:blip r:embed="rId3"/>
          <a:srcRect/>
          <a:stretch>
            <a:fillRect/>
          </a:stretch>
        </p:blipFill>
        <p:spPr bwMode="auto">
          <a:xfrm>
            <a:off x="-231775" y="709613"/>
            <a:ext cx="2489200" cy="5705475"/>
          </a:xfrm>
          <a:prstGeom prst="rect">
            <a:avLst/>
          </a:prstGeom>
          <a:noFill/>
          <a:ln w="9525">
            <a:noFill/>
            <a:miter lim="800000"/>
            <a:headEnd/>
            <a:tailEnd/>
          </a:ln>
        </p:spPr>
      </p:pic>
      <p:sp>
        <p:nvSpPr>
          <p:cNvPr id="48131" name="TextBox 1"/>
          <p:cNvSpPr txBox="1">
            <a:spLocks noChangeArrowheads="1"/>
          </p:cNvSpPr>
          <p:nvPr/>
        </p:nvSpPr>
        <p:spPr bwMode="auto">
          <a:xfrm>
            <a:off x="7162800" y="5503863"/>
            <a:ext cx="184150" cy="368300"/>
          </a:xfrm>
          <a:prstGeom prst="rect">
            <a:avLst/>
          </a:prstGeom>
          <a:noFill/>
          <a:ln w="9525">
            <a:noFill/>
            <a:miter lim="800000"/>
            <a:headEnd/>
            <a:tailEnd/>
          </a:ln>
        </p:spPr>
        <p:txBody>
          <a:bodyPr wrap="none">
            <a:spAutoFit/>
          </a:bodyPr>
          <a:lstStyle/>
          <a:p>
            <a:endParaRPr lang="en-US" dirty="0"/>
          </a:p>
        </p:txBody>
      </p:sp>
      <p:sp>
        <p:nvSpPr>
          <p:cNvPr id="48132" name="Text Box 6"/>
          <p:cNvSpPr txBox="1">
            <a:spLocks noChangeArrowheads="1"/>
          </p:cNvSpPr>
          <p:nvPr/>
        </p:nvSpPr>
        <p:spPr bwMode="auto">
          <a:xfrm>
            <a:off x="2198688" y="855663"/>
            <a:ext cx="6904037" cy="6001643"/>
          </a:xfrm>
          <a:prstGeom prst="rect">
            <a:avLst/>
          </a:prstGeom>
          <a:noFill/>
          <a:ln w="9525">
            <a:noFill/>
            <a:miter lim="800000"/>
            <a:headEnd/>
            <a:tailEnd/>
          </a:ln>
        </p:spPr>
        <p:txBody>
          <a:bodyPr>
            <a:spAutoFit/>
          </a:bodyPr>
          <a:lstStyle/>
          <a:p>
            <a:r>
              <a:rPr lang="en-US" b="1" dirty="0">
                <a:latin typeface="ITC Leawood Std Medium" pitchFamily="18" charset="0"/>
              </a:rPr>
              <a:t>Hunting </a:t>
            </a:r>
            <a:r>
              <a:rPr lang="en-US" dirty="0">
                <a:latin typeface="ITC Leawood Std Medium" pitchFamily="18" charset="0"/>
              </a:rPr>
              <a:t>and</a:t>
            </a:r>
            <a:r>
              <a:rPr lang="en-US" b="1" dirty="0">
                <a:latin typeface="ITC Leawood Std Medium" pitchFamily="18" charset="0"/>
              </a:rPr>
              <a:t> working</a:t>
            </a:r>
            <a:r>
              <a:rPr lang="en-US" dirty="0">
                <a:latin typeface="ITC Leawood Std Medium" pitchFamily="18" charset="0"/>
              </a:rPr>
              <a:t> in bear country sometimes requires individuals to travel off-trail. This can lead to a higher risk of sudden close encounters. Use the following techniques to increase your awareness in bear country: </a:t>
            </a:r>
          </a:p>
          <a:p>
            <a:endParaRPr lang="en-US" sz="800" dirty="0">
              <a:solidFill>
                <a:srgbClr val="000000"/>
              </a:solidFill>
              <a:latin typeface="ITC Leawood Std Book" pitchFamily="18" charset="0"/>
            </a:endParaRPr>
          </a:p>
          <a:p>
            <a:pPr marL="231775" lvl="1" indent="-231775">
              <a:buSzPct val="125000"/>
              <a:buFontTx/>
              <a:buChar char="•"/>
            </a:pPr>
            <a:r>
              <a:rPr lang="en-US" sz="1600" dirty="0">
                <a:latin typeface="ITC Leawood Std Book" pitchFamily="18" charset="0"/>
              </a:rPr>
              <a:t>Heighten your ability to </a:t>
            </a:r>
            <a:r>
              <a:rPr lang="en-US" sz="1600" b="1" dirty="0">
                <a:solidFill>
                  <a:srgbClr val="FF0000"/>
                </a:solidFill>
                <a:latin typeface="ITC Leawood Std Book" pitchFamily="18" charset="0"/>
              </a:rPr>
              <a:t>listen carefully </a:t>
            </a:r>
            <a:r>
              <a:rPr lang="en-US" sz="1600" dirty="0">
                <a:latin typeface="ITC Leawood Std Book" pitchFamily="18" charset="0"/>
              </a:rPr>
              <a:t>for breaking branches, rustling leaves, and even heavy breathing and growling.</a:t>
            </a:r>
          </a:p>
          <a:p>
            <a:pPr marL="231775" lvl="1" indent="-231775">
              <a:buSzPct val="125000"/>
              <a:buFontTx/>
              <a:buChar char="•"/>
            </a:pPr>
            <a:endParaRPr lang="en-US" sz="800" dirty="0">
              <a:latin typeface="ITC Leawood Std Book" pitchFamily="18" charset="0"/>
            </a:endParaRPr>
          </a:p>
          <a:p>
            <a:pPr marL="231775" lvl="1" indent="-231775">
              <a:buSzPct val="125000"/>
              <a:buFontTx/>
              <a:buChar char="•"/>
            </a:pPr>
            <a:r>
              <a:rPr lang="en-US" sz="1600" dirty="0">
                <a:latin typeface="ITC Leawood Std Book" pitchFamily="18" charset="0"/>
              </a:rPr>
              <a:t>Use your </a:t>
            </a:r>
            <a:r>
              <a:rPr lang="en-US" sz="1600" b="1" dirty="0">
                <a:solidFill>
                  <a:srgbClr val="FF0000"/>
                </a:solidFill>
                <a:latin typeface="ITC Leawood Std Book" pitchFamily="18" charset="0"/>
              </a:rPr>
              <a:t>sense of smell </a:t>
            </a:r>
            <a:r>
              <a:rPr lang="en-US" sz="1600" dirty="0">
                <a:latin typeface="ITC Leawood Std Book" pitchFamily="18" charset="0"/>
              </a:rPr>
              <a:t>to locate carrion before you find it with an overprotective bear on it. Bird activity may indicate a bear.</a:t>
            </a:r>
          </a:p>
          <a:p>
            <a:pPr marL="231775" lvl="1" indent="-231775">
              <a:buSzPct val="125000"/>
              <a:buFontTx/>
              <a:buChar char="•"/>
            </a:pPr>
            <a:endParaRPr lang="en-US" sz="800" dirty="0">
              <a:latin typeface="ITC Leawood Std Book" pitchFamily="18" charset="0"/>
            </a:endParaRPr>
          </a:p>
          <a:p>
            <a:pPr marL="231775" lvl="1" indent="-231775">
              <a:buSzPct val="125000"/>
              <a:buFontTx/>
              <a:buChar char="•"/>
            </a:pPr>
            <a:r>
              <a:rPr lang="en-US" sz="1600" dirty="0">
                <a:latin typeface="ITC Leawood Std Book" pitchFamily="18" charset="0"/>
              </a:rPr>
              <a:t>When traveling off-trail try to </a:t>
            </a:r>
            <a:r>
              <a:rPr lang="en-US" sz="1600" b="1" dirty="0">
                <a:solidFill>
                  <a:srgbClr val="FF0000"/>
                </a:solidFill>
                <a:latin typeface="ITC Leawood Std Book" pitchFamily="18" charset="0"/>
              </a:rPr>
              <a:t>avoid going through thick brush</a:t>
            </a:r>
            <a:r>
              <a:rPr lang="en-US" sz="1600" dirty="0">
                <a:latin typeface="ITC Leawood Std Book" pitchFamily="18" charset="0"/>
              </a:rPr>
              <a:t>. Go around or between large brushy areas.</a:t>
            </a:r>
            <a:r>
              <a:rPr lang="en-US" dirty="0">
                <a:latin typeface="ITC Leawood Std Book" pitchFamily="18" charset="0"/>
              </a:rPr>
              <a:t> </a:t>
            </a:r>
          </a:p>
          <a:p>
            <a:pPr marL="231775" lvl="1" indent="-231775">
              <a:buSzPct val="125000"/>
              <a:buFontTx/>
              <a:buChar char="•"/>
            </a:pPr>
            <a:endParaRPr lang="en-US" sz="800" dirty="0">
              <a:latin typeface="ITC Leawood Std Book" pitchFamily="18" charset="0"/>
            </a:endParaRPr>
          </a:p>
          <a:p>
            <a:pPr marL="231775" lvl="1" indent="-231775">
              <a:buSzPct val="125000"/>
              <a:buFontTx/>
              <a:buChar char="•"/>
            </a:pPr>
            <a:r>
              <a:rPr lang="en-US" sz="1600" dirty="0">
                <a:latin typeface="ITC Leawood Std Book" pitchFamily="18" charset="0"/>
              </a:rPr>
              <a:t>When near </a:t>
            </a:r>
            <a:r>
              <a:rPr lang="en-US" sz="1600" b="1" dirty="0">
                <a:solidFill>
                  <a:srgbClr val="FF0000"/>
                </a:solidFill>
                <a:latin typeface="ITC Leawood Std Book" pitchFamily="18" charset="0"/>
              </a:rPr>
              <a:t>fast-moving water </a:t>
            </a:r>
            <a:r>
              <a:rPr lang="en-US" sz="1600" dirty="0">
                <a:latin typeface="ITC Leawood Std Book" pitchFamily="18" charset="0"/>
              </a:rPr>
              <a:t>or on </a:t>
            </a:r>
            <a:r>
              <a:rPr lang="en-US" sz="1600" b="1" dirty="0">
                <a:solidFill>
                  <a:srgbClr val="FF0000"/>
                </a:solidFill>
                <a:latin typeface="ITC Leawood Std Book" pitchFamily="18" charset="0"/>
              </a:rPr>
              <a:t>windy days </a:t>
            </a:r>
            <a:r>
              <a:rPr lang="en-US" sz="1600" dirty="0">
                <a:latin typeface="ITC Leawood Std Book" pitchFamily="18" charset="0"/>
              </a:rPr>
              <a:t>be extra alert. Your sounds and scent may not alert a bear of your presence.</a:t>
            </a:r>
          </a:p>
          <a:p>
            <a:pPr marL="231775" lvl="1" indent="-231775">
              <a:buSzPct val="125000"/>
              <a:buFontTx/>
              <a:buChar char="•"/>
            </a:pPr>
            <a:endParaRPr lang="en-US" sz="800" dirty="0">
              <a:latin typeface="ITC Leawood Std Book" pitchFamily="18" charset="0"/>
            </a:endParaRPr>
          </a:p>
          <a:p>
            <a:pPr marL="231775" lvl="1" indent="-231775">
              <a:buClr>
                <a:schemeClr val="tx1"/>
              </a:buClr>
              <a:buSzPct val="125000"/>
              <a:buFontTx/>
              <a:buChar char="•"/>
            </a:pPr>
            <a:r>
              <a:rPr lang="en-US" sz="1600" b="1" dirty="0">
                <a:solidFill>
                  <a:srgbClr val="FF0000"/>
                </a:solidFill>
                <a:latin typeface="ITC Leawood Std Book" pitchFamily="18" charset="0"/>
              </a:rPr>
              <a:t>Scan the area</a:t>
            </a:r>
            <a:r>
              <a:rPr lang="en-US" sz="1600" dirty="0">
                <a:latin typeface="ITC Leawood Std Book" pitchFamily="18" charset="0"/>
              </a:rPr>
              <a:t> ahead on both sides and periodically behind you, looking for things out of place, and monitor shadows.</a:t>
            </a:r>
          </a:p>
          <a:p>
            <a:pPr marL="231775" lvl="1" indent="-231775">
              <a:buSzPct val="125000"/>
              <a:buFontTx/>
              <a:buChar char="•"/>
            </a:pPr>
            <a:endParaRPr lang="en-US" sz="800" dirty="0">
              <a:latin typeface="ITC Leawood Std Book" pitchFamily="18" charset="0"/>
            </a:endParaRPr>
          </a:p>
          <a:p>
            <a:pPr marL="231775" lvl="1" indent="-231775">
              <a:buClr>
                <a:schemeClr val="tx1"/>
              </a:buClr>
              <a:buSzPct val="125000"/>
              <a:buFontTx/>
              <a:buChar char="•"/>
            </a:pPr>
            <a:r>
              <a:rPr lang="en-US" sz="1600" b="1" dirty="0">
                <a:solidFill>
                  <a:srgbClr val="FF0000"/>
                </a:solidFill>
                <a:latin typeface="ITC Leawood Std Book" pitchFamily="18" charset="0"/>
              </a:rPr>
              <a:t>Have your Bear Spray ready </a:t>
            </a:r>
            <a:r>
              <a:rPr lang="en-US" sz="1600" dirty="0">
                <a:latin typeface="ITC Leawood Std Book" pitchFamily="18" charset="0"/>
              </a:rPr>
              <a:t>if you feel uneasy or you start seeing numerous bear signs (scat, diggings, claw marks on trees, rocks and logs flipped over, etc.).</a:t>
            </a:r>
          </a:p>
          <a:p>
            <a:pPr marL="0" lvl="1">
              <a:buFontTx/>
              <a:buChar char="•"/>
            </a:pPr>
            <a:endParaRPr lang="en-US" dirty="0">
              <a:latin typeface="ITC Leawood Std Book" pitchFamily="18" charset="0"/>
            </a:endParaRPr>
          </a:p>
          <a:p>
            <a:pPr>
              <a:buFontTx/>
              <a:buChar char="•"/>
            </a:pPr>
            <a:endParaRPr lang="en-US" dirty="0">
              <a:solidFill>
                <a:srgbClr val="000000"/>
              </a:solidFill>
              <a:latin typeface="ITC Leawood Std Book" pitchFamily="18" charset="0"/>
            </a:endParaRPr>
          </a:p>
        </p:txBody>
      </p:sp>
      <p:sp>
        <p:nvSpPr>
          <p:cNvPr id="6" name="Rectangle 5"/>
          <p:cNvSpPr/>
          <p:nvPr/>
        </p:nvSpPr>
        <p:spPr>
          <a:xfrm>
            <a:off x="1140031" y="6258296"/>
            <a:ext cx="973777" cy="28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Box 6"/>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Off-Trail</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b="1" dirty="0">
                <a:solidFill>
                  <a:srgbClr val="FF0000"/>
                </a:solidFill>
                <a:latin typeface="ITC Leawood Std Black" pitchFamily="18" charset="0"/>
              </a:rPr>
              <a:t>Bear Spray: Retrieving Game</a:t>
            </a:r>
          </a:p>
        </p:txBody>
      </p:sp>
      <p:pic>
        <p:nvPicPr>
          <p:cNvPr id="4099" name="Picture 3" descr="C:\Documents and Settings\Owner\My Documents\My Pictures\bearslide_174-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2771" y="717672"/>
            <a:ext cx="4010895" cy="484169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7"/>
          <p:cNvSpPr txBox="1">
            <a:spLocks noChangeArrowheads="1"/>
          </p:cNvSpPr>
          <p:nvPr/>
        </p:nvSpPr>
        <p:spPr bwMode="auto">
          <a:xfrm>
            <a:off x="106878" y="717672"/>
            <a:ext cx="4793193"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57200" indent="-4572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marL="0" indent="0" defTabSz="914400" eaLnBrk="1" hangingPunct="1">
              <a:spcAft>
                <a:spcPct val="50000"/>
              </a:spcAft>
              <a:buSzPct val="150000"/>
            </a:pPr>
            <a:r>
              <a:rPr lang="en-US" sz="1600" dirty="0">
                <a:latin typeface="ITC Leawood Std Medium" panose="0206070305050A020404" pitchFamily="18" charset="0"/>
              </a:rPr>
              <a:t>Hunt and field dress your game with a partner and monitor your surroundings.</a:t>
            </a:r>
          </a:p>
          <a:p>
            <a:pPr marL="0" indent="0" defTabSz="914400" eaLnBrk="1" hangingPunct="1">
              <a:spcAft>
                <a:spcPct val="50000"/>
              </a:spcAft>
              <a:buSzPct val="150000"/>
            </a:pPr>
            <a:r>
              <a:rPr lang="en-US" sz="1600" dirty="0">
                <a:latin typeface="ITC Leawood Std Medium" panose="0206070305050A020404" pitchFamily="18" charset="0"/>
              </a:rPr>
              <a:t>Field Dressing &amp; Quartering</a:t>
            </a:r>
          </a:p>
          <a:p>
            <a:pPr marL="285750" indent="-285750" defTabSz="914400" eaLnBrk="1" hangingPunct="1">
              <a:spcAft>
                <a:spcPct val="50000"/>
              </a:spcAft>
              <a:buSzPct val="150000"/>
              <a:buFont typeface="Arial" panose="020B0604020202020204" pitchFamily="34" charset="0"/>
              <a:buChar char="•"/>
            </a:pPr>
            <a:r>
              <a:rPr lang="en-US" sz="1600" dirty="0">
                <a:latin typeface="ITC Leawood Std Book" panose="0206050304050A020404" pitchFamily="18" charset="0"/>
              </a:rPr>
              <a:t>Be aware that </a:t>
            </a:r>
            <a:r>
              <a:rPr lang="en-US" sz="1600" b="1" dirty="0">
                <a:solidFill>
                  <a:srgbClr val="FF0000"/>
                </a:solidFill>
                <a:latin typeface="ITC Leawood Std Book" panose="0206050304050A020404" pitchFamily="18" charset="0"/>
              </a:rPr>
              <a:t>more than one bear</a:t>
            </a:r>
            <a:r>
              <a:rPr lang="en-US" sz="1600" dirty="0">
                <a:solidFill>
                  <a:srgbClr val="FF0000"/>
                </a:solidFill>
                <a:latin typeface="ITC Leawood Std Book" panose="0206050304050A020404" pitchFamily="18" charset="0"/>
              </a:rPr>
              <a:t> </a:t>
            </a:r>
            <a:r>
              <a:rPr lang="en-US" sz="1600" dirty="0">
                <a:latin typeface="ITC Leawood Std Book" panose="0206050304050A020404" pitchFamily="18" charset="0"/>
              </a:rPr>
              <a:t>may be drawn to your kill-site.</a:t>
            </a:r>
          </a:p>
          <a:p>
            <a:pPr marL="285750" indent="-285750" defTabSz="914400" eaLnBrk="1" hangingPunct="1">
              <a:spcAft>
                <a:spcPct val="50000"/>
              </a:spcAft>
              <a:buSzPct val="150000"/>
              <a:buFont typeface="Arial" panose="020B0604020202020204" pitchFamily="34" charset="0"/>
              <a:buChar char="•"/>
            </a:pPr>
            <a:r>
              <a:rPr lang="en-US" sz="1600" dirty="0">
                <a:latin typeface="ITC Leawood Std Book" panose="0206050304050A020404" pitchFamily="18" charset="0"/>
              </a:rPr>
              <a:t>When field dressing, have your Bear Spray </a:t>
            </a:r>
            <a:r>
              <a:rPr lang="en-US" sz="1600" b="1" dirty="0">
                <a:solidFill>
                  <a:srgbClr val="FF0000"/>
                </a:solidFill>
                <a:latin typeface="ITC Leawood Std Book" panose="0206050304050A020404" pitchFamily="18" charset="0"/>
              </a:rPr>
              <a:t>within reach</a:t>
            </a:r>
            <a:r>
              <a:rPr lang="en-US" sz="1600" dirty="0">
                <a:latin typeface="ITC Leawood Std Book" panose="0206050304050A020404" pitchFamily="18" charset="0"/>
              </a:rPr>
              <a:t> with the </a:t>
            </a:r>
            <a:r>
              <a:rPr lang="en-US" sz="1600" b="1" dirty="0">
                <a:solidFill>
                  <a:srgbClr val="FF0000"/>
                </a:solidFill>
                <a:latin typeface="ITC Leawood Std Book" panose="0206050304050A020404" pitchFamily="18" charset="0"/>
              </a:rPr>
              <a:t>safety wedge off</a:t>
            </a:r>
            <a:r>
              <a:rPr lang="en-US" sz="1600" dirty="0">
                <a:latin typeface="ITC Leawood Std Book" panose="0206050304050A020404" pitchFamily="18" charset="0"/>
              </a:rPr>
              <a:t>.</a:t>
            </a:r>
          </a:p>
          <a:p>
            <a:pPr marL="285750" indent="-285750" defTabSz="914400" eaLnBrk="1" hangingPunct="1">
              <a:spcAft>
                <a:spcPct val="50000"/>
              </a:spcAft>
              <a:buSzPct val="150000"/>
              <a:buFont typeface="Arial" panose="020B0604020202020204" pitchFamily="34" charset="0"/>
              <a:buChar char="•"/>
            </a:pPr>
            <a:r>
              <a:rPr lang="en-US" sz="1600" dirty="0">
                <a:latin typeface="ITC Leawood Std Book" panose="0206050304050A020404" pitchFamily="18" charset="0"/>
              </a:rPr>
              <a:t>Monitor the area around you while you work. (</a:t>
            </a:r>
            <a:r>
              <a:rPr lang="en-US" sz="1600" b="1" dirty="0">
                <a:solidFill>
                  <a:srgbClr val="FF0000"/>
                </a:solidFill>
                <a:latin typeface="ITC Leawood Std Book" panose="0206050304050A020404" pitchFamily="18" charset="0"/>
              </a:rPr>
              <a:t>Avoid tunnel vision</a:t>
            </a:r>
            <a:r>
              <a:rPr lang="en-US" sz="1600" dirty="0">
                <a:latin typeface="ITC Leawood Std Book" panose="0206050304050A020404" pitchFamily="18" charset="0"/>
              </a:rPr>
              <a:t>.)</a:t>
            </a:r>
          </a:p>
          <a:p>
            <a:pPr marL="285750" indent="-285750" defTabSz="914400" eaLnBrk="1" hangingPunct="1">
              <a:spcAft>
                <a:spcPct val="50000"/>
              </a:spcAft>
              <a:buSzPct val="150000"/>
              <a:buFont typeface="Arial" panose="020B0604020202020204" pitchFamily="34" charset="0"/>
              <a:buChar char="•"/>
            </a:pPr>
            <a:r>
              <a:rPr lang="en-US" sz="1600" dirty="0">
                <a:latin typeface="ITC Leawood Std Book" panose="0206050304050A020404" pitchFamily="18" charset="0"/>
              </a:rPr>
              <a:t>Separate the carcass from the entrails and leave in a clearing where it can be seen </a:t>
            </a:r>
            <a:r>
              <a:rPr lang="en-US" sz="1600" b="1" dirty="0">
                <a:solidFill>
                  <a:srgbClr val="FF0000"/>
                </a:solidFill>
                <a:latin typeface="ITC Leawood Std Book" panose="0206050304050A020404" pitchFamily="18" charset="0"/>
              </a:rPr>
              <a:t>from a distance </a:t>
            </a:r>
            <a:r>
              <a:rPr lang="en-US" sz="1600" dirty="0">
                <a:latin typeface="ITC Leawood Std Book" panose="0206050304050A020404" pitchFamily="18" charset="0"/>
              </a:rPr>
              <a:t>on return.</a:t>
            </a:r>
          </a:p>
          <a:p>
            <a:pPr marL="0" indent="0" defTabSz="914400" eaLnBrk="1" hangingPunct="1">
              <a:spcAft>
                <a:spcPct val="50000"/>
              </a:spcAft>
              <a:buSzPct val="150000"/>
            </a:pPr>
            <a:r>
              <a:rPr lang="en-US" sz="1600" dirty="0">
                <a:latin typeface="ITC Leawood Std Medium" panose="0206070305050A020404" pitchFamily="18" charset="0"/>
              </a:rPr>
              <a:t>Retrieving</a:t>
            </a:r>
          </a:p>
          <a:p>
            <a:pPr marL="285750" indent="-285750" defTabSz="914400" eaLnBrk="1" hangingPunct="1">
              <a:spcAft>
                <a:spcPct val="50000"/>
              </a:spcAft>
              <a:buSzPct val="150000"/>
              <a:buFont typeface="Arial" pitchFamily="34" charset="0"/>
              <a:buChar char="•"/>
            </a:pPr>
            <a:r>
              <a:rPr lang="en-US" sz="1600" dirty="0">
                <a:latin typeface="ITC Leawood Std Book" panose="0206050304050A020404" pitchFamily="18" charset="0"/>
              </a:rPr>
              <a:t>When returning to your game, watch for ravens and other scavengers. They can signal the presence of bears.</a:t>
            </a:r>
          </a:p>
          <a:p>
            <a:pPr marL="285750" indent="-285750" defTabSz="914400" eaLnBrk="1" hangingPunct="1">
              <a:spcAft>
                <a:spcPct val="50000"/>
              </a:spcAft>
              <a:buSzPct val="150000"/>
              <a:buFont typeface="Arial" pitchFamily="34" charset="0"/>
              <a:buChar char="•"/>
            </a:pPr>
            <a:r>
              <a:rPr lang="en-US" sz="1600" dirty="0">
                <a:latin typeface="ITC Leawood Std Book" panose="0206050304050A020404" pitchFamily="18" charset="0"/>
              </a:rPr>
              <a:t>More than one bear may have bedded down near your game. Monitor the carcass </a:t>
            </a:r>
            <a:r>
              <a:rPr lang="en-US" sz="1600" b="1" dirty="0">
                <a:solidFill>
                  <a:srgbClr val="FF0000"/>
                </a:solidFill>
                <a:latin typeface="ITC Leawood Std Book" panose="0206050304050A020404" pitchFamily="18" charset="0"/>
              </a:rPr>
              <a:t>from a distance </a:t>
            </a:r>
            <a:r>
              <a:rPr lang="en-US" sz="1600" dirty="0">
                <a:latin typeface="ITC Leawood Std Book" panose="0206050304050A020404" pitchFamily="18" charset="0"/>
              </a:rPr>
              <a:t>before approaching.</a:t>
            </a:r>
          </a:p>
          <a:p>
            <a:pPr marL="285750" indent="-285750" defTabSz="914400" eaLnBrk="1" hangingPunct="1">
              <a:spcAft>
                <a:spcPct val="50000"/>
              </a:spcAft>
              <a:buSzPct val="150000"/>
              <a:buFont typeface="Arial" pitchFamily="34" charset="0"/>
              <a:buChar char="•"/>
            </a:pPr>
            <a:endParaRPr lang="en-US" sz="1600" dirty="0">
              <a:latin typeface="ITC Leawood Std Book" panose="0206050304050A020404" pitchFamily="18" charset="0"/>
            </a:endParaRPr>
          </a:p>
        </p:txBody>
      </p:sp>
      <p:sp>
        <p:nvSpPr>
          <p:cNvPr id="2" name="Rectangle 1"/>
          <p:cNvSpPr/>
          <p:nvPr/>
        </p:nvSpPr>
        <p:spPr>
          <a:xfrm>
            <a:off x="4912771" y="5559362"/>
            <a:ext cx="4112476" cy="1200329"/>
          </a:xfrm>
          <a:prstGeom prst="rect">
            <a:avLst/>
          </a:prstGeom>
        </p:spPr>
        <p:txBody>
          <a:bodyPr wrap="square">
            <a:spAutoFit/>
          </a:bodyPr>
          <a:lstStyle/>
          <a:p>
            <a:pPr marL="0" indent="0" defTabSz="914400" eaLnBrk="1" hangingPunct="1">
              <a:spcAft>
                <a:spcPct val="50000"/>
              </a:spcAft>
              <a:buSzPct val="150000"/>
            </a:pPr>
            <a:r>
              <a:rPr lang="en-US" sz="1600" dirty="0">
                <a:latin typeface="ITC Leawood Std Medium" panose="0206070305050A020404" pitchFamily="18" charset="0"/>
              </a:rPr>
              <a:t>If a bear has claimed your carcass, leave the area and report it to your local wildlife management agency.</a:t>
            </a:r>
          </a:p>
          <a:p>
            <a:pPr marL="0" indent="0" defTabSz="914400" eaLnBrk="1" hangingPunct="1">
              <a:spcAft>
                <a:spcPct val="50000"/>
              </a:spcAft>
              <a:buSzPct val="150000"/>
            </a:pPr>
            <a:r>
              <a:rPr lang="en-US" sz="1600" dirty="0">
                <a:latin typeface="ITC Leawood Std Medium" panose="0206070305050A020404" pitchFamily="18" charset="0"/>
              </a:rPr>
              <a:t>Always have your </a:t>
            </a:r>
            <a:r>
              <a:rPr lang="en-US" sz="1600" b="1" dirty="0">
                <a:solidFill>
                  <a:srgbClr val="FF0000"/>
                </a:solidFill>
                <a:latin typeface="ITC Leawood Std Medium" panose="0206070305050A020404" pitchFamily="18" charset="0"/>
              </a:rPr>
              <a:t>Bear Spray </a:t>
            </a:r>
            <a:r>
              <a:rPr lang="en-US" sz="1600" dirty="0">
                <a:latin typeface="ITC Leawood Std Medium" panose="0206070305050A020404" pitchFamily="18" charset="0"/>
              </a:rPr>
              <a:t>ready.</a:t>
            </a:r>
          </a:p>
        </p:txBody>
      </p:sp>
    </p:spTree>
    <p:extLst>
      <p:ext uri="{BB962C8B-B14F-4D97-AF65-F5344CB8AC3E}">
        <p14:creationId xmlns:p14="http://schemas.microsoft.com/office/powerpoint/2010/main" val="202362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p:cNvPicPr>
            <a:picLocks noChangeAspect="1" noChangeArrowheads="1"/>
          </p:cNvPicPr>
          <p:nvPr/>
        </p:nvPicPr>
        <p:blipFill>
          <a:blip r:embed="rId2"/>
          <a:srcRect/>
          <a:stretch>
            <a:fillRect/>
          </a:stretch>
        </p:blipFill>
        <p:spPr bwMode="auto">
          <a:xfrm>
            <a:off x="-231775" y="709613"/>
            <a:ext cx="2489200" cy="5705475"/>
          </a:xfrm>
          <a:prstGeom prst="rect">
            <a:avLst/>
          </a:prstGeom>
          <a:noFill/>
          <a:ln w="9525">
            <a:noFill/>
            <a:miter lim="800000"/>
            <a:headEnd/>
            <a:tailEnd/>
          </a:ln>
        </p:spPr>
      </p:pic>
      <p:sp>
        <p:nvSpPr>
          <p:cNvPr id="112646" name="Text Box 6"/>
          <p:cNvSpPr txBox="1">
            <a:spLocks noChangeArrowheads="1"/>
          </p:cNvSpPr>
          <p:nvPr/>
        </p:nvSpPr>
        <p:spPr bwMode="auto">
          <a:xfrm>
            <a:off x="2082800" y="746125"/>
            <a:ext cx="7061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r>
              <a:rPr lang="en-US" sz="1800" dirty="0">
                <a:latin typeface="ITC Leawood Std Medium" pitchFamily="18" charset="0"/>
              </a:rPr>
              <a:t>It’</a:t>
            </a:r>
            <a:r>
              <a:rPr lang="en-US" altLang="ja-JP" sz="1800" dirty="0">
                <a:latin typeface="ITC Leawood Std Medium" pitchFamily="18" charset="0"/>
              </a:rPr>
              <a:t>s not bear spray versus guns, it’s about having </a:t>
            </a:r>
            <a:r>
              <a:rPr lang="en-US" altLang="ja-JP" sz="1800" b="1" dirty="0">
                <a:solidFill>
                  <a:srgbClr val="FF0000"/>
                </a:solidFill>
                <a:latin typeface="ITC Leawood Std Medium" pitchFamily="18" charset="0"/>
              </a:rPr>
              <a:t>options</a:t>
            </a:r>
            <a:r>
              <a:rPr lang="en-US" altLang="ja-JP" sz="1800" dirty="0">
                <a:latin typeface="ITC Leawood Std Medium" pitchFamily="18" charset="0"/>
              </a:rPr>
              <a:t>. Both have advantages and disadvantages.</a:t>
            </a:r>
            <a:endParaRPr lang="en-US" sz="1800" dirty="0">
              <a:latin typeface="ITC Leawood Std Medium" pitchFamily="18" charset="0"/>
            </a:endParaRPr>
          </a:p>
        </p:txBody>
      </p:sp>
      <p:sp>
        <p:nvSpPr>
          <p:cNvPr id="112647" name="Text Box 7"/>
          <p:cNvSpPr txBox="1">
            <a:spLocks noChangeArrowheads="1"/>
          </p:cNvSpPr>
          <p:nvPr/>
        </p:nvSpPr>
        <p:spPr bwMode="auto">
          <a:xfrm>
            <a:off x="2082800" y="1392456"/>
            <a:ext cx="6075363" cy="497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228600" indent="-228600"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spcAft>
                <a:spcPct val="25000"/>
              </a:spcAft>
              <a:defRPr/>
            </a:pPr>
            <a:r>
              <a:rPr lang="en-US" sz="1800" dirty="0">
                <a:latin typeface="ITC Leawood Std Medium" pitchFamily="18" charset="0"/>
              </a:rPr>
              <a:t>Bear Spray Advantages:</a:t>
            </a:r>
          </a:p>
          <a:p>
            <a:pPr defTabSz="914400" eaLnBrk="1" hangingPunct="1">
              <a:spcAft>
                <a:spcPct val="25000"/>
              </a:spcAft>
              <a:buFontTx/>
              <a:buChar char="•"/>
              <a:defRPr/>
            </a:pPr>
            <a:r>
              <a:rPr lang="en-US" sz="1800" dirty="0">
                <a:latin typeface="ITC Leawood Std Book" pitchFamily="18" charset="0"/>
              </a:rPr>
              <a:t>You do not have to aim bear spray, </a:t>
            </a:r>
            <a:r>
              <a:rPr lang="en-US" sz="1800" b="1" dirty="0">
                <a:solidFill>
                  <a:srgbClr val="FF0000"/>
                </a:solidFill>
                <a:latin typeface="ITC Leawood Std Book" pitchFamily="18" charset="0"/>
              </a:rPr>
              <a:t>just create a cloud barrier</a:t>
            </a:r>
            <a:r>
              <a:rPr lang="en-US" sz="1800" dirty="0">
                <a:latin typeface="ITC Leawood Std Book" pitchFamily="18" charset="0"/>
              </a:rPr>
              <a:t> for the bear to pass through.</a:t>
            </a:r>
          </a:p>
          <a:p>
            <a:pPr defTabSz="914400" eaLnBrk="1" hangingPunct="1">
              <a:spcAft>
                <a:spcPct val="25000"/>
              </a:spcAft>
              <a:buFontTx/>
              <a:buChar char="•"/>
              <a:defRPr/>
            </a:pPr>
            <a:r>
              <a:rPr lang="en-US" sz="1800" dirty="0">
                <a:latin typeface="ITC Leawood Std Book" pitchFamily="18" charset="0"/>
              </a:rPr>
              <a:t>Bear spray allows you to spray the bear even if the bear is </a:t>
            </a:r>
            <a:r>
              <a:rPr lang="en-US" sz="1800" b="1" dirty="0">
                <a:solidFill>
                  <a:srgbClr val="FF0000"/>
                </a:solidFill>
                <a:latin typeface="ITC Leawood Std Book" pitchFamily="18" charset="0"/>
              </a:rPr>
              <a:t>mauling your partner </a:t>
            </a:r>
            <a:r>
              <a:rPr lang="en-US" sz="1800" dirty="0">
                <a:latin typeface="ITC Leawood Std Book" pitchFamily="18" charset="0"/>
              </a:rPr>
              <a:t>(avoiding accidentally shooting your partner).</a:t>
            </a:r>
          </a:p>
          <a:p>
            <a:pPr defTabSz="914400" eaLnBrk="1" hangingPunct="1">
              <a:spcAft>
                <a:spcPct val="25000"/>
              </a:spcAft>
              <a:buFontTx/>
              <a:buChar char="•"/>
              <a:defRPr/>
            </a:pPr>
            <a:r>
              <a:rPr lang="en-US" sz="1800" dirty="0">
                <a:latin typeface="ITC Leawood Std Book" pitchFamily="18" charset="0"/>
              </a:rPr>
              <a:t>Bears respond </a:t>
            </a:r>
            <a:r>
              <a:rPr lang="en-US" sz="1800" b="1" dirty="0">
                <a:solidFill>
                  <a:srgbClr val="FF0000"/>
                </a:solidFill>
                <a:latin typeface="ITC Leawood Std Book" pitchFamily="18" charset="0"/>
              </a:rPr>
              <a:t>more quickly </a:t>
            </a:r>
            <a:r>
              <a:rPr lang="en-US" sz="1800" dirty="0">
                <a:latin typeface="ITC Leawood Std Book" pitchFamily="18" charset="0"/>
              </a:rPr>
              <a:t>to the active ingredients of Bear Spray than a bullet.</a:t>
            </a:r>
          </a:p>
          <a:p>
            <a:pPr defTabSz="914400" eaLnBrk="1" hangingPunct="1">
              <a:spcAft>
                <a:spcPct val="25000"/>
              </a:spcAft>
              <a:buFontTx/>
              <a:buChar char="•"/>
              <a:defRPr/>
            </a:pPr>
            <a:r>
              <a:rPr lang="en-US" sz="1800" dirty="0">
                <a:latin typeface="ITC Leawood Std Book" pitchFamily="18" charset="0"/>
              </a:rPr>
              <a:t>You do not have to see the bear to spray it.</a:t>
            </a:r>
          </a:p>
          <a:p>
            <a:pPr defTabSz="914400" eaLnBrk="1" hangingPunct="1">
              <a:spcAft>
                <a:spcPts val="1200"/>
              </a:spcAft>
              <a:buFontTx/>
              <a:buChar char="•"/>
              <a:defRPr/>
            </a:pPr>
            <a:r>
              <a:rPr lang="en-US" sz="1800" dirty="0">
                <a:latin typeface="ITC Leawood Std Book" pitchFamily="18" charset="0"/>
              </a:rPr>
              <a:t>The </a:t>
            </a:r>
            <a:r>
              <a:rPr lang="en-US" sz="1800" b="1" dirty="0">
                <a:solidFill>
                  <a:srgbClr val="FF0000"/>
                </a:solidFill>
                <a:latin typeface="ITC Leawood Std Book" pitchFamily="18" charset="0"/>
              </a:rPr>
              <a:t>orange spray cloud  </a:t>
            </a:r>
            <a:r>
              <a:rPr lang="en-US" sz="1800" dirty="0">
                <a:latin typeface="ITC Leawood Std Book" pitchFamily="18" charset="0"/>
              </a:rPr>
              <a:t>and </a:t>
            </a:r>
            <a:r>
              <a:rPr lang="en-US" sz="1800" b="1" dirty="0">
                <a:solidFill>
                  <a:srgbClr val="FF0000"/>
                </a:solidFill>
                <a:latin typeface="ITC Leawood Std Book" pitchFamily="18" charset="0"/>
              </a:rPr>
              <a:t>whooshing sound </a:t>
            </a:r>
            <a:r>
              <a:rPr lang="en-US" sz="1800" dirty="0">
                <a:latin typeface="ITC Leawood Std Book" pitchFamily="18" charset="0"/>
              </a:rPr>
              <a:t>may deter a charging bear.</a:t>
            </a:r>
          </a:p>
          <a:p>
            <a:pPr defTabSz="914400" eaLnBrk="1" hangingPunct="1">
              <a:spcBef>
                <a:spcPts val="0"/>
              </a:spcBef>
              <a:spcAft>
                <a:spcPts val="1200"/>
              </a:spcAft>
              <a:defRPr/>
            </a:pPr>
            <a:r>
              <a:rPr lang="en-US" sz="1800" dirty="0">
                <a:latin typeface="ITC Leawood Std Medium" pitchFamily="18" charset="0"/>
              </a:rPr>
              <a:t>Bear Spray Disadvantages:</a:t>
            </a:r>
          </a:p>
          <a:p>
            <a:pPr defTabSz="914400" eaLnBrk="1" hangingPunct="1">
              <a:spcBef>
                <a:spcPts val="0"/>
              </a:spcBef>
              <a:spcAft>
                <a:spcPct val="25000"/>
              </a:spcAft>
              <a:buFontTx/>
              <a:buChar char="•"/>
              <a:defRPr/>
            </a:pPr>
            <a:r>
              <a:rPr lang="en-US" sz="1800" dirty="0">
                <a:latin typeface="ITC Leawood Std Book" pitchFamily="18" charset="0"/>
              </a:rPr>
              <a:t>Bear spray is adversely affected by </a:t>
            </a:r>
            <a:r>
              <a:rPr lang="en-US" sz="1800" b="1" dirty="0">
                <a:solidFill>
                  <a:srgbClr val="FF0000"/>
                </a:solidFill>
                <a:latin typeface="ITC Leawood Std Book" pitchFamily="18" charset="0"/>
              </a:rPr>
              <a:t>wind</a:t>
            </a:r>
            <a:r>
              <a:rPr lang="en-US" sz="1800" dirty="0">
                <a:solidFill>
                  <a:srgbClr val="FF0000"/>
                </a:solidFill>
                <a:latin typeface="ITC Leawood Std Book" pitchFamily="18" charset="0"/>
              </a:rPr>
              <a:t> </a:t>
            </a:r>
            <a:r>
              <a:rPr lang="en-US" sz="1800" dirty="0">
                <a:latin typeface="ITC Leawood Std Book" pitchFamily="18" charset="0"/>
              </a:rPr>
              <a:t>and </a:t>
            </a:r>
            <a:r>
              <a:rPr lang="en-US" sz="1800" b="1" dirty="0">
                <a:solidFill>
                  <a:srgbClr val="FF0000"/>
                </a:solidFill>
                <a:latin typeface="ITC Leawood Std Book" pitchFamily="18" charset="0"/>
              </a:rPr>
              <a:t>cold</a:t>
            </a:r>
            <a:r>
              <a:rPr lang="en-US" sz="1800" dirty="0">
                <a:latin typeface="ITC Leawood Std Book" pitchFamily="18" charset="0"/>
              </a:rPr>
              <a:t>.</a:t>
            </a:r>
          </a:p>
          <a:p>
            <a:pPr defTabSz="914400" eaLnBrk="1" hangingPunct="1">
              <a:spcBef>
                <a:spcPts val="0"/>
              </a:spcBef>
              <a:spcAft>
                <a:spcPct val="25000"/>
              </a:spcAft>
              <a:buFontTx/>
              <a:buChar char="•"/>
              <a:defRPr/>
            </a:pPr>
            <a:r>
              <a:rPr lang="en-US" sz="1800" dirty="0">
                <a:latin typeface="ITC Leawood Std Book" pitchFamily="18" charset="0"/>
              </a:rPr>
              <a:t>A </a:t>
            </a:r>
            <a:r>
              <a:rPr lang="en-US" sz="1800" b="1" dirty="0">
                <a:solidFill>
                  <a:srgbClr val="FF0000"/>
                </a:solidFill>
                <a:latin typeface="ITC Leawood Std Book" pitchFamily="18" charset="0"/>
              </a:rPr>
              <a:t>sudden close charge </a:t>
            </a:r>
            <a:r>
              <a:rPr lang="en-US" sz="1800" dirty="0">
                <a:latin typeface="ITC Leawood Std Book" pitchFamily="18" charset="0"/>
              </a:rPr>
              <a:t>may leave little time to use either Bear Spray or a firearm.</a:t>
            </a:r>
          </a:p>
        </p:txBody>
      </p:sp>
      <p:sp>
        <p:nvSpPr>
          <p:cNvPr id="9" name="Rectangle 8"/>
          <p:cNvSpPr/>
          <p:nvPr/>
        </p:nvSpPr>
        <p:spPr>
          <a:xfrm>
            <a:off x="1140031" y="6258296"/>
            <a:ext cx="973777" cy="28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0"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Bear Spray vs. Gun?</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p:cNvPicPr>
            <a:picLocks noChangeAspect="1" noChangeArrowheads="1"/>
          </p:cNvPicPr>
          <p:nvPr/>
        </p:nvPicPr>
        <p:blipFill>
          <a:blip r:embed="rId2"/>
          <a:srcRect/>
          <a:stretch>
            <a:fillRect/>
          </a:stretch>
        </p:blipFill>
        <p:spPr bwMode="auto">
          <a:xfrm>
            <a:off x="-231775" y="709613"/>
            <a:ext cx="2489200" cy="5705475"/>
          </a:xfrm>
          <a:prstGeom prst="rect">
            <a:avLst/>
          </a:prstGeom>
          <a:noFill/>
          <a:ln w="9525">
            <a:noFill/>
            <a:miter lim="800000"/>
            <a:headEnd/>
            <a:tailEnd/>
          </a:ln>
        </p:spPr>
      </p:pic>
      <p:sp>
        <p:nvSpPr>
          <p:cNvPr id="119813" name="Text Box 5"/>
          <p:cNvSpPr txBox="1">
            <a:spLocks noChangeArrowheads="1"/>
          </p:cNvSpPr>
          <p:nvPr/>
        </p:nvSpPr>
        <p:spPr bwMode="auto">
          <a:xfrm>
            <a:off x="2082800" y="1410911"/>
            <a:ext cx="6754653" cy="5162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228600" indent="-2286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spcAft>
                <a:spcPct val="25000"/>
              </a:spcAft>
              <a:defRPr/>
            </a:pPr>
            <a:r>
              <a:rPr lang="en-US" sz="1800" dirty="0">
                <a:latin typeface="ITC Leawood Std Medium" pitchFamily="18" charset="0"/>
              </a:rPr>
              <a:t>Guns Advantages</a:t>
            </a:r>
            <a:r>
              <a:rPr lang="en-US" sz="1800" dirty="0">
                <a:latin typeface="ITC Leawood Std Book" pitchFamily="18" charset="0"/>
              </a:rPr>
              <a:t>:</a:t>
            </a:r>
          </a:p>
          <a:p>
            <a:pPr defTabSz="914400" eaLnBrk="1" hangingPunct="1">
              <a:spcAft>
                <a:spcPct val="25000"/>
              </a:spcAft>
              <a:buFontTx/>
              <a:buChar char="•"/>
              <a:defRPr/>
            </a:pPr>
            <a:r>
              <a:rPr lang="en-US" sz="1800" dirty="0">
                <a:latin typeface="ITC Leawood Std Book" pitchFamily="18" charset="0"/>
              </a:rPr>
              <a:t>You are already carrying it.</a:t>
            </a:r>
          </a:p>
          <a:p>
            <a:pPr defTabSz="914400" eaLnBrk="1" hangingPunct="1">
              <a:spcAft>
                <a:spcPct val="25000"/>
              </a:spcAft>
              <a:buFontTx/>
              <a:buChar char="•"/>
              <a:defRPr/>
            </a:pPr>
            <a:r>
              <a:rPr lang="en-US" sz="1800" dirty="0">
                <a:latin typeface="ITC Leawood Std Book" pitchFamily="18" charset="0"/>
              </a:rPr>
              <a:t>It is not affected by wind or cold.</a:t>
            </a:r>
          </a:p>
          <a:p>
            <a:pPr defTabSz="914400" eaLnBrk="1" hangingPunct="1">
              <a:spcAft>
                <a:spcPct val="25000"/>
              </a:spcAft>
              <a:buFontTx/>
              <a:buChar char="•"/>
              <a:defRPr/>
            </a:pPr>
            <a:r>
              <a:rPr lang="en-US" sz="1800" dirty="0">
                <a:latin typeface="ITC Leawood Std Book" pitchFamily="18" charset="0"/>
              </a:rPr>
              <a:t>The muzzle blast and sound may deter a charging bear.</a:t>
            </a:r>
          </a:p>
          <a:p>
            <a:pPr defTabSz="914400" eaLnBrk="1" hangingPunct="1">
              <a:spcAft>
                <a:spcPct val="25000"/>
              </a:spcAft>
              <a:buFontTx/>
              <a:buChar char="•"/>
              <a:defRPr/>
            </a:pPr>
            <a:endParaRPr lang="en-US" sz="800" dirty="0">
              <a:latin typeface="ITC Leawood Std Book" pitchFamily="18" charset="0"/>
            </a:endParaRPr>
          </a:p>
          <a:p>
            <a:pPr defTabSz="914400" eaLnBrk="1" hangingPunct="1">
              <a:spcAft>
                <a:spcPct val="25000"/>
              </a:spcAft>
              <a:defRPr/>
            </a:pPr>
            <a:r>
              <a:rPr lang="en-US" sz="1800" dirty="0">
                <a:latin typeface="ITC Leawood Std Medium" pitchFamily="18" charset="0"/>
              </a:rPr>
              <a:t>Guns Disadvantages:</a:t>
            </a:r>
          </a:p>
          <a:p>
            <a:pPr defTabSz="914400" eaLnBrk="1" hangingPunct="1">
              <a:spcAft>
                <a:spcPct val="25000"/>
              </a:spcAft>
              <a:buFontTx/>
              <a:buChar char="•"/>
              <a:defRPr/>
            </a:pPr>
            <a:r>
              <a:rPr lang="en-US" sz="1800" dirty="0">
                <a:latin typeface="ITC Leawood Std Book" pitchFamily="18" charset="0"/>
              </a:rPr>
              <a:t>Difficult to aim (especially if the charging bear is </a:t>
            </a:r>
            <a:r>
              <a:rPr lang="en-US" sz="1800" b="1" dirty="0">
                <a:solidFill>
                  <a:srgbClr val="FF0000"/>
                </a:solidFill>
                <a:latin typeface="ITC Leawood Std Book" pitchFamily="18" charset="0"/>
              </a:rPr>
              <a:t>not yet visible </a:t>
            </a:r>
            <a:r>
              <a:rPr lang="en-US" sz="1800" dirty="0">
                <a:latin typeface="ITC Leawood Std Book" pitchFamily="18" charset="0"/>
              </a:rPr>
              <a:t>due to high grass or brush).</a:t>
            </a:r>
          </a:p>
          <a:p>
            <a:pPr defTabSz="914400" eaLnBrk="1" hangingPunct="1">
              <a:spcAft>
                <a:spcPct val="25000"/>
              </a:spcAft>
              <a:buFontTx/>
              <a:buChar char="•"/>
              <a:defRPr/>
            </a:pPr>
            <a:r>
              <a:rPr lang="en-US" sz="1800" dirty="0">
                <a:latin typeface="ITC Leawood Std Book" pitchFamily="18" charset="0"/>
              </a:rPr>
              <a:t>May not </a:t>
            </a:r>
            <a:r>
              <a:rPr lang="en-US" sz="1800" b="1" dirty="0">
                <a:solidFill>
                  <a:srgbClr val="FF0000"/>
                </a:solidFill>
                <a:latin typeface="ITC Leawood Std Book" pitchFamily="18" charset="0"/>
              </a:rPr>
              <a:t>immediately</a:t>
            </a:r>
            <a:r>
              <a:rPr lang="en-US" sz="1800" dirty="0">
                <a:solidFill>
                  <a:srgbClr val="FF0000"/>
                </a:solidFill>
                <a:latin typeface="ITC Leawood Std Book" pitchFamily="18" charset="0"/>
              </a:rPr>
              <a:t> </a:t>
            </a:r>
            <a:r>
              <a:rPr lang="en-US" sz="1800" dirty="0">
                <a:latin typeface="ITC Leawood Std Book" pitchFamily="18" charset="0"/>
              </a:rPr>
              <a:t>stop the bear.</a:t>
            </a:r>
          </a:p>
          <a:p>
            <a:pPr defTabSz="914400" eaLnBrk="1" hangingPunct="1">
              <a:spcAft>
                <a:spcPct val="25000"/>
              </a:spcAft>
              <a:buFontTx/>
              <a:buChar char="•"/>
              <a:defRPr/>
            </a:pPr>
            <a:r>
              <a:rPr lang="en-US" sz="1800" dirty="0">
                <a:latin typeface="ITC Leawood Std Book" pitchFamily="18" charset="0"/>
              </a:rPr>
              <a:t>Bears can </a:t>
            </a:r>
            <a:r>
              <a:rPr lang="en-US" sz="1800" b="1" dirty="0">
                <a:solidFill>
                  <a:srgbClr val="FF0000"/>
                </a:solidFill>
                <a:latin typeface="ITC Leawood Std Book" pitchFamily="18" charset="0"/>
              </a:rPr>
              <a:t>die very slowly</a:t>
            </a:r>
            <a:r>
              <a:rPr lang="en-US" sz="1800" dirty="0">
                <a:latin typeface="ITC Leawood Std Book" pitchFamily="18" charset="0"/>
              </a:rPr>
              <a:t>.</a:t>
            </a:r>
          </a:p>
          <a:p>
            <a:pPr defTabSz="914400" eaLnBrk="1" hangingPunct="1">
              <a:spcAft>
                <a:spcPct val="25000"/>
              </a:spcAft>
              <a:buFontTx/>
              <a:buChar char="•"/>
              <a:defRPr/>
            </a:pPr>
            <a:r>
              <a:rPr lang="en-US" sz="1800" dirty="0">
                <a:latin typeface="ITC Leawood Std Book" pitchFamily="18" charset="0"/>
              </a:rPr>
              <a:t>Risk of shooting others.</a:t>
            </a:r>
          </a:p>
          <a:p>
            <a:pPr defTabSz="914400" eaLnBrk="1" hangingPunct="1">
              <a:spcAft>
                <a:spcPct val="25000"/>
              </a:spcAft>
              <a:buFontTx/>
              <a:buChar char="•"/>
              <a:defRPr/>
            </a:pPr>
            <a:r>
              <a:rPr lang="en-US" sz="1800" dirty="0">
                <a:latin typeface="ITC Leawood Std Book" pitchFamily="18" charset="0"/>
              </a:rPr>
              <a:t>Hunters are often carrying an insufficient caliber or load to stop a charging bear. </a:t>
            </a:r>
          </a:p>
          <a:p>
            <a:pPr defTabSz="914400" eaLnBrk="1" hangingPunct="1">
              <a:spcAft>
                <a:spcPct val="25000"/>
              </a:spcAft>
              <a:buFontTx/>
              <a:buChar char="•"/>
              <a:defRPr/>
            </a:pPr>
            <a:r>
              <a:rPr lang="en-US" sz="1800" dirty="0">
                <a:latin typeface="ITC Leawood Std Book" pitchFamily="18" charset="0"/>
              </a:rPr>
              <a:t>Firearms require more training for effective use.</a:t>
            </a:r>
          </a:p>
          <a:p>
            <a:pPr defTabSz="914400" eaLnBrk="1" hangingPunct="1">
              <a:spcAft>
                <a:spcPct val="25000"/>
              </a:spcAft>
              <a:buFontTx/>
              <a:buChar char="•"/>
              <a:defRPr/>
            </a:pPr>
            <a:r>
              <a:rPr lang="en-US" sz="1800" dirty="0">
                <a:latin typeface="ITC Leawood Std Book" pitchFamily="18" charset="0"/>
              </a:rPr>
              <a:t>A </a:t>
            </a:r>
            <a:r>
              <a:rPr lang="en-US" sz="1800" b="1" dirty="0">
                <a:solidFill>
                  <a:srgbClr val="FF0000"/>
                </a:solidFill>
                <a:latin typeface="ITC Leawood Std Book" pitchFamily="18" charset="0"/>
              </a:rPr>
              <a:t>sudden close charge </a:t>
            </a:r>
            <a:r>
              <a:rPr lang="en-US" sz="1800" dirty="0">
                <a:latin typeface="ITC Leawood Std Book" pitchFamily="18" charset="0"/>
              </a:rPr>
              <a:t>may leave little time to either spray or use a firearm.</a:t>
            </a:r>
          </a:p>
        </p:txBody>
      </p:sp>
      <p:sp>
        <p:nvSpPr>
          <p:cNvPr id="8" name="Text Box 6"/>
          <p:cNvSpPr txBox="1">
            <a:spLocks noChangeArrowheads="1"/>
          </p:cNvSpPr>
          <p:nvPr/>
        </p:nvSpPr>
        <p:spPr bwMode="auto">
          <a:xfrm>
            <a:off x="2082800" y="746125"/>
            <a:ext cx="7061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r>
              <a:rPr lang="en-US" sz="1800" dirty="0">
                <a:latin typeface="ITC Leawood Std Medium" pitchFamily="18" charset="0"/>
              </a:rPr>
              <a:t>It’</a:t>
            </a:r>
            <a:r>
              <a:rPr lang="en-US" altLang="ja-JP" sz="1800" dirty="0">
                <a:latin typeface="ITC Leawood Std Medium" pitchFamily="18" charset="0"/>
              </a:rPr>
              <a:t>s not bear spray versus guns, it’s about having </a:t>
            </a:r>
            <a:r>
              <a:rPr lang="en-US" altLang="ja-JP" sz="1800" b="1" dirty="0">
                <a:solidFill>
                  <a:srgbClr val="FF0000"/>
                </a:solidFill>
                <a:latin typeface="ITC Leawood Std Medium" pitchFamily="18" charset="0"/>
              </a:rPr>
              <a:t>options</a:t>
            </a:r>
            <a:r>
              <a:rPr lang="en-US" altLang="ja-JP" sz="1800" dirty="0">
                <a:latin typeface="ITC Leawood Std Medium" pitchFamily="18" charset="0"/>
              </a:rPr>
              <a:t>. Both have advantages and disadvantages.</a:t>
            </a:r>
            <a:endParaRPr lang="en-US" sz="1800" dirty="0">
              <a:latin typeface="ITC Leawood Std Medium" pitchFamily="18" charset="0"/>
            </a:endParaRPr>
          </a:p>
        </p:txBody>
      </p:sp>
      <p:sp>
        <p:nvSpPr>
          <p:cNvPr id="10" name="Rectangle 9"/>
          <p:cNvSpPr/>
          <p:nvPr/>
        </p:nvSpPr>
        <p:spPr>
          <a:xfrm>
            <a:off x="1140031" y="6258296"/>
            <a:ext cx="973777" cy="28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1"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Bear Spray vs. Gun?</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8" name="Picture 4" descr="C:\Documents and Settings\Owner\Desktop\headline 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97" y="855662"/>
            <a:ext cx="4104123" cy="5526913"/>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2873831" y="445126"/>
            <a:ext cx="5392144"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buFontTx/>
              <a:buChar char="•"/>
            </a:pPr>
            <a:endParaRPr lang="en-US" sz="1800" dirty="0">
              <a:latin typeface="ITC Leawood Std Book" pitchFamily="18" charset="0"/>
            </a:endParaRPr>
          </a:p>
          <a:p>
            <a:pPr eaLnBrk="1" hangingPunct="1">
              <a:buFontTx/>
              <a:buChar char="•"/>
            </a:pPr>
            <a:endParaRPr lang="en-US" sz="1800" dirty="0">
              <a:latin typeface="ITC Leawood Std Book" pitchFamily="18" charset="0"/>
            </a:endParaRPr>
          </a:p>
          <a:p>
            <a:pPr eaLnBrk="1" hangingPunct="1">
              <a:buFontTx/>
              <a:buChar char="•"/>
            </a:pPr>
            <a:endParaRPr lang="en-US" sz="1800" dirty="0">
              <a:latin typeface="ITC Leawood Std Book" pitchFamily="18" charset="0"/>
            </a:endParaRPr>
          </a:p>
          <a:p>
            <a:pPr eaLnBrk="1" hangingPunct="1">
              <a:buFontTx/>
              <a:buChar char="•"/>
            </a:pPr>
            <a:endParaRPr lang="en-US" sz="1800" dirty="0">
              <a:latin typeface="ITC Leawood Std Book" pitchFamily="18" charset="0"/>
            </a:endParaRPr>
          </a:p>
          <a:p>
            <a:pPr eaLnBrk="1" hangingPunct="1">
              <a:buFontTx/>
              <a:buChar char="•"/>
            </a:pPr>
            <a:endParaRPr lang="en-US" sz="1800" dirty="0">
              <a:latin typeface="ITC Leawood Std Book" pitchFamily="18" charset="0"/>
            </a:endParaRPr>
          </a:p>
          <a:p>
            <a:pPr eaLnBrk="1" hangingPunct="1">
              <a:buFontTx/>
              <a:buChar char="•"/>
            </a:pPr>
            <a:endParaRPr lang="en-US" sz="1800" dirty="0">
              <a:latin typeface="ITC Leawood Std Book" pitchFamily="18" charset="0"/>
            </a:endParaRPr>
          </a:p>
          <a:p>
            <a:pPr eaLnBrk="1" hangingPunct="1"/>
            <a:endParaRPr lang="en-US" sz="1800" dirty="0">
              <a:latin typeface="ITC Leawood Std Book" pitchFamily="18" charset="0"/>
            </a:endParaRPr>
          </a:p>
          <a:p>
            <a:pPr marL="236538" indent="-236538" eaLnBrk="1" hangingPunct="1">
              <a:buFontTx/>
              <a:buChar char="•"/>
            </a:pPr>
            <a:r>
              <a:rPr lang="en-US" altLang="ja-JP" sz="1800" dirty="0">
                <a:latin typeface="ITC Leawood Std Book" pitchFamily="18" charset="0"/>
              </a:rPr>
              <a:t>Bear Spray was working in some areas but not others.</a:t>
            </a:r>
          </a:p>
          <a:p>
            <a:pPr marL="236538" indent="-236538" eaLnBrk="1" hangingPunct="1">
              <a:buFontTx/>
              <a:buChar char="•"/>
            </a:pPr>
            <a:endParaRPr lang="en-US" altLang="ja-JP" sz="800" dirty="0">
              <a:latin typeface="ITC Leawood Std Book" pitchFamily="18" charset="0"/>
            </a:endParaRPr>
          </a:p>
          <a:p>
            <a:pPr marL="236538" indent="-236538" eaLnBrk="1" hangingPunct="1">
              <a:buFontTx/>
              <a:buChar char="•"/>
            </a:pPr>
            <a:r>
              <a:rPr lang="en-US" altLang="ja-JP" sz="1800" dirty="0">
                <a:latin typeface="ITC Leawood Std Book" pitchFamily="18" charset="0"/>
              </a:rPr>
              <a:t>Some individuals using Bear Spray were injured, and some died.</a:t>
            </a:r>
          </a:p>
          <a:p>
            <a:pPr marL="236538" indent="-236538" eaLnBrk="1" hangingPunct="1">
              <a:buFontTx/>
              <a:buChar char="•"/>
            </a:pPr>
            <a:endParaRPr lang="en-US" altLang="ja-JP" sz="800" dirty="0">
              <a:latin typeface="ITC Leawood Std Book" pitchFamily="18" charset="0"/>
            </a:endParaRPr>
          </a:p>
          <a:p>
            <a:pPr marL="236538" indent="-236538" eaLnBrk="1" hangingPunct="1">
              <a:buFontTx/>
              <a:buChar char="•"/>
            </a:pPr>
            <a:r>
              <a:rPr lang="en-US" altLang="ja-JP" sz="1800" dirty="0">
                <a:latin typeface="ITC Leawood Std Book" pitchFamily="18" charset="0"/>
              </a:rPr>
              <a:t>Regional and national news media were asking</a:t>
            </a:r>
            <a:r>
              <a:rPr lang="en-US" altLang="ja-JP" sz="1800" b="1" dirty="0">
                <a:latin typeface="ITC Leawood Std Book" pitchFamily="18" charset="0"/>
              </a:rPr>
              <a:t> </a:t>
            </a:r>
            <a:r>
              <a:rPr lang="en-US" altLang="ja-JP" sz="1800" b="1" dirty="0">
                <a:solidFill>
                  <a:srgbClr val="FF0000"/>
                </a:solidFill>
                <a:latin typeface="ITC Leawood Std Book" pitchFamily="18" charset="0"/>
              </a:rPr>
              <a:t>why</a:t>
            </a:r>
            <a:r>
              <a:rPr lang="en-US" altLang="ja-JP" sz="1800" dirty="0">
                <a:latin typeface="ITC Leawood Std Book" pitchFamily="18" charset="0"/>
              </a:rPr>
              <a:t>.</a:t>
            </a:r>
          </a:p>
          <a:p>
            <a:pPr eaLnBrk="1" hangingPunct="1"/>
            <a:endParaRPr lang="en-US" altLang="ja-JP" sz="1800" dirty="0">
              <a:latin typeface="ITC Leawood Std Book" pitchFamily="18" charset="0"/>
            </a:endParaRPr>
          </a:p>
          <a:p>
            <a:pPr eaLnBrk="1" hangingPunct="1">
              <a:buFontTx/>
              <a:buChar char="•"/>
            </a:pPr>
            <a:endParaRPr lang="en-US" sz="1800" dirty="0">
              <a:latin typeface="ITC Leawood Std Book" pitchFamily="18" charset="0"/>
            </a:endParaRPr>
          </a:p>
        </p:txBody>
      </p:sp>
      <p:sp>
        <p:nvSpPr>
          <p:cNvPr id="22530" name="TextBox 1"/>
          <p:cNvSpPr txBox="1">
            <a:spLocks noChangeArrowheads="1"/>
          </p:cNvSpPr>
          <p:nvPr/>
        </p:nvSpPr>
        <p:spPr bwMode="auto">
          <a:xfrm>
            <a:off x="7162800" y="5503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endParaRPr lang="en-US" sz="1800" dirty="0"/>
          </a:p>
        </p:txBody>
      </p:sp>
      <p:sp>
        <p:nvSpPr>
          <p:cNvPr id="7174" name="Text Box 6"/>
          <p:cNvSpPr txBox="1">
            <a:spLocks noChangeArrowheads="1"/>
          </p:cNvSpPr>
          <p:nvPr/>
        </p:nvSpPr>
        <p:spPr bwMode="auto">
          <a:xfrm>
            <a:off x="2873831" y="855663"/>
            <a:ext cx="618127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r>
              <a:rPr lang="en-US" sz="1800" dirty="0">
                <a:latin typeface="ITC Leawood Std Medium" pitchFamily="18" charset="0"/>
              </a:rPr>
              <a:t>In 1998, the Yellowstone Ecosystem Subcommittee of the Interagency Grizzly Bear Committee asked Chuck Bartlebaugh and the Be Bear Aware Campaign to conduct a review of</a:t>
            </a:r>
            <a:r>
              <a:rPr lang="en-US" sz="1800" b="1" dirty="0">
                <a:latin typeface="ITC Leawood Std Medium" pitchFamily="18" charset="0"/>
              </a:rPr>
              <a:t> </a:t>
            </a:r>
            <a:r>
              <a:rPr lang="en-US" sz="1800" dirty="0">
                <a:latin typeface="ITC Leawood Std Medium" pitchFamily="18" charset="0"/>
              </a:rPr>
              <a:t>what</a:t>
            </a:r>
            <a:r>
              <a:rPr lang="en-US" sz="1800" b="1" dirty="0">
                <a:latin typeface="ITC Leawood Std Medium" pitchFamily="18" charset="0"/>
              </a:rPr>
              <a:t> was </a:t>
            </a:r>
            <a:r>
              <a:rPr lang="en-US" sz="1800" dirty="0">
                <a:latin typeface="ITC Leawood Std Medium" pitchFamily="18" charset="0"/>
              </a:rPr>
              <a:t>and</a:t>
            </a:r>
            <a:r>
              <a:rPr lang="en-US" sz="1800" b="1" dirty="0">
                <a:latin typeface="ITC Leawood Std Medium" pitchFamily="18" charset="0"/>
              </a:rPr>
              <a:t> wasn</a:t>
            </a:r>
            <a:r>
              <a:rPr lang="en-US" altLang="en-US" sz="1800" b="1" dirty="0">
                <a:latin typeface="ITC Leawood Std Medium" pitchFamily="18" charset="0"/>
              </a:rPr>
              <a:t>’</a:t>
            </a:r>
            <a:r>
              <a:rPr lang="en-US" altLang="ja-JP" sz="1800" b="1" dirty="0">
                <a:latin typeface="ITC Leawood Std Medium" pitchFamily="18" charset="0"/>
              </a:rPr>
              <a:t>t </a:t>
            </a:r>
            <a:r>
              <a:rPr lang="en-US" altLang="ja-JP" sz="1800" dirty="0">
                <a:latin typeface="ITC Leawood Std Medium" pitchFamily="18" charset="0"/>
              </a:rPr>
              <a:t>Bear</a:t>
            </a:r>
            <a:r>
              <a:rPr lang="en-US" altLang="ja-JP" sz="1800" b="1" dirty="0">
                <a:latin typeface="ITC Leawood Std Medium" pitchFamily="18" charset="0"/>
              </a:rPr>
              <a:t> </a:t>
            </a:r>
            <a:r>
              <a:rPr lang="en-US" altLang="ja-JP" sz="1800" dirty="0">
                <a:latin typeface="ITC Leawood Std Medium" pitchFamily="18" charset="0"/>
              </a:rPr>
              <a:t>Spray. </a:t>
            </a:r>
            <a:endParaRPr lang="en-US" sz="800" dirty="0">
              <a:latin typeface="ITC Leawood Std Medium" pitchFamily="18" charset="0"/>
            </a:endParaRPr>
          </a:p>
        </p:txBody>
      </p:sp>
      <p:sp>
        <p:nvSpPr>
          <p:cNvPr id="8"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History</a:t>
            </a:r>
            <a:endParaRPr lang="en-US" sz="3200" b="1" dirty="0">
              <a:solidFill>
                <a:srgbClr val="FF0000"/>
              </a:solidFill>
              <a:latin typeface="ITC Leawood Std Black" pitchFamily="18" charset="0"/>
            </a:endParaRPr>
          </a:p>
        </p:txBody>
      </p:sp>
      <p:pic>
        <p:nvPicPr>
          <p:cNvPr id="1026" name="Picture 2" descr="C:\Documents and Settings\Owner\Desktop\headline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0257" y="4337464"/>
            <a:ext cx="4659292" cy="235791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106878" y="4358244"/>
            <a:ext cx="605641" cy="145676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2374632" y="4349405"/>
            <a:ext cx="499198" cy="145676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6878" y="4369228"/>
            <a:ext cx="2766952" cy="88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06877" y="3443844"/>
            <a:ext cx="0" cy="914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06877" y="3443844"/>
            <a:ext cx="27669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873830" y="3443844"/>
            <a:ext cx="0" cy="90556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990980" y="5254268"/>
            <a:ext cx="103643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419225" y="957858"/>
            <a:ext cx="95540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106878" y="3443844"/>
            <a:ext cx="2766952" cy="905561"/>
          </a:xfrm>
          <a:prstGeom prst="rect">
            <a:avLst/>
          </a:prstGeom>
          <a:solidFill>
            <a:srgbClr val="F9FF2D">
              <a:alpha val="30000"/>
            </a:srgbClr>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12519" y="5806174"/>
            <a:ext cx="1662113" cy="576401"/>
          </a:xfrm>
          <a:prstGeom prst="rect">
            <a:avLst/>
          </a:prstGeom>
          <a:solidFill>
            <a:srgbClr val="FFFF00">
              <a:alpha val="20000"/>
            </a:srgbClr>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slow">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Text Box 3"/>
          <p:cNvSpPr txBox="1">
            <a:spLocks noChangeArrowheads="1"/>
          </p:cNvSpPr>
          <p:nvPr/>
        </p:nvSpPr>
        <p:spPr bwMode="auto">
          <a:xfrm>
            <a:off x="3886200" y="304800"/>
            <a:ext cx="6248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sz="4000" b="1" dirty="0">
              <a:solidFill>
                <a:srgbClr val="FF0000"/>
              </a:solidFill>
              <a:latin typeface="Stencil Std" charset="0"/>
              <a:ea typeface="Adobe Gothic Std B" charset="0"/>
              <a:cs typeface="Adobe Gothic Std B" charset="0"/>
            </a:endParaRPr>
          </a:p>
        </p:txBody>
      </p:sp>
      <p:sp>
        <p:nvSpPr>
          <p:cNvPr id="5122" name="Rectangle 2"/>
          <p:cNvSpPr>
            <a:spLocks noChangeArrowheads="1"/>
          </p:cNvSpPr>
          <p:nvPr/>
        </p:nvSpPr>
        <p:spPr bwMode="auto">
          <a:xfrm>
            <a:off x="4267200" y="0"/>
            <a:ext cx="396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defRPr/>
            </a:pPr>
            <a:endParaRPr lang="en-US" sz="4000" b="1" dirty="0">
              <a:solidFill>
                <a:srgbClr val="FF0000"/>
              </a:solidFill>
              <a:latin typeface="Stencil Std" charset="0"/>
              <a:ea typeface="ＭＳ Ｐゴシック" charset="0"/>
              <a:cs typeface="ＭＳ Ｐゴシック" charset="0"/>
            </a:endParaRPr>
          </a:p>
        </p:txBody>
      </p:sp>
      <p:pic>
        <p:nvPicPr>
          <p:cNvPr id="80899" name="Picture 5" descr="spoksman review art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9252">
            <a:off x="903152" y="802978"/>
            <a:ext cx="7350396" cy="363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9" name="Text Box 7"/>
          <p:cNvSpPr txBox="1">
            <a:spLocks noChangeArrowheads="1"/>
          </p:cNvSpPr>
          <p:nvPr/>
        </p:nvSpPr>
        <p:spPr bwMode="auto">
          <a:xfrm>
            <a:off x="152400" y="5290236"/>
            <a:ext cx="60150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fontAlgn="b">
              <a:spcBef>
                <a:spcPct val="50000"/>
              </a:spcBef>
              <a:defRPr/>
            </a:pPr>
            <a:r>
              <a:rPr lang="en-US" dirty="0">
                <a:latin typeface="ITC Leawood Std Medium" pitchFamily="18" charset="0"/>
                <a:ea typeface="ＭＳ Ｐゴシック" charset="0"/>
                <a:cs typeface="ＭＳ Ｐゴシック" charset="0"/>
              </a:rPr>
              <a:t>Shot by partner during a  </a:t>
            </a:r>
            <a:br>
              <a:rPr lang="en-US" dirty="0">
                <a:latin typeface="ITC Leawood Std Medium" pitchFamily="18" charset="0"/>
                <a:ea typeface="ＭＳ Ｐゴシック" charset="0"/>
                <a:cs typeface="ＭＳ Ｐゴシック" charset="0"/>
              </a:rPr>
            </a:br>
            <a:r>
              <a:rPr lang="en-US" dirty="0">
                <a:latin typeface="ITC Leawood Std Medium" pitchFamily="18" charset="0"/>
                <a:ea typeface="ＭＳ Ｐゴシック" charset="0"/>
                <a:cs typeface="ＭＳ Ｐゴシック" charset="0"/>
              </a:rPr>
              <a:t>polar bear attack:</a:t>
            </a:r>
          </a:p>
        </p:txBody>
      </p:sp>
      <p:pic>
        <p:nvPicPr>
          <p:cNvPr id="7" name="Picture 6" descr="tumblr_m7dftwKYve1r6ii25o1_5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9913" y="4580796"/>
            <a:ext cx="1924130" cy="2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Bear Spray vs. Gun?</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3" name="Text Box 7"/>
          <p:cNvSpPr txBox="1">
            <a:spLocks noChangeArrowheads="1"/>
          </p:cNvSpPr>
          <p:nvPr/>
        </p:nvSpPr>
        <p:spPr bwMode="auto">
          <a:xfrm>
            <a:off x="2618180" y="755387"/>
            <a:ext cx="6368679"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57200" indent="-4572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marL="0" indent="0" defTabSz="914400" eaLnBrk="1" hangingPunct="1">
              <a:spcAft>
                <a:spcPct val="50000"/>
              </a:spcAft>
            </a:pPr>
            <a:r>
              <a:rPr lang="en-US" sz="1600" dirty="0">
                <a:latin typeface="ITC Leawood Std Medium" pitchFamily="18" charset="0"/>
              </a:rPr>
              <a:t>On the eastern front of the Rocky Mountains grizzly bears have followed creeks and rivers away from the mountains onto the plains, visiting farms and ranches to feed on crops such as corn, peas and grains. This has been a common occurrence elsewhere in North America with black bears.</a:t>
            </a:r>
          </a:p>
          <a:p>
            <a:pPr marL="0" indent="0" defTabSz="914400" eaLnBrk="1" hangingPunct="1">
              <a:spcAft>
                <a:spcPct val="50000"/>
              </a:spcAft>
            </a:pPr>
            <a:r>
              <a:rPr lang="en-US" sz="1600" dirty="0">
                <a:latin typeface="ITC Leawood Std Medium" pitchFamily="18" charset="0"/>
              </a:rPr>
              <a:t>To avoid encounters, the following safety precautions are recommended:</a:t>
            </a:r>
          </a:p>
          <a:p>
            <a:pPr marL="285750" indent="-285750" defTabSz="914400" eaLnBrk="1" hangingPunct="1">
              <a:spcAft>
                <a:spcPct val="50000"/>
              </a:spcAft>
              <a:buFont typeface="Arial" pitchFamily="34" charset="0"/>
              <a:buChar char="•"/>
            </a:pPr>
            <a:r>
              <a:rPr lang="en-US" sz="1600" dirty="0">
                <a:latin typeface="ITC Leawood Std Book" pitchFamily="18" charset="0"/>
              </a:rPr>
              <a:t>When working before dawn and after sunset be extra alert for sudden bear encounters. Call out to alert unseen bears.</a:t>
            </a:r>
          </a:p>
          <a:p>
            <a:pPr marL="285750" indent="-285750" defTabSz="914400" eaLnBrk="1" hangingPunct="1">
              <a:spcAft>
                <a:spcPct val="50000"/>
              </a:spcAft>
              <a:buFont typeface="Arial" pitchFamily="34" charset="0"/>
              <a:buChar char="•"/>
            </a:pPr>
            <a:r>
              <a:rPr lang="en-US" sz="1600" dirty="0">
                <a:latin typeface="ITC Leawood Std Book" pitchFamily="18" charset="0"/>
              </a:rPr>
              <a:t>Monitor kids who walk to school bus stops or to school.</a:t>
            </a:r>
          </a:p>
          <a:p>
            <a:pPr marL="285750" indent="-285750" defTabSz="914400" eaLnBrk="1" hangingPunct="1">
              <a:spcAft>
                <a:spcPct val="50000"/>
              </a:spcAft>
              <a:buFont typeface="Arial" pitchFamily="34" charset="0"/>
              <a:buChar char="•"/>
            </a:pPr>
            <a:r>
              <a:rPr lang="en-US" sz="1600" dirty="0">
                <a:latin typeface="ITC Leawood Std Book" pitchFamily="18" charset="0"/>
              </a:rPr>
              <a:t>Windbreaks, hedge rows and fence lines are all potential bed sites for bears and mountain lions.</a:t>
            </a:r>
          </a:p>
          <a:p>
            <a:pPr marL="285750" indent="-285750" defTabSz="914400" eaLnBrk="1" hangingPunct="1">
              <a:spcAft>
                <a:spcPct val="50000"/>
              </a:spcAft>
              <a:buFont typeface="Arial" pitchFamily="34" charset="0"/>
              <a:buChar char="•"/>
            </a:pPr>
            <a:r>
              <a:rPr lang="en-US" sz="1600" dirty="0">
                <a:latin typeface="ITC Leawood Std Book" pitchFamily="18" charset="0"/>
              </a:rPr>
              <a:t>Equipment operation and noise can easily distract from a bear’s approach. Scan the area often.</a:t>
            </a:r>
          </a:p>
          <a:p>
            <a:pPr marL="285750" indent="-285750" defTabSz="914400" eaLnBrk="1" hangingPunct="1">
              <a:spcAft>
                <a:spcPct val="50000"/>
              </a:spcAft>
              <a:buFont typeface="Arial" pitchFamily="34" charset="0"/>
              <a:buChar char="•"/>
            </a:pPr>
            <a:r>
              <a:rPr lang="en-US" sz="1600" dirty="0">
                <a:latin typeface="ITC Leawood Std Book" pitchFamily="18" charset="0"/>
              </a:rPr>
              <a:t>Creeks, streams and rivers can be corridors for bears. Be extra alert when working close to them.</a:t>
            </a:r>
          </a:p>
          <a:p>
            <a:pPr marL="0" indent="0" algn="ctr" defTabSz="914400" eaLnBrk="1" hangingPunct="1">
              <a:spcAft>
                <a:spcPct val="50000"/>
              </a:spcAft>
            </a:pPr>
            <a:r>
              <a:rPr lang="en-US" sz="1600" dirty="0">
                <a:latin typeface="ITC Leawood Std Medium" pitchFamily="18" charset="0"/>
              </a:rPr>
              <a:t>Always carry your </a:t>
            </a:r>
            <a:r>
              <a:rPr lang="en-US" sz="1600" dirty="0">
                <a:solidFill>
                  <a:srgbClr val="FF0000"/>
                </a:solidFill>
                <a:latin typeface="ITC Leawood Std Medium" pitchFamily="18" charset="0"/>
              </a:rPr>
              <a:t>Bear Spray</a:t>
            </a:r>
            <a:r>
              <a:rPr lang="en-US" sz="1600" dirty="0">
                <a:latin typeface="ITC Leawood Std Medium" pitchFamily="18" charset="0"/>
              </a:rPr>
              <a:t>.</a:t>
            </a:r>
          </a:p>
        </p:txBody>
      </p:sp>
      <p:sp>
        <p:nvSpPr>
          <p:cNvPr id="4"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Farm &amp; Ranch</a:t>
            </a:r>
            <a:endParaRPr lang="en-US" sz="3200" b="1" dirty="0">
              <a:solidFill>
                <a:srgbClr val="FF0000"/>
              </a:solidFill>
              <a:latin typeface="ITC Leawood Std Black" pitchFamily="18" charset="0"/>
            </a:endParaRPr>
          </a:p>
        </p:txBody>
      </p:sp>
      <p:pic>
        <p:nvPicPr>
          <p:cNvPr id="2050" name="Picture 2" descr="C:\Documents and Settings\Owner\My Documents\My Pictures\bearslide_1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353" y="1080784"/>
            <a:ext cx="2427201" cy="242130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Documents and Settings\Owner\My Documents\My Pictures\bearslide_1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71" y="3694653"/>
            <a:ext cx="2421309" cy="242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62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Predatory Bears</a:t>
            </a:r>
            <a:endParaRPr lang="en-US" sz="3200" b="1" dirty="0">
              <a:solidFill>
                <a:srgbClr val="FF0000"/>
              </a:solidFill>
              <a:latin typeface="ITC Leawood Std Black" pitchFamily="18" charset="0"/>
            </a:endParaRPr>
          </a:p>
        </p:txBody>
      </p:sp>
      <p:sp>
        <p:nvSpPr>
          <p:cNvPr id="6" name="Text Box 7"/>
          <p:cNvSpPr txBox="1">
            <a:spLocks noChangeArrowheads="1"/>
          </p:cNvSpPr>
          <p:nvPr/>
        </p:nvSpPr>
        <p:spPr bwMode="auto">
          <a:xfrm>
            <a:off x="3218212" y="755387"/>
            <a:ext cx="5768647"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57200" indent="-4572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marL="0" indent="0" defTabSz="914400" eaLnBrk="1" hangingPunct="1">
              <a:spcAft>
                <a:spcPct val="50000"/>
              </a:spcAft>
            </a:pPr>
            <a:r>
              <a:rPr lang="en-US" sz="1600" dirty="0">
                <a:latin typeface="ITC Leawood Std Medium" pitchFamily="18" charset="0"/>
              </a:rPr>
              <a:t>Predatory bears are very rare but extremely dangerous. They can become very focused on an individual, groups or children. They will try to take down or reach the individuals they are focused on and ignore all other activities.</a:t>
            </a:r>
          </a:p>
          <a:p>
            <a:pPr marL="285750" indent="-285750" defTabSz="914400" eaLnBrk="1" hangingPunct="1">
              <a:spcAft>
                <a:spcPct val="50000"/>
              </a:spcAft>
              <a:buSzPct val="150000"/>
              <a:buFont typeface="Arial" pitchFamily="34" charset="0"/>
              <a:buChar char="•"/>
            </a:pPr>
            <a:r>
              <a:rPr lang="en-US" sz="1600" dirty="0">
                <a:latin typeface="ITC Leawood Std Book" pitchFamily="18" charset="0"/>
              </a:rPr>
              <a:t>Bear Spray or a firearm are crucial for the person who is being attacked.</a:t>
            </a:r>
          </a:p>
          <a:p>
            <a:pPr marL="285750" indent="-285750" defTabSz="914400" eaLnBrk="1" hangingPunct="1">
              <a:spcAft>
                <a:spcPct val="50000"/>
              </a:spcAft>
              <a:buClr>
                <a:schemeClr val="tx1"/>
              </a:buClr>
              <a:buSzPct val="150000"/>
              <a:buFont typeface="Arial" pitchFamily="34" charset="0"/>
              <a:buChar char="•"/>
            </a:pPr>
            <a:r>
              <a:rPr lang="en-US" sz="1600" b="1" dirty="0">
                <a:solidFill>
                  <a:srgbClr val="FF0000"/>
                </a:solidFill>
                <a:latin typeface="ITC Leawood Std Book" pitchFamily="18" charset="0"/>
              </a:rPr>
              <a:t>Spontaneous response </a:t>
            </a:r>
            <a:r>
              <a:rPr lang="en-US" sz="1600" dirty="0">
                <a:latin typeface="ITC Leawood Std Book" pitchFamily="18" charset="0"/>
              </a:rPr>
              <a:t>with your Bear Spray. This is where practice </a:t>
            </a:r>
            <a:r>
              <a:rPr lang="en-US" sz="1600" dirty="0" err="1">
                <a:latin typeface="ITC Leawood Std Book" pitchFamily="18" charset="0"/>
              </a:rPr>
              <a:t>unholstering</a:t>
            </a:r>
            <a:r>
              <a:rPr lang="en-US" sz="1600" dirty="0">
                <a:latin typeface="ITC Leawood Std Book" pitchFamily="18" charset="0"/>
              </a:rPr>
              <a:t> your Bear Spray and removing the safety wedge provides vital seconds when protecting someone being attacked.</a:t>
            </a:r>
          </a:p>
          <a:p>
            <a:pPr marL="285750" indent="-285750" defTabSz="914400" eaLnBrk="1" hangingPunct="1">
              <a:spcAft>
                <a:spcPct val="50000"/>
              </a:spcAft>
              <a:buSzPct val="150000"/>
              <a:buFont typeface="Arial" pitchFamily="34" charset="0"/>
              <a:buChar char="•"/>
            </a:pPr>
            <a:r>
              <a:rPr lang="en-US" sz="1600" dirty="0">
                <a:latin typeface="ITC Leawood Std Book" pitchFamily="18" charset="0"/>
              </a:rPr>
              <a:t>If an attacking bear has someone down or is about to take them down. First, stop the behavior and spray the attacking bear with a 2-3 second burst before attending to the victim. </a:t>
            </a:r>
          </a:p>
          <a:p>
            <a:pPr marL="285750" indent="-285750" defTabSz="914400" eaLnBrk="1" hangingPunct="1">
              <a:spcAft>
                <a:spcPct val="50000"/>
              </a:spcAft>
              <a:buSzPct val="150000"/>
              <a:buFont typeface="Arial" pitchFamily="34" charset="0"/>
              <a:buChar char="•"/>
            </a:pPr>
            <a:r>
              <a:rPr lang="en-US" sz="1600" dirty="0">
                <a:latin typeface="ITC Leawood Std Book" pitchFamily="18" charset="0"/>
              </a:rPr>
              <a:t>Be prepared for the attacking bear to focus on you and charge. Be prepared to re-spray.</a:t>
            </a:r>
          </a:p>
          <a:p>
            <a:pPr marL="285750" indent="-285750" defTabSz="914400" eaLnBrk="1" hangingPunct="1">
              <a:spcAft>
                <a:spcPct val="50000"/>
              </a:spcAft>
              <a:buSzPct val="150000"/>
              <a:buFont typeface="Arial" pitchFamily="34" charset="0"/>
              <a:buChar char="•"/>
            </a:pPr>
            <a:r>
              <a:rPr lang="en-US" sz="1600" dirty="0">
                <a:latin typeface="ITC Leawood Std Book" pitchFamily="18" charset="0"/>
              </a:rPr>
              <a:t>Work as a group to make it clear to the attacking bear that it should retreat and stop its attack.</a:t>
            </a:r>
          </a:p>
          <a:p>
            <a:pPr marL="0" indent="0" defTabSz="914400" eaLnBrk="1" hangingPunct="1">
              <a:spcAft>
                <a:spcPct val="50000"/>
              </a:spcAft>
            </a:pPr>
            <a:r>
              <a:rPr lang="en-US" sz="1600" dirty="0">
                <a:latin typeface="ITC Leawood Std Medium" pitchFamily="18" charset="0"/>
              </a:rPr>
              <a:t>Always carry your </a:t>
            </a:r>
            <a:r>
              <a:rPr lang="en-US" sz="1600" dirty="0">
                <a:solidFill>
                  <a:srgbClr val="FF0000"/>
                </a:solidFill>
                <a:latin typeface="ITC Leawood Std Medium" pitchFamily="18" charset="0"/>
              </a:rPr>
              <a:t>Bear Spray</a:t>
            </a:r>
            <a:r>
              <a:rPr lang="en-US" sz="1600" dirty="0">
                <a:latin typeface="ITC Leawood Std Medium" pitchFamily="18" charset="0"/>
              </a:rPr>
              <a:t>.</a:t>
            </a:r>
          </a:p>
        </p:txBody>
      </p:sp>
      <p:pic>
        <p:nvPicPr>
          <p:cNvPr id="4098" name="Picture 2" descr="C:\Documents and Settings\Owner\Desktop\6_Kids Under C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386" y="2727421"/>
            <a:ext cx="2741735" cy="182782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Documents and Settings\Owner\Desktop\7_Kids Under C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87" y="742524"/>
            <a:ext cx="2741735" cy="182782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Documents and Settings\Owner\Desktop\5_Kids Under C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386" y="4702036"/>
            <a:ext cx="2741736" cy="18278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136518" y="2244656"/>
            <a:ext cx="2081694" cy="338554"/>
          </a:xfrm>
          <a:prstGeom prst="rect">
            <a:avLst/>
          </a:prstGeom>
        </p:spPr>
        <p:txBody>
          <a:bodyPr wrap="square">
            <a:spAutoFit/>
          </a:bodyPr>
          <a:lstStyle/>
          <a:p>
            <a:pPr fontAlgn="auto">
              <a:spcBef>
                <a:spcPts val="0"/>
              </a:spcBef>
              <a:spcAft>
                <a:spcPts val="0"/>
              </a:spcAft>
              <a:defRPr/>
            </a:pPr>
            <a:r>
              <a:rPr lang="en-US" sz="1600" dirty="0">
                <a:solidFill>
                  <a:srgbClr val="FFFFFF"/>
                </a:solidFill>
                <a:effectLst>
                  <a:glow rad="76200">
                    <a:schemeClr val="tx1">
                      <a:alpha val="75000"/>
                    </a:schemeClr>
                  </a:glow>
                </a:effectLst>
                <a:latin typeface="ITC Leawood Std Medium" panose="0206070305050A020404" pitchFamily="18" charset="0"/>
                <a:cs typeface="Arial Black"/>
              </a:rPr>
              <a:t>  Kids under car.</a:t>
            </a:r>
          </a:p>
        </p:txBody>
      </p:sp>
      <p:sp>
        <p:nvSpPr>
          <p:cNvPr id="10" name="Line 15"/>
          <p:cNvSpPr>
            <a:spLocks noChangeShapeType="1"/>
          </p:cNvSpPr>
          <p:nvPr/>
        </p:nvSpPr>
        <p:spPr bwMode="auto">
          <a:xfrm flipH="1" flipV="1">
            <a:off x="1136516" y="2058361"/>
            <a:ext cx="181643" cy="35557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364780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250413" y="672342"/>
            <a:ext cx="889358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57200" indent="-4572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marL="0" indent="0" defTabSz="914400" eaLnBrk="1" hangingPunct="1">
              <a:spcAft>
                <a:spcPct val="50000"/>
              </a:spcAft>
            </a:pPr>
            <a:r>
              <a:rPr lang="en-US" sz="1600" dirty="0">
                <a:latin typeface="ITC Leawood Std Medium" pitchFamily="18" charset="0"/>
              </a:rPr>
              <a:t>Bear Spray has not been formally tested on polar bears, but there have been numerous recorded accounts of biologists successfully using Bear Spray to</a:t>
            </a:r>
            <a:br>
              <a:rPr lang="en-US" sz="1600" dirty="0">
                <a:latin typeface="ITC Leawood Std Medium" pitchFamily="18" charset="0"/>
              </a:rPr>
            </a:br>
            <a:r>
              <a:rPr lang="en-US" sz="1600" dirty="0">
                <a:latin typeface="ITC Leawood Std Medium" pitchFamily="18" charset="0"/>
              </a:rPr>
              <a:t>deter polar bears. Many of these instances have been recorded and are available online. The following precautions should be used in polar bear habitat:</a:t>
            </a:r>
          </a:p>
        </p:txBody>
      </p:sp>
      <p:pic>
        <p:nvPicPr>
          <p:cNvPr id="6" name="Picture 2" descr="C:\Documents and Settings\Owner\My Documents\My Pictures\Wildlife Photos\polar bears\polarbearwithtrac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6382" y="1891748"/>
            <a:ext cx="3055476" cy="46603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0414" y="3338298"/>
            <a:ext cx="5434349" cy="3046988"/>
          </a:xfrm>
          <a:prstGeom prst="rect">
            <a:avLst/>
          </a:prstGeom>
        </p:spPr>
        <p:txBody>
          <a:bodyPr wrap="square">
            <a:spAutoFit/>
          </a:bodyPr>
          <a:lstStyle/>
          <a:p>
            <a:pPr marL="285750" indent="-285750" defTabSz="914400" eaLnBrk="1" hangingPunct="1">
              <a:spcAft>
                <a:spcPct val="50000"/>
              </a:spcAft>
              <a:buSzPct val="150000"/>
              <a:buFont typeface="Arial" pitchFamily="34" charset="0"/>
              <a:buChar char="•"/>
            </a:pPr>
            <a:r>
              <a:rPr lang="en-US" sz="1600" dirty="0">
                <a:latin typeface="ITC Leawood Std Book" pitchFamily="18" charset="0"/>
              </a:rPr>
              <a:t>At night Bear Spray should be readily accessible and </a:t>
            </a:r>
            <a:r>
              <a:rPr lang="en-US" sz="1600" b="1" dirty="0">
                <a:solidFill>
                  <a:srgbClr val="FF0000"/>
                </a:solidFill>
                <a:latin typeface="ITC Leawood Std Book" pitchFamily="18" charset="0"/>
              </a:rPr>
              <a:t>protected from the cold</a:t>
            </a:r>
            <a:r>
              <a:rPr lang="en-US" sz="1600" dirty="0">
                <a:latin typeface="ITC Leawood Std Book" pitchFamily="18" charset="0"/>
              </a:rPr>
              <a:t>.</a:t>
            </a:r>
          </a:p>
          <a:p>
            <a:pPr marL="285750" indent="-285750" defTabSz="914400" eaLnBrk="1" hangingPunct="1">
              <a:spcAft>
                <a:spcPct val="50000"/>
              </a:spcAft>
              <a:buSzPct val="150000"/>
              <a:buFont typeface="Arial" pitchFamily="34" charset="0"/>
              <a:buChar char="•"/>
            </a:pPr>
            <a:r>
              <a:rPr lang="en-US" sz="1600" dirty="0">
                <a:latin typeface="ITC Leawood Std Book" pitchFamily="18" charset="0"/>
              </a:rPr>
              <a:t>Polar bear habitat also often includes </a:t>
            </a:r>
            <a:r>
              <a:rPr lang="en-US" sz="1600" b="1" dirty="0">
                <a:solidFill>
                  <a:srgbClr val="FF0000"/>
                </a:solidFill>
                <a:latin typeface="ITC Leawood Std Book" pitchFamily="18" charset="0"/>
              </a:rPr>
              <a:t>extremely high wind</a:t>
            </a:r>
            <a:r>
              <a:rPr lang="en-US" sz="1600" dirty="0">
                <a:latin typeface="ITC Leawood Std Book" pitchFamily="18" charset="0"/>
              </a:rPr>
              <a:t>. Prepare to redirect or re-spray.</a:t>
            </a:r>
          </a:p>
          <a:p>
            <a:pPr marL="285750" indent="-285750" defTabSz="914400" eaLnBrk="1" hangingPunct="1">
              <a:spcAft>
                <a:spcPct val="50000"/>
              </a:spcAft>
              <a:buSzPct val="150000"/>
              <a:buFont typeface="Arial" pitchFamily="34" charset="0"/>
              <a:buChar char="•"/>
            </a:pPr>
            <a:r>
              <a:rPr lang="en-US" sz="1600" dirty="0">
                <a:latin typeface="ITC Leawood Std Book" pitchFamily="18" charset="0"/>
              </a:rPr>
              <a:t>Appropriate back up protection is recommended such as a </a:t>
            </a:r>
            <a:r>
              <a:rPr lang="en-US" sz="1600" b="1" dirty="0">
                <a:solidFill>
                  <a:srgbClr val="FF0000"/>
                </a:solidFill>
                <a:latin typeface="ITC Leawood Std Book" pitchFamily="18" charset="0"/>
              </a:rPr>
              <a:t>shotgun with slugs </a:t>
            </a:r>
            <a:r>
              <a:rPr lang="en-US" sz="1600" dirty="0">
                <a:latin typeface="ITC Leawood Std Book" pitchFamily="18" charset="0"/>
              </a:rPr>
              <a:t>and proper load.</a:t>
            </a:r>
          </a:p>
          <a:p>
            <a:pPr marL="285750" indent="-285750" defTabSz="914400" eaLnBrk="1" hangingPunct="1">
              <a:spcAft>
                <a:spcPct val="50000"/>
              </a:spcAft>
              <a:buSzPct val="150000"/>
              <a:buFont typeface="Arial" pitchFamily="34" charset="0"/>
              <a:buChar char="•"/>
            </a:pPr>
            <a:r>
              <a:rPr lang="en-US" sz="1600" dirty="0">
                <a:latin typeface="ITC Leawood Std Book" pitchFamily="18" charset="0"/>
              </a:rPr>
              <a:t>Travel and </a:t>
            </a:r>
            <a:r>
              <a:rPr lang="en-US" sz="1600" b="1" dirty="0">
                <a:solidFill>
                  <a:srgbClr val="FF0000"/>
                </a:solidFill>
                <a:latin typeface="ITC Leawood Std Book" pitchFamily="18" charset="0"/>
              </a:rPr>
              <a:t>work in groups</a:t>
            </a:r>
            <a:r>
              <a:rPr lang="en-US" sz="1600" dirty="0">
                <a:latin typeface="ITC Leawood Std Book" pitchFamily="18" charset="0"/>
              </a:rPr>
              <a:t>.</a:t>
            </a:r>
          </a:p>
          <a:p>
            <a:pPr marL="285750" indent="-285750" defTabSz="914400" eaLnBrk="1" hangingPunct="1">
              <a:spcAft>
                <a:spcPct val="50000"/>
              </a:spcAft>
              <a:buSzPct val="150000"/>
              <a:buFont typeface="Arial" pitchFamily="34" charset="0"/>
              <a:buChar char="•"/>
            </a:pPr>
            <a:r>
              <a:rPr lang="en-US" sz="1600" dirty="0">
                <a:latin typeface="ITC Leawood Std Book" pitchFamily="18" charset="0"/>
              </a:rPr>
              <a:t>Carefully scan the area around you and in the distance. Polar bears can disappear and re-appear in the snow-covered environment.</a:t>
            </a:r>
          </a:p>
        </p:txBody>
      </p:sp>
      <p:sp>
        <p:nvSpPr>
          <p:cNvPr id="3" name="Rectangle 2"/>
          <p:cNvSpPr/>
          <p:nvPr/>
        </p:nvSpPr>
        <p:spPr>
          <a:xfrm>
            <a:off x="250414" y="1891748"/>
            <a:ext cx="5434349" cy="1446550"/>
          </a:xfrm>
          <a:prstGeom prst="rect">
            <a:avLst/>
          </a:prstGeom>
        </p:spPr>
        <p:txBody>
          <a:bodyPr wrap="square">
            <a:spAutoFit/>
          </a:bodyPr>
          <a:lstStyle/>
          <a:p>
            <a:pPr marL="285750" indent="-285750" defTabSz="914400" eaLnBrk="1" hangingPunct="1">
              <a:spcAft>
                <a:spcPct val="50000"/>
              </a:spcAft>
              <a:buClr>
                <a:schemeClr val="tx1"/>
              </a:buClr>
              <a:buSzPct val="150000"/>
              <a:buFont typeface="Arial" pitchFamily="34" charset="0"/>
              <a:buChar char="•"/>
            </a:pPr>
            <a:r>
              <a:rPr lang="en-US" sz="1600" b="1" dirty="0">
                <a:solidFill>
                  <a:srgbClr val="FF0000"/>
                </a:solidFill>
                <a:latin typeface="ITC Leawood Std Book" pitchFamily="18" charset="0"/>
              </a:rPr>
              <a:t>Cold temperatures </a:t>
            </a:r>
            <a:r>
              <a:rPr lang="en-US" sz="1600" dirty="0">
                <a:latin typeface="ITC Leawood Std Book" pitchFamily="18" charset="0"/>
              </a:rPr>
              <a:t>directly affect the Bear Spray distance, so the bear will need to be closer than what is recommended to be sprayed effectively.</a:t>
            </a:r>
          </a:p>
          <a:p>
            <a:pPr marL="285750" indent="-285750" defTabSz="914400" eaLnBrk="1" hangingPunct="1">
              <a:spcAft>
                <a:spcPct val="50000"/>
              </a:spcAft>
              <a:buSzPct val="150000"/>
              <a:buFont typeface="Arial" pitchFamily="34" charset="0"/>
              <a:buChar char="•"/>
            </a:pPr>
            <a:r>
              <a:rPr lang="en-US" sz="1600" dirty="0">
                <a:latin typeface="ITC Leawood Std Book" pitchFamily="18" charset="0"/>
              </a:rPr>
              <a:t>Carry Bear Spray in a bottle warmer, inside of an insulated pocket that is still readily accessible.</a:t>
            </a:r>
          </a:p>
        </p:txBody>
      </p:sp>
      <p:sp>
        <p:nvSpPr>
          <p:cNvPr id="9"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Polar Bears</a:t>
            </a:r>
            <a:endParaRPr lang="en-US" sz="3200" b="1" dirty="0">
              <a:solidFill>
                <a:srgbClr val="FF0000"/>
              </a:solidFill>
              <a:latin typeface="ITC Leawood Std Black" pitchFamily="18" charset="0"/>
            </a:endParaRPr>
          </a:p>
        </p:txBody>
      </p:sp>
    </p:spTree>
    <p:extLst>
      <p:ext uri="{BB962C8B-B14F-4D97-AF65-F5344CB8AC3E}">
        <p14:creationId xmlns:p14="http://schemas.microsoft.com/office/powerpoint/2010/main" val="40992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Box 2"/>
          <p:cNvSpPr txBox="1">
            <a:spLocks noChangeArrowheads="1"/>
          </p:cNvSpPr>
          <p:nvPr/>
        </p:nvSpPr>
        <p:spPr bwMode="auto">
          <a:xfrm>
            <a:off x="204716" y="808673"/>
            <a:ext cx="4582664"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marL="285750" indent="-285750" eaLnBrk="1" fontAlgn="b" hangingPunct="1">
              <a:buSzPct val="150000"/>
              <a:buFont typeface="Arial" panose="020B0604020202020204" pitchFamily="34" charset="0"/>
              <a:buChar char="•"/>
            </a:pPr>
            <a:r>
              <a:rPr lang="en-US" sz="1800" dirty="0">
                <a:latin typeface="ITC Leawood Std Book" pitchFamily="18" charset="0"/>
              </a:rPr>
              <a:t>Bear spray has been successfully used in deterring attacks by cougars, wolves and coyotes.  </a:t>
            </a:r>
          </a:p>
          <a:p>
            <a:pPr marL="285750" indent="-285750" eaLnBrk="1" fontAlgn="b" hangingPunct="1">
              <a:buSzPct val="150000"/>
              <a:buFont typeface="Arial" panose="020B0604020202020204" pitchFamily="34" charset="0"/>
              <a:buChar char="•"/>
            </a:pPr>
            <a:endParaRPr lang="en-US" sz="1000" dirty="0">
              <a:latin typeface="ITC Leawood Std Book" pitchFamily="18" charset="0"/>
            </a:endParaRPr>
          </a:p>
          <a:p>
            <a:pPr marL="285750" indent="-285750" eaLnBrk="1" fontAlgn="b" hangingPunct="1">
              <a:buSzPct val="150000"/>
              <a:buFont typeface="Arial" panose="020B0604020202020204" pitchFamily="34" charset="0"/>
              <a:buChar char="•"/>
            </a:pPr>
            <a:r>
              <a:rPr lang="en-US" sz="1800" dirty="0">
                <a:latin typeface="ITC Leawood Std Book" pitchFamily="18" charset="0"/>
              </a:rPr>
              <a:t>As with charging bears, </a:t>
            </a:r>
            <a:r>
              <a:rPr lang="en-US" sz="1800" b="1" dirty="0">
                <a:solidFill>
                  <a:srgbClr val="FF0000"/>
                </a:solidFill>
                <a:latin typeface="ITC Leawood Std Book" pitchFamily="18" charset="0"/>
              </a:rPr>
              <a:t>additional sprays </a:t>
            </a:r>
            <a:r>
              <a:rPr lang="en-US" sz="1800" dirty="0">
                <a:latin typeface="ITC Leawood Std Book" pitchFamily="18" charset="0"/>
              </a:rPr>
              <a:t>(</a:t>
            </a:r>
            <a:r>
              <a:rPr lang="en-US" sz="1800" b="1" dirty="0">
                <a:solidFill>
                  <a:srgbClr val="FF0000"/>
                </a:solidFill>
                <a:latin typeface="ITC Leawood Std Book" pitchFamily="18" charset="0"/>
              </a:rPr>
              <a:t>up to two or three times</a:t>
            </a:r>
            <a:r>
              <a:rPr lang="en-US" sz="1800" dirty="0">
                <a:latin typeface="ITC Leawood Std Book" pitchFamily="18" charset="0"/>
              </a:rPr>
              <a:t>) were sometimes needed to stop the aggressive advances.</a:t>
            </a:r>
          </a:p>
          <a:p>
            <a:pPr marL="171450" indent="-171450" eaLnBrk="1" fontAlgn="b" hangingPunct="1">
              <a:buSzPct val="150000"/>
              <a:buFont typeface="Arial" panose="020B0604020202020204" pitchFamily="34" charset="0"/>
              <a:buChar char="•"/>
            </a:pPr>
            <a:endParaRPr lang="en-US" sz="1000" dirty="0">
              <a:latin typeface="ITC Leawood Std Book" pitchFamily="18" charset="0"/>
            </a:endParaRPr>
          </a:p>
          <a:p>
            <a:pPr marL="285750" indent="-285750" eaLnBrk="1" fontAlgn="b" hangingPunct="1">
              <a:buSzPct val="150000"/>
              <a:buFont typeface="Arial" panose="020B0604020202020204" pitchFamily="34" charset="0"/>
              <a:buChar char="•"/>
            </a:pPr>
            <a:r>
              <a:rPr lang="en-US" sz="1800" dirty="0">
                <a:latin typeface="ITC Leawood Std Book" pitchFamily="18" charset="0"/>
              </a:rPr>
              <a:t>There is only anecdotal evidence for this and there has been no formal EPA testing to verify its effectiveness.  Because of this, bear spray </a:t>
            </a:r>
            <a:r>
              <a:rPr lang="en-US" sz="1800" b="1" dirty="0">
                <a:solidFill>
                  <a:srgbClr val="FF0000"/>
                </a:solidFill>
                <a:latin typeface="ITC Leawood Std Book" pitchFamily="18" charset="0"/>
              </a:rPr>
              <a:t>cannot be sold for use on other animals</a:t>
            </a:r>
            <a:r>
              <a:rPr lang="en-US" sz="1800" dirty="0">
                <a:latin typeface="ITC Leawood Std Book" pitchFamily="18" charset="0"/>
              </a:rPr>
              <a:t>, but individuals can use it in self-defense against them.</a:t>
            </a:r>
          </a:p>
          <a:p>
            <a:pPr marL="285750" indent="-285750" eaLnBrk="1" fontAlgn="b" hangingPunct="1">
              <a:buSzPct val="150000"/>
              <a:buFont typeface="Arial" panose="020B0604020202020204" pitchFamily="34" charset="0"/>
              <a:buChar char="•"/>
            </a:pPr>
            <a:endParaRPr lang="en-US" sz="800" b="1" dirty="0">
              <a:latin typeface="ITC Leawood Std Book" pitchFamily="18" charset="0"/>
            </a:endParaRPr>
          </a:p>
          <a:p>
            <a:pPr marL="285750" indent="-285750" eaLnBrk="1" fontAlgn="b" hangingPunct="1">
              <a:buSzPct val="150000"/>
              <a:buFont typeface="Arial" panose="020B0604020202020204" pitchFamily="34" charset="0"/>
              <a:buChar char="•"/>
            </a:pPr>
            <a:r>
              <a:rPr lang="en-US" sz="1800" dirty="0">
                <a:latin typeface="ITC Leawood Std Book" pitchFamily="18" charset="0"/>
              </a:rPr>
              <a:t>Use the same techniques for spraying bears to spray cougars, wolves and coyotes.</a:t>
            </a:r>
          </a:p>
        </p:txBody>
      </p:sp>
      <p:pic>
        <p:nvPicPr>
          <p:cNvPr id="95235" name="Picture 4" descr="img130"/>
          <p:cNvPicPr>
            <a:picLocks noChangeAspect="1" noChangeArrowheads="1"/>
          </p:cNvPicPr>
          <p:nvPr/>
        </p:nvPicPr>
        <p:blipFill>
          <a:blip r:embed="rId2">
            <a:extLst>
              <a:ext uri="{28A0092B-C50C-407E-A947-70E740481C1C}">
                <a14:useLocalDpi xmlns:a14="http://schemas.microsoft.com/office/drawing/2010/main" val="0"/>
              </a:ext>
            </a:extLst>
          </a:blip>
          <a:srcRect l="24451" t="29881" r="9248"/>
          <a:stretch>
            <a:fillRect/>
          </a:stretch>
        </p:blipFill>
        <p:spPr bwMode="auto">
          <a:xfrm>
            <a:off x="4787380" y="912827"/>
            <a:ext cx="4029075" cy="281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Cougars, Wolves, Coyotes</a:t>
            </a:r>
            <a:endParaRPr lang="en-US" sz="3200" b="1" dirty="0">
              <a:solidFill>
                <a:srgbClr val="FF0000"/>
              </a:solidFill>
              <a:latin typeface="ITC Leawood Std Black" pitchFamily="18" charset="0"/>
            </a:endParaRPr>
          </a:p>
        </p:txBody>
      </p:sp>
      <p:pic>
        <p:nvPicPr>
          <p:cNvPr id="1026" name="Picture 2" descr="C:\Documents and Settings\Owner\My Documents\My Pictures\bearslide_175-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380" y="3834964"/>
            <a:ext cx="4029075" cy="2683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Visualizing Bear Encounters</a:t>
            </a:r>
            <a:endParaRPr lang="en-US" sz="3200" b="1" dirty="0">
              <a:solidFill>
                <a:srgbClr val="FF0000"/>
              </a:solidFill>
              <a:latin typeface="ITC Leawood Std Black" pitchFamily="18" charset="0"/>
            </a:endParaRPr>
          </a:p>
        </p:txBody>
      </p:sp>
      <p:sp>
        <p:nvSpPr>
          <p:cNvPr id="8" name="Text Box 7"/>
          <p:cNvSpPr txBox="1">
            <a:spLocks noChangeArrowheads="1"/>
          </p:cNvSpPr>
          <p:nvPr/>
        </p:nvSpPr>
        <p:spPr bwMode="auto">
          <a:xfrm>
            <a:off x="95002" y="3211491"/>
            <a:ext cx="9048998"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57200" indent="-4572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marL="285750" indent="-285750" defTabSz="914400" eaLnBrk="1" hangingPunct="1">
              <a:spcAft>
                <a:spcPct val="50000"/>
              </a:spcAft>
              <a:buSzPct val="150000"/>
              <a:buFont typeface="Arial" pitchFamily="34" charset="0"/>
              <a:buChar char="•"/>
            </a:pPr>
            <a:r>
              <a:rPr lang="en-US" sz="1600" dirty="0">
                <a:latin typeface="ITC Leawood Std Book" pitchFamily="18" charset="0"/>
              </a:rPr>
              <a:t>Practice removing the bear spray canister from the holster until it is </a:t>
            </a:r>
            <a:r>
              <a:rPr lang="en-US" sz="1600" b="1" dirty="0">
                <a:solidFill>
                  <a:srgbClr val="FF0000"/>
                </a:solidFill>
                <a:latin typeface="ITC Leawood Std Book" pitchFamily="18" charset="0"/>
              </a:rPr>
              <a:t>spontaneous</a:t>
            </a:r>
            <a:r>
              <a:rPr lang="en-US" sz="1600" dirty="0">
                <a:latin typeface="ITC Leawood Std Book" pitchFamily="18" charset="0"/>
              </a:rPr>
              <a:t>. </a:t>
            </a:r>
          </a:p>
          <a:p>
            <a:pPr marL="285750" indent="-285750" defTabSz="914400" eaLnBrk="1" hangingPunct="1">
              <a:spcAft>
                <a:spcPct val="50000"/>
              </a:spcAft>
              <a:buSzPct val="150000"/>
              <a:buFont typeface="Arial" pitchFamily="34" charset="0"/>
              <a:buChar char="•"/>
            </a:pPr>
            <a:r>
              <a:rPr lang="en-US" sz="1600" dirty="0">
                <a:latin typeface="ITC Leawood Std Book" pitchFamily="18" charset="0"/>
              </a:rPr>
              <a:t>Practice removing the safety wedge until it is </a:t>
            </a:r>
            <a:r>
              <a:rPr lang="en-US" sz="1600" b="1" dirty="0">
                <a:solidFill>
                  <a:srgbClr val="FF0000"/>
                </a:solidFill>
                <a:latin typeface="ITC Leawood Std Book" pitchFamily="18" charset="0"/>
              </a:rPr>
              <a:t>spontaneous</a:t>
            </a:r>
            <a:r>
              <a:rPr lang="en-US" sz="1600" dirty="0">
                <a:latin typeface="ITC Leawood Std Book" pitchFamily="18" charset="0"/>
              </a:rPr>
              <a:t>. </a:t>
            </a:r>
          </a:p>
          <a:p>
            <a:pPr marL="285750" indent="-285750" defTabSz="914400" eaLnBrk="1" hangingPunct="1">
              <a:spcAft>
                <a:spcPct val="50000"/>
              </a:spcAft>
              <a:buSzPct val="150000"/>
              <a:buFont typeface="Arial" pitchFamily="34" charset="0"/>
              <a:buChar char="•"/>
            </a:pPr>
            <a:r>
              <a:rPr lang="en-US" sz="1600" dirty="0">
                <a:latin typeface="ITC Leawood Std Book" pitchFamily="18" charset="0"/>
              </a:rPr>
              <a:t>Practice holding the can firmly with either one hand or two hands until it </a:t>
            </a:r>
            <a:br>
              <a:rPr lang="en-US" sz="1600" dirty="0">
                <a:latin typeface="ITC Leawood Std Book" pitchFamily="18" charset="0"/>
              </a:rPr>
            </a:br>
            <a:r>
              <a:rPr lang="en-US" sz="1600" dirty="0">
                <a:latin typeface="ITC Leawood Std Book" pitchFamily="18" charset="0"/>
              </a:rPr>
              <a:t>is </a:t>
            </a:r>
            <a:r>
              <a:rPr lang="en-US" sz="1600" b="1" dirty="0">
                <a:solidFill>
                  <a:srgbClr val="FF0000"/>
                </a:solidFill>
                <a:latin typeface="ITC Leawood Std Book" pitchFamily="18" charset="0"/>
              </a:rPr>
              <a:t>spontaneous</a:t>
            </a:r>
            <a:r>
              <a:rPr lang="en-US" sz="1600" dirty="0">
                <a:latin typeface="ITC Leawood Std Book" pitchFamily="18" charset="0"/>
              </a:rPr>
              <a:t>. </a:t>
            </a:r>
          </a:p>
          <a:p>
            <a:pPr marL="285750" indent="-285750" defTabSz="914400" eaLnBrk="1" hangingPunct="1">
              <a:spcAft>
                <a:spcPct val="50000"/>
              </a:spcAft>
              <a:buSzPct val="150000"/>
              <a:buFont typeface="Arial" pitchFamily="34" charset="0"/>
              <a:buChar char="•"/>
            </a:pPr>
            <a:r>
              <a:rPr lang="en-US" sz="1600" dirty="0">
                <a:latin typeface="ITC Leawood Std Book" pitchFamily="18" charset="0"/>
              </a:rPr>
              <a:t>Practice directing the canister </a:t>
            </a:r>
            <a:r>
              <a:rPr lang="en-US" sz="1600" b="1" dirty="0">
                <a:solidFill>
                  <a:srgbClr val="FF0000"/>
                </a:solidFill>
                <a:latin typeface="ITC Leawood Std Book" pitchFamily="18" charset="0"/>
              </a:rPr>
              <a:t>slightly downward</a:t>
            </a:r>
            <a:r>
              <a:rPr lang="en-US" sz="1600" dirty="0">
                <a:solidFill>
                  <a:srgbClr val="FF0000"/>
                </a:solidFill>
                <a:latin typeface="ITC Leawood Std Book" pitchFamily="18" charset="0"/>
              </a:rPr>
              <a:t> </a:t>
            </a:r>
            <a:r>
              <a:rPr lang="en-US" sz="1600" dirty="0">
                <a:latin typeface="ITC Leawood Std Book" pitchFamily="18" charset="0"/>
              </a:rPr>
              <a:t>so the spray </a:t>
            </a:r>
            <a:r>
              <a:rPr lang="en-US" sz="1600" b="1" dirty="0">
                <a:solidFill>
                  <a:srgbClr val="FF0000"/>
                </a:solidFill>
                <a:latin typeface="ITC Leawood Std Book" pitchFamily="18" charset="0"/>
              </a:rPr>
              <a:t>billows up </a:t>
            </a:r>
            <a:r>
              <a:rPr lang="en-US" sz="1600" dirty="0">
                <a:latin typeface="ITC Leawood Std Book" pitchFamily="18" charset="0"/>
              </a:rPr>
              <a:t>in front of the bear. </a:t>
            </a:r>
          </a:p>
          <a:p>
            <a:pPr marL="285750" indent="-285750" defTabSz="914400" eaLnBrk="1" hangingPunct="1">
              <a:spcAft>
                <a:spcPct val="50000"/>
              </a:spcAft>
              <a:buClr>
                <a:schemeClr val="tx1"/>
              </a:buClr>
              <a:buSzPct val="150000"/>
              <a:buFont typeface="Arial" pitchFamily="34" charset="0"/>
              <a:buChar char="•"/>
            </a:pPr>
            <a:r>
              <a:rPr lang="en-US" sz="1600" b="1" dirty="0">
                <a:solidFill>
                  <a:srgbClr val="FF0000"/>
                </a:solidFill>
                <a:latin typeface="ITC Leawood Std Book" pitchFamily="18" charset="0"/>
              </a:rPr>
              <a:t>Use mental visualization</a:t>
            </a:r>
            <a:r>
              <a:rPr lang="en-US" sz="1600" dirty="0">
                <a:latin typeface="ITC Leawood Std Book" pitchFamily="18" charset="0"/>
              </a:rPr>
              <a:t> to prepare yourself for a charge that may never happen. </a:t>
            </a:r>
          </a:p>
          <a:p>
            <a:pPr marL="285750" indent="-285750" defTabSz="914400" eaLnBrk="1" hangingPunct="1">
              <a:spcAft>
                <a:spcPct val="50000"/>
              </a:spcAft>
              <a:buSzPct val="150000"/>
              <a:buFont typeface="Arial" pitchFamily="34" charset="0"/>
              <a:buChar char="•"/>
            </a:pPr>
            <a:r>
              <a:rPr lang="en-US" sz="1600" dirty="0">
                <a:latin typeface="ITC Leawood Std Book" pitchFamily="18" charset="0"/>
              </a:rPr>
              <a:t>Use your </a:t>
            </a:r>
            <a:r>
              <a:rPr lang="en-US" sz="1600" b="1" dirty="0">
                <a:solidFill>
                  <a:srgbClr val="FF0000"/>
                </a:solidFill>
                <a:latin typeface="ITC Leawood Std Book" pitchFamily="18" charset="0"/>
              </a:rPr>
              <a:t>ears</a:t>
            </a:r>
            <a:r>
              <a:rPr lang="en-US" sz="1600" dirty="0">
                <a:latin typeface="ITC Leawood Std Book" pitchFamily="18" charset="0"/>
              </a:rPr>
              <a:t>, </a:t>
            </a:r>
            <a:r>
              <a:rPr lang="en-US" sz="1600" b="1" dirty="0">
                <a:solidFill>
                  <a:srgbClr val="FF0000"/>
                </a:solidFill>
                <a:latin typeface="ITC Leawood Std Book" pitchFamily="18" charset="0"/>
              </a:rPr>
              <a:t>eyes</a:t>
            </a:r>
            <a:r>
              <a:rPr lang="en-US" sz="1600" dirty="0">
                <a:latin typeface="ITC Leawood Std Book" pitchFamily="18" charset="0"/>
              </a:rPr>
              <a:t>, and </a:t>
            </a:r>
            <a:r>
              <a:rPr lang="en-US" sz="1600" b="1" dirty="0">
                <a:solidFill>
                  <a:srgbClr val="FF0000"/>
                </a:solidFill>
                <a:latin typeface="ITC Leawood Std Book" pitchFamily="18" charset="0"/>
              </a:rPr>
              <a:t>nose</a:t>
            </a:r>
            <a:r>
              <a:rPr lang="en-US" sz="1600" dirty="0">
                <a:latin typeface="ITC Leawood Std Book" pitchFamily="18" charset="0"/>
              </a:rPr>
              <a:t> to be aware of your surroundings and your </a:t>
            </a:r>
            <a:r>
              <a:rPr lang="en-US" sz="1600" b="1" dirty="0">
                <a:solidFill>
                  <a:srgbClr val="FF0000"/>
                </a:solidFill>
                <a:latin typeface="ITC Leawood Std Book" pitchFamily="18" charset="0"/>
              </a:rPr>
              <a:t>voice </a:t>
            </a:r>
            <a:r>
              <a:rPr lang="en-US" sz="1600" dirty="0">
                <a:latin typeface="ITC Leawood Std Book" pitchFamily="18" charset="0"/>
              </a:rPr>
              <a:t>to </a:t>
            </a:r>
            <a:br>
              <a:rPr lang="en-US" sz="1600" dirty="0">
                <a:latin typeface="ITC Leawood Std Book" pitchFamily="18" charset="0"/>
              </a:rPr>
            </a:br>
            <a:r>
              <a:rPr lang="en-US" sz="1600" dirty="0">
                <a:latin typeface="ITC Leawood Std Book" pitchFamily="18" charset="0"/>
              </a:rPr>
              <a:t>call out, “Oh bear, hey bear,” to let bears know you are coming down the trail.</a:t>
            </a:r>
          </a:p>
          <a:p>
            <a:pPr marL="285750" indent="-285750" defTabSz="914400" eaLnBrk="1" hangingPunct="1">
              <a:spcAft>
                <a:spcPct val="50000"/>
              </a:spcAft>
              <a:buSzPct val="150000"/>
              <a:buFont typeface="Arial" pitchFamily="34" charset="0"/>
              <a:buChar char="•"/>
            </a:pPr>
            <a:r>
              <a:rPr lang="en-US" sz="1600" dirty="0">
                <a:latin typeface="ITC Leawood Std Book" pitchFamily="18" charset="0"/>
              </a:rPr>
              <a:t>Learn to identify </a:t>
            </a:r>
            <a:r>
              <a:rPr lang="en-US" sz="1600" b="1" dirty="0">
                <a:solidFill>
                  <a:srgbClr val="FF0000"/>
                </a:solidFill>
                <a:latin typeface="ITC Leawood Std Book" pitchFamily="18" charset="0"/>
              </a:rPr>
              <a:t>bear activity signs</a:t>
            </a:r>
            <a:r>
              <a:rPr lang="en-US" sz="1600" dirty="0">
                <a:latin typeface="ITC Leawood Std Book" pitchFamily="18" charset="0"/>
              </a:rPr>
              <a:t>, such as scat, diggings, rocks and logs rolled </a:t>
            </a:r>
            <a:br>
              <a:rPr lang="en-US" sz="1600" dirty="0">
                <a:latin typeface="ITC Leawood Std Book" pitchFamily="18" charset="0"/>
              </a:rPr>
            </a:br>
            <a:r>
              <a:rPr lang="en-US" sz="1600" dirty="0">
                <a:latin typeface="ITC Leawood Std Book" pitchFamily="18" charset="0"/>
              </a:rPr>
              <a:t>over, claw marks, and pungent smells. </a:t>
            </a:r>
          </a:p>
          <a:p>
            <a:pPr marL="285750" indent="-285750" defTabSz="914400" eaLnBrk="1" hangingPunct="1">
              <a:spcAft>
                <a:spcPct val="50000"/>
              </a:spcAft>
              <a:buSzPct val="150000"/>
              <a:buFont typeface="Arial" pitchFamily="34" charset="0"/>
              <a:buChar char="•"/>
            </a:pPr>
            <a:endParaRPr lang="en-US" sz="1600" dirty="0">
              <a:latin typeface="ITC Leawood Std Medium" pitchFamily="18" charset="0"/>
            </a:endParaRPr>
          </a:p>
        </p:txBody>
      </p:sp>
      <p:pic>
        <p:nvPicPr>
          <p:cNvPr id="3076" name="Picture 4" descr="C:\Documents and Settings\Owner\My Documents\My Pictures\bearslide_159-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8240" y="690623"/>
            <a:ext cx="3608078" cy="241358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Documents and Settings\Owner\My Documents\My Pictures\bearslide_1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5856" y="690625"/>
            <a:ext cx="2410951" cy="2413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53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6" name="Text Box 6"/>
          <p:cNvSpPr txBox="1">
            <a:spLocks noChangeArrowheads="1"/>
          </p:cNvSpPr>
          <p:nvPr/>
        </p:nvSpPr>
        <p:spPr bwMode="auto">
          <a:xfrm>
            <a:off x="2278063" y="1020763"/>
            <a:ext cx="18197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defRPr/>
            </a:pPr>
            <a:r>
              <a:rPr lang="en-US" sz="1800" b="1" dirty="0">
                <a:latin typeface="ITC Leawood Std Medium" pitchFamily="18" charset="0"/>
              </a:rPr>
              <a:t>The scenario:</a:t>
            </a:r>
          </a:p>
        </p:txBody>
      </p:sp>
      <p:sp>
        <p:nvSpPr>
          <p:cNvPr id="107527" name="Text Box 7"/>
          <p:cNvSpPr txBox="1">
            <a:spLocks noChangeArrowheads="1"/>
          </p:cNvSpPr>
          <p:nvPr/>
        </p:nvSpPr>
        <p:spPr bwMode="auto">
          <a:xfrm>
            <a:off x="2312988" y="1701800"/>
            <a:ext cx="663575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defRPr/>
            </a:pPr>
            <a:r>
              <a:rPr lang="en-US" sz="1800" dirty="0">
                <a:latin typeface="ITC Leawood Std Book" pitchFamily="18" charset="0"/>
              </a:rPr>
              <a:t>You are hunting, hiking or working off trail in a bushy area and you have seen lots of bear sign.</a:t>
            </a:r>
          </a:p>
          <a:p>
            <a:pPr defTabSz="914400" eaLnBrk="1" hangingPunct="1">
              <a:defRPr/>
            </a:pPr>
            <a:endParaRPr lang="en-US" sz="1800" dirty="0">
              <a:latin typeface="ITC Leawood Std Book" pitchFamily="18" charset="0"/>
            </a:endParaRPr>
          </a:p>
          <a:p>
            <a:pPr defTabSz="914400" eaLnBrk="1" hangingPunct="1">
              <a:defRPr/>
            </a:pPr>
            <a:r>
              <a:rPr lang="en-US" sz="1800" dirty="0">
                <a:latin typeface="ITC Leawood Std Book" pitchFamily="18" charset="0"/>
              </a:rPr>
              <a:t>How prepared are you for a bear encounter and what would you do?</a:t>
            </a:r>
          </a:p>
        </p:txBody>
      </p:sp>
      <p:sp>
        <p:nvSpPr>
          <p:cNvPr id="107528" name="Text Box 8"/>
          <p:cNvSpPr txBox="1">
            <a:spLocks noChangeArrowheads="1"/>
          </p:cNvSpPr>
          <p:nvPr/>
        </p:nvSpPr>
        <p:spPr bwMode="auto">
          <a:xfrm>
            <a:off x="2312988" y="3817938"/>
            <a:ext cx="615411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defRPr/>
            </a:pPr>
            <a:r>
              <a:rPr lang="en-US" sz="1800" b="1" dirty="0">
                <a:latin typeface="ITC Leawood Std Medium" pitchFamily="18" charset="0"/>
              </a:rPr>
              <a:t>Are you ready?</a:t>
            </a:r>
          </a:p>
          <a:p>
            <a:pPr defTabSz="914400" eaLnBrk="1" hangingPunct="1">
              <a:defRPr/>
            </a:pPr>
            <a:endParaRPr lang="en-US" sz="1800" b="1" dirty="0">
              <a:latin typeface="ITC Leawood Std Medium" pitchFamily="18" charset="0"/>
            </a:endParaRPr>
          </a:p>
          <a:p>
            <a:pPr defTabSz="914400" eaLnBrk="1" hangingPunct="1">
              <a:defRPr/>
            </a:pPr>
            <a:r>
              <a:rPr lang="en-US" sz="1800" b="1" dirty="0">
                <a:latin typeface="ITC Leawood Std Medium" pitchFamily="18" charset="0"/>
              </a:rPr>
              <a:t>Are you practicing </a:t>
            </a:r>
            <a:r>
              <a:rPr lang="en-US" sz="1800" b="1" dirty="0">
                <a:solidFill>
                  <a:srgbClr val="FF0000"/>
                </a:solidFill>
                <a:latin typeface="ITC Leawood Std Medium" pitchFamily="18" charset="0"/>
              </a:rPr>
              <a:t>bear awareness</a:t>
            </a:r>
            <a:r>
              <a:rPr lang="en-US" sz="1800" b="1" dirty="0">
                <a:latin typeface="ITC Leawood Std Medium" pitchFamily="18" charset="0"/>
              </a:rPr>
              <a:t>?</a:t>
            </a:r>
          </a:p>
        </p:txBody>
      </p:sp>
      <p:pic>
        <p:nvPicPr>
          <p:cNvPr id="9" name="Picture 10"/>
          <p:cNvPicPr>
            <a:picLocks noChangeAspect="1" noChangeArrowheads="1"/>
          </p:cNvPicPr>
          <p:nvPr/>
        </p:nvPicPr>
        <p:blipFill>
          <a:blip r:embed="rId2"/>
          <a:srcRect/>
          <a:stretch>
            <a:fillRect/>
          </a:stretch>
        </p:blipFill>
        <p:spPr bwMode="auto">
          <a:xfrm>
            <a:off x="-231775" y="709613"/>
            <a:ext cx="2489200" cy="5705475"/>
          </a:xfrm>
          <a:prstGeom prst="rect">
            <a:avLst/>
          </a:prstGeom>
          <a:noFill/>
          <a:ln w="9525">
            <a:noFill/>
            <a:miter lim="800000"/>
            <a:headEnd/>
            <a:tailEnd/>
          </a:ln>
        </p:spPr>
      </p:pic>
      <p:sp>
        <p:nvSpPr>
          <p:cNvPr id="10" name="Rectangle 9"/>
          <p:cNvSpPr/>
          <p:nvPr/>
        </p:nvSpPr>
        <p:spPr>
          <a:xfrm>
            <a:off x="1140031" y="6258296"/>
            <a:ext cx="973777" cy="28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8"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Test What You’ve Learned</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8548" name="Text Box 4"/>
          <p:cNvSpPr txBox="1">
            <a:spLocks noChangeArrowheads="1"/>
          </p:cNvSpPr>
          <p:nvPr/>
        </p:nvSpPr>
        <p:spPr bwMode="auto">
          <a:xfrm>
            <a:off x="2665413" y="2327275"/>
            <a:ext cx="35687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defRPr/>
            </a:pPr>
            <a:r>
              <a:rPr lang="en-US" sz="6000" dirty="0"/>
              <a:t>Video here</a:t>
            </a:r>
          </a:p>
        </p:txBody>
      </p:sp>
      <p:pic>
        <p:nvPicPr>
          <p:cNvPr id="86021" name="Bear Behind Bushes.wmv">
            <a:hlinkClick r:id="" action="ppaction://media"/>
          </p:cNvPr>
          <p:cNvPicPr>
            <a:picLocks noChangeAspect="1" noChangeArrowheads="1"/>
          </p:cNvPicPr>
          <p:nvPr>
            <a:videoFile r:link="rId1"/>
            <p:extLst>
              <p:ext uri="{DAA4B4D4-6D71-4841-9C94-3DE7FCFB9230}">
                <p14:media xmlns:p14="http://schemas.microsoft.com/office/powerpoint/2010/main" r:embed="rId2">
                  <p14:trim end="2487.7712"/>
                </p14:media>
              </p:ext>
            </p:extLst>
          </p:nvPr>
        </p:nvPicPr>
        <p:blipFill>
          <a:blip r:embed="rId4">
            <a:extLst>
              <a:ext uri="{28A0092B-C50C-407E-A947-70E740481C1C}">
                <a14:useLocalDpi xmlns:a14="http://schemas.microsoft.com/office/drawing/2010/main" val="0"/>
              </a:ext>
            </a:extLst>
          </a:blip>
          <a:srcRect/>
          <a:stretch>
            <a:fillRect/>
          </a:stretch>
        </p:blipFill>
        <p:spPr bwMode="auto">
          <a:xfrm>
            <a:off x="0" y="28575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advTm="16000">
        <p:fade/>
      </p:transition>
    </mc:Choice>
    <mc:Fallback xmlns="">
      <p:transition spd="med" advTm="16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484" fill="hold"/>
                                        <p:tgtEl>
                                          <p:spTgt spid="860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6021"/>
                </p:tgtEl>
              </p:cMediaNode>
            </p:video>
            <p:seq concurrent="1" nextAc="seek">
              <p:cTn id="8" restart="whenNotActive" fill="hold" evtFilter="cancelBubble" nodeType="interactiveSeq">
                <p:stCondLst>
                  <p:cond evt="onClick" delay="0">
                    <p:tgtEl>
                      <p:spTgt spid="8602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86021"/>
                                        </p:tgtEl>
                                      </p:cBhvr>
                                    </p:cmd>
                                  </p:childTnLst>
                                </p:cTn>
                              </p:par>
                            </p:childTnLst>
                          </p:cTn>
                        </p:par>
                      </p:childTnLst>
                    </p:cTn>
                  </p:par>
                </p:childTnLst>
              </p:cTn>
              <p:nextCondLst>
                <p:cond evt="onClick" delay="0">
                  <p:tgtEl>
                    <p:spTgt spid="86021"/>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6" name="Text Box 6"/>
          <p:cNvSpPr txBox="1">
            <a:spLocks noChangeArrowheads="1"/>
          </p:cNvSpPr>
          <p:nvPr/>
        </p:nvSpPr>
        <p:spPr bwMode="auto">
          <a:xfrm>
            <a:off x="2278063" y="1020763"/>
            <a:ext cx="18181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defRPr/>
            </a:pPr>
            <a:r>
              <a:rPr lang="en-US" sz="1800" dirty="0">
                <a:latin typeface="ITC Leawood Std Medium" pitchFamily="18" charset="0"/>
              </a:rPr>
              <a:t>The scenario:</a:t>
            </a:r>
          </a:p>
        </p:txBody>
      </p:sp>
      <p:sp>
        <p:nvSpPr>
          <p:cNvPr id="107527" name="Text Box 7"/>
          <p:cNvSpPr txBox="1">
            <a:spLocks noChangeArrowheads="1"/>
          </p:cNvSpPr>
          <p:nvPr/>
        </p:nvSpPr>
        <p:spPr bwMode="auto">
          <a:xfrm>
            <a:off x="2312988" y="1477963"/>
            <a:ext cx="663575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r>
              <a:rPr lang="en-US" sz="1800" dirty="0">
                <a:latin typeface="ITC Leawood Std Book" pitchFamily="18" charset="0"/>
              </a:rPr>
              <a:t>You are hiking in bear country and you come upon a photographer and tourists watching a bear eat clover.  It is non-aggressive.  Do you take out your camera and start taking photos?</a:t>
            </a:r>
          </a:p>
          <a:p>
            <a:pPr defTabSz="914400" eaLnBrk="1" hangingPunct="1"/>
            <a:endParaRPr lang="en-US" sz="1800" dirty="0">
              <a:latin typeface="ITC Leawood Std Book" pitchFamily="18" charset="0"/>
            </a:endParaRPr>
          </a:p>
          <a:p>
            <a:pPr defTabSz="914400" eaLnBrk="1" hangingPunct="1"/>
            <a:r>
              <a:rPr lang="en-US" sz="1800" dirty="0">
                <a:latin typeface="ITC Leawood Std Book" pitchFamily="18" charset="0"/>
              </a:rPr>
              <a:t>How prepared are you for a bear encounter and what would you do?</a:t>
            </a:r>
          </a:p>
        </p:txBody>
      </p:sp>
      <p:sp>
        <p:nvSpPr>
          <p:cNvPr id="107528" name="Text Box 8"/>
          <p:cNvSpPr txBox="1">
            <a:spLocks noChangeArrowheads="1"/>
          </p:cNvSpPr>
          <p:nvPr/>
        </p:nvSpPr>
        <p:spPr bwMode="auto">
          <a:xfrm>
            <a:off x="2312988" y="3817938"/>
            <a:ext cx="521811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defRPr/>
            </a:pPr>
            <a:r>
              <a:rPr lang="en-US" sz="1800" b="1" dirty="0">
                <a:latin typeface="ITC Leawood Std Medium" pitchFamily="18" charset="0"/>
              </a:rPr>
              <a:t>Are you ready?</a:t>
            </a:r>
          </a:p>
          <a:p>
            <a:pPr defTabSz="914400" eaLnBrk="1" hangingPunct="1">
              <a:defRPr/>
            </a:pPr>
            <a:endParaRPr lang="en-US" sz="1800" b="1" dirty="0">
              <a:latin typeface="ITC Leawood Std Medium" pitchFamily="18" charset="0"/>
            </a:endParaRPr>
          </a:p>
          <a:p>
            <a:pPr defTabSz="914400" eaLnBrk="1" hangingPunct="1">
              <a:defRPr/>
            </a:pPr>
            <a:r>
              <a:rPr lang="en-US" sz="1800" b="1" dirty="0">
                <a:latin typeface="ITC Leawood Std Medium" pitchFamily="18" charset="0"/>
              </a:rPr>
              <a:t>Are you practicing </a:t>
            </a:r>
            <a:r>
              <a:rPr lang="en-US" sz="1800" b="1" dirty="0">
                <a:solidFill>
                  <a:srgbClr val="FF0000"/>
                </a:solidFill>
                <a:latin typeface="ITC Leawood Std Medium" pitchFamily="18" charset="0"/>
              </a:rPr>
              <a:t>bear awareness</a:t>
            </a:r>
            <a:r>
              <a:rPr lang="en-US" sz="1800" b="1" dirty="0">
                <a:latin typeface="ITC Leawood Std Medium" pitchFamily="18" charset="0"/>
              </a:rPr>
              <a:t>?</a:t>
            </a:r>
          </a:p>
        </p:txBody>
      </p:sp>
      <p:pic>
        <p:nvPicPr>
          <p:cNvPr id="9" name="Picture 10"/>
          <p:cNvPicPr>
            <a:picLocks noChangeAspect="1" noChangeArrowheads="1"/>
          </p:cNvPicPr>
          <p:nvPr/>
        </p:nvPicPr>
        <p:blipFill>
          <a:blip r:embed="rId2"/>
          <a:srcRect/>
          <a:stretch>
            <a:fillRect/>
          </a:stretch>
        </p:blipFill>
        <p:spPr bwMode="auto">
          <a:xfrm>
            <a:off x="-231775" y="709613"/>
            <a:ext cx="2489200" cy="5705475"/>
          </a:xfrm>
          <a:prstGeom prst="rect">
            <a:avLst/>
          </a:prstGeom>
          <a:noFill/>
          <a:ln w="9525">
            <a:noFill/>
            <a:miter lim="800000"/>
            <a:headEnd/>
            <a:tailEnd/>
          </a:ln>
        </p:spPr>
      </p:pic>
      <p:sp>
        <p:nvSpPr>
          <p:cNvPr id="10" name="Rectangle 9"/>
          <p:cNvSpPr/>
          <p:nvPr/>
        </p:nvSpPr>
        <p:spPr>
          <a:xfrm>
            <a:off x="1140031" y="6258296"/>
            <a:ext cx="973777" cy="28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8"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Test What You’ve Learned</a:t>
            </a:r>
            <a:endParaRPr lang="en-US" sz="3200" b="1" dirty="0">
              <a:solidFill>
                <a:srgbClr val="FF0000"/>
              </a:solidFill>
              <a:latin typeface="ITC Leawood Std Black" pitchFamily="18" charset="0"/>
            </a:endParaRPr>
          </a:p>
        </p:txBody>
      </p:sp>
    </p:spTree>
  </p:cSld>
  <p:clrMapOvr>
    <a:masterClrMapping/>
  </p:clrMapOvr>
  <p:transition spd="slow">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8069" name="Bear Eating Clover and then charging.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advTm="35000">
        <p:fade/>
      </p:transition>
    </mc:Choice>
    <mc:Fallback xmlns="">
      <p:transition spd="med" advTm="35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272" fill="hold"/>
                                        <p:tgtEl>
                                          <p:spTgt spid="8806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8069"/>
                </p:tgtEl>
              </p:cMediaNode>
            </p:video>
            <p:seq concurrent="1" nextAc="seek">
              <p:cTn id="8" restart="whenNotActive" fill="hold" evtFilter="cancelBubble" nodeType="interactiveSeq">
                <p:stCondLst>
                  <p:cond evt="onClick" delay="0">
                    <p:tgtEl>
                      <p:spTgt spid="8806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88069"/>
                                        </p:tgtEl>
                                      </p:cBhvr>
                                    </p:cmd>
                                  </p:childTnLst>
                                </p:cTn>
                              </p:par>
                            </p:childTnLst>
                          </p:cTn>
                        </p:par>
                      </p:childTnLst>
                    </p:cTn>
                  </p:par>
                </p:childTnLst>
              </p:cTn>
              <p:nextCondLst>
                <p:cond evt="onClick" delay="0">
                  <p:tgtEl>
                    <p:spTgt spid="8806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5" name="TextBox 1"/>
          <p:cNvSpPr txBox="1">
            <a:spLocks noChangeArrowheads="1"/>
          </p:cNvSpPr>
          <p:nvPr/>
        </p:nvSpPr>
        <p:spPr bwMode="auto">
          <a:xfrm>
            <a:off x="7162800" y="5503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84" charset="-128"/>
              </a:defRPr>
            </a:lvl1pPr>
            <a:lvl2pPr marL="742950" indent="-285750" eaLnBrk="0" hangingPunct="0">
              <a:defRPr sz="2400">
                <a:solidFill>
                  <a:schemeClr val="tx1"/>
                </a:solidFill>
                <a:latin typeface="Calibri" pitchFamily="34" charset="0"/>
                <a:ea typeface="ＭＳ Ｐゴシック" pitchFamily="-84" charset="-128"/>
              </a:defRPr>
            </a:lvl2pPr>
            <a:lvl3pPr marL="1143000" indent="-228600" eaLnBrk="0" hangingPunct="0">
              <a:defRPr sz="2400">
                <a:solidFill>
                  <a:schemeClr val="tx1"/>
                </a:solidFill>
                <a:latin typeface="Calibri" pitchFamily="34" charset="0"/>
                <a:ea typeface="ＭＳ Ｐゴシック" pitchFamily="-84" charset="-128"/>
              </a:defRPr>
            </a:lvl3pPr>
            <a:lvl4pPr marL="1600200" indent="-228600" eaLnBrk="0" hangingPunct="0">
              <a:defRPr sz="2400">
                <a:solidFill>
                  <a:schemeClr val="tx1"/>
                </a:solidFill>
                <a:latin typeface="Calibri" pitchFamily="34" charset="0"/>
                <a:ea typeface="ＭＳ Ｐゴシック" pitchFamily="-84" charset="-128"/>
              </a:defRPr>
            </a:lvl4pPr>
            <a:lvl5pPr marL="2057400" indent="-228600" eaLnBrk="0" hangingPunct="0">
              <a:defRPr sz="2400">
                <a:solidFill>
                  <a:schemeClr val="tx1"/>
                </a:solidFill>
                <a:latin typeface="Calibri" pitchFamily="34" charset="0"/>
                <a:ea typeface="ＭＳ Ｐゴシック" pitchFamily="-8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9pPr>
          </a:lstStyle>
          <a:p>
            <a:pPr eaLnBrk="1" hangingPunct="1"/>
            <a:endParaRPr lang="en-US" sz="1800" dirty="0"/>
          </a:p>
        </p:txBody>
      </p:sp>
      <p:sp>
        <p:nvSpPr>
          <p:cNvPr id="26627" name="TextBox 3"/>
          <p:cNvSpPr txBox="1">
            <a:spLocks noChangeArrowheads="1"/>
          </p:cNvSpPr>
          <p:nvPr/>
        </p:nvSpPr>
        <p:spPr bwMode="auto">
          <a:xfrm>
            <a:off x="2782280" y="4277956"/>
            <a:ext cx="609640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84" charset="-128"/>
              </a:defRPr>
            </a:lvl1pPr>
            <a:lvl2pPr marL="742950" indent="-285750" eaLnBrk="0" hangingPunct="0">
              <a:defRPr sz="2400">
                <a:solidFill>
                  <a:schemeClr val="tx1"/>
                </a:solidFill>
                <a:latin typeface="Calibri" pitchFamily="34" charset="0"/>
                <a:ea typeface="ＭＳ Ｐゴシック" pitchFamily="-84" charset="-128"/>
              </a:defRPr>
            </a:lvl2pPr>
            <a:lvl3pPr marL="1143000" indent="-228600" eaLnBrk="0" hangingPunct="0">
              <a:defRPr sz="2400">
                <a:solidFill>
                  <a:schemeClr val="tx1"/>
                </a:solidFill>
                <a:latin typeface="Calibri" pitchFamily="34" charset="0"/>
                <a:ea typeface="ＭＳ Ｐゴシック" pitchFamily="-84" charset="-128"/>
              </a:defRPr>
            </a:lvl3pPr>
            <a:lvl4pPr marL="1600200" indent="-228600" eaLnBrk="0" hangingPunct="0">
              <a:defRPr sz="2400">
                <a:solidFill>
                  <a:schemeClr val="tx1"/>
                </a:solidFill>
                <a:latin typeface="Calibri" pitchFamily="34" charset="0"/>
                <a:ea typeface="ＭＳ Ｐゴシック" pitchFamily="-84" charset="-128"/>
              </a:defRPr>
            </a:lvl4pPr>
            <a:lvl5pPr marL="2057400" indent="-228600" eaLnBrk="0" hangingPunct="0">
              <a:defRPr sz="2400">
                <a:solidFill>
                  <a:schemeClr val="tx1"/>
                </a:solidFill>
                <a:latin typeface="Calibri" pitchFamily="34" charset="0"/>
                <a:ea typeface="ＭＳ Ｐゴシック" pitchFamily="-8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9pPr>
          </a:lstStyle>
          <a:p>
            <a:pPr eaLnBrk="1" hangingPunct="1"/>
            <a:br>
              <a:rPr lang="en-US" sz="1600" dirty="0">
                <a:latin typeface="ITC Leawood Std Medium" pitchFamily="18" charset="0"/>
              </a:rPr>
            </a:br>
            <a:r>
              <a:rPr lang="en-US" sz="1600" dirty="0">
                <a:latin typeface="ITC Leawood Std Medium" pitchFamily="18" charset="0"/>
              </a:rPr>
              <a:t>The market research done by the Be Bear Aware Campaign garnered considerable recognition from wildlife and land management agencies. </a:t>
            </a:r>
          </a:p>
          <a:p>
            <a:pPr eaLnBrk="1" hangingPunct="1"/>
            <a:endParaRPr lang="en-US" sz="800" dirty="0">
              <a:latin typeface="ITC Leawood Std Medium" pitchFamily="18" charset="0"/>
            </a:endParaRPr>
          </a:p>
          <a:p>
            <a:pPr eaLnBrk="1" hangingPunct="1"/>
            <a:r>
              <a:rPr lang="en-US" sz="1600" dirty="0">
                <a:latin typeface="ITC Leawood Std Medium" pitchFamily="18" charset="0"/>
              </a:rPr>
              <a:t>The Yellowstone Ecosystem Subcommittee recognized their work with an award for, “Outstanding dedication to grizzly bear conservation.</a:t>
            </a:r>
            <a:r>
              <a:rPr lang="en-US" altLang="en-US" sz="1600" dirty="0">
                <a:latin typeface="ITC Leawood Std Medium" pitchFamily="18" charset="0"/>
              </a:rPr>
              <a:t>”</a:t>
            </a:r>
            <a:endParaRPr lang="en-US" sz="1600" dirty="0">
              <a:latin typeface="ITC Leawood Std Medium" pitchFamily="18" charset="0"/>
            </a:endParaRPr>
          </a:p>
        </p:txBody>
      </p:sp>
      <p:pic>
        <p:nvPicPr>
          <p:cNvPr id="26628" name="Picture 6" descr="Bear Trophy"/>
          <p:cNvPicPr>
            <a:picLocks noChangeAspect="1" noChangeArrowheads="1"/>
          </p:cNvPicPr>
          <p:nvPr/>
        </p:nvPicPr>
        <p:blipFill>
          <a:blip r:embed="rId3">
            <a:extLst>
              <a:ext uri="{28A0092B-C50C-407E-A947-70E740481C1C}">
                <a14:useLocalDpi xmlns:a14="http://schemas.microsoft.com/office/drawing/2010/main" val="0"/>
              </a:ext>
            </a:extLst>
          </a:blip>
          <a:srcRect t="7335"/>
          <a:stretch>
            <a:fillRect/>
          </a:stretch>
        </p:blipFill>
        <p:spPr bwMode="auto">
          <a:xfrm>
            <a:off x="0" y="1081088"/>
            <a:ext cx="332105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History</a:t>
            </a:r>
            <a:endParaRPr lang="en-US" sz="3200" b="1" dirty="0">
              <a:solidFill>
                <a:srgbClr val="FF0000"/>
              </a:solidFill>
              <a:latin typeface="ITC Leawood Std Black" pitchFamily="18" charset="0"/>
            </a:endParaRPr>
          </a:p>
        </p:txBody>
      </p:sp>
      <p:pic>
        <p:nvPicPr>
          <p:cNvPr id="1026" name="Picture 2" descr="C:\Documents and Settings\Owner\My Documents\My Pictures\chu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7293" y="1238723"/>
            <a:ext cx="4066377" cy="2747133"/>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3698240" y="3985856"/>
            <a:ext cx="443991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r>
              <a:rPr lang="en-US" sz="1200" dirty="0">
                <a:latin typeface="LeawoodStd-Book"/>
                <a:cs typeface="LeawoodStd-Book"/>
              </a:rPr>
              <a:t>Chuck Bartlebaugh, BBA &amp; Dr. Chris </a:t>
            </a:r>
            <a:r>
              <a:rPr lang="en-US" sz="1200" dirty="0" err="1">
                <a:latin typeface="LeawoodStd-Book"/>
                <a:cs typeface="LeawoodStd-Book"/>
              </a:rPr>
              <a:t>Servheen</a:t>
            </a:r>
            <a:r>
              <a:rPr lang="en-US" sz="1200" dirty="0">
                <a:latin typeface="LeawoodStd-Book"/>
                <a:cs typeface="LeawoodStd-Book"/>
              </a:rPr>
              <a:t>, USFWS.</a:t>
            </a:r>
          </a:p>
        </p:txBody>
      </p:sp>
    </p:spTree>
    <p:extLst>
      <p:ext uri="{BB962C8B-B14F-4D97-AF65-F5344CB8AC3E}">
        <p14:creationId xmlns:p14="http://schemas.microsoft.com/office/powerpoint/2010/main" val="13539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Bear Encounter</a:t>
            </a:r>
            <a:endParaRPr lang="en-US" sz="3200" b="1" dirty="0">
              <a:solidFill>
                <a:srgbClr val="FF0000"/>
              </a:solidFill>
              <a:latin typeface="ITC Leawood Std Black" pitchFamily="18" charset="0"/>
            </a:endParaRPr>
          </a:p>
        </p:txBody>
      </p:sp>
      <p:sp>
        <p:nvSpPr>
          <p:cNvPr id="6" name="Text Box 7"/>
          <p:cNvSpPr txBox="1">
            <a:spLocks noChangeArrowheads="1"/>
          </p:cNvSpPr>
          <p:nvPr/>
        </p:nvSpPr>
        <p:spPr bwMode="auto">
          <a:xfrm>
            <a:off x="1149346" y="5188215"/>
            <a:ext cx="704462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57200" indent="-4572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marL="0" indent="0" defTabSz="914400" eaLnBrk="1" hangingPunct="1">
              <a:spcAft>
                <a:spcPct val="50000"/>
              </a:spcAft>
            </a:pPr>
            <a:r>
              <a:rPr lang="en-US" sz="1600" dirty="0">
                <a:latin typeface="ITC Leawood Std Medium" pitchFamily="18" charset="0"/>
              </a:rPr>
              <a:t>A mother grizzly and her three cubs come out of the woods onto the road you’re walking on. Notice that the cubs are almost as big as the mother. The Bear Spray you are carrying sprays for </a:t>
            </a:r>
            <a:r>
              <a:rPr lang="en-US" sz="1600" b="1" dirty="0">
                <a:solidFill>
                  <a:srgbClr val="FF0000"/>
                </a:solidFill>
                <a:latin typeface="ITC Leawood Std Medium" pitchFamily="18" charset="0"/>
              </a:rPr>
              <a:t>4 seconds</a:t>
            </a:r>
            <a:r>
              <a:rPr lang="en-US" sz="1600" dirty="0">
                <a:latin typeface="ITC Leawood Std Medium" pitchFamily="18" charset="0"/>
              </a:rPr>
              <a:t>? </a:t>
            </a:r>
            <a:r>
              <a:rPr lang="en-US" sz="1600" b="1" dirty="0">
                <a:solidFill>
                  <a:srgbClr val="FF0000"/>
                </a:solidFill>
                <a:latin typeface="ITC Leawood Std Medium" pitchFamily="18" charset="0"/>
              </a:rPr>
              <a:t>5 seconds</a:t>
            </a:r>
            <a:r>
              <a:rPr lang="en-US" sz="1600" dirty="0">
                <a:latin typeface="ITC Leawood Std Medium" pitchFamily="18" charset="0"/>
              </a:rPr>
              <a:t>? </a:t>
            </a:r>
            <a:r>
              <a:rPr lang="en-US" sz="1600" b="1" dirty="0">
                <a:solidFill>
                  <a:srgbClr val="FF0000"/>
                </a:solidFill>
                <a:latin typeface="ITC Leawood Std Medium" pitchFamily="18" charset="0"/>
              </a:rPr>
              <a:t>7 seconds</a:t>
            </a:r>
            <a:r>
              <a:rPr lang="en-US" sz="1600" dirty="0">
                <a:latin typeface="ITC Leawood Std Medium" pitchFamily="18" charset="0"/>
              </a:rPr>
              <a:t>? Or </a:t>
            </a:r>
            <a:r>
              <a:rPr lang="en-US" sz="1600" b="1" dirty="0">
                <a:solidFill>
                  <a:srgbClr val="FF0000"/>
                </a:solidFill>
                <a:latin typeface="ITC Leawood Std Medium" pitchFamily="18" charset="0"/>
              </a:rPr>
              <a:t>9 seconds</a:t>
            </a:r>
            <a:r>
              <a:rPr lang="en-US" sz="1600" dirty="0">
                <a:latin typeface="ITC Leawood Std Medium" pitchFamily="18" charset="0"/>
              </a:rPr>
              <a:t>? Which bear would you spray first, and will you have enough additional spray for the others? Did you bring one can or two?</a:t>
            </a:r>
          </a:p>
        </p:txBody>
      </p:sp>
      <p:pic>
        <p:nvPicPr>
          <p:cNvPr id="3074" name="Picture 2" descr="C:\Documents and Settings\Owner\Desktop\bearga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10" y="892690"/>
            <a:ext cx="7610475" cy="420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217199"/>
      </p:ext>
    </p:extLst>
  </p:cSld>
  <p:clrMapOvr>
    <a:masterClrMapping/>
  </p:clrMapOvr>
  <p:transition spd="slow">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3" name="Text Box 7"/>
          <p:cNvSpPr txBox="1">
            <a:spLocks noChangeArrowheads="1"/>
          </p:cNvSpPr>
          <p:nvPr/>
        </p:nvSpPr>
        <p:spPr bwMode="auto">
          <a:xfrm>
            <a:off x="2154260" y="755387"/>
            <a:ext cx="6832600" cy="6786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57200" indent="-4572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spcAft>
                <a:spcPct val="50000"/>
              </a:spcAft>
              <a:buFontTx/>
              <a:buAutoNum type="arabicPeriod"/>
            </a:pPr>
            <a:r>
              <a:rPr lang="en-US" sz="1600" dirty="0">
                <a:latin typeface="ITC Leawood Std Book" pitchFamily="18" charset="0"/>
              </a:rPr>
              <a:t>Active Ingredient:</a:t>
            </a:r>
            <a:br>
              <a:rPr lang="en-US" sz="1600" dirty="0">
                <a:latin typeface="ITC Leawood Std Book" pitchFamily="18" charset="0"/>
              </a:rPr>
            </a:br>
            <a:r>
              <a:rPr lang="en-US" sz="1800" b="1" dirty="0">
                <a:solidFill>
                  <a:srgbClr val="FF0000"/>
                </a:solidFill>
                <a:latin typeface="ITC Leawood Std Book" pitchFamily="18" charset="0"/>
              </a:rPr>
              <a:t>1%-2% capsaicin</a:t>
            </a:r>
            <a:r>
              <a:rPr lang="en-US" sz="1600" dirty="0">
                <a:solidFill>
                  <a:srgbClr val="FF0000"/>
                </a:solidFill>
                <a:latin typeface="ITC Leawood Std Book" pitchFamily="18" charset="0"/>
              </a:rPr>
              <a:t> </a:t>
            </a:r>
            <a:r>
              <a:rPr lang="en-US" sz="1600" dirty="0">
                <a:latin typeface="ITC Leawood Std Book" pitchFamily="18" charset="0"/>
              </a:rPr>
              <a:t>and related </a:t>
            </a:r>
            <a:r>
              <a:rPr lang="en-US" sz="1800" b="1" dirty="0">
                <a:solidFill>
                  <a:srgbClr val="FF0000"/>
                </a:solidFill>
                <a:latin typeface="ITC Leawood Std Book" pitchFamily="18" charset="0"/>
              </a:rPr>
              <a:t>capsaicinoids</a:t>
            </a:r>
            <a:r>
              <a:rPr lang="en-US" sz="1600" dirty="0">
                <a:latin typeface="ITC Leawood Std Book" pitchFamily="18" charset="0"/>
              </a:rPr>
              <a:t>.</a:t>
            </a:r>
          </a:p>
          <a:p>
            <a:pPr defTabSz="914400" eaLnBrk="1" hangingPunct="1">
              <a:spcAft>
                <a:spcPct val="50000"/>
              </a:spcAft>
              <a:buFontTx/>
              <a:buAutoNum type="arabicPeriod"/>
            </a:pPr>
            <a:r>
              <a:rPr lang="en-US" sz="1600" dirty="0">
                <a:latin typeface="ITC Leawood Std Book" pitchFamily="18" charset="0"/>
              </a:rPr>
              <a:t>You do not aim bear spray, you </a:t>
            </a:r>
            <a:r>
              <a:rPr lang="en-US" sz="1800" b="1" dirty="0">
                <a:solidFill>
                  <a:srgbClr val="FF0000"/>
                </a:solidFill>
                <a:latin typeface="ITC Leawood Std Book" pitchFamily="18" charset="0"/>
              </a:rPr>
              <a:t>direct </a:t>
            </a:r>
            <a:r>
              <a:rPr lang="en-US" sz="1600" dirty="0">
                <a:latin typeface="ITC Leawood Std Book" pitchFamily="18" charset="0"/>
              </a:rPr>
              <a:t>the</a:t>
            </a:r>
            <a:r>
              <a:rPr lang="en-US" sz="1800" b="1" dirty="0">
                <a:solidFill>
                  <a:srgbClr val="FF0000"/>
                </a:solidFill>
                <a:latin typeface="ITC Leawood Std Book" pitchFamily="18" charset="0"/>
              </a:rPr>
              <a:t> powerful, expanding cloud in front of the charging bear</a:t>
            </a:r>
            <a:r>
              <a:rPr lang="en-US" sz="1600" dirty="0">
                <a:latin typeface="ITC Leawood Std Book" pitchFamily="18" charset="0"/>
              </a:rPr>
              <a:t>.</a:t>
            </a:r>
          </a:p>
          <a:p>
            <a:pPr defTabSz="914400" eaLnBrk="1" hangingPunct="1">
              <a:spcAft>
                <a:spcPct val="50000"/>
              </a:spcAft>
              <a:buFontTx/>
              <a:buAutoNum type="arabicPeriod"/>
            </a:pPr>
            <a:r>
              <a:rPr lang="en-US" sz="1600" dirty="0">
                <a:latin typeface="ITC Leawood Std Book" pitchFamily="18" charset="0"/>
              </a:rPr>
              <a:t>Short or half-second bursts are </a:t>
            </a:r>
            <a:r>
              <a:rPr lang="en-US" sz="1800" b="1" dirty="0">
                <a:solidFill>
                  <a:srgbClr val="FF0000"/>
                </a:solidFill>
                <a:latin typeface="ITC Leawood Std Book" pitchFamily="18" charset="0"/>
              </a:rPr>
              <a:t>ineffective</a:t>
            </a:r>
            <a:r>
              <a:rPr lang="en-US" sz="1600" dirty="0">
                <a:latin typeface="ITC Leawood Std Book" pitchFamily="18" charset="0"/>
              </a:rPr>
              <a:t> unless in a confined situation, such as a tent.</a:t>
            </a:r>
          </a:p>
          <a:p>
            <a:pPr defTabSz="914400" eaLnBrk="1" hangingPunct="1">
              <a:spcAft>
                <a:spcPct val="50000"/>
              </a:spcAft>
              <a:buFontTx/>
              <a:buAutoNum type="arabicPeriod"/>
            </a:pPr>
            <a:r>
              <a:rPr lang="en-US" sz="1600" dirty="0">
                <a:latin typeface="ITC Leawood Std Book" pitchFamily="18" charset="0"/>
              </a:rPr>
              <a:t>Spray </a:t>
            </a:r>
            <a:r>
              <a:rPr lang="en-US" sz="1800" b="1" dirty="0">
                <a:solidFill>
                  <a:srgbClr val="FF0000"/>
                </a:solidFill>
                <a:latin typeface="ITC Leawood Std Book" pitchFamily="18" charset="0"/>
              </a:rPr>
              <a:t>distance</a:t>
            </a:r>
            <a:r>
              <a:rPr lang="en-US" sz="1600" dirty="0">
                <a:latin typeface="ITC Leawood Std Book" pitchFamily="18" charset="0"/>
              </a:rPr>
              <a:t> is </a:t>
            </a:r>
            <a:r>
              <a:rPr lang="en-US" sz="1800" b="1" dirty="0">
                <a:solidFill>
                  <a:srgbClr val="FF0000"/>
                </a:solidFill>
                <a:latin typeface="ITC Leawood Std Book" pitchFamily="18" charset="0"/>
              </a:rPr>
              <a:t>25 feet</a:t>
            </a:r>
            <a:r>
              <a:rPr lang="en-US" sz="1600" dirty="0">
                <a:latin typeface="ITC Leawood Std Book" pitchFamily="18" charset="0"/>
              </a:rPr>
              <a:t>, enabling you to spray a charging bear within 60 feet. The bear will meet the spray cloud at approximately 25 feet, giving it time to divert its charge.</a:t>
            </a:r>
          </a:p>
          <a:p>
            <a:pPr defTabSz="914400" eaLnBrk="1" hangingPunct="1">
              <a:spcAft>
                <a:spcPct val="50000"/>
              </a:spcAft>
              <a:buFontTx/>
              <a:buAutoNum type="arabicPeriod"/>
            </a:pPr>
            <a:r>
              <a:rPr lang="en-US" sz="1600" dirty="0">
                <a:latin typeface="ITC Leawood Std Book" pitchFamily="18" charset="0"/>
              </a:rPr>
              <a:t>Spray </a:t>
            </a:r>
            <a:r>
              <a:rPr lang="en-US" sz="1800" b="1" dirty="0">
                <a:solidFill>
                  <a:srgbClr val="FF0000"/>
                </a:solidFill>
                <a:latin typeface="ITC Leawood Std Book" pitchFamily="18" charset="0"/>
              </a:rPr>
              <a:t>duration</a:t>
            </a:r>
            <a:r>
              <a:rPr lang="en-US" sz="1600" dirty="0">
                <a:latin typeface="ITC Leawood Std Book" pitchFamily="18" charset="0"/>
              </a:rPr>
              <a:t> of </a:t>
            </a:r>
            <a:r>
              <a:rPr lang="en-US" sz="2000" b="1" dirty="0">
                <a:solidFill>
                  <a:srgbClr val="FF0000"/>
                </a:solidFill>
                <a:latin typeface="ITC Leawood Std Book" pitchFamily="18" charset="0"/>
              </a:rPr>
              <a:t>7 seconds </a:t>
            </a:r>
            <a:r>
              <a:rPr lang="en-US" sz="1600" dirty="0">
                <a:latin typeface="ITC Leawood Std Book" pitchFamily="18" charset="0"/>
              </a:rPr>
              <a:t>allows you to compensate for wind, cold, multiple bears and multiple charges.</a:t>
            </a:r>
          </a:p>
          <a:p>
            <a:pPr defTabSz="914400" eaLnBrk="1" hangingPunct="1">
              <a:spcAft>
                <a:spcPct val="50000"/>
              </a:spcAft>
              <a:buFontTx/>
              <a:buAutoNum type="arabicPeriod"/>
            </a:pPr>
            <a:r>
              <a:rPr lang="en-US" sz="1600" dirty="0">
                <a:latin typeface="ITC Leawood Std Book" pitchFamily="18" charset="0"/>
              </a:rPr>
              <a:t>Hold the can firmly so it </a:t>
            </a:r>
            <a:r>
              <a:rPr lang="en-US" sz="1800" b="1" dirty="0">
                <a:solidFill>
                  <a:srgbClr val="FF0000"/>
                </a:solidFill>
                <a:latin typeface="ITC Leawood Std Book" pitchFamily="18" charset="0"/>
              </a:rPr>
              <a:t>doesn’t tilt up</a:t>
            </a:r>
            <a:r>
              <a:rPr lang="en-US" sz="1600" dirty="0">
                <a:latin typeface="ITC Leawood Std Book" pitchFamily="18" charset="0"/>
              </a:rPr>
              <a:t> and spray above the charging bear. The spray cloud will naturally billow up.</a:t>
            </a:r>
          </a:p>
          <a:p>
            <a:pPr defTabSz="914400" eaLnBrk="1" hangingPunct="1">
              <a:spcAft>
                <a:spcPct val="50000"/>
              </a:spcAft>
              <a:buFontTx/>
              <a:buAutoNum type="arabicPeriod"/>
            </a:pPr>
            <a:r>
              <a:rPr lang="en-US" sz="1600" dirty="0">
                <a:latin typeface="ITC Leawood Std Book" pitchFamily="18" charset="0"/>
              </a:rPr>
              <a:t>If the bear is </a:t>
            </a:r>
            <a:r>
              <a:rPr lang="en-US" sz="1800" b="1" dirty="0">
                <a:solidFill>
                  <a:srgbClr val="FF0000"/>
                </a:solidFill>
                <a:latin typeface="ITC Leawood Std Book" pitchFamily="18" charset="0"/>
              </a:rPr>
              <a:t>within 60 feet</a:t>
            </a:r>
            <a:r>
              <a:rPr lang="en-US" sz="1600" dirty="0">
                <a:latin typeface="ITC Leawood Std Book" pitchFamily="18" charset="0"/>
              </a:rPr>
              <a:t>, spray with a </a:t>
            </a:r>
            <a:r>
              <a:rPr lang="en-US" sz="1800" b="1" dirty="0">
                <a:solidFill>
                  <a:srgbClr val="FF0000"/>
                </a:solidFill>
                <a:latin typeface="ITC Leawood Std Book" pitchFamily="18" charset="0"/>
              </a:rPr>
              <a:t>side-to-side movement</a:t>
            </a:r>
            <a:r>
              <a:rPr lang="en-US" sz="1600" dirty="0">
                <a:latin typeface="ITC Leawood Std Book" pitchFamily="18" charset="0"/>
              </a:rPr>
              <a:t>, creating a </a:t>
            </a:r>
            <a:r>
              <a:rPr lang="en-US" sz="1800" b="1" dirty="0">
                <a:solidFill>
                  <a:srgbClr val="FF0000"/>
                </a:solidFill>
                <a:latin typeface="ITC Leawood Std Book" pitchFamily="18" charset="0"/>
              </a:rPr>
              <a:t>barrier</a:t>
            </a:r>
            <a:r>
              <a:rPr lang="en-US" sz="1600" dirty="0">
                <a:latin typeface="ITC Leawood Std Book" pitchFamily="18" charset="0"/>
              </a:rPr>
              <a:t> in front of the charging bear.</a:t>
            </a:r>
          </a:p>
          <a:p>
            <a:pPr defTabSz="914400" eaLnBrk="1" hangingPunct="1">
              <a:spcAft>
                <a:spcPct val="50000"/>
              </a:spcAft>
              <a:buFontTx/>
              <a:buAutoNum type="arabicPeriod"/>
            </a:pPr>
            <a:r>
              <a:rPr lang="en-US" sz="1600" dirty="0">
                <a:latin typeface="ITC Leawood Std Book" pitchFamily="18" charset="0"/>
              </a:rPr>
              <a:t>If the bear is charging </a:t>
            </a:r>
            <a:r>
              <a:rPr lang="en-US" sz="1800" b="1" dirty="0">
                <a:solidFill>
                  <a:srgbClr val="FF0000"/>
                </a:solidFill>
                <a:latin typeface="ITC Leawood Std Book" pitchFamily="18" charset="0"/>
              </a:rPr>
              <a:t>within 30 feet</a:t>
            </a:r>
            <a:r>
              <a:rPr lang="en-US" sz="1600" dirty="0">
                <a:latin typeface="ITC Leawood Std Book" pitchFamily="18" charset="0"/>
              </a:rPr>
              <a:t>, </a:t>
            </a:r>
            <a:r>
              <a:rPr lang="en-US" sz="1800" b="1" dirty="0">
                <a:solidFill>
                  <a:srgbClr val="FF0000"/>
                </a:solidFill>
                <a:latin typeface="ITC Leawood Std Book" pitchFamily="18" charset="0"/>
              </a:rPr>
              <a:t>direct the spray slightly downward </a:t>
            </a:r>
            <a:r>
              <a:rPr lang="en-US" sz="1600" dirty="0">
                <a:latin typeface="ITC Leawood Std Book" pitchFamily="18" charset="0"/>
              </a:rPr>
              <a:t>in front of the bear and continue spraying until it breaks away.</a:t>
            </a:r>
          </a:p>
          <a:p>
            <a:pPr marL="0" indent="0" defTabSz="914400" eaLnBrk="1" hangingPunct="1">
              <a:spcAft>
                <a:spcPct val="50000"/>
              </a:spcAft>
            </a:pPr>
            <a:endParaRPr lang="en-US" sz="1600" dirty="0">
              <a:latin typeface="ITC Leawood Std Book" pitchFamily="18" charset="0"/>
            </a:endParaRPr>
          </a:p>
          <a:p>
            <a:pPr defTabSz="914400" eaLnBrk="1" hangingPunct="1">
              <a:buFontTx/>
              <a:buAutoNum type="arabicPeriod"/>
            </a:pPr>
            <a:endParaRPr lang="en-US" sz="1600" dirty="0">
              <a:latin typeface="ITC Leawood Std Book" pitchFamily="18" charset="0"/>
            </a:endParaRPr>
          </a:p>
        </p:txBody>
      </p:sp>
      <p:pic>
        <p:nvPicPr>
          <p:cNvPr id="7" name="Picture 10"/>
          <p:cNvPicPr>
            <a:picLocks noChangeAspect="1" noChangeArrowheads="1"/>
          </p:cNvPicPr>
          <p:nvPr/>
        </p:nvPicPr>
        <p:blipFill>
          <a:blip r:embed="rId2"/>
          <a:srcRect/>
          <a:stretch>
            <a:fillRect/>
          </a:stretch>
        </p:blipFill>
        <p:spPr bwMode="auto">
          <a:xfrm>
            <a:off x="-231775" y="709613"/>
            <a:ext cx="2489200" cy="5705475"/>
          </a:xfrm>
          <a:prstGeom prst="rect">
            <a:avLst/>
          </a:prstGeom>
          <a:noFill/>
          <a:ln w="9525">
            <a:noFill/>
            <a:miter lim="800000"/>
            <a:headEnd/>
            <a:tailEnd/>
          </a:ln>
        </p:spPr>
      </p:pic>
      <p:sp>
        <p:nvSpPr>
          <p:cNvPr id="8" name="Rectangle 7"/>
          <p:cNvSpPr/>
          <p:nvPr/>
        </p:nvSpPr>
        <p:spPr>
          <a:xfrm>
            <a:off x="1140031" y="6258296"/>
            <a:ext cx="973777" cy="28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9"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Carefully Review</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descr="Kodiak 2010 3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5863"/>
            <a:ext cx="6237514" cy="923330"/>
          </a:xfrm>
          <a:prstGeom prst="rect">
            <a:avLst/>
          </a:prstGeom>
          <a:noFill/>
        </p:spPr>
        <p:txBody>
          <a:bodyPr wrap="square">
            <a:spAutoFit/>
          </a:bodyPr>
          <a:lstStyle/>
          <a:p>
            <a:pPr fontAlgn="auto">
              <a:spcBef>
                <a:spcPts val="0"/>
              </a:spcBef>
              <a:spcAft>
                <a:spcPts val="0"/>
              </a:spcAft>
              <a:defRPr/>
            </a:pPr>
            <a:r>
              <a:rPr lang="en-US" sz="5400" dirty="0">
                <a:solidFill>
                  <a:srgbClr val="FFFFFF"/>
                </a:solidFill>
                <a:effectLst>
                  <a:glow rad="76200">
                    <a:schemeClr val="tx1">
                      <a:alpha val="75000"/>
                    </a:schemeClr>
                  </a:glow>
                </a:effectLst>
                <a:latin typeface="ITC Leawood Std Black" pitchFamily="18" charset="0"/>
                <a:ea typeface="+mn-ea"/>
                <a:cs typeface="Arial Black"/>
              </a:rPr>
              <a:t> Section Five</a:t>
            </a:r>
            <a:endParaRPr lang="en-US" sz="4000" dirty="0">
              <a:solidFill>
                <a:srgbClr val="FFFFFF"/>
              </a:solidFill>
              <a:effectLst>
                <a:glow rad="76200">
                  <a:schemeClr val="tx1">
                    <a:alpha val="75000"/>
                  </a:schemeClr>
                </a:glow>
              </a:effectLst>
              <a:latin typeface="ITC Leawood Std Black" pitchFamily="18" charset="0"/>
              <a:ea typeface="+mn-ea"/>
              <a:cs typeface="Arial Black"/>
            </a:endParaRPr>
          </a:p>
        </p:txBody>
      </p:sp>
      <p:sp>
        <p:nvSpPr>
          <p:cNvPr id="5" name="TextBox 4"/>
          <p:cNvSpPr txBox="1"/>
          <p:nvPr/>
        </p:nvSpPr>
        <p:spPr>
          <a:xfrm>
            <a:off x="0" y="711962"/>
            <a:ext cx="6313714" cy="523220"/>
          </a:xfrm>
          <a:prstGeom prst="rect">
            <a:avLst/>
          </a:prstGeom>
          <a:noFill/>
        </p:spPr>
        <p:txBody>
          <a:bodyPr wrap="square">
            <a:spAutoFit/>
          </a:bodyPr>
          <a:lstStyle/>
          <a:p>
            <a:pPr fontAlgn="auto">
              <a:spcBef>
                <a:spcPts val="0"/>
              </a:spcBef>
              <a:spcAft>
                <a:spcPts val="0"/>
              </a:spcAft>
              <a:defRPr/>
            </a:pPr>
            <a:r>
              <a:rPr lang="en-US" sz="2800" dirty="0">
                <a:solidFill>
                  <a:srgbClr val="FFFFFF"/>
                </a:solidFill>
                <a:effectLst>
                  <a:glow rad="76200">
                    <a:schemeClr val="tx1">
                      <a:alpha val="75000"/>
                    </a:schemeClr>
                  </a:glow>
                </a:effectLst>
                <a:latin typeface="ITC Leawood Std Black" pitchFamily="18" charset="0"/>
                <a:ea typeface="+mn-ea"/>
                <a:cs typeface="Arial Black"/>
              </a:rPr>
              <a:t>  Transportation &amp; Storage</a:t>
            </a:r>
          </a:p>
        </p:txBody>
      </p:sp>
    </p:spTree>
  </p:cSld>
  <p:clrMapOvr>
    <a:masterClrMapping/>
  </p:clrMapOvr>
  <p:transition spd="slow">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Box 2"/>
          <p:cNvSpPr txBox="1">
            <a:spLocks noChangeArrowheads="1"/>
          </p:cNvSpPr>
          <p:nvPr/>
        </p:nvSpPr>
        <p:spPr bwMode="auto">
          <a:xfrm>
            <a:off x="215900" y="1028700"/>
            <a:ext cx="8456613" cy="624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286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fontAlgn="b" hangingPunct="1"/>
            <a:r>
              <a:rPr lang="en-US" sz="1800" dirty="0">
                <a:latin typeface="ITC Leawood Std Medium" pitchFamily="18" charset="0"/>
              </a:rPr>
              <a:t>General:</a:t>
            </a:r>
            <a:br>
              <a:rPr lang="en-US" sz="1800" dirty="0">
                <a:latin typeface="ITC Leawood Std Medium" pitchFamily="18" charset="0"/>
              </a:rPr>
            </a:br>
            <a:endParaRPr lang="en-US" sz="1800" dirty="0">
              <a:latin typeface="ITC Leawood Std Medium" pitchFamily="18" charset="0"/>
            </a:endParaRPr>
          </a:p>
          <a:p>
            <a:pPr marL="287338" indent="-287338" eaLnBrk="1" fontAlgn="b" hangingPunct="1">
              <a:lnSpc>
                <a:spcPct val="120000"/>
              </a:lnSpc>
              <a:buFont typeface="Arial" pitchFamily="34" charset="0"/>
              <a:buChar char="•"/>
            </a:pPr>
            <a:r>
              <a:rPr lang="en-US" sz="1800" dirty="0">
                <a:latin typeface="ITC Leawood Std Book" pitchFamily="18" charset="0"/>
              </a:rPr>
              <a:t>Cool dry place out of reach of children.</a:t>
            </a:r>
          </a:p>
          <a:p>
            <a:pPr marL="287338" indent="-287338" eaLnBrk="1" fontAlgn="b" hangingPunct="1">
              <a:lnSpc>
                <a:spcPct val="120000"/>
              </a:lnSpc>
              <a:buFont typeface="Arial" pitchFamily="34" charset="0"/>
              <a:buChar char="•"/>
            </a:pPr>
            <a:r>
              <a:rPr lang="en-US" sz="1800" dirty="0">
                <a:latin typeface="ITC Leawood Std Book" pitchFamily="18" charset="0"/>
              </a:rPr>
              <a:t>Transport carrier designed for spray.</a:t>
            </a:r>
          </a:p>
          <a:p>
            <a:pPr marL="287338" indent="-287338" eaLnBrk="1" fontAlgn="b" hangingPunct="1">
              <a:lnSpc>
                <a:spcPct val="120000"/>
              </a:lnSpc>
              <a:buFont typeface="Arial" pitchFamily="34" charset="0"/>
              <a:buChar char="•"/>
            </a:pPr>
            <a:r>
              <a:rPr lang="en-US" sz="1800" dirty="0">
                <a:latin typeface="ITC Leawood Std Book" pitchFamily="18" charset="0"/>
              </a:rPr>
              <a:t>Low tech: Ammunition box lined with foam (add vent hole for propellant to escape) or multiple layers of towels.</a:t>
            </a:r>
          </a:p>
          <a:p>
            <a:pPr eaLnBrk="1" fontAlgn="b" hangingPunct="1">
              <a:buFont typeface="Arial" pitchFamily="34" charset="0"/>
              <a:buChar char="•"/>
            </a:pPr>
            <a:endParaRPr lang="en-US" sz="1800" dirty="0">
              <a:latin typeface="ITC Leawood Std Book" pitchFamily="18" charset="0"/>
            </a:endParaRPr>
          </a:p>
          <a:p>
            <a:pPr eaLnBrk="1" fontAlgn="b" hangingPunct="1">
              <a:buFont typeface="Arial" pitchFamily="34" charset="0"/>
              <a:buChar char="•"/>
            </a:pPr>
            <a:endParaRPr lang="en-US" sz="1800" dirty="0">
              <a:latin typeface="ITC Leawood Std Book" pitchFamily="18" charset="0"/>
            </a:endParaRPr>
          </a:p>
          <a:p>
            <a:pPr eaLnBrk="1" fontAlgn="b" hangingPunct="1">
              <a:buFont typeface="Arial" pitchFamily="34" charset="0"/>
              <a:buChar char="•"/>
            </a:pPr>
            <a:endParaRPr lang="en-US" sz="1800" dirty="0">
              <a:latin typeface="ITC Leawood Std Book" pitchFamily="18" charset="0"/>
            </a:endParaRPr>
          </a:p>
          <a:p>
            <a:pPr eaLnBrk="1" fontAlgn="b" hangingPunct="1"/>
            <a:endParaRPr lang="en-US" sz="1800" dirty="0">
              <a:latin typeface="ITC Leawood Std Book" pitchFamily="18" charset="0"/>
            </a:endParaRPr>
          </a:p>
          <a:p>
            <a:pPr eaLnBrk="1" fontAlgn="b" hangingPunct="1"/>
            <a:endParaRPr lang="en-US" sz="1800" dirty="0">
              <a:latin typeface="ITC Leawood Std Book" pitchFamily="18" charset="0"/>
            </a:endParaRPr>
          </a:p>
          <a:p>
            <a:pPr eaLnBrk="1" fontAlgn="b" hangingPunct="1"/>
            <a:endParaRPr lang="en-US" sz="1800" dirty="0">
              <a:latin typeface="ITC Leawood Std Book" pitchFamily="18" charset="0"/>
            </a:endParaRPr>
          </a:p>
          <a:p>
            <a:pPr eaLnBrk="1" fontAlgn="b" hangingPunct="1"/>
            <a:endParaRPr lang="en-US" sz="1800" dirty="0">
              <a:latin typeface="ITC Leawood Std Book" pitchFamily="18" charset="0"/>
            </a:endParaRPr>
          </a:p>
          <a:p>
            <a:pPr eaLnBrk="1" fontAlgn="b" hangingPunct="1"/>
            <a:endParaRPr lang="en-US" sz="1800" dirty="0">
              <a:latin typeface="ITC Leawood Std Book" pitchFamily="18" charset="0"/>
            </a:endParaRPr>
          </a:p>
          <a:p>
            <a:pPr eaLnBrk="1" fontAlgn="b" hangingPunct="1"/>
            <a:r>
              <a:rPr lang="en-US" sz="1800" dirty="0">
                <a:latin typeface="ITC Leawood Std Medium" pitchFamily="18" charset="0"/>
              </a:rPr>
              <a:t>Vehicles:</a:t>
            </a:r>
            <a:br>
              <a:rPr lang="en-US" sz="1800" dirty="0">
                <a:latin typeface="ITC Leawood Std Medium" pitchFamily="18" charset="0"/>
              </a:rPr>
            </a:br>
            <a:endParaRPr lang="en-US" sz="1800" dirty="0">
              <a:latin typeface="ITC Leawood Std Medium" pitchFamily="18" charset="0"/>
            </a:endParaRPr>
          </a:p>
          <a:p>
            <a:pPr eaLnBrk="1" fontAlgn="b" hangingPunct="1">
              <a:lnSpc>
                <a:spcPct val="120000"/>
              </a:lnSpc>
              <a:buFont typeface="Arial" pitchFamily="34" charset="0"/>
              <a:buChar char="•"/>
            </a:pPr>
            <a:r>
              <a:rPr lang="en-US" sz="1800" dirty="0">
                <a:latin typeface="ITC Leawood Std Book" pitchFamily="18" charset="0"/>
              </a:rPr>
              <a:t>In separate area away from driver (i.e. trunk or rear of vehicle).</a:t>
            </a:r>
          </a:p>
          <a:p>
            <a:pPr eaLnBrk="1" fontAlgn="b" hangingPunct="1">
              <a:lnSpc>
                <a:spcPct val="120000"/>
              </a:lnSpc>
              <a:buFont typeface="Arial" pitchFamily="34" charset="0"/>
              <a:buChar char="•"/>
            </a:pPr>
            <a:r>
              <a:rPr lang="en-US" sz="1800" dirty="0">
                <a:latin typeface="ITC Leawood Std Book" pitchFamily="18" charset="0"/>
              </a:rPr>
              <a:t>In storage canister or other form if available.</a:t>
            </a:r>
          </a:p>
          <a:p>
            <a:pPr eaLnBrk="1" fontAlgn="b" hangingPunct="1">
              <a:buFont typeface="Arial" pitchFamily="34" charset="0"/>
              <a:buChar char="•"/>
            </a:pPr>
            <a:endParaRPr lang="en-US" sz="1800" dirty="0">
              <a:latin typeface="ITC Leawood Std Book" pitchFamily="18" charset="0"/>
            </a:endParaRPr>
          </a:p>
          <a:p>
            <a:pPr eaLnBrk="1" fontAlgn="b" hangingPunct="1">
              <a:buFont typeface="Arial" pitchFamily="34" charset="0"/>
              <a:buChar char="•"/>
            </a:pPr>
            <a:endParaRPr lang="en-US" sz="1800" dirty="0">
              <a:latin typeface="ITC Leawood Std Book" pitchFamily="18" charset="0"/>
            </a:endParaRPr>
          </a:p>
          <a:p>
            <a:pPr eaLnBrk="1" fontAlgn="b" hangingPunct="1"/>
            <a:endParaRPr lang="en-US" sz="1800" dirty="0">
              <a:latin typeface="ITC Leawood Std Book" pitchFamily="18" charset="0"/>
            </a:endParaRPr>
          </a:p>
        </p:txBody>
      </p:sp>
      <p:pic>
        <p:nvPicPr>
          <p:cNvPr id="91139" name="Picture 16" descr="koze tot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025" y="3165475"/>
            <a:ext cx="3065463"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5" descr="556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350" y="2829548"/>
            <a:ext cx="3611562"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Storage</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6888" y="1135575"/>
            <a:ext cx="3095625" cy="3095625"/>
          </a:xfrm>
          <a:prstGeom prst="rect">
            <a:avLst/>
          </a:prstGeom>
        </p:spPr>
      </p:pic>
      <p:sp>
        <p:nvSpPr>
          <p:cNvPr id="6" name="TextBox 2"/>
          <p:cNvSpPr txBox="1">
            <a:spLocks noChangeArrowheads="1"/>
          </p:cNvSpPr>
          <p:nvPr/>
        </p:nvSpPr>
        <p:spPr bwMode="auto">
          <a:xfrm>
            <a:off x="215901" y="1028700"/>
            <a:ext cx="5246748"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marL="0" indent="0" eaLnBrk="1" fontAlgn="b" hangingPunct="1">
              <a:buSzPct val="150000"/>
            </a:pPr>
            <a:r>
              <a:rPr lang="en-US" sz="1800" b="1" dirty="0">
                <a:latin typeface="ITC Leawood Std Book" pitchFamily="18" charset="0"/>
              </a:rPr>
              <a:t>Bear Spray can be shipped home by ground using a Limited Quantity Label with the following information included:</a:t>
            </a:r>
          </a:p>
          <a:p>
            <a:pPr marL="0" indent="0" eaLnBrk="1" fontAlgn="b" hangingPunct="1">
              <a:buSzPct val="150000"/>
            </a:pPr>
            <a:endParaRPr lang="en-US" sz="1800" b="1" dirty="0">
              <a:latin typeface="ITC Leawood Std Book" pitchFamily="18" charset="0"/>
            </a:endParaRPr>
          </a:p>
          <a:p>
            <a:pPr marL="285750" indent="-285750" eaLnBrk="1" hangingPunct="1">
              <a:buFontTx/>
              <a:buChar char="•"/>
            </a:pPr>
            <a:r>
              <a:rPr lang="en-US" sz="1800" dirty="0">
                <a:latin typeface="ITC Leawood Std Book" pitchFamily="18" charset="0"/>
              </a:rPr>
              <a:t>Shipping classification:</a:t>
            </a:r>
            <a:br>
              <a:rPr lang="en-US" sz="1800" dirty="0">
                <a:latin typeface="ITC Leawood Std Book" pitchFamily="18" charset="0"/>
              </a:rPr>
            </a:br>
            <a:r>
              <a:rPr lang="en-US" sz="1800" dirty="0">
                <a:latin typeface="ITC Leawood Std Book" pitchFamily="18" charset="0"/>
              </a:rPr>
              <a:t>Ground: Limited Quantity</a:t>
            </a:r>
            <a:br>
              <a:rPr lang="en-US" sz="1800" dirty="0">
                <a:latin typeface="ITC Leawood Std Book" pitchFamily="18" charset="0"/>
              </a:rPr>
            </a:br>
            <a:r>
              <a:rPr lang="en-US" sz="1800" dirty="0">
                <a:latin typeface="ITC Leawood Std Book" pitchFamily="18" charset="0"/>
              </a:rPr>
              <a:t>UN 1950, Aerosols Flammable</a:t>
            </a:r>
          </a:p>
          <a:p>
            <a:pPr marL="0" indent="225425" eaLnBrk="1" hangingPunct="1">
              <a:buFontTx/>
              <a:buChar char="•"/>
            </a:pPr>
            <a:endParaRPr lang="en-US" sz="800" dirty="0">
              <a:latin typeface="ITC Leawood Std Book" pitchFamily="18" charset="0"/>
            </a:endParaRPr>
          </a:p>
          <a:p>
            <a:pPr marL="0" indent="225425" eaLnBrk="1" hangingPunct="1">
              <a:buFontTx/>
              <a:buChar char="•"/>
            </a:pPr>
            <a:r>
              <a:rPr lang="en-US" sz="1800" dirty="0">
                <a:latin typeface="ITC Leawood Std Book" pitchFamily="18" charset="0"/>
              </a:rPr>
              <a:t>Chemical emergency phone number.</a:t>
            </a:r>
          </a:p>
          <a:p>
            <a:pPr marL="0" indent="225425" eaLnBrk="1" hangingPunct="1">
              <a:buFontTx/>
              <a:buChar char="•"/>
            </a:pPr>
            <a:endParaRPr lang="en-US" sz="800" dirty="0">
              <a:latin typeface="ITC Leawood Std Book" pitchFamily="18" charset="0"/>
            </a:endParaRPr>
          </a:p>
          <a:p>
            <a:pPr marL="0" indent="225425" eaLnBrk="1" hangingPunct="1">
              <a:buFontTx/>
              <a:buChar char="•"/>
            </a:pPr>
            <a:r>
              <a:rPr lang="en-US" sz="1800" dirty="0">
                <a:latin typeface="ITC Leawood Std Book" pitchFamily="18" charset="0"/>
              </a:rPr>
              <a:t> List the product as Bear Spray.</a:t>
            </a:r>
          </a:p>
          <a:p>
            <a:pPr marL="0" indent="225425" eaLnBrk="1" hangingPunct="1">
              <a:buFontTx/>
              <a:buChar char="•"/>
            </a:pPr>
            <a:endParaRPr lang="en-US" sz="800" dirty="0">
              <a:latin typeface="ITC Leawood Std Book" pitchFamily="18" charset="0"/>
            </a:endParaRPr>
          </a:p>
          <a:p>
            <a:pPr marL="0" indent="225425" eaLnBrk="1" hangingPunct="1">
              <a:buFontTx/>
              <a:buChar char="•"/>
            </a:pPr>
            <a:r>
              <a:rPr lang="en-US" sz="1800" dirty="0">
                <a:latin typeface="ITC Leawood Std Book" pitchFamily="18" charset="0"/>
              </a:rPr>
              <a:t> The size of the canister.</a:t>
            </a:r>
            <a:r>
              <a:rPr lang="en-US" sz="1800" b="1" dirty="0">
                <a:latin typeface="ITC Leawood Std Book" pitchFamily="18" charset="0"/>
              </a:rPr>
              <a:t>  </a:t>
            </a:r>
            <a:endParaRPr lang="en-US" sz="1800" dirty="0">
              <a:latin typeface="ITC Leawood Std Book" pitchFamily="18" charset="0"/>
            </a:endParaRPr>
          </a:p>
        </p:txBody>
      </p:sp>
      <p:sp>
        <p:nvSpPr>
          <p:cNvPr id="3" name="Rectangle 2"/>
          <p:cNvSpPr/>
          <p:nvPr/>
        </p:nvSpPr>
        <p:spPr>
          <a:xfrm>
            <a:off x="215901" y="4330144"/>
            <a:ext cx="8456612" cy="2031325"/>
          </a:xfrm>
          <a:prstGeom prst="rect">
            <a:avLst/>
          </a:prstGeom>
        </p:spPr>
        <p:txBody>
          <a:bodyPr wrap="square">
            <a:spAutoFit/>
          </a:bodyPr>
          <a:lstStyle/>
          <a:p>
            <a:pPr marL="0" indent="0" eaLnBrk="1" hangingPunct="1"/>
            <a:r>
              <a:rPr lang="en-US" dirty="0">
                <a:latin typeface="ITC Leawood Std Book" pitchFamily="18" charset="0"/>
              </a:rPr>
              <a:t>It should be packaged in a reinforced box with a tie strip around the safety wedge.</a:t>
            </a:r>
          </a:p>
          <a:p>
            <a:pPr eaLnBrk="1" hangingPunct="1">
              <a:buFontTx/>
              <a:buChar char="•"/>
            </a:pPr>
            <a:endParaRPr lang="en-US" dirty="0">
              <a:latin typeface="ITC Leawood Std Book" pitchFamily="18" charset="0"/>
            </a:endParaRPr>
          </a:p>
          <a:p>
            <a:pPr marL="0" indent="0" eaLnBrk="1" hangingPunct="1"/>
            <a:r>
              <a:rPr lang="en-US" dirty="0">
                <a:latin typeface="ITC Leawood Std Book" pitchFamily="18" charset="0"/>
              </a:rPr>
              <a:t>Labels are available online under “Limited Quantity Label.” Some shippers have them.</a:t>
            </a:r>
          </a:p>
          <a:p>
            <a:pPr marL="0" indent="0" eaLnBrk="1" hangingPunct="1"/>
            <a:endParaRPr lang="en-US" dirty="0">
              <a:latin typeface="ITC Leawood Std Book" pitchFamily="18" charset="0"/>
            </a:endParaRPr>
          </a:p>
          <a:p>
            <a:pPr marL="0" indent="0" eaLnBrk="1" hangingPunct="1"/>
            <a:r>
              <a:rPr lang="en-US" i="1" dirty="0">
                <a:latin typeface="ITC Leawood Std Book" pitchFamily="18" charset="0"/>
              </a:rPr>
              <a:t>Please note, these are new requirements and may change.</a:t>
            </a:r>
          </a:p>
        </p:txBody>
      </p:sp>
      <p:sp>
        <p:nvSpPr>
          <p:cNvPr id="7"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Shipping</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p:cNvSpPr txBox="1">
            <a:spLocks noChangeArrowheads="1"/>
          </p:cNvSpPr>
          <p:nvPr/>
        </p:nvSpPr>
        <p:spPr bwMode="auto">
          <a:xfrm>
            <a:off x="215901" y="1028700"/>
            <a:ext cx="4786112"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marL="0" indent="0" eaLnBrk="1" hangingPunct="1"/>
            <a:r>
              <a:rPr lang="en-US" sz="1800" b="1" dirty="0">
                <a:latin typeface="ITC Leawood Std Book" pitchFamily="18" charset="0"/>
              </a:rPr>
              <a:t>Aircraft</a:t>
            </a:r>
          </a:p>
          <a:p>
            <a:pPr marL="0" indent="0" eaLnBrk="1" hangingPunct="1"/>
            <a:endParaRPr lang="en-US" sz="800" dirty="0">
              <a:latin typeface="ITC Leawood Std Book" pitchFamily="18" charset="0"/>
            </a:endParaRPr>
          </a:p>
          <a:p>
            <a:pPr marL="285750" indent="-285750" eaLnBrk="1" hangingPunct="1">
              <a:buSzPct val="150000"/>
              <a:buFont typeface="Arial" pitchFamily="34" charset="0"/>
              <a:buChar char="•"/>
            </a:pPr>
            <a:r>
              <a:rPr lang="en-US" sz="1800" dirty="0">
                <a:latin typeface="ITC Leawood Std Book" pitchFamily="18" charset="0"/>
              </a:rPr>
              <a:t>Fixed aircraft or helicopters ship bear spray in floats or external storage areas.</a:t>
            </a:r>
          </a:p>
          <a:p>
            <a:pPr marL="285750" indent="-285750" eaLnBrk="1" hangingPunct="1">
              <a:buFontTx/>
              <a:buChar char="•"/>
            </a:pPr>
            <a:endParaRPr lang="en-US" sz="800" dirty="0">
              <a:latin typeface="ITC Leawood Std Book" pitchFamily="18" charset="0"/>
            </a:endParaRPr>
          </a:p>
          <a:p>
            <a:pPr marL="285750" indent="-285750" eaLnBrk="1" hangingPunct="1">
              <a:buSzPct val="150000"/>
              <a:buFont typeface="Arial" pitchFamily="34" charset="0"/>
              <a:buChar char="•"/>
            </a:pPr>
            <a:r>
              <a:rPr lang="en-US" sz="1800" dirty="0">
                <a:latin typeface="ITC Leawood Std Book" pitchFamily="18" charset="0"/>
              </a:rPr>
              <a:t>Some outfitters have taped bear spray to the outside of the aircraft.</a:t>
            </a:r>
          </a:p>
          <a:p>
            <a:pPr marL="285750" indent="-285750" eaLnBrk="1" hangingPunct="1">
              <a:buSzPct val="150000"/>
              <a:buFont typeface="Arial" pitchFamily="34" charset="0"/>
              <a:buChar char="•"/>
            </a:pPr>
            <a:endParaRPr lang="en-US" sz="1000" dirty="0">
              <a:latin typeface="ITC Leawood Std Book" pitchFamily="18" charset="0"/>
            </a:endParaRPr>
          </a:p>
          <a:p>
            <a:pPr marL="285750" indent="-285750" eaLnBrk="1" hangingPunct="1">
              <a:buSzPct val="150000"/>
              <a:buFont typeface="Arial" pitchFamily="34" charset="0"/>
              <a:buChar char="•"/>
            </a:pPr>
            <a:r>
              <a:rPr lang="en-US" sz="1800" dirty="0">
                <a:latin typeface="ITC Leawood Std Book" pitchFamily="18" charset="0"/>
              </a:rPr>
              <a:t>Store in protective transporting container.</a:t>
            </a:r>
          </a:p>
          <a:p>
            <a:pPr marL="285750" indent="-285750" eaLnBrk="1" hangingPunct="1">
              <a:buSzPct val="150000"/>
              <a:buFont typeface="Arial" pitchFamily="34" charset="0"/>
              <a:buChar char="•"/>
            </a:pPr>
            <a:endParaRPr lang="en-US" sz="1000" dirty="0">
              <a:latin typeface="ITC Leawood Std Book" pitchFamily="18" charset="0"/>
            </a:endParaRPr>
          </a:p>
          <a:p>
            <a:pPr marL="285750" indent="-285750" eaLnBrk="1" hangingPunct="1">
              <a:buSzPct val="150000"/>
              <a:buFont typeface="Arial" pitchFamily="34" charset="0"/>
              <a:buChar char="•"/>
            </a:pPr>
            <a:r>
              <a:rPr lang="en-US" sz="1800" dirty="0">
                <a:latin typeface="ITC Leawood Std Book" pitchFamily="18" charset="0"/>
              </a:rPr>
              <a:t>It is illegal to take Bear Spray on commercial airlines. </a:t>
            </a:r>
          </a:p>
          <a:p>
            <a:pPr marL="0" indent="0" eaLnBrk="1" hangingPunct="1">
              <a:buSzPct val="150000"/>
            </a:pPr>
            <a:endParaRPr lang="en-US" sz="1800" dirty="0">
              <a:latin typeface="ITC Leawood Std Book" pitchFamily="18" charset="0"/>
            </a:endParaRPr>
          </a:p>
          <a:p>
            <a:pPr marL="0" indent="0" eaLnBrk="1" hangingPunct="1"/>
            <a:endParaRPr lang="en-US" sz="1800" dirty="0">
              <a:latin typeface="ITC Leawood Std Book" pitchFamily="18" charset="0"/>
            </a:endParaRPr>
          </a:p>
          <a:p>
            <a:pPr marL="285750" indent="-285750" eaLnBrk="1" hangingPunct="1">
              <a:buFontTx/>
              <a:buChar char="•"/>
            </a:pPr>
            <a:endParaRPr lang="en-US" sz="1800" dirty="0">
              <a:latin typeface="ITC Leawood Std Book"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7526" y="4186566"/>
            <a:ext cx="994617" cy="2223435"/>
          </a:xfrm>
          <a:prstGeom prst="rect">
            <a:avLst/>
          </a:prstGeom>
        </p:spPr>
      </p:pic>
      <p:sp>
        <p:nvSpPr>
          <p:cNvPr id="6"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Transporting</a:t>
            </a:r>
            <a:endParaRPr lang="en-US" sz="3200" b="1" dirty="0">
              <a:solidFill>
                <a:srgbClr val="FF0000"/>
              </a:solidFill>
              <a:latin typeface="ITC Leawood Std Black" pitchFamily="18" charset="0"/>
            </a:endParaRPr>
          </a:p>
        </p:txBody>
      </p:sp>
      <p:pic>
        <p:nvPicPr>
          <p:cNvPr id="1026" name="Picture 2" descr="C:\Documents and Settings\Owner\My Documents\My Pictures\bearslide_1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139" y="1365663"/>
            <a:ext cx="3409313" cy="24378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5901" y="4626627"/>
            <a:ext cx="7823694" cy="1969770"/>
          </a:xfrm>
          <a:prstGeom prst="rect">
            <a:avLst/>
          </a:prstGeom>
        </p:spPr>
        <p:txBody>
          <a:bodyPr wrap="square">
            <a:spAutoFit/>
          </a:bodyPr>
          <a:lstStyle/>
          <a:p>
            <a:pPr marL="0" indent="0" eaLnBrk="1" hangingPunct="1"/>
            <a:r>
              <a:rPr lang="en-US" b="1" dirty="0">
                <a:latin typeface="ITC Leawood Std Book" pitchFamily="18" charset="0"/>
              </a:rPr>
              <a:t>Vehicles</a:t>
            </a:r>
          </a:p>
          <a:p>
            <a:pPr marL="0" indent="0" eaLnBrk="1" hangingPunct="1"/>
            <a:endParaRPr lang="en-US" sz="800" dirty="0">
              <a:latin typeface="ITC Leawood Std Book" pitchFamily="18" charset="0"/>
            </a:endParaRPr>
          </a:p>
          <a:p>
            <a:pPr marL="285750" indent="-285750" eaLnBrk="1" hangingPunct="1">
              <a:buSzPct val="150000"/>
              <a:buFont typeface="Arial" pitchFamily="34" charset="0"/>
              <a:buChar char="•"/>
            </a:pPr>
            <a:r>
              <a:rPr lang="en-US" dirty="0">
                <a:latin typeface="ITC Leawood Std Book" pitchFamily="18" charset="0"/>
              </a:rPr>
              <a:t>Follow departmental policy.</a:t>
            </a:r>
          </a:p>
          <a:p>
            <a:pPr marL="285750" indent="-285750" eaLnBrk="1" hangingPunct="1">
              <a:buSzPct val="150000"/>
              <a:buFont typeface="Arial" pitchFamily="34" charset="0"/>
              <a:buChar char="•"/>
            </a:pPr>
            <a:endParaRPr lang="en-US" sz="800" dirty="0">
              <a:latin typeface="ITC Leawood Std Book" pitchFamily="18" charset="0"/>
            </a:endParaRPr>
          </a:p>
          <a:p>
            <a:pPr marL="285750" indent="-285750" eaLnBrk="1" hangingPunct="1">
              <a:buSzPct val="150000"/>
              <a:buFont typeface="Arial" pitchFamily="34" charset="0"/>
              <a:buChar char="•"/>
            </a:pPr>
            <a:r>
              <a:rPr lang="en-US" dirty="0">
                <a:latin typeface="ITC Leawood Std Book" pitchFamily="18" charset="0"/>
              </a:rPr>
              <a:t>Store as far away from the driver as possible.</a:t>
            </a:r>
          </a:p>
          <a:p>
            <a:pPr marL="285750" indent="-285750" eaLnBrk="1" hangingPunct="1">
              <a:buSzPct val="150000"/>
              <a:buFont typeface="Arial" pitchFamily="34" charset="0"/>
              <a:buChar char="•"/>
            </a:pPr>
            <a:endParaRPr lang="en-US" sz="800" dirty="0">
              <a:latin typeface="ITC Leawood Std Book" pitchFamily="18" charset="0"/>
            </a:endParaRPr>
          </a:p>
          <a:p>
            <a:pPr marL="285750" indent="-285750" eaLnBrk="1" hangingPunct="1">
              <a:buSzPct val="150000"/>
              <a:buFont typeface="Arial" pitchFamily="34" charset="0"/>
              <a:buChar char="•"/>
            </a:pPr>
            <a:r>
              <a:rPr lang="en-US" dirty="0">
                <a:latin typeface="ITC Leawood Std Book" pitchFamily="18" charset="0"/>
              </a:rPr>
              <a:t>Secure the canister to prevent it from moving around.</a:t>
            </a:r>
          </a:p>
          <a:p>
            <a:pPr eaLnBrk="1" hangingPunct="1">
              <a:buSzPct val="150000"/>
            </a:pPr>
            <a:endParaRPr lang="en-US" sz="800" dirty="0">
              <a:latin typeface="ITC Leawood Std Book" pitchFamily="18" charset="0"/>
            </a:endParaRPr>
          </a:p>
          <a:p>
            <a:pPr marL="285750" indent="-285750" eaLnBrk="1" hangingPunct="1">
              <a:buSzPct val="150000"/>
              <a:buFont typeface="Arial" pitchFamily="34" charset="0"/>
              <a:buChar char="•"/>
            </a:pPr>
            <a:r>
              <a:rPr lang="en-US" dirty="0">
                <a:latin typeface="ITC Leawood Std Book" pitchFamily="18" charset="0"/>
              </a:rPr>
              <a:t>Do not store in direct sunlight.</a:t>
            </a:r>
          </a:p>
        </p:txBody>
      </p:sp>
    </p:spTree>
    <p:extLst>
      <p:ext uri="{BB962C8B-B14F-4D97-AF65-F5344CB8AC3E}">
        <p14:creationId xmlns:p14="http://schemas.microsoft.com/office/powerpoint/2010/main" val="33391882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ext Box 3"/>
          <p:cNvSpPr txBox="1">
            <a:spLocks noChangeArrowheads="1"/>
          </p:cNvSpPr>
          <p:nvPr/>
        </p:nvSpPr>
        <p:spPr bwMode="auto">
          <a:xfrm>
            <a:off x="454025" y="1856278"/>
            <a:ext cx="8077200"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spcAft>
                <a:spcPct val="50000"/>
              </a:spcAft>
            </a:pPr>
            <a:r>
              <a:rPr lang="en-US" sz="1800" dirty="0">
                <a:latin typeface="ITC Leawood Std Medium" pitchFamily="18" charset="0"/>
              </a:rPr>
              <a:t>If you have an accidental discharge or leakage:</a:t>
            </a:r>
          </a:p>
          <a:p>
            <a:pPr defTabSz="914400" eaLnBrk="1" hangingPunct="1">
              <a:spcAft>
                <a:spcPct val="50000"/>
              </a:spcAft>
              <a:buFontTx/>
              <a:buChar char="•"/>
            </a:pPr>
            <a:r>
              <a:rPr lang="en-US" sz="1800" dirty="0">
                <a:latin typeface="ITC Leawood Std Book" pitchFamily="18" charset="0"/>
              </a:rPr>
              <a:t>The bear spray cloud will degrade in sunlight in 48 to 72 hours, but the oil will remain.</a:t>
            </a:r>
          </a:p>
          <a:p>
            <a:pPr defTabSz="914400" eaLnBrk="1" hangingPunct="1">
              <a:spcAft>
                <a:spcPct val="50000"/>
              </a:spcAft>
              <a:buFontTx/>
              <a:buChar char="•"/>
            </a:pPr>
            <a:r>
              <a:rPr lang="en-US" sz="1800" dirty="0">
                <a:latin typeface="ITC Leawood Std Book" pitchFamily="18" charset="0"/>
              </a:rPr>
              <a:t>Open door and windows.</a:t>
            </a:r>
          </a:p>
          <a:p>
            <a:pPr defTabSz="914400" eaLnBrk="1" hangingPunct="1">
              <a:spcAft>
                <a:spcPct val="50000"/>
              </a:spcAft>
              <a:buFontTx/>
              <a:buChar char="•"/>
            </a:pPr>
            <a:r>
              <a:rPr lang="en-US" sz="1800" dirty="0">
                <a:latin typeface="ITC Leawood Std Book" pitchFamily="18" charset="0"/>
              </a:rPr>
              <a:t>Clean surfaces with soap (Dawn or Simple Green), water, and </a:t>
            </a:r>
            <a:br>
              <a:rPr lang="en-US" sz="1800" dirty="0">
                <a:latin typeface="ITC Leawood Std Book" pitchFamily="18" charset="0"/>
              </a:rPr>
            </a:br>
            <a:r>
              <a:rPr lang="en-US" sz="1800" dirty="0">
                <a:latin typeface="ITC Leawood Std Book" pitchFamily="18" charset="0"/>
              </a:rPr>
              <a:t>wear gloves.</a:t>
            </a:r>
          </a:p>
          <a:p>
            <a:pPr defTabSz="914400" eaLnBrk="1" hangingPunct="1">
              <a:spcAft>
                <a:spcPct val="50000"/>
              </a:spcAft>
              <a:buFontTx/>
              <a:buChar char="•"/>
            </a:pPr>
            <a:r>
              <a:rPr lang="en-US" sz="1800" dirty="0">
                <a:latin typeface="ITC Leawood Std Book" pitchFamily="18" charset="0"/>
              </a:rPr>
              <a:t>Discharge container outdoors and into the ground on a calm day.</a:t>
            </a:r>
          </a:p>
          <a:p>
            <a:pPr defTabSz="914400" eaLnBrk="1" hangingPunct="1">
              <a:spcAft>
                <a:spcPct val="50000"/>
              </a:spcAft>
              <a:buFontTx/>
              <a:buChar char="•"/>
            </a:pPr>
            <a:r>
              <a:rPr lang="en-US" sz="1800" dirty="0">
                <a:latin typeface="ITC Leawood Std Book" pitchFamily="18" charset="0"/>
              </a:rPr>
              <a:t>Wrap in paper and discard with normal waste.</a:t>
            </a:r>
          </a:p>
        </p:txBody>
      </p:sp>
      <p:sp>
        <p:nvSpPr>
          <p:cNvPr id="113671" name="Text Box 7"/>
          <p:cNvSpPr txBox="1">
            <a:spLocks noChangeArrowheads="1"/>
          </p:cNvSpPr>
          <p:nvPr/>
        </p:nvSpPr>
        <p:spPr bwMode="auto">
          <a:xfrm>
            <a:off x="454025" y="796411"/>
            <a:ext cx="82756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r>
              <a:rPr lang="en-US" sz="1800" dirty="0">
                <a:latin typeface="ITC Leawood Std Medium" pitchFamily="18" charset="0"/>
              </a:rPr>
              <a:t>Do not store where temperatures are above 120º F.  An increase in temperature creates an increase in pressure, which may cause seals and seams to fail. </a:t>
            </a:r>
            <a:r>
              <a:rPr lang="en-US" sz="1800" b="1" dirty="0">
                <a:solidFill>
                  <a:srgbClr val="FF0000"/>
                </a:solidFill>
                <a:latin typeface="ITC Leawood Std Medium" pitchFamily="18" charset="0"/>
              </a:rPr>
              <a:t>Do not leave in direct sunlight in a vehicle.</a:t>
            </a:r>
          </a:p>
        </p:txBody>
      </p:sp>
      <p:sp>
        <p:nvSpPr>
          <p:cNvPr id="6"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Accidental Discharge</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Box 2"/>
          <p:cNvSpPr txBox="1">
            <a:spLocks noChangeArrowheads="1"/>
          </p:cNvSpPr>
          <p:nvPr/>
        </p:nvSpPr>
        <p:spPr bwMode="auto">
          <a:xfrm>
            <a:off x="600500" y="1200150"/>
            <a:ext cx="7970293"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marL="342900" indent="-342900" eaLnBrk="1" fontAlgn="b" hangingPunct="1">
              <a:buSzPct val="150000"/>
              <a:buFont typeface="Arial" pitchFamily="34" charset="0"/>
              <a:buChar char="•"/>
            </a:pPr>
            <a:r>
              <a:rPr lang="en-US" sz="1800" dirty="0">
                <a:latin typeface="ITC Leawood Std Medium" pitchFamily="18" charset="0"/>
              </a:rPr>
              <a:t>Cans should be replaced after </a:t>
            </a:r>
            <a:r>
              <a:rPr lang="en-US" sz="1800" b="1" dirty="0">
                <a:latin typeface="ITC Leawood Std Medium" pitchFamily="18" charset="0"/>
              </a:rPr>
              <a:t>3-4 </a:t>
            </a:r>
            <a:r>
              <a:rPr lang="en-US" sz="1800" dirty="0">
                <a:latin typeface="ITC Leawood Std Medium" pitchFamily="18" charset="0"/>
              </a:rPr>
              <a:t>years.  Check your manufacturer</a:t>
            </a:r>
            <a:r>
              <a:rPr lang="en-US" altLang="en-US" sz="1800" dirty="0">
                <a:latin typeface="ITC Leawood Std Medium" pitchFamily="18" charset="0"/>
              </a:rPr>
              <a:t>’</a:t>
            </a:r>
            <a:r>
              <a:rPr lang="en-US" sz="1800" dirty="0">
                <a:latin typeface="ITC Leawood Std Medium" pitchFamily="18" charset="0"/>
              </a:rPr>
              <a:t>s guidelines.</a:t>
            </a:r>
          </a:p>
          <a:p>
            <a:pPr marL="342900" indent="-342900" eaLnBrk="1" fontAlgn="b" hangingPunct="1">
              <a:buSzPct val="150000"/>
              <a:buFont typeface="Arial" pitchFamily="34" charset="0"/>
              <a:buChar char="•"/>
            </a:pPr>
            <a:endParaRPr lang="en-US" sz="1800" dirty="0">
              <a:latin typeface="ITC Leawood Std Medium" pitchFamily="18" charset="0"/>
            </a:endParaRPr>
          </a:p>
          <a:p>
            <a:pPr marL="342900" indent="-342900" eaLnBrk="1" fontAlgn="b" hangingPunct="1">
              <a:buSzPct val="150000"/>
              <a:buFont typeface="Arial" pitchFamily="34" charset="0"/>
              <a:buChar char="•"/>
            </a:pPr>
            <a:r>
              <a:rPr lang="en-US" sz="1800" dirty="0">
                <a:latin typeface="ITC Leawood Std Medium" pitchFamily="18" charset="0"/>
              </a:rPr>
              <a:t>Cans should be disposed of after </a:t>
            </a:r>
            <a:r>
              <a:rPr lang="en-US" sz="1800" b="1" dirty="0">
                <a:latin typeface="ITC Leawood Std Medium" pitchFamily="18" charset="0"/>
              </a:rPr>
              <a:t>any</a:t>
            </a:r>
            <a:r>
              <a:rPr lang="en-US" sz="1800" dirty="0">
                <a:latin typeface="ITC Leawood Std Medium" pitchFamily="18" charset="0"/>
              </a:rPr>
              <a:t> type of use, even if it was only partially used.</a:t>
            </a:r>
          </a:p>
          <a:p>
            <a:pPr marL="342900" indent="-342900" eaLnBrk="1" fontAlgn="b" hangingPunct="1">
              <a:buSzPct val="150000"/>
              <a:buFont typeface="Arial" pitchFamily="34" charset="0"/>
              <a:buChar char="•"/>
            </a:pPr>
            <a:endParaRPr lang="en-US" sz="1800" dirty="0">
              <a:latin typeface="ITC Leawood Std Medium" pitchFamily="18" charset="0"/>
            </a:endParaRPr>
          </a:p>
          <a:p>
            <a:pPr marL="342900" indent="-342900" eaLnBrk="1" fontAlgn="b" hangingPunct="1">
              <a:buSzPct val="150000"/>
              <a:buFont typeface="Arial" pitchFamily="34" charset="0"/>
              <a:buChar char="•"/>
            </a:pPr>
            <a:r>
              <a:rPr lang="en-US" sz="1800" dirty="0">
                <a:latin typeface="ITC Leawood Std Medium" pitchFamily="18" charset="0"/>
              </a:rPr>
              <a:t>Avoid storing cans in areas above 120 °F. Cans may rupture at these temperatures. Avoid direct sunlight or through a window, which causes magnification.</a:t>
            </a:r>
          </a:p>
          <a:p>
            <a:pPr marL="342900" indent="-342900" eaLnBrk="1" fontAlgn="b" hangingPunct="1">
              <a:buSzPct val="150000"/>
              <a:buFont typeface="Arial" pitchFamily="34" charset="0"/>
              <a:buChar char="•"/>
            </a:pPr>
            <a:endParaRPr lang="en-US" sz="1800" dirty="0">
              <a:latin typeface="ITC Leawood Std Medium" pitchFamily="18" charset="0"/>
            </a:endParaRPr>
          </a:p>
          <a:p>
            <a:pPr marL="342900" indent="-342900" eaLnBrk="1" fontAlgn="b" hangingPunct="1">
              <a:buSzPct val="150000"/>
              <a:buFont typeface="Arial" pitchFamily="34" charset="0"/>
              <a:buChar char="•"/>
            </a:pPr>
            <a:r>
              <a:rPr lang="en-US" sz="1800" dirty="0">
                <a:latin typeface="ITC Leawood Std Medium" pitchFamily="18" charset="0"/>
              </a:rPr>
              <a:t>Bear spray is flammable, keep away from flame or spark.</a:t>
            </a:r>
          </a:p>
          <a:p>
            <a:pPr eaLnBrk="1" fontAlgn="b" hangingPunct="1">
              <a:buFont typeface="Arial" pitchFamily="34" charset="0"/>
              <a:buChar char="•"/>
            </a:pPr>
            <a:endParaRPr lang="en-US" sz="2000" dirty="0">
              <a:latin typeface="ITC Leawood Std Book" pitchFamily="18" charset="0"/>
            </a:endParaRPr>
          </a:p>
          <a:p>
            <a:pPr eaLnBrk="1" fontAlgn="b" hangingPunct="1">
              <a:buFont typeface="Arial" pitchFamily="34" charset="0"/>
              <a:buChar char="•"/>
            </a:pPr>
            <a:endParaRPr lang="en-US" sz="2000" dirty="0">
              <a:latin typeface="ITC Leawood Std Book" pitchFamily="18" charset="0"/>
            </a:endParaRPr>
          </a:p>
          <a:p>
            <a:pPr eaLnBrk="1" fontAlgn="b" hangingPunct="1"/>
            <a:endParaRPr lang="en-US" sz="2000" dirty="0">
              <a:latin typeface="ITC Leawood Std Book" pitchFamily="18" charset="0"/>
            </a:endParaRPr>
          </a:p>
        </p:txBody>
      </p:sp>
      <p:sp>
        <p:nvSpPr>
          <p:cNvPr id="5"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Other Considerations</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3"/>
          <p:cNvSpPr txBox="1">
            <a:spLocks noChangeArrowheads="1"/>
          </p:cNvSpPr>
          <p:nvPr/>
        </p:nvSpPr>
        <p:spPr bwMode="auto">
          <a:xfrm>
            <a:off x="685800" y="1676400"/>
            <a:ext cx="807720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spcBef>
                <a:spcPct val="50000"/>
              </a:spcBef>
              <a:buSzPct val="150000"/>
              <a:buFont typeface="Arial" pitchFamily="34" charset="0"/>
              <a:buChar char="•"/>
            </a:pPr>
            <a:r>
              <a:rPr lang="en-US" sz="1800" dirty="0">
                <a:latin typeface="ITC Leawood Std Book" pitchFamily="18" charset="0"/>
              </a:rPr>
              <a:t>Move into uncontaminated area.</a:t>
            </a:r>
          </a:p>
          <a:p>
            <a:pPr defTabSz="914400" eaLnBrk="1" hangingPunct="1">
              <a:spcBef>
                <a:spcPct val="50000"/>
              </a:spcBef>
              <a:buSzPct val="150000"/>
              <a:buFont typeface="Arial" pitchFamily="34" charset="0"/>
              <a:buChar char="•"/>
            </a:pPr>
            <a:r>
              <a:rPr lang="en-US" sz="1800" dirty="0">
                <a:latin typeface="ITC Leawood Std Book" pitchFamily="18" charset="0"/>
              </a:rPr>
              <a:t>Remove your contacts immediately. They may need to be replaced.</a:t>
            </a:r>
          </a:p>
          <a:p>
            <a:pPr defTabSz="914400" eaLnBrk="1" hangingPunct="1">
              <a:spcBef>
                <a:spcPct val="50000"/>
              </a:spcBef>
              <a:buSzPct val="150000"/>
              <a:buFont typeface="Arial" pitchFamily="34" charset="0"/>
              <a:buChar char="•"/>
            </a:pPr>
            <a:r>
              <a:rPr lang="en-US" sz="1800" dirty="0">
                <a:latin typeface="ITC Leawood Std Book" pitchFamily="18" charset="0"/>
              </a:rPr>
              <a:t>Remove and replace clothing that has been sprayed.</a:t>
            </a:r>
          </a:p>
          <a:p>
            <a:pPr defTabSz="914400" eaLnBrk="1" hangingPunct="1">
              <a:spcBef>
                <a:spcPct val="50000"/>
              </a:spcBef>
              <a:buSzPct val="150000"/>
              <a:buFont typeface="Arial" pitchFamily="34" charset="0"/>
              <a:buChar char="•"/>
            </a:pPr>
            <a:r>
              <a:rPr lang="en-US" sz="1800" dirty="0">
                <a:latin typeface="ITC Leawood Std Book" pitchFamily="18" charset="0"/>
              </a:rPr>
              <a:t>Thoroughly rinse affected areas with cool water.</a:t>
            </a:r>
          </a:p>
          <a:p>
            <a:pPr defTabSz="914400" eaLnBrk="1" hangingPunct="1">
              <a:spcBef>
                <a:spcPct val="50000"/>
              </a:spcBef>
              <a:buSzPct val="150000"/>
              <a:buFont typeface="Arial" pitchFamily="34" charset="0"/>
              <a:buChar char="•"/>
            </a:pPr>
            <a:r>
              <a:rPr lang="en-US" sz="1800" dirty="0">
                <a:latin typeface="ITC Leawood Std Book" pitchFamily="18" charset="0"/>
              </a:rPr>
              <a:t>Use non-oil based soaps and rub the affected area VERY gently.</a:t>
            </a:r>
          </a:p>
          <a:p>
            <a:pPr defTabSz="914400" eaLnBrk="1" hangingPunct="1">
              <a:spcBef>
                <a:spcPct val="50000"/>
              </a:spcBef>
              <a:buSzPct val="150000"/>
              <a:buFont typeface="Arial" pitchFamily="34" charset="0"/>
              <a:buChar char="•"/>
            </a:pPr>
            <a:r>
              <a:rPr lang="en-US" sz="1800" dirty="0">
                <a:latin typeface="ITC Leawood Std Book" pitchFamily="18" charset="0"/>
              </a:rPr>
              <a:t>Do not use creams or lotions.</a:t>
            </a:r>
          </a:p>
          <a:p>
            <a:pPr defTabSz="914400" eaLnBrk="1" hangingPunct="1">
              <a:spcBef>
                <a:spcPct val="50000"/>
              </a:spcBef>
              <a:buSzPct val="150000"/>
              <a:buFont typeface="Arial" pitchFamily="34" charset="0"/>
              <a:buChar char="•"/>
            </a:pPr>
            <a:r>
              <a:rPr lang="en-US" sz="1800" dirty="0">
                <a:latin typeface="ITC Leawood Std Book" pitchFamily="18" charset="0"/>
              </a:rPr>
              <a:t>Irritation may last 45 minutes or longer.</a:t>
            </a:r>
          </a:p>
          <a:p>
            <a:pPr defTabSz="914400" eaLnBrk="1" hangingPunct="1">
              <a:spcBef>
                <a:spcPct val="50000"/>
              </a:spcBef>
              <a:buSzPct val="150000"/>
              <a:buFont typeface="Arial" pitchFamily="34" charset="0"/>
              <a:buChar char="•"/>
            </a:pPr>
            <a:r>
              <a:rPr lang="en-US" sz="1800" dirty="0">
                <a:latin typeface="ITC Leawood Std Book" pitchFamily="18" charset="0"/>
              </a:rPr>
              <a:t>If symptoms persist or if you have breathing or vision problems, seek medical attention.</a:t>
            </a:r>
          </a:p>
        </p:txBody>
      </p:sp>
      <p:sp>
        <p:nvSpPr>
          <p:cNvPr id="96260" name="TextBox 1"/>
          <p:cNvSpPr txBox="1">
            <a:spLocks noChangeArrowheads="1"/>
          </p:cNvSpPr>
          <p:nvPr/>
        </p:nvSpPr>
        <p:spPr bwMode="auto">
          <a:xfrm>
            <a:off x="566738" y="1169988"/>
            <a:ext cx="1443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r>
              <a:rPr lang="en-US" sz="1800" dirty="0">
                <a:latin typeface="ITC Leawood Std Medium" pitchFamily="18" charset="0"/>
              </a:rPr>
              <a:t>Treatment</a:t>
            </a:r>
          </a:p>
        </p:txBody>
      </p:sp>
      <p:sp>
        <p:nvSpPr>
          <p:cNvPr id="6"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First Aid</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ext Box 3"/>
          <p:cNvSpPr txBox="1">
            <a:spLocks noChangeArrowheads="1"/>
          </p:cNvSpPr>
          <p:nvPr/>
        </p:nvSpPr>
        <p:spPr bwMode="auto">
          <a:xfrm>
            <a:off x="533400" y="1828800"/>
            <a:ext cx="80772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spcBef>
                <a:spcPct val="50000"/>
              </a:spcBef>
              <a:buFontTx/>
              <a:buChar char="•"/>
            </a:pPr>
            <a:endParaRPr lang="en-US" sz="2800" b="1" dirty="0">
              <a:latin typeface="Times New Roman" pitchFamily="18" charset="0"/>
            </a:endParaRPr>
          </a:p>
          <a:p>
            <a:pPr defTabSz="914400" eaLnBrk="1" hangingPunct="1">
              <a:spcBef>
                <a:spcPct val="50000"/>
              </a:spcBef>
              <a:buFontTx/>
              <a:buChar char="•"/>
            </a:pPr>
            <a:endParaRPr lang="en-US" sz="2800" b="1" dirty="0">
              <a:latin typeface="Times New Roman" pitchFamily="18" charset="0"/>
            </a:endParaRPr>
          </a:p>
          <a:p>
            <a:pPr defTabSz="914400" eaLnBrk="1" hangingPunct="1">
              <a:spcBef>
                <a:spcPct val="50000"/>
              </a:spcBef>
            </a:pPr>
            <a:endParaRPr lang="en-US" sz="2800" dirty="0">
              <a:latin typeface="Times New Roman" pitchFamily="18" charset="0"/>
            </a:endParaRPr>
          </a:p>
          <a:p>
            <a:pPr defTabSz="914400" eaLnBrk="1" hangingPunct="1">
              <a:spcBef>
                <a:spcPct val="50000"/>
              </a:spcBef>
            </a:pPr>
            <a:endParaRPr lang="en-US" sz="2800" dirty="0">
              <a:latin typeface="Times New Roman" pitchFamily="18" charset="0"/>
            </a:endParaRPr>
          </a:p>
        </p:txBody>
      </p:sp>
      <p:sp>
        <p:nvSpPr>
          <p:cNvPr id="97282" name="Text Box 5"/>
          <p:cNvSpPr txBox="1">
            <a:spLocks noChangeArrowheads="1"/>
          </p:cNvSpPr>
          <p:nvPr/>
        </p:nvSpPr>
        <p:spPr bwMode="auto">
          <a:xfrm>
            <a:off x="533400" y="1905000"/>
            <a:ext cx="807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spcBef>
                <a:spcPct val="50000"/>
              </a:spcBef>
            </a:pPr>
            <a:endParaRPr lang="en-US" sz="2800" dirty="0">
              <a:latin typeface="Times New Roman" pitchFamily="18" charset="0"/>
            </a:endParaRPr>
          </a:p>
        </p:txBody>
      </p:sp>
      <p:sp>
        <p:nvSpPr>
          <p:cNvPr id="97283" name="Text Box 8"/>
          <p:cNvSpPr txBox="1">
            <a:spLocks noChangeArrowheads="1"/>
          </p:cNvSpPr>
          <p:nvPr/>
        </p:nvSpPr>
        <p:spPr bwMode="auto">
          <a:xfrm>
            <a:off x="762000" y="18288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spcBef>
                <a:spcPct val="50000"/>
              </a:spcBef>
            </a:pPr>
            <a:endParaRPr lang="en-US" dirty="0">
              <a:latin typeface="Times New Roman" pitchFamily="18" charset="0"/>
            </a:endParaRPr>
          </a:p>
        </p:txBody>
      </p:sp>
      <p:sp>
        <p:nvSpPr>
          <p:cNvPr id="97284" name="Rectangle 13"/>
          <p:cNvSpPr>
            <a:spLocks noGrp="1" noChangeArrowheads="1"/>
          </p:cNvSpPr>
          <p:nvPr>
            <p:ph type="title" idx="4294967295"/>
          </p:nvPr>
        </p:nvSpPr>
        <p:spPr>
          <a:xfrm>
            <a:off x="0" y="1410814"/>
            <a:ext cx="3341914" cy="3962400"/>
          </a:xfrm>
        </p:spPr>
        <p:txBody>
          <a:bodyPr/>
          <a:lstStyle/>
          <a:p>
            <a:pPr algn="l" eaLnBrk="1" hangingPunct="1"/>
            <a:r>
              <a:rPr lang="en-US" sz="1800" dirty="0">
                <a:latin typeface="ITC Leawood Std Medium" pitchFamily="18" charset="0"/>
                <a:ea typeface="ＭＳ Ｐゴシック" pitchFamily="34" charset="-128"/>
              </a:rPr>
              <a:t>Completion of “</a:t>
            </a:r>
            <a:r>
              <a:rPr lang="en-US" altLang="ja-JP" sz="1800" dirty="0">
                <a:latin typeface="ITC Leawood Std Medium" pitchFamily="18" charset="0"/>
                <a:ea typeface="ＭＳ Ｐゴシック" pitchFamily="34" charset="-128"/>
              </a:rPr>
              <a:t>Certificate of Need</a:t>
            </a:r>
            <a:r>
              <a:rPr lang="ja-JP" altLang="en-US" sz="1800" dirty="0">
                <a:latin typeface="ITC Leawood Std Medium" pitchFamily="18" charset="0"/>
                <a:ea typeface="ＭＳ Ｐゴシック" pitchFamily="34" charset="-128"/>
              </a:rPr>
              <a:t>”</a:t>
            </a:r>
            <a:r>
              <a:rPr lang="en-US" altLang="ja-JP" sz="1800" dirty="0">
                <a:latin typeface="ITC Leawood Std Medium" pitchFamily="18" charset="0"/>
                <a:ea typeface="ＭＳ Ｐゴシック" pitchFamily="34" charset="-128"/>
              </a:rPr>
              <a:t> and Supervisor Approval/Signature is required for certification to carry/use Bear Spray.</a:t>
            </a:r>
            <a:endParaRPr lang="en-US" sz="1800" dirty="0">
              <a:latin typeface="ITC Leawood Std Medium" pitchFamily="18" charset="0"/>
              <a:ea typeface="ＭＳ Ｐゴシック" pitchFamily="34" charset="-128"/>
            </a:endParaRPr>
          </a:p>
        </p:txBody>
      </p:sp>
      <p:sp>
        <p:nvSpPr>
          <p:cNvPr id="97285" name="Rectangle 14"/>
          <p:cNvSpPr>
            <a:spLocks noChangeArrowheads="1"/>
          </p:cNvSpPr>
          <p:nvPr/>
        </p:nvSpPr>
        <p:spPr bwMode="auto">
          <a:xfrm>
            <a:off x="3256129" y="474828"/>
            <a:ext cx="5715000"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p>
            <a:pPr defTabSz="914400">
              <a:tabLst>
                <a:tab pos="1600200" algn="l"/>
              </a:tabLst>
            </a:pPr>
            <a:endParaRPr lang="en-US" sz="1200" b="1" dirty="0">
              <a:solidFill>
                <a:srgbClr val="000000"/>
              </a:solidFill>
              <a:latin typeface="Times New Roman" pitchFamily="18" charset="0"/>
              <a:cs typeface="Times New Roman" pitchFamily="18" charset="0"/>
            </a:endParaRPr>
          </a:p>
          <a:p>
            <a:pPr defTabSz="914400">
              <a:tabLst>
                <a:tab pos="1600200" algn="l"/>
              </a:tabLst>
            </a:pPr>
            <a:endParaRPr lang="en-US" sz="1200" b="1" dirty="0">
              <a:solidFill>
                <a:srgbClr val="000000"/>
              </a:solidFill>
              <a:latin typeface="Times New Roman" pitchFamily="18" charset="0"/>
              <a:cs typeface="Times New Roman" pitchFamily="18" charset="0"/>
            </a:endParaRPr>
          </a:p>
          <a:p>
            <a:pPr algn="ctr" defTabSz="914400">
              <a:tabLst>
                <a:tab pos="1600200" algn="l"/>
              </a:tabLst>
            </a:pPr>
            <a:r>
              <a:rPr lang="en-US" sz="1200" b="1" dirty="0">
                <a:solidFill>
                  <a:srgbClr val="000000"/>
                </a:solidFill>
                <a:latin typeface="Times New Roman" pitchFamily="18" charset="0"/>
                <a:cs typeface="Times New Roman" pitchFamily="18" charset="0"/>
              </a:rPr>
              <a:t>USGS 445-2-H - Appendix 46-2</a:t>
            </a:r>
            <a:endParaRPr lang="en-US" sz="900" dirty="0">
              <a:latin typeface="Times New Roman" pitchFamily="18" charset="0"/>
            </a:endParaRPr>
          </a:p>
          <a:p>
            <a:pPr algn="ctr" defTabSz="914400" eaLnBrk="0" hangingPunct="0">
              <a:tabLst>
                <a:tab pos="1600200" algn="l"/>
              </a:tabLst>
            </a:pPr>
            <a:r>
              <a:rPr lang="en-US" sz="1200" b="1" dirty="0">
                <a:latin typeface="Times New Roman" pitchFamily="18" charset="0"/>
                <a:cs typeface="Times New Roman" pitchFamily="18" charset="0"/>
              </a:rPr>
              <a:t>Certificate of Need/Completion of Training for Use/Issuance of Bear Spray</a:t>
            </a:r>
            <a:endParaRPr lang="en-US" sz="900" dirty="0">
              <a:latin typeface="Times New Roman" pitchFamily="18" charset="0"/>
            </a:endParaRPr>
          </a:p>
          <a:p>
            <a:pPr defTabSz="914400" eaLnBrk="0" hangingPunct="0">
              <a:tabLst>
                <a:tab pos="1600200" algn="l"/>
              </a:tabLst>
            </a:pPr>
            <a:r>
              <a:rPr lang="en-US" sz="1100" dirty="0">
                <a:latin typeface="Times New Roman" pitchFamily="18" charset="0"/>
                <a:cs typeface="Times New Roman" pitchFamily="18" charset="0"/>
              </a:rPr>
              <a:t>			     </a:t>
            </a:r>
          </a:p>
          <a:p>
            <a:pPr defTabSz="914400" eaLnBrk="0" hangingPunct="0">
              <a:tabLst>
                <a:tab pos="1600200" algn="l"/>
              </a:tabLst>
            </a:pPr>
            <a:r>
              <a:rPr lang="en-US" sz="1100" dirty="0">
                <a:latin typeface="Times New Roman" pitchFamily="18" charset="0"/>
                <a:cs typeface="Times New Roman" pitchFamily="18" charset="0"/>
              </a:rPr>
              <a:t>                                               </a:t>
            </a:r>
            <a:r>
              <a:rPr lang="en-US" sz="1100" b="1" u="sng" dirty="0">
                <a:latin typeface="Times New Roman" pitchFamily="18" charset="0"/>
                <a:cs typeface="Times New Roman" pitchFamily="18" charset="0"/>
              </a:rPr>
              <a:t>First Name</a:t>
            </a:r>
            <a:r>
              <a:rPr lang="en-US" sz="1100" dirty="0">
                <a:latin typeface="Times New Roman" pitchFamily="18" charset="0"/>
                <a:cs typeface="Times New Roman" pitchFamily="18" charset="0"/>
              </a:rPr>
              <a:t>	        </a:t>
            </a:r>
            <a:r>
              <a:rPr lang="en-US" sz="1100" b="1" u="sng" dirty="0">
                <a:latin typeface="Times New Roman" pitchFamily="18" charset="0"/>
                <a:cs typeface="Times New Roman" pitchFamily="18" charset="0"/>
              </a:rPr>
              <a:t>MI</a:t>
            </a:r>
            <a:r>
              <a:rPr lang="en-US" sz="1100" dirty="0">
                <a:latin typeface="Times New Roman" pitchFamily="18" charset="0"/>
                <a:cs typeface="Times New Roman" pitchFamily="18" charset="0"/>
              </a:rPr>
              <a:t>	 </a:t>
            </a:r>
            <a:r>
              <a:rPr lang="en-US" sz="1100" b="1" u="sng" dirty="0">
                <a:latin typeface="Times New Roman" pitchFamily="18" charset="0"/>
                <a:cs typeface="Times New Roman" pitchFamily="18" charset="0"/>
              </a:rPr>
              <a:t>Last Name</a:t>
            </a:r>
            <a:endParaRPr lang="en-US" sz="900" dirty="0">
              <a:latin typeface="Times New Roman" pitchFamily="18" charset="0"/>
            </a:endParaRPr>
          </a:p>
          <a:p>
            <a:pPr defTabSz="914400" eaLnBrk="0" hangingPunct="0">
              <a:tabLst>
                <a:tab pos="1600200" algn="l"/>
              </a:tabLst>
            </a:pPr>
            <a:r>
              <a:rPr lang="en-US" sz="1100" b="1" dirty="0">
                <a:latin typeface="Times New Roman" pitchFamily="18" charset="0"/>
                <a:cs typeface="Times New Roman" pitchFamily="18" charset="0"/>
              </a:rPr>
              <a:t>Name of Requestor</a:t>
            </a:r>
            <a:r>
              <a:rPr lang="en-US" sz="1100" dirty="0">
                <a:latin typeface="Times New Roman" pitchFamily="18" charset="0"/>
                <a:cs typeface="Times New Roman" pitchFamily="18" charset="0"/>
              </a:rPr>
              <a:t>:  ________________________________________________________</a:t>
            </a:r>
            <a:endParaRPr lang="en-US" sz="900" dirty="0">
              <a:latin typeface="Times New Roman" pitchFamily="18" charset="0"/>
            </a:endParaRPr>
          </a:p>
          <a:p>
            <a:pPr defTabSz="914400" eaLnBrk="0" hangingPunct="0">
              <a:tabLst>
                <a:tab pos="1600200" algn="l"/>
              </a:tabLst>
            </a:pPr>
            <a:r>
              <a:rPr lang="en-US" sz="1100" b="1" dirty="0">
                <a:latin typeface="Times New Roman" pitchFamily="18" charset="0"/>
                <a:cs typeface="Times New Roman" pitchFamily="18" charset="0"/>
              </a:rPr>
              <a:t>Project</a:t>
            </a:r>
            <a:r>
              <a:rPr lang="en-US" sz="1100" dirty="0">
                <a:latin typeface="Times New Roman" pitchFamily="18" charset="0"/>
                <a:cs typeface="Times New Roman" pitchFamily="18" charset="0"/>
              </a:rPr>
              <a:t>:  __________________________________________________________________</a:t>
            </a:r>
            <a:endParaRPr lang="en-US" sz="900" dirty="0">
              <a:latin typeface="Times New Roman" pitchFamily="18" charset="0"/>
            </a:endParaRPr>
          </a:p>
          <a:p>
            <a:pPr defTabSz="914400" eaLnBrk="0" hangingPunct="0">
              <a:tabLst>
                <a:tab pos="1600200" algn="l"/>
              </a:tabLst>
            </a:pPr>
            <a:r>
              <a:rPr lang="en-US" sz="1100" b="1" dirty="0">
                <a:latin typeface="Times New Roman" pitchFamily="18" charset="0"/>
                <a:cs typeface="Times New Roman" pitchFamily="18" charset="0"/>
              </a:rPr>
              <a:t>Location of field work</a:t>
            </a:r>
            <a:r>
              <a:rPr lang="en-US" sz="1100" dirty="0">
                <a:latin typeface="Times New Roman" pitchFamily="18" charset="0"/>
                <a:cs typeface="Times New Roman" pitchFamily="18" charset="0"/>
              </a:rPr>
              <a:t>:  _____________________________________________________</a:t>
            </a:r>
            <a:endParaRPr lang="en-US" sz="900" dirty="0">
              <a:latin typeface="Times New Roman" pitchFamily="18" charset="0"/>
            </a:endParaRPr>
          </a:p>
          <a:p>
            <a:pPr defTabSz="914400" eaLnBrk="0" hangingPunct="0">
              <a:tabLst>
                <a:tab pos="1600200" algn="l"/>
              </a:tabLst>
            </a:pPr>
            <a:r>
              <a:rPr lang="en-US" sz="1100" b="1" dirty="0">
                <a:latin typeface="Times New Roman" pitchFamily="18" charset="0"/>
                <a:cs typeface="Times New Roman" pitchFamily="18" charset="0"/>
              </a:rPr>
              <a:t>Purpose of Use</a:t>
            </a:r>
            <a:r>
              <a:rPr lang="en-US" sz="1100" dirty="0">
                <a:latin typeface="Times New Roman" pitchFamily="18" charset="0"/>
                <a:cs typeface="Times New Roman" pitchFamily="18" charset="0"/>
              </a:rPr>
              <a:t>:  ___________________________________________________________</a:t>
            </a:r>
            <a:endParaRPr lang="en-US" sz="900" dirty="0">
              <a:latin typeface="Times New Roman" pitchFamily="18" charset="0"/>
            </a:endParaRPr>
          </a:p>
          <a:p>
            <a:pPr defTabSz="914400" eaLnBrk="0" hangingPunct="0">
              <a:tabLst>
                <a:tab pos="1600200" algn="l"/>
              </a:tabLst>
            </a:pPr>
            <a:r>
              <a:rPr lang="en-US" sz="1100" dirty="0">
                <a:latin typeface="Times New Roman" pitchFamily="18" charset="0"/>
                <a:cs typeface="Times New Roman" pitchFamily="18" charset="0"/>
              </a:rPr>
              <a:t>		   </a:t>
            </a:r>
          </a:p>
          <a:p>
            <a:pPr defTabSz="914400" eaLnBrk="0" hangingPunct="0">
              <a:tabLst>
                <a:tab pos="1600200" algn="l"/>
              </a:tabLst>
            </a:pPr>
            <a:r>
              <a:rPr lang="en-US" sz="1100" dirty="0">
                <a:latin typeface="Times New Roman" pitchFamily="18" charset="0"/>
                <a:cs typeface="Times New Roman" pitchFamily="18" charset="0"/>
              </a:rPr>
              <a:t>                                                 </a:t>
            </a:r>
            <a:r>
              <a:rPr lang="en-US" sz="1100" b="1" dirty="0">
                <a:latin typeface="Times New Roman" pitchFamily="18" charset="0"/>
                <a:cs typeface="Times New Roman" pitchFamily="18" charset="0"/>
              </a:rPr>
              <a:t>Start Date  </a:t>
            </a:r>
            <a:r>
              <a:rPr lang="en-US" sz="1100" dirty="0">
                <a:latin typeface="Times New Roman" pitchFamily="18" charset="0"/>
                <a:cs typeface="Times New Roman" pitchFamily="18" charset="0"/>
              </a:rPr>
              <a:t>	</a:t>
            </a:r>
            <a:r>
              <a:rPr lang="en-US" sz="1100" b="1" dirty="0">
                <a:latin typeface="Times New Roman" pitchFamily="18" charset="0"/>
                <a:cs typeface="Times New Roman" pitchFamily="18" charset="0"/>
              </a:rPr>
              <a:t>Return Date</a:t>
            </a:r>
            <a:r>
              <a:rPr lang="en-US" sz="1100" dirty="0">
                <a:latin typeface="Times New Roman" pitchFamily="18" charset="0"/>
                <a:cs typeface="Times New Roman" pitchFamily="18" charset="0"/>
              </a:rPr>
              <a:t>	</a:t>
            </a:r>
            <a:r>
              <a:rPr lang="en-US" sz="1100" b="1" dirty="0">
                <a:latin typeface="Times New Roman" pitchFamily="18" charset="0"/>
                <a:cs typeface="Times New Roman" pitchFamily="18" charset="0"/>
              </a:rPr>
              <a:t>Date of Request</a:t>
            </a:r>
            <a:endParaRPr lang="en-US" sz="900" dirty="0">
              <a:latin typeface="Times New Roman" pitchFamily="18" charset="0"/>
            </a:endParaRPr>
          </a:p>
          <a:p>
            <a:pPr defTabSz="914400" eaLnBrk="0" hangingPunct="0">
              <a:tabLst>
                <a:tab pos="1600200" algn="l"/>
              </a:tabLst>
            </a:pPr>
            <a:r>
              <a:rPr lang="en-US" sz="1100" b="1" dirty="0">
                <a:latin typeface="Times New Roman" pitchFamily="18" charset="0"/>
                <a:cs typeface="Times New Roman" pitchFamily="18" charset="0"/>
              </a:rPr>
              <a:t>Time Frame of Use</a:t>
            </a:r>
            <a:r>
              <a:rPr lang="en-US" sz="1100" dirty="0">
                <a:latin typeface="Times New Roman" pitchFamily="18" charset="0"/>
                <a:cs typeface="Times New Roman" pitchFamily="18" charset="0"/>
              </a:rPr>
              <a:t>: 	 _______________________________________________________</a:t>
            </a:r>
            <a:endParaRPr lang="en-US" sz="900" dirty="0">
              <a:latin typeface="Times New Roman" pitchFamily="18" charset="0"/>
            </a:endParaRPr>
          </a:p>
          <a:p>
            <a:pPr defTabSz="914400" eaLnBrk="0" hangingPunct="0">
              <a:tabLst>
                <a:tab pos="1600200" algn="l"/>
              </a:tabLst>
            </a:pPr>
            <a:endParaRPr lang="en-US" sz="1100" b="1" u="sng" dirty="0">
              <a:solidFill>
                <a:srgbClr val="000000"/>
              </a:solidFill>
              <a:latin typeface="Times New Roman" pitchFamily="18" charset="0"/>
              <a:cs typeface="Times New Roman" pitchFamily="18" charset="0"/>
            </a:endParaRPr>
          </a:p>
          <a:p>
            <a:pPr defTabSz="914400" eaLnBrk="0" hangingPunct="0">
              <a:tabLst>
                <a:tab pos="1600200" algn="l"/>
              </a:tabLst>
            </a:pPr>
            <a:r>
              <a:rPr lang="en-US" sz="1100" b="1" u="sng" dirty="0">
                <a:solidFill>
                  <a:srgbClr val="000000"/>
                </a:solidFill>
                <a:latin typeface="Times New Roman" pitchFamily="18" charset="0"/>
                <a:cs typeface="Times New Roman" pitchFamily="18" charset="0"/>
              </a:rPr>
              <a:t>Employee Training Certification</a:t>
            </a:r>
            <a:r>
              <a:rPr lang="en-US" sz="1100" b="1" dirty="0">
                <a:solidFill>
                  <a:srgbClr val="000000"/>
                </a:solidFill>
                <a:latin typeface="Times New Roman" pitchFamily="18" charset="0"/>
                <a:cs typeface="Times New Roman" pitchFamily="18" charset="0"/>
              </a:rPr>
              <a:t>:  I certify that I have completed all appropriate training requirements as outlined in Chapter 46 of the Occupational Hazards and Safety Procedures Handbook (445-2-H) on the use of bear sp</a:t>
            </a:r>
            <a:r>
              <a:rPr lang="en-US" sz="1100" b="1" dirty="0">
                <a:latin typeface="Times New Roman" pitchFamily="18" charset="0"/>
                <a:cs typeface="Times New Roman" pitchFamily="18" charset="0"/>
              </a:rPr>
              <a:t>ray as follows:</a:t>
            </a:r>
            <a:endParaRPr lang="en-US" sz="900" dirty="0">
              <a:latin typeface="Times New Roman" pitchFamily="18" charset="0"/>
            </a:endParaRPr>
          </a:p>
          <a:p>
            <a:pPr lvl="1" defTabSz="914400" eaLnBrk="0" hangingPunct="0">
              <a:buFontTx/>
              <a:buAutoNum type="arabicPeriod"/>
              <a:tabLst>
                <a:tab pos="1600200" algn="l"/>
              </a:tabLst>
            </a:pPr>
            <a:r>
              <a:rPr lang="en-US" sz="1100" b="1" dirty="0">
                <a:latin typeface="Times New Roman" pitchFamily="18" charset="0"/>
                <a:cs typeface="Times New Roman" pitchFamily="18" charset="0"/>
              </a:rPr>
              <a:t>Date of  Bear Pepper Student Manual review:____________</a:t>
            </a:r>
            <a:endParaRPr lang="en-US" sz="1000" dirty="0">
              <a:solidFill>
                <a:srgbClr val="000000"/>
              </a:solidFill>
              <a:latin typeface="Times New Roman" pitchFamily="18" charset="0"/>
              <a:cs typeface="Times New Roman" pitchFamily="18" charset="0"/>
            </a:endParaRPr>
          </a:p>
          <a:p>
            <a:pPr lvl="1" defTabSz="914400" eaLnBrk="0" hangingPunct="0">
              <a:buFontTx/>
              <a:buAutoNum type="arabicPeriod"/>
              <a:tabLst>
                <a:tab pos="1600200" algn="l"/>
              </a:tabLst>
            </a:pPr>
            <a:r>
              <a:rPr lang="en-US" sz="1100" b="1" dirty="0">
                <a:latin typeface="Times New Roman" pitchFamily="18" charset="0"/>
                <a:cs typeface="Times New Roman" pitchFamily="18" charset="0"/>
              </a:rPr>
              <a:t>Date of Completion of USGS Instructor Led; CD-ROM or Online Training:__________</a:t>
            </a:r>
            <a:endParaRPr lang="en-US" sz="1000" dirty="0">
              <a:solidFill>
                <a:srgbClr val="000000"/>
              </a:solidFill>
              <a:latin typeface="Times New Roman" pitchFamily="18" charset="0"/>
              <a:cs typeface="Times New Roman" pitchFamily="18" charset="0"/>
            </a:endParaRPr>
          </a:p>
          <a:p>
            <a:pPr lvl="1" defTabSz="914400" eaLnBrk="0" hangingPunct="0">
              <a:buFontTx/>
              <a:buAutoNum type="arabicPeriod"/>
              <a:tabLst>
                <a:tab pos="1600200" algn="l"/>
              </a:tabLst>
            </a:pPr>
            <a:r>
              <a:rPr lang="en-US" sz="1100" b="1" dirty="0">
                <a:solidFill>
                  <a:srgbClr val="000000"/>
                </a:solidFill>
                <a:latin typeface="Times New Roman" pitchFamily="18" charset="0"/>
                <a:cs typeface="Times New Roman" pitchFamily="18" charset="0"/>
              </a:rPr>
              <a:t>Date of Completion for Instructor Led practical hands-on demonstration or conducting a practice release using an inert canister in accordance with the directions and method of use outlined in the Student Manual ________</a:t>
            </a:r>
            <a:endParaRPr lang="en-US" sz="900" dirty="0">
              <a:latin typeface="Times New Roman" pitchFamily="18" charset="0"/>
            </a:endParaRPr>
          </a:p>
          <a:p>
            <a:pPr defTabSz="914400" eaLnBrk="0" hangingPunct="0">
              <a:tabLst>
                <a:tab pos="1600200" algn="l"/>
              </a:tabLst>
            </a:pPr>
            <a:r>
              <a:rPr lang="en-US" sz="1100" b="1" dirty="0">
                <a:latin typeface="Times New Roman" pitchFamily="18" charset="0"/>
                <a:cs typeface="Times New Roman" pitchFamily="18" charset="0"/>
              </a:rPr>
              <a:t>Employee</a:t>
            </a:r>
            <a:r>
              <a:rPr lang="ja-JP" altLang="en-US" sz="1100" b="1" dirty="0">
                <a:latin typeface="Times New Roman" pitchFamily="18" charset="0"/>
                <a:cs typeface="Times New Roman" pitchFamily="18" charset="0"/>
              </a:rPr>
              <a:t>’</a:t>
            </a:r>
            <a:r>
              <a:rPr lang="en-US" altLang="ja-JP" sz="1100" b="1" dirty="0">
                <a:latin typeface="Times New Roman" pitchFamily="18" charset="0"/>
                <a:cs typeface="Times New Roman" pitchFamily="18" charset="0"/>
              </a:rPr>
              <a:t>s Printed Name/Signature</a:t>
            </a:r>
            <a:r>
              <a:rPr lang="en-US" altLang="ja-JP" sz="1100" dirty="0">
                <a:latin typeface="Times New Roman" pitchFamily="18" charset="0"/>
                <a:cs typeface="Times New Roman" pitchFamily="18" charset="0"/>
              </a:rPr>
              <a:t>:	________________________________</a:t>
            </a:r>
            <a:endParaRPr lang="en-US" altLang="ja-JP" sz="900" dirty="0">
              <a:latin typeface="Times New Roman" pitchFamily="18" charset="0"/>
            </a:endParaRPr>
          </a:p>
          <a:p>
            <a:pPr defTabSz="914400" eaLnBrk="0" hangingPunct="0">
              <a:tabLst>
                <a:tab pos="1600200" algn="l"/>
              </a:tabLst>
            </a:pPr>
            <a:r>
              <a:rPr lang="en-US" sz="1100" b="1" dirty="0">
                <a:latin typeface="Times New Roman" pitchFamily="18" charset="0"/>
                <a:cs typeface="Times New Roman" pitchFamily="18" charset="0"/>
              </a:rPr>
              <a:t>Date</a:t>
            </a:r>
            <a:r>
              <a:rPr lang="en-US" sz="1100" dirty="0">
                <a:latin typeface="Times New Roman" pitchFamily="18" charset="0"/>
                <a:cs typeface="Times New Roman" pitchFamily="18" charset="0"/>
              </a:rPr>
              <a:t>:______________</a:t>
            </a:r>
            <a:endParaRPr lang="en-US" sz="900" dirty="0">
              <a:latin typeface="Times New Roman" pitchFamily="18" charset="0"/>
            </a:endParaRPr>
          </a:p>
          <a:p>
            <a:pPr defTabSz="914400" eaLnBrk="0" hangingPunct="0">
              <a:tabLst>
                <a:tab pos="1600200" algn="l"/>
              </a:tabLst>
            </a:pPr>
            <a:endParaRPr lang="en-US" sz="1100" b="1" u="sng" dirty="0">
              <a:solidFill>
                <a:srgbClr val="000000"/>
              </a:solidFill>
              <a:latin typeface="Times New Roman" pitchFamily="18" charset="0"/>
              <a:cs typeface="Times New Roman" pitchFamily="18" charset="0"/>
            </a:endParaRPr>
          </a:p>
          <a:p>
            <a:pPr defTabSz="914400" eaLnBrk="0" hangingPunct="0">
              <a:tabLst>
                <a:tab pos="1600200" algn="l"/>
              </a:tabLst>
            </a:pPr>
            <a:r>
              <a:rPr lang="en-US" sz="1100" b="1" u="sng" dirty="0">
                <a:solidFill>
                  <a:srgbClr val="000000"/>
                </a:solidFill>
                <a:latin typeface="Times New Roman" pitchFamily="18" charset="0"/>
                <a:cs typeface="Times New Roman" pitchFamily="18" charset="0"/>
              </a:rPr>
              <a:t>Supervisor Approval</a:t>
            </a:r>
            <a:r>
              <a:rPr lang="en-US" sz="1100" b="1" dirty="0">
                <a:solidFill>
                  <a:srgbClr val="000000"/>
                </a:solidFill>
                <a:latin typeface="Times New Roman" pitchFamily="18" charset="0"/>
                <a:cs typeface="Times New Roman" pitchFamily="18" charset="0"/>
              </a:rPr>
              <a:t>:  I certify that the following employee has a need for the use of bear sp</a:t>
            </a:r>
            <a:r>
              <a:rPr lang="en-US" sz="1100" b="1" dirty="0">
                <a:latin typeface="Times New Roman" pitchFamily="18" charset="0"/>
                <a:cs typeface="Times New Roman" pitchFamily="18" charset="0"/>
              </a:rPr>
              <a:t>ray in connection with his/her official duties and that he/she has met the training requirements outlined in the USGS Occupational Hazards and Safety Procedures Handbook (445-2-H), Ch. 46.</a:t>
            </a:r>
            <a:endParaRPr lang="en-US" sz="900" dirty="0">
              <a:latin typeface="Times New Roman" pitchFamily="18" charset="0"/>
            </a:endParaRPr>
          </a:p>
          <a:p>
            <a:pPr defTabSz="914400" eaLnBrk="0" hangingPunct="0">
              <a:tabLst>
                <a:tab pos="1600200" algn="l"/>
              </a:tabLst>
            </a:pPr>
            <a:r>
              <a:rPr lang="en-US" sz="1100" b="1" dirty="0">
                <a:latin typeface="Times New Roman" pitchFamily="18" charset="0"/>
                <a:cs typeface="Times New Roman" pitchFamily="18" charset="0"/>
              </a:rPr>
              <a:t>Supervisor's Printed Name/Signature</a:t>
            </a:r>
            <a:r>
              <a:rPr lang="en-US" sz="1100" dirty="0">
                <a:latin typeface="Times New Roman" pitchFamily="18" charset="0"/>
                <a:cs typeface="Times New Roman" pitchFamily="18" charset="0"/>
              </a:rPr>
              <a:t>:	________________________________</a:t>
            </a:r>
            <a:endParaRPr lang="en-US" sz="900" dirty="0">
              <a:latin typeface="Times New Roman" pitchFamily="18" charset="0"/>
            </a:endParaRPr>
          </a:p>
          <a:p>
            <a:pPr defTabSz="914400" eaLnBrk="0" hangingPunct="0">
              <a:tabLst>
                <a:tab pos="1600200" algn="l"/>
              </a:tabLst>
            </a:pPr>
            <a:r>
              <a:rPr lang="en-US" sz="1100" b="1" dirty="0">
                <a:latin typeface="Times New Roman" pitchFamily="18" charset="0"/>
                <a:cs typeface="Times New Roman" pitchFamily="18" charset="0"/>
              </a:rPr>
              <a:t>Date</a:t>
            </a:r>
            <a:r>
              <a:rPr lang="en-US" sz="1100" dirty="0">
                <a:latin typeface="Times New Roman" pitchFamily="18" charset="0"/>
                <a:cs typeface="Times New Roman" pitchFamily="18" charset="0"/>
              </a:rPr>
              <a:t>:______________</a:t>
            </a:r>
            <a:endParaRPr lang="en-US" sz="900" dirty="0">
              <a:latin typeface="Times New Roman" pitchFamily="18" charset="0"/>
            </a:endParaRPr>
          </a:p>
          <a:p>
            <a:pPr defTabSz="914400" eaLnBrk="0" hangingPunct="0">
              <a:tabLst>
                <a:tab pos="1600200" algn="l"/>
              </a:tabLst>
            </a:pPr>
            <a:r>
              <a:rPr lang="en-US" sz="1100" b="1" dirty="0">
                <a:latin typeface="Times New Roman" pitchFamily="18" charset="0"/>
                <a:cs typeface="Times New Roman" pitchFamily="18" charset="0"/>
              </a:rPr>
              <a:t>Original:  Filed locally by the Employee</a:t>
            </a:r>
            <a:r>
              <a:rPr lang="ja-JP" altLang="en-US" sz="1100" b="1" dirty="0">
                <a:latin typeface="Times New Roman" pitchFamily="18" charset="0"/>
                <a:cs typeface="Times New Roman" pitchFamily="18" charset="0"/>
              </a:rPr>
              <a:t>’</a:t>
            </a:r>
            <a:r>
              <a:rPr lang="en-US" altLang="ja-JP" sz="1100" b="1" dirty="0">
                <a:latin typeface="Times New Roman" pitchFamily="18" charset="0"/>
                <a:cs typeface="Times New Roman" pitchFamily="18" charset="0"/>
              </a:rPr>
              <a:t>s Supervisor.  </a:t>
            </a:r>
            <a:endParaRPr lang="en-US" altLang="ja-JP" sz="900" dirty="0">
              <a:latin typeface="Times New Roman" pitchFamily="18" charset="0"/>
            </a:endParaRPr>
          </a:p>
          <a:p>
            <a:pPr defTabSz="914400" eaLnBrk="0" hangingPunct="0">
              <a:tabLst>
                <a:tab pos="1600200" algn="l"/>
              </a:tabLst>
            </a:pPr>
            <a:r>
              <a:rPr lang="en-US" sz="1100" b="1" dirty="0">
                <a:latin typeface="Times New Roman" pitchFamily="18" charset="0"/>
                <a:cs typeface="Times New Roman" pitchFamily="18" charset="0"/>
              </a:rPr>
              <a:t>Copies: Employee and Collateral Duty Safety Program Coordinator</a:t>
            </a:r>
          </a:p>
        </p:txBody>
      </p:sp>
      <p:sp>
        <p:nvSpPr>
          <p:cNvPr id="96264" name="Text Box 8"/>
          <p:cNvSpPr txBox="1">
            <a:spLocks noChangeArrowheads="1"/>
          </p:cNvSpPr>
          <p:nvPr/>
        </p:nvSpPr>
        <p:spPr bwMode="auto">
          <a:xfrm>
            <a:off x="4904467" y="1401762"/>
            <a:ext cx="35591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defRPr/>
            </a:pPr>
            <a:r>
              <a:rPr lang="en-US" sz="6000" b="1" dirty="0">
                <a:solidFill>
                  <a:srgbClr val="FF0000"/>
                </a:solidFill>
              </a:rPr>
              <a:t>Sample</a:t>
            </a:r>
          </a:p>
        </p:txBody>
      </p:sp>
      <p:sp>
        <p:nvSpPr>
          <p:cNvPr id="8"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USGS Employee Certification</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53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7" y="709622"/>
            <a:ext cx="2489201"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530" name="TextBox 1"/>
          <p:cNvSpPr txBox="1">
            <a:spLocks noChangeArrowheads="1"/>
          </p:cNvSpPr>
          <p:nvPr/>
        </p:nvSpPr>
        <p:spPr bwMode="auto">
          <a:xfrm>
            <a:off x="7162800" y="5503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endParaRPr lang="en-US" sz="1800" dirty="0"/>
          </a:p>
        </p:txBody>
      </p:sp>
      <p:sp>
        <p:nvSpPr>
          <p:cNvPr id="7174" name="Text Box 6"/>
          <p:cNvSpPr txBox="1">
            <a:spLocks noChangeArrowheads="1"/>
          </p:cNvSpPr>
          <p:nvPr/>
        </p:nvSpPr>
        <p:spPr bwMode="auto">
          <a:xfrm>
            <a:off x="2238693" y="855663"/>
            <a:ext cx="6800532" cy="529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r>
              <a:rPr lang="en-US" altLang="ja-JP" sz="1800" dirty="0">
                <a:latin typeface="ITC Leawood Std Medium" pitchFamily="18" charset="0"/>
              </a:rPr>
              <a:t>Sources for the following presentation include:</a:t>
            </a:r>
          </a:p>
          <a:p>
            <a:pPr eaLnBrk="1" hangingPunct="1"/>
            <a:endParaRPr lang="en-US" sz="1800" dirty="0">
              <a:latin typeface="ITC Leawood Std Book" pitchFamily="18" charset="0"/>
            </a:endParaRPr>
          </a:p>
          <a:p>
            <a:pPr marL="225425" lvl="0" indent="-225425" eaLnBrk="1" hangingPunct="1">
              <a:buFontTx/>
              <a:buChar char="•"/>
            </a:pPr>
            <a:r>
              <a:rPr lang="en-US" sz="1800" dirty="0">
                <a:latin typeface="ITC Leawood Std Book" pitchFamily="18" charset="0"/>
              </a:rPr>
              <a:t>Initial Bear Spray research by Dr. Charles Jonkel, Bill Pounds and lead investigator Carrie Hunt.</a:t>
            </a:r>
          </a:p>
          <a:p>
            <a:pPr marL="225425" lvl="0" indent="-225425" eaLnBrk="1" hangingPunct="1">
              <a:buFontTx/>
              <a:buChar char="•"/>
            </a:pPr>
            <a:endParaRPr lang="en-US" sz="800" dirty="0">
              <a:latin typeface="ITC Leawood Std Book" pitchFamily="18" charset="0"/>
            </a:endParaRPr>
          </a:p>
          <a:p>
            <a:pPr marL="225425" indent="-225425" eaLnBrk="1" hangingPunct="1">
              <a:buFontTx/>
              <a:buChar char="•"/>
            </a:pPr>
            <a:r>
              <a:rPr lang="en-US" sz="1800" dirty="0">
                <a:latin typeface="ITC Leawood Std Book" pitchFamily="18" charset="0"/>
              </a:rPr>
              <a:t>Dr. Tom Smith, Brigham Young University, who published numerous papers on Bear Spray and firearms.</a:t>
            </a:r>
          </a:p>
          <a:p>
            <a:pPr marL="225425" indent="-225425" eaLnBrk="1" hangingPunct="1">
              <a:buFontTx/>
              <a:buChar char="•"/>
            </a:pPr>
            <a:endParaRPr lang="en-US" sz="800" dirty="0">
              <a:latin typeface="ITC Leawood Std Book" pitchFamily="18" charset="0"/>
            </a:endParaRPr>
          </a:p>
          <a:p>
            <a:pPr marL="225425" indent="-225425" eaLnBrk="1" hangingPunct="1">
              <a:buFontTx/>
              <a:buChar char="•"/>
            </a:pPr>
            <a:r>
              <a:rPr lang="en-US" sz="1800" dirty="0">
                <a:latin typeface="ITC Leawood Std Book" pitchFamily="18" charset="0"/>
              </a:rPr>
              <a:t>Dr. Stephen Herrero, University of Calgary (emeritus), Author of </a:t>
            </a:r>
            <a:r>
              <a:rPr lang="en-US" sz="1800" i="1" dirty="0">
                <a:latin typeface="ITC Leawood Std Book" pitchFamily="18" charset="0"/>
              </a:rPr>
              <a:t>Bear Attacks: Their Causes and Avoidance</a:t>
            </a:r>
            <a:r>
              <a:rPr lang="en-US" sz="1800" dirty="0">
                <a:latin typeface="ITC Leawood Std Book" pitchFamily="18" charset="0"/>
              </a:rPr>
              <a:t> and many scientific papers on Bear Spray and bear deterrence.</a:t>
            </a:r>
          </a:p>
          <a:p>
            <a:pPr marL="225425" indent="-225425" eaLnBrk="1" hangingPunct="1">
              <a:buFontTx/>
              <a:buChar char="•"/>
            </a:pPr>
            <a:endParaRPr lang="en-US" sz="800" dirty="0">
              <a:latin typeface="ITC Leawood Std Book" pitchFamily="18" charset="0"/>
            </a:endParaRPr>
          </a:p>
          <a:p>
            <a:pPr marL="225425" indent="-225425" eaLnBrk="1" hangingPunct="1">
              <a:buFontTx/>
              <a:buChar char="•"/>
            </a:pPr>
            <a:r>
              <a:rPr lang="en-US" sz="1800" dirty="0">
                <a:latin typeface="ITC Leawood Std Book" pitchFamily="18" charset="0"/>
              </a:rPr>
              <a:t>Be Bear Aware Campaign</a:t>
            </a:r>
            <a:r>
              <a:rPr lang="en-US" altLang="en-US" sz="1800" dirty="0">
                <a:latin typeface="ITC Leawood Std Book" pitchFamily="18" charset="0"/>
              </a:rPr>
              <a:t>’</a:t>
            </a:r>
            <a:r>
              <a:rPr lang="en-US" sz="1800" dirty="0">
                <a:latin typeface="ITC Leawood Std Book" pitchFamily="18" charset="0"/>
              </a:rPr>
              <a:t>s media research, incidence reports, study of bear attacks and survivor interviews.</a:t>
            </a:r>
          </a:p>
          <a:p>
            <a:pPr marL="225425" indent="-225425" eaLnBrk="1" hangingPunct="1"/>
            <a:endParaRPr lang="en-US" sz="800" dirty="0">
              <a:latin typeface="ITC Leawood Std Book" pitchFamily="18" charset="0"/>
            </a:endParaRPr>
          </a:p>
          <a:p>
            <a:pPr marL="225425" indent="-225425" eaLnBrk="1" hangingPunct="1">
              <a:buFontTx/>
              <a:buChar char="•"/>
            </a:pPr>
            <a:r>
              <a:rPr lang="en-US" sz="1800" dirty="0">
                <a:latin typeface="ITC Leawood Std Book" pitchFamily="18" charset="0"/>
              </a:rPr>
              <a:t>State and Federal Wildlife, Land Management, and bear professionals.</a:t>
            </a:r>
          </a:p>
          <a:p>
            <a:pPr marL="225425" indent="-225425" eaLnBrk="1" hangingPunct="1">
              <a:buFontTx/>
              <a:buChar char="•"/>
            </a:pPr>
            <a:endParaRPr lang="en-US" sz="800" dirty="0">
              <a:latin typeface="ITC Leawood Std Book" pitchFamily="18" charset="0"/>
            </a:endParaRPr>
          </a:p>
          <a:p>
            <a:pPr marL="225425" indent="-225425" eaLnBrk="1" hangingPunct="1">
              <a:buFontTx/>
              <a:buChar char="•"/>
            </a:pPr>
            <a:r>
              <a:rPr lang="en-US" sz="1800" dirty="0">
                <a:latin typeface="ITC Leawood Std Book" pitchFamily="18" charset="0"/>
              </a:rPr>
              <a:t>Environmental Protection Agency registration requirements.</a:t>
            </a:r>
          </a:p>
        </p:txBody>
      </p:sp>
      <p:sp>
        <p:nvSpPr>
          <p:cNvPr id="6" name="Rectangle 5"/>
          <p:cNvSpPr/>
          <p:nvPr/>
        </p:nvSpPr>
        <p:spPr>
          <a:xfrm>
            <a:off x="1140031" y="6258296"/>
            <a:ext cx="973777" cy="28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History</a:t>
            </a:r>
            <a:endParaRPr lang="en-US" sz="3200" b="1" dirty="0">
              <a:solidFill>
                <a:srgbClr val="FF0000"/>
              </a:solidFill>
              <a:latin typeface="ITC Leawood Std Black" pitchFamily="18" charset="0"/>
            </a:endParaRPr>
          </a:p>
        </p:txBody>
      </p:sp>
    </p:spTree>
    <p:extLst>
      <p:ext uri="{BB962C8B-B14F-4D97-AF65-F5344CB8AC3E}">
        <p14:creationId xmlns:p14="http://schemas.microsoft.com/office/powerpoint/2010/main" val="120750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3"/>
          <p:cNvSpPr txBox="1">
            <a:spLocks noChangeArrowheads="1"/>
          </p:cNvSpPr>
          <p:nvPr/>
        </p:nvSpPr>
        <p:spPr bwMode="auto">
          <a:xfrm>
            <a:off x="533400" y="1828800"/>
            <a:ext cx="80772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spcBef>
                <a:spcPct val="50000"/>
              </a:spcBef>
              <a:buFontTx/>
              <a:buChar char="•"/>
            </a:pPr>
            <a:endParaRPr lang="en-US" sz="2800" b="1" dirty="0">
              <a:latin typeface="Times New Roman" pitchFamily="18" charset="0"/>
            </a:endParaRPr>
          </a:p>
          <a:p>
            <a:pPr defTabSz="914400" eaLnBrk="1" hangingPunct="1">
              <a:spcBef>
                <a:spcPct val="50000"/>
              </a:spcBef>
              <a:buFontTx/>
              <a:buChar char="•"/>
            </a:pPr>
            <a:endParaRPr lang="en-US" sz="2800" b="1" dirty="0">
              <a:latin typeface="Times New Roman" pitchFamily="18" charset="0"/>
            </a:endParaRPr>
          </a:p>
          <a:p>
            <a:pPr defTabSz="914400" eaLnBrk="1" hangingPunct="1">
              <a:spcBef>
                <a:spcPct val="50000"/>
              </a:spcBef>
            </a:pPr>
            <a:endParaRPr lang="en-US" sz="2800" dirty="0">
              <a:latin typeface="Times New Roman" pitchFamily="18" charset="0"/>
            </a:endParaRPr>
          </a:p>
          <a:p>
            <a:pPr defTabSz="914400" eaLnBrk="1" hangingPunct="1">
              <a:spcBef>
                <a:spcPct val="50000"/>
              </a:spcBef>
            </a:pPr>
            <a:endParaRPr lang="en-US" sz="2800" dirty="0">
              <a:latin typeface="Times New Roman" pitchFamily="18" charset="0"/>
            </a:endParaRPr>
          </a:p>
        </p:txBody>
      </p:sp>
      <p:sp>
        <p:nvSpPr>
          <p:cNvPr id="98307" name="Text Box 4"/>
          <p:cNvSpPr txBox="1">
            <a:spLocks noChangeArrowheads="1"/>
          </p:cNvSpPr>
          <p:nvPr/>
        </p:nvSpPr>
        <p:spPr bwMode="auto">
          <a:xfrm>
            <a:off x="533400" y="1905000"/>
            <a:ext cx="807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spcBef>
                <a:spcPct val="50000"/>
              </a:spcBef>
            </a:pPr>
            <a:endParaRPr lang="en-US" sz="2800" dirty="0">
              <a:latin typeface="Times New Roman" pitchFamily="18" charset="0"/>
            </a:endParaRPr>
          </a:p>
        </p:txBody>
      </p:sp>
      <p:sp>
        <p:nvSpPr>
          <p:cNvPr id="98308" name="Text Box 5"/>
          <p:cNvSpPr txBox="1">
            <a:spLocks noChangeArrowheads="1"/>
          </p:cNvSpPr>
          <p:nvPr/>
        </p:nvSpPr>
        <p:spPr bwMode="auto">
          <a:xfrm>
            <a:off x="762000" y="1143000"/>
            <a:ext cx="77724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r>
              <a:rPr lang="en-US" sz="1800" dirty="0">
                <a:latin typeface="ITC Leawood Std Medium" pitchFamily="18" charset="0"/>
              </a:rPr>
              <a:t>To be certified to carry/use Bear Spray:</a:t>
            </a:r>
          </a:p>
          <a:p>
            <a:pPr defTabSz="914400" eaLnBrk="1" hangingPunct="1">
              <a:spcAft>
                <a:spcPct val="50000"/>
              </a:spcAft>
            </a:pPr>
            <a:endParaRPr lang="en-US" sz="2000" dirty="0">
              <a:latin typeface="ITC Leawood Std Book" pitchFamily="18" charset="0"/>
            </a:endParaRPr>
          </a:p>
          <a:p>
            <a:pPr defTabSz="914400" eaLnBrk="1" hangingPunct="1">
              <a:spcAft>
                <a:spcPct val="50000"/>
              </a:spcAft>
              <a:buFontTx/>
              <a:buAutoNum type="arabicPeriod"/>
            </a:pPr>
            <a:r>
              <a:rPr lang="en-US" sz="2000" dirty="0">
                <a:latin typeface="ITC Leawood Std Book" pitchFamily="18" charset="0"/>
              </a:rPr>
              <a:t>Read and understand bear spray BBA instructions and PowerPoint.</a:t>
            </a:r>
          </a:p>
          <a:p>
            <a:pPr defTabSz="914400" eaLnBrk="1" hangingPunct="1">
              <a:spcAft>
                <a:spcPct val="50000"/>
              </a:spcAft>
              <a:buFontTx/>
              <a:buAutoNum type="arabicPeriod"/>
            </a:pPr>
            <a:r>
              <a:rPr lang="en-US" sz="2000" dirty="0">
                <a:latin typeface="ITC Leawood Std Book" pitchFamily="18" charset="0"/>
              </a:rPr>
              <a:t>Train using an inert bear spray canister.</a:t>
            </a:r>
          </a:p>
          <a:p>
            <a:pPr defTabSz="914400" eaLnBrk="1" hangingPunct="1">
              <a:spcAft>
                <a:spcPct val="50000"/>
              </a:spcAft>
              <a:buFontTx/>
              <a:buAutoNum type="arabicPeriod"/>
            </a:pPr>
            <a:r>
              <a:rPr lang="en-US" sz="2000" dirty="0">
                <a:latin typeface="ITC Leawood Std Book" pitchFamily="18" charset="0"/>
              </a:rPr>
              <a:t>Complete a </a:t>
            </a:r>
            <a:r>
              <a:rPr lang="ja-JP" altLang="en-US" sz="2000" dirty="0">
                <a:latin typeface="ITC Leawood Std Book" pitchFamily="18" charset="0"/>
              </a:rPr>
              <a:t>“</a:t>
            </a:r>
            <a:r>
              <a:rPr lang="en-US" altLang="ja-JP" sz="2000" dirty="0">
                <a:latin typeface="ITC Leawood Std Book" pitchFamily="18" charset="0"/>
              </a:rPr>
              <a:t>Certificate of Need for Use/Issuance of Bear Spray</a:t>
            </a:r>
            <a:r>
              <a:rPr lang="ja-JP" altLang="en-US" sz="2000" dirty="0">
                <a:latin typeface="ITC Leawood Std Book" pitchFamily="18" charset="0"/>
              </a:rPr>
              <a:t>”</a:t>
            </a:r>
            <a:r>
              <a:rPr lang="en-US" altLang="ja-JP" sz="2000" dirty="0">
                <a:latin typeface="ITC Leawood Std Book" pitchFamily="18" charset="0"/>
              </a:rPr>
              <a:t> with your Supervisor’s Approval and Signature.</a:t>
            </a:r>
          </a:p>
          <a:p>
            <a:pPr defTabSz="914400" eaLnBrk="1" hangingPunct="1">
              <a:spcAft>
                <a:spcPct val="50000"/>
              </a:spcAft>
              <a:buFontTx/>
              <a:buAutoNum type="arabicPeriod"/>
            </a:pPr>
            <a:r>
              <a:rPr lang="en-US" sz="2000" dirty="0">
                <a:latin typeface="ITC Leawood Std Book" pitchFamily="18" charset="0"/>
              </a:rPr>
              <a:t>Forward copies of the Certificate of Need to your Supervisor and Team/Local Safety Officer.</a:t>
            </a:r>
          </a:p>
          <a:p>
            <a:pPr defTabSz="914400" eaLnBrk="1" hangingPunct="1">
              <a:spcAft>
                <a:spcPct val="50000"/>
              </a:spcAft>
              <a:buFontTx/>
              <a:buAutoNum type="arabicPeriod"/>
            </a:pPr>
            <a:r>
              <a:rPr lang="en-US" sz="2000" dirty="0">
                <a:latin typeface="ITC Leawood Std Book" pitchFamily="18" charset="0"/>
              </a:rPr>
              <a:t>Employees who carry Bear Spray should be first-aid and CPR-certified.</a:t>
            </a:r>
          </a:p>
        </p:txBody>
      </p:sp>
      <p:sp>
        <p:nvSpPr>
          <p:cNvPr id="7"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Employee Training</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3"/>
          <p:cNvSpPr txBox="1">
            <a:spLocks noChangeArrowheads="1"/>
          </p:cNvSpPr>
          <p:nvPr/>
        </p:nvSpPr>
        <p:spPr bwMode="auto">
          <a:xfrm>
            <a:off x="533400" y="1828800"/>
            <a:ext cx="80772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spcBef>
                <a:spcPct val="50000"/>
              </a:spcBef>
              <a:buFontTx/>
              <a:buChar char="•"/>
            </a:pPr>
            <a:endParaRPr lang="en-US" sz="2800" b="1" dirty="0">
              <a:latin typeface="Times New Roman" pitchFamily="18" charset="0"/>
            </a:endParaRPr>
          </a:p>
          <a:p>
            <a:pPr defTabSz="914400" eaLnBrk="1" hangingPunct="1">
              <a:spcBef>
                <a:spcPct val="50000"/>
              </a:spcBef>
              <a:buFontTx/>
              <a:buChar char="•"/>
            </a:pPr>
            <a:endParaRPr lang="en-US" sz="2800" b="1" dirty="0">
              <a:latin typeface="Times New Roman" pitchFamily="18" charset="0"/>
            </a:endParaRPr>
          </a:p>
          <a:p>
            <a:pPr defTabSz="914400" eaLnBrk="1" hangingPunct="1">
              <a:spcBef>
                <a:spcPct val="50000"/>
              </a:spcBef>
            </a:pPr>
            <a:endParaRPr lang="en-US" sz="2800" dirty="0">
              <a:latin typeface="Times New Roman" pitchFamily="18" charset="0"/>
            </a:endParaRPr>
          </a:p>
          <a:p>
            <a:pPr defTabSz="914400" eaLnBrk="1" hangingPunct="1">
              <a:spcBef>
                <a:spcPct val="50000"/>
              </a:spcBef>
            </a:pPr>
            <a:endParaRPr lang="en-US" sz="2800" dirty="0">
              <a:latin typeface="Times New Roman" pitchFamily="18" charset="0"/>
            </a:endParaRPr>
          </a:p>
        </p:txBody>
      </p:sp>
      <p:sp>
        <p:nvSpPr>
          <p:cNvPr id="99331" name="Text Box 5"/>
          <p:cNvSpPr txBox="1">
            <a:spLocks noChangeArrowheads="1"/>
          </p:cNvSpPr>
          <p:nvPr/>
        </p:nvSpPr>
        <p:spPr bwMode="auto">
          <a:xfrm>
            <a:off x="533400" y="1905000"/>
            <a:ext cx="807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spcBef>
                <a:spcPct val="50000"/>
              </a:spcBef>
            </a:pPr>
            <a:endParaRPr lang="en-US" sz="2800" dirty="0">
              <a:latin typeface="Times New Roman" pitchFamily="18" charset="0"/>
            </a:endParaRPr>
          </a:p>
        </p:txBody>
      </p:sp>
      <p:sp>
        <p:nvSpPr>
          <p:cNvPr id="99332" name="Text Box 6"/>
          <p:cNvSpPr txBox="1">
            <a:spLocks noChangeArrowheads="1"/>
          </p:cNvSpPr>
          <p:nvPr/>
        </p:nvSpPr>
        <p:spPr bwMode="auto">
          <a:xfrm>
            <a:off x="914400" y="1371600"/>
            <a:ext cx="7543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spcAft>
                <a:spcPct val="50000"/>
              </a:spcAft>
              <a:buFontTx/>
              <a:buAutoNum type="arabicPeriod"/>
            </a:pPr>
            <a:r>
              <a:rPr lang="en-US" sz="2000" dirty="0">
                <a:latin typeface="ITC Leawood Std Book" pitchFamily="18" charset="0"/>
              </a:rPr>
              <a:t>Bear Spray can only be carried/used by employees who have completed the training requirements.</a:t>
            </a:r>
          </a:p>
          <a:p>
            <a:pPr defTabSz="914400" eaLnBrk="1" hangingPunct="1">
              <a:spcAft>
                <a:spcPct val="50000"/>
              </a:spcAft>
              <a:buFontTx/>
              <a:buAutoNum type="arabicPeriod"/>
            </a:pPr>
            <a:r>
              <a:rPr lang="en-US" sz="2000" dirty="0">
                <a:latin typeface="ITC Leawood Std Book" pitchFamily="18" charset="0"/>
              </a:rPr>
              <a:t>Completion of bear habitat/behavior training is strongly recommended.</a:t>
            </a:r>
          </a:p>
          <a:p>
            <a:pPr defTabSz="914400" eaLnBrk="1" hangingPunct="1">
              <a:spcAft>
                <a:spcPct val="50000"/>
              </a:spcAft>
              <a:buFontTx/>
              <a:buAutoNum type="arabicPeriod"/>
            </a:pPr>
            <a:r>
              <a:rPr lang="en-US" sz="2000" dirty="0">
                <a:latin typeface="ITC Leawood Std Book" pitchFamily="18" charset="0"/>
              </a:rPr>
              <a:t>Bear Spray is only intended to deter against charging bears.  It has shown effectiveness with wolves, cougars, and coyotes, but has not been officially tested on them.</a:t>
            </a:r>
          </a:p>
          <a:p>
            <a:pPr defTabSz="914400" eaLnBrk="1" hangingPunct="1">
              <a:spcAft>
                <a:spcPct val="50000"/>
              </a:spcAft>
              <a:buFontTx/>
              <a:buAutoNum type="arabicPeriod"/>
            </a:pPr>
            <a:r>
              <a:rPr lang="en-US" sz="2000" dirty="0">
                <a:latin typeface="ITC Leawood Std Book" pitchFamily="18" charset="0"/>
              </a:rPr>
              <a:t>Bear Spray should always be handled with care and safety in mind.  </a:t>
            </a:r>
          </a:p>
          <a:p>
            <a:pPr defTabSz="914400" eaLnBrk="1" hangingPunct="1">
              <a:spcAft>
                <a:spcPct val="50000"/>
              </a:spcAft>
              <a:buFontTx/>
              <a:buAutoNum type="arabicPeriod"/>
            </a:pPr>
            <a:r>
              <a:rPr lang="en-US" sz="2000" dirty="0">
                <a:latin typeface="ITC Leawood Std Book" pitchFamily="18" charset="0"/>
              </a:rPr>
              <a:t>Storage and transportation of Bear Spray shall meet Department of Transportation (DOT), Environmental Protection Agency (EPA), and DOI regulations/policies.</a:t>
            </a:r>
          </a:p>
        </p:txBody>
      </p:sp>
      <p:sp>
        <p:nvSpPr>
          <p:cNvPr id="98311" name="Text Box 7"/>
          <p:cNvSpPr txBox="1">
            <a:spLocks noChangeArrowheads="1"/>
          </p:cNvSpPr>
          <p:nvPr/>
        </p:nvSpPr>
        <p:spPr bwMode="auto">
          <a:xfrm>
            <a:off x="6894513" y="6230938"/>
            <a:ext cx="166103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eaLnBrk="0" fontAlgn="base" hangingPunct="0">
              <a:spcBef>
                <a:spcPct val="0"/>
              </a:spcBef>
              <a:spcAft>
                <a:spcPct val="0"/>
              </a:spcAft>
              <a:defRPr sz="2400">
                <a:solidFill>
                  <a:schemeClr val="tx1"/>
                </a:solidFill>
                <a:latin typeface="Calibri" charset="0"/>
                <a:ea typeface="ＭＳ Ｐゴシック" charset="0"/>
              </a:defRPr>
            </a:lvl6pPr>
            <a:lvl7pPr eaLnBrk="0" fontAlgn="base" hangingPunct="0">
              <a:spcBef>
                <a:spcPct val="0"/>
              </a:spcBef>
              <a:spcAft>
                <a:spcPct val="0"/>
              </a:spcAft>
              <a:defRPr sz="2400">
                <a:solidFill>
                  <a:schemeClr val="tx1"/>
                </a:solidFill>
                <a:latin typeface="Calibri" charset="0"/>
                <a:ea typeface="ＭＳ Ｐゴシック" charset="0"/>
              </a:defRPr>
            </a:lvl7pPr>
            <a:lvl8pPr eaLnBrk="0" fontAlgn="base" hangingPunct="0">
              <a:spcBef>
                <a:spcPct val="0"/>
              </a:spcBef>
              <a:spcAft>
                <a:spcPct val="0"/>
              </a:spcAft>
              <a:defRPr sz="2400">
                <a:solidFill>
                  <a:schemeClr val="tx1"/>
                </a:solidFill>
                <a:latin typeface="Calibri" charset="0"/>
                <a:ea typeface="ＭＳ Ｐゴシック" charset="0"/>
              </a:defRPr>
            </a:lvl8pPr>
            <a:lvl9pPr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defRPr/>
            </a:pPr>
            <a:r>
              <a:rPr lang="en-US" sz="1800" dirty="0">
                <a:latin typeface="ITC Leawood Std Medium" pitchFamily="18" charset="0"/>
              </a:rPr>
              <a:t>Continued…</a:t>
            </a:r>
          </a:p>
        </p:txBody>
      </p:sp>
      <p:sp>
        <p:nvSpPr>
          <p:cNvPr id="8"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Recommended Policy &amp; Guidelines</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3"/>
          <p:cNvSpPr txBox="1">
            <a:spLocks noChangeArrowheads="1"/>
          </p:cNvSpPr>
          <p:nvPr/>
        </p:nvSpPr>
        <p:spPr bwMode="auto">
          <a:xfrm>
            <a:off x="533400" y="1828800"/>
            <a:ext cx="80772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spcBef>
                <a:spcPct val="50000"/>
              </a:spcBef>
              <a:buFontTx/>
              <a:buChar char="•"/>
            </a:pPr>
            <a:endParaRPr lang="en-US" sz="2800" b="1" dirty="0">
              <a:latin typeface="Times New Roman" pitchFamily="18" charset="0"/>
            </a:endParaRPr>
          </a:p>
          <a:p>
            <a:pPr defTabSz="914400" eaLnBrk="1" hangingPunct="1">
              <a:spcBef>
                <a:spcPct val="50000"/>
              </a:spcBef>
              <a:buFontTx/>
              <a:buChar char="•"/>
            </a:pPr>
            <a:endParaRPr lang="en-US" sz="2800" b="1" dirty="0">
              <a:latin typeface="Times New Roman" pitchFamily="18" charset="0"/>
            </a:endParaRPr>
          </a:p>
          <a:p>
            <a:pPr defTabSz="914400" eaLnBrk="1" hangingPunct="1">
              <a:spcBef>
                <a:spcPct val="50000"/>
              </a:spcBef>
            </a:pPr>
            <a:endParaRPr lang="en-US" sz="2800" dirty="0">
              <a:latin typeface="Times New Roman" pitchFamily="18" charset="0"/>
            </a:endParaRPr>
          </a:p>
          <a:p>
            <a:pPr defTabSz="914400" eaLnBrk="1" hangingPunct="1">
              <a:spcBef>
                <a:spcPct val="50000"/>
              </a:spcBef>
            </a:pPr>
            <a:endParaRPr lang="en-US" sz="2800" dirty="0">
              <a:latin typeface="Times New Roman" pitchFamily="18" charset="0"/>
            </a:endParaRPr>
          </a:p>
        </p:txBody>
      </p:sp>
      <p:sp>
        <p:nvSpPr>
          <p:cNvPr id="100355" name="Text Box 4"/>
          <p:cNvSpPr txBox="1">
            <a:spLocks noChangeArrowheads="1"/>
          </p:cNvSpPr>
          <p:nvPr/>
        </p:nvSpPr>
        <p:spPr bwMode="auto">
          <a:xfrm>
            <a:off x="533400" y="1905000"/>
            <a:ext cx="807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spcBef>
                <a:spcPct val="50000"/>
              </a:spcBef>
            </a:pPr>
            <a:endParaRPr lang="en-US" sz="2800" dirty="0">
              <a:latin typeface="Times New Roman" pitchFamily="18" charset="0"/>
            </a:endParaRPr>
          </a:p>
        </p:txBody>
      </p:sp>
      <p:sp>
        <p:nvSpPr>
          <p:cNvPr id="100356" name="Text Box 5"/>
          <p:cNvSpPr txBox="1">
            <a:spLocks noChangeArrowheads="1"/>
          </p:cNvSpPr>
          <p:nvPr/>
        </p:nvSpPr>
        <p:spPr bwMode="auto">
          <a:xfrm>
            <a:off x="914400" y="1342251"/>
            <a:ext cx="7543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914400" eaLnBrk="1" hangingPunct="1">
              <a:spcAft>
                <a:spcPct val="50000"/>
              </a:spcAft>
              <a:buFontTx/>
              <a:buAutoNum type="arabicPeriod" startAt="6"/>
            </a:pPr>
            <a:r>
              <a:rPr lang="en-US" sz="2000" dirty="0">
                <a:latin typeface="ITC Leawood Std Book" pitchFamily="18" charset="0"/>
              </a:rPr>
              <a:t>Bear Spray canisters will be replaced every four years if</a:t>
            </a:r>
            <a:r>
              <a:rPr lang="en-US" sz="2200" dirty="0">
                <a:latin typeface="ITC Leawood Std Book" pitchFamily="18" charset="0"/>
              </a:rPr>
              <a:t> </a:t>
            </a:r>
            <a:r>
              <a:rPr lang="en-US" sz="2000" dirty="0">
                <a:latin typeface="ITC Leawood Std Book" pitchFamily="18" charset="0"/>
              </a:rPr>
              <a:t>unused and as soon as possible following any usage.  Only full canisters should be carried in the field.</a:t>
            </a:r>
          </a:p>
          <a:p>
            <a:pPr defTabSz="914400" eaLnBrk="1" hangingPunct="1">
              <a:spcAft>
                <a:spcPct val="50000"/>
              </a:spcAft>
              <a:buFontTx/>
              <a:buAutoNum type="arabicPeriod" startAt="6"/>
            </a:pPr>
            <a:r>
              <a:rPr lang="en-US" sz="2000" dirty="0">
                <a:latin typeface="ITC Leawood Std Book" pitchFamily="18" charset="0"/>
              </a:rPr>
              <a:t>Bear Spray shall meet the guidelines of the Interagency Grizzly Bear Committee (IGBC).</a:t>
            </a:r>
          </a:p>
          <a:p>
            <a:pPr defTabSz="914400" eaLnBrk="1" hangingPunct="1">
              <a:spcAft>
                <a:spcPct val="50000"/>
              </a:spcAft>
              <a:buFontTx/>
              <a:buAutoNum type="arabicPeriod" startAt="6"/>
            </a:pPr>
            <a:r>
              <a:rPr lang="en-US" sz="2000" dirty="0">
                <a:latin typeface="ITC Leawood Std Book" pitchFamily="18" charset="0"/>
              </a:rPr>
              <a:t>Bear Spray Refresher training may be required with significant bear spray product changes.</a:t>
            </a:r>
          </a:p>
          <a:p>
            <a:pPr defTabSz="914400" eaLnBrk="1" hangingPunct="1">
              <a:spcAft>
                <a:spcPct val="50000"/>
              </a:spcAft>
              <a:buFontTx/>
              <a:buAutoNum type="arabicPeriod" startAt="6"/>
            </a:pPr>
            <a:r>
              <a:rPr lang="en-US" sz="2000" dirty="0">
                <a:latin typeface="ITC Leawood Std Book" pitchFamily="18" charset="0"/>
              </a:rPr>
              <a:t>All animal encounters where deterrence was required shall be reported to local authorities, your immediate supervisor, and appropriate Safety personnel.</a:t>
            </a:r>
          </a:p>
          <a:p>
            <a:pPr defTabSz="914400" eaLnBrk="1" hangingPunct="1">
              <a:spcAft>
                <a:spcPct val="50000"/>
              </a:spcAft>
              <a:buFontTx/>
              <a:buAutoNum type="arabicPeriod" startAt="6"/>
            </a:pPr>
            <a:r>
              <a:rPr lang="en-US" sz="2000" dirty="0">
                <a:latin typeface="ITC Leawood Std Book" pitchFamily="18" charset="0"/>
              </a:rPr>
              <a:t>All accidental releases of bear spray shall be reported to your immediate supervisor.</a:t>
            </a:r>
          </a:p>
        </p:txBody>
      </p:sp>
      <p:sp>
        <p:nvSpPr>
          <p:cNvPr id="7"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Recommended Policy &amp; Guidelines</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p:cNvSpPr>
          <p:nvPr>
            <p:ph type="body" sz="half" idx="1"/>
          </p:nvPr>
        </p:nvSpPr>
        <p:spPr>
          <a:xfrm>
            <a:off x="300038" y="1090960"/>
            <a:ext cx="8653462" cy="4525963"/>
          </a:xfrm>
        </p:spPr>
        <p:txBody>
          <a:bodyPr/>
          <a:lstStyle/>
          <a:p>
            <a:pPr marL="0">
              <a:lnSpc>
                <a:spcPct val="150000"/>
              </a:lnSpc>
              <a:spcBef>
                <a:spcPts val="0"/>
              </a:spcBef>
              <a:buFont typeface="Arial" pitchFamily="34" charset="0"/>
              <a:buNone/>
            </a:pPr>
            <a:r>
              <a:rPr lang="en-US" sz="1800" dirty="0">
                <a:latin typeface="ITC Leawood Std Book" pitchFamily="18" charset="0"/>
                <a:ea typeface="ＭＳ Ｐゴシック" pitchFamily="34" charset="-128"/>
              </a:rPr>
              <a:t>Carrie Hunt</a:t>
            </a:r>
          </a:p>
          <a:p>
            <a:pPr marL="0">
              <a:lnSpc>
                <a:spcPct val="150000"/>
              </a:lnSpc>
              <a:spcBef>
                <a:spcPts val="0"/>
              </a:spcBef>
              <a:buFont typeface="Arial" pitchFamily="34" charset="0"/>
              <a:buNone/>
            </a:pPr>
            <a:r>
              <a:rPr lang="en-US" sz="1800" dirty="0">
                <a:latin typeface="ITC Leawood Std Book" pitchFamily="18" charset="0"/>
                <a:ea typeface="ＭＳ Ｐゴシック" pitchFamily="34" charset="-128"/>
              </a:rPr>
              <a:t>Dr. Charles Jonkel</a:t>
            </a:r>
          </a:p>
          <a:p>
            <a:pPr marL="0">
              <a:lnSpc>
                <a:spcPct val="150000"/>
              </a:lnSpc>
              <a:spcBef>
                <a:spcPts val="0"/>
              </a:spcBef>
              <a:buFont typeface="Arial" pitchFamily="34" charset="0"/>
              <a:buNone/>
            </a:pPr>
            <a:r>
              <a:rPr lang="en-US" sz="1800" dirty="0">
                <a:latin typeface="ITC Leawood Std Book" pitchFamily="18" charset="0"/>
                <a:ea typeface="ＭＳ Ｐゴシック" pitchFamily="34" charset="-128"/>
              </a:rPr>
              <a:t>Bill Pounds</a:t>
            </a:r>
          </a:p>
          <a:p>
            <a:pPr marL="0">
              <a:lnSpc>
                <a:spcPct val="150000"/>
              </a:lnSpc>
              <a:spcBef>
                <a:spcPts val="0"/>
              </a:spcBef>
              <a:buFont typeface="Arial" pitchFamily="34" charset="0"/>
              <a:buNone/>
            </a:pPr>
            <a:r>
              <a:rPr lang="en-US" sz="1800" dirty="0">
                <a:latin typeface="ITC Leawood Std Book" pitchFamily="18" charset="0"/>
                <a:ea typeface="ＭＳ Ｐゴシック" pitchFamily="34" charset="-128"/>
              </a:rPr>
              <a:t>Dr. Stephen Herrero</a:t>
            </a:r>
          </a:p>
          <a:p>
            <a:pPr marL="0">
              <a:lnSpc>
                <a:spcPct val="150000"/>
              </a:lnSpc>
              <a:spcBef>
                <a:spcPts val="0"/>
              </a:spcBef>
              <a:buFont typeface="Arial" pitchFamily="34" charset="0"/>
              <a:buNone/>
            </a:pPr>
            <a:r>
              <a:rPr lang="en-US" sz="1800" dirty="0">
                <a:latin typeface="ITC Leawood Std Book" pitchFamily="18" charset="0"/>
                <a:ea typeface="ＭＳ Ｐゴシック" pitchFamily="34" charset="-128"/>
              </a:rPr>
              <a:t>Dr. Tom Smith</a:t>
            </a:r>
          </a:p>
          <a:p>
            <a:pPr marL="0">
              <a:lnSpc>
                <a:spcPct val="150000"/>
              </a:lnSpc>
              <a:spcBef>
                <a:spcPts val="0"/>
              </a:spcBef>
              <a:buFont typeface="Arial" pitchFamily="34" charset="0"/>
              <a:buNone/>
            </a:pPr>
            <a:r>
              <a:rPr lang="en-US" sz="1800" dirty="0">
                <a:latin typeface="ITC Leawood Std Book" pitchFamily="18" charset="0"/>
                <a:ea typeface="ＭＳ Ｐゴシック" pitchFamily="34" charset="-128"/>
              </a:rPr>
              <a:t>James </a:t>
            </a:r>
            <a:r>
              <a:rPr lang="en-US" sz="1800" dirty="0" err="1">
                <a:latin typeface="ITC Leawood Std Book" pitchFamily="18" charset="0"/>
                <a:ea typeface="ＭＳ Ｐゴシック" pitchFamily="34" charset="-128"/>
              </a:rPr>
              <a:t>Claar</a:t>
            </a:r>
            <a:r>
              <a:rPr lang="en-US" sz="1800" dirty="0">
                <a:latin typeface="ITC Leawood Std Book" pitchFamily="18" charset="0"/>
                <a:ea typeface="ＭＳ Ｐゴシック" pitchFamily="34" charset="-128"/>
              </a:rPr>
              <a:t>, USFS, retired</a:t>
            </a:r>
          </a:p>
          <a:p>
            <a:pPr marL="0">
              <a:lnSpc>
                <a:spcPct val="150000"/>
              </a:lnSpc>
              <a:spcBef>
                <a:spcPts val="0"/>
              </a:spcBef>
              <a:buFont typeface="Arial" pitchFamily="34" charset="0"/>
              <a:buNone/>
            </a:pPr>
            <a:r>
              <a:rPr lang="en-US" sz="1800" dirty="0">
                <a:latin typeface="ITC Leawood Std Book" pitchFamily="18" charset="0"/>
                <a:ea typeface="ＭＳ Ｐゴシック" pitchFamily="34" charset="-128"/>
              </a:rPr>
              <a:t>Kim Barber, USFS, retired</a:t>
            </a:r>
          </a:p>
          <a:p>
            <a:pPr marL="0">
              <a:lnSpc>
                <a:spcPct val="150000"/>
              </a:lnSpc>
              <a:spcBef>
                <a:spcPts val="0"/>
              </a:spcBef>
              <a:buFont typeface="Arial" pitchFamily="34" charset="0"/>
              <a:buNone/>
            </a:pPr>
            <a:r>
              <a:rPr lang="en-US" sz="1800" dirty="0">
                <a:latin typeface="ITC Leawood Std Book" pitchFamily="18" charset="0"/>
                <a:ea typeface="ＭＳ Ｐゴシック" pitchFamily="34" charset="-128"/>
              </a:rPr>
              <a:t>Karrie Gunther, NPS</a:t>
            </a:r>
          </a:p>
          <a:p>
            <a:pPr marL="0">
              <a:lnSpc>
                <a:spcPct val="150000"/>
              </a:lnSpc>
              <a:spcBef>
                <a:spcPts val="0"/>
              </a:spcBef>
              <a:buFont typeface="Arial" pitchFamily="34" charset="0"/>
              <a:buNone/>
            </a:pPr>
            <a:r>
              <a:rPr lang="en-US" sz="1800" dirty="0">
                <a:latin typeface="ITC Leawood Std Book" pitchFamily="18" charset="0"/>
                <a:ea typeface="ＭＳ Ｐゴシック" pitchFamily="34" charset="-128"/>
              </a:rPr>
              <a:t>John Waller, NPS</a:t>
            </a:r>
          </a:p>
          <a:p>
            <a:pPr marL="0" indent="0" eaLnBrk="1" hangingPunct="1">
              <a:lnSpc>
                <a:spcPct val="150000"/>
              </a:lnSpc>
              <a:spcBef>
                <a:spcPts val="0"/>
              </a:spcBef>
              <a:buNone/>
            </a:pPr>
            <a:r>
              <a:rPr lang="en-US" sz="1800" dirty="0">
                <a:latin typeface="ITC Leawood Std Book" pitchFamily="18" charset="0"/>
                <a:ea typeface="ＭＳ Ｐゴシック" pitchFamily="34" charset="-128"/>
              </a:rPr>
              <a:t>Ellen </a:t>
            </a:r>
            <a:r>
              <a:rPr lang="en-US" sz="1800" dirty="0" err="1">
                <a:latin typeface="ITC Leawood Std Book" pitchFamily="18" charset="0"/>
                <a:ea typeface="ＭＳ Ｐゴシック" pitchFamily="34" charset="-128"/>
              </a:rPr>
              <a:t>Beller</a:t>
            </a:r>
            <a:r>
              <a:rPr lang="en-US" sz="1800" dirty="0">
                <a:latin typeface="ITC Leawood Std Book" pitchFamily="18" charset="0"/>
                <a:ea typeface="ＭＳ Ｐゴシック" pitchFamily="34" charset="-128"/>
              </a:rPr>
              <a:t>, Biologist</a:t>
            </a:r>
          </a:p>
          <a:p>
            <a:pPr marL="0" indent="0" eaLnBrk="1" hangingPunct="1">
              <a:lnSpc>
                <a:spcPct val="150000"/>
              </a:lnSpc>
              <a:spcBef>
                <a:spcPts val="0"/>
              </a:spcBef>
              <a:buNone/>
            </a:pPr>
            <a:r>
              <a:rPr lang="en-US" sz="1800" dirty="0">
                <a:latin typeface="ITC Leawood Std Book" pitchFamily="18" charset="0"/>
                <a:ea typeface="ＭＳ Ｐゴシック" pitchFamily="34" charset="-128"/>
              </a:rPr>
              <a:t>Dan Lowe, Mac to Basics</a:t>
            </a:r>
          </a:p>
          <a:p>
            <a:pPr marL="0" indent="0" eaLnBrk="1" hangingPunct="1">
              <a:lnSpc>
                <a:spcPct val="150000"/>
              </a:lnSpc>
              <a:spcBef>
                <a:spcPts val="0"/>
              </a:spcBef>
              <a:buNone/>
            </a:pPr>
            <a:r>
              <a:rPr lang="en-US" sz="1800" dirty="0">
                <a:latin typeface="ITC Leawood Std Book" pitchFamily="18" charset="0"/>
                <a:ea typeface="ＭＳ Ｐゴシック" pitchFamily="34" charset="-128"/>
              </a:rPr>
              <a:t>Chuck </a:t>
            </a:r>
            <a:r>
              <a:rPr lang="en-US" sz="1800" dirty="0" err="1">
                <a:latin typeface="ITC Leawood Std Book" pitchFamily="18" charset="0"/>
                <a:ea typeface="ＭＳ Ｐゴシック" pitchFamily="34" charset="-128"/>
              </a:rPr>
              <a:t>Bartlebaugh</a:t>
            </a:r>
            <a:r>
              <a:rPr lang="en-US" sz="1800" dirty="0">
                <a:latin typeface="ITC Leawood Std Book" pitchFamily="18" charset="0"/>
                <a:ea typeface="ＭＳ Ｐゴシック" pitchFamily="34" charset="-128"/>
              </a:rPr>
              <a:t>, Be Bear Aware Campaign</a:t>
            </a:r>
          </a:p>
          <a:p>
            <a:pPr marL="0" indent="0" eaLnBrk="1" hangingPunct="1">
              <a:lnSpc>
                <a:spcPct val="150000"/>
              </a:lnSpc>
              <a:spcBef>
                <a:spcPts val="0"/>
              </a:spcBef>
              <a:buNone/>
            </a:pPr>
            <a:endParaRPr lang="en-US" sz="1800" dirty="0">
              <a:latin typeface="ITC Leawood Std Book" pitchFamily="18" charset="0"/>
              <a:ea typeface="ＭＳ Ｐゴシック" pitchFamily="34" charset="-128"/>
            </a:endParaRPr>
          </a:p>
          <a:p>
            <a:pPr marL="0" indent="0" eaLnBrk="1" hangingPunct="1">
              <a:lnSpc>
                <a:spcPct val="150000"/>
              </a:lnSpc>
              <a:spcBef>
                <a:spcPts val="0"/>
              </a:spcBef>
              <a:buNone/>
            </a:pPr>
            <a:br>
              <a:rPr lang="en-US" sz="1800" dirty="0">
                <a:latin typeface="ITC Leawood Std Book" pitchFamily="18" charset="0"/>
                <a:ea typeface="ＭＳ Ｐゴシック" pitchFamily="34" charset="-128"/>
              </a:rPr>
            </a:br>
            <a:endParaRPr lang="en-US" sz="1800" dirty="0">
              <a:latin typeface="ITC Leawood Std Book" pitchFamily="18" charset="0"/>
              <a:ea typeface="ＭＳ Ｐゴシック" pitchFamily="34" charset="-128"/>
            </a:endParaRPr>
          </a:p>
        </p:txBody>
      </p:sp>
      <p:sp>
        <p:nvSpPr>
          <p:cNvPr id="101379" name="Rectangle 8"/>
          <p:cNvSpPr>
            <a:spLocks noGrp="1"/>
          </p:cNvSpPr>
          <p:nvPr>
            <p:ph type="body" sz="half" idx="2"/>
          </p:nvPr>
        </p:nvSpPr>
        <p:spPr>
          <a:xfrm>
            <a:off x="4565650" y="1090960"/>
            <a:ext cx="4578350" cy="5330304"/>
          </a:xfrm>
        </p:spPr>
        <p:txBody>
          <a:bodyPr/>
          <a:lstStyle/>
          <a:p>
            <a:pPr marL="0" indent="0" eaLnBrk="1" hangingPunct="1">
              <a:lnSpc>
                <a:spcPct val="150000"/>
              </a:lnSpc>
              <a:spcBef>
                <a:spcPts val="0"/>
              </a:spcBef>
              <a:buNone/>
            </a:pPr>
            <a:r>
              <a:rPr lang="en-US" sz="1800" dirty="0">
                <a:latin typeface="ITC Leawood Std Book" pitchFamily="18" charset="0"/>
                <a:ea typeface="ＭＳ Ｐゴシック" pitchFamily="34" charset="-128"/>
              </a:rPr>
              <a:t>Montana Fish, Wildlife &amp; Parks </a:t>
            </a:r>
          </a:p>
          <a:p>
            <a:pPr marL="0" indent="0" eaLnBrk="1" hangingPunct="1">
              <a:lnSpc>
                <a:spcPct val="150000"/>
              </a:lnSpc>
              <a:spcBef>
                <a:spcPts val="0"/>
              </a:spcBef>
              <a:buNone/>
            </a:pPr>
            <a:r>
              <a:rPr lang="en-US" sz="1800" dirty="0">
                <a:latin typeface="ITC Leawood Std Book" pitchFamily="18" charset="0"/>
                <a:ea typeface="ＭＳ Ｐゴシック" pitchFamily="34" charset="-128"/>
              </a:rPr>
              <a:t>Parks Canada </a:t>
            </a:r>
          </a:p>
          <a:p>
            <a:pPr marL="0" indent="0" eaLnBrk="1" hangingPunct="1">
              <a:lnSpc>
                <a:spcPct val="150000"/>
              </a:lnSpc>
              <a:spcBef>
                <a:spcPts val="0"/>
              </a:spcBef>
              <a:buNone/>
            </a:pPr>
            <a:r>
              <a:rPr lang="en-US" sz="1800" dirty="0">
                <a:latin typeface="ITC Leawood Std Book" pitchFamily="18" charset="0"/>
                <a:ea typeface="ＭＳ Ｐゴシック" pitchFamily="34" charset="-128"/>
              </a:rPr>
              <a:t>U. S. Forest Service </a:t>
            </a:r>
          </a:p>
          <a:p>
            <a:pPr marL="0" indent="0" eaLnBrk="1" hangingPunct="1">
              <a:lnSpc>
                <a:spcPct val="150000"/>
              </a:lnSpc>
              <a:spcBef>
                <a:spcPts val="0"/>
              </a:spcBef>
              <a:buNone/>
            </a:pPr>
            <a:r>
              <a:rPr lang="en-US" sz="1800" dirty="0">
                <a:latin typeface="ITC Leawood Std Book" pitchFamily="18" charset="0"/>
                <a:ea typeface="ＭＳ Ｐゴシック" pitchFamily="34" charset="-128"/>
              </a:rPr>
              <a:t>U. S. Fish &amp; Wildlife Service</a:t>
            </a:r>
          </a:p>
          <a:p>
            <a:pPr marL="0" indent="0" eaLnBrk="1" hangingPunct="1">
              <a:lnSpc>
                <a:spcPct val="150000"/>
              </a:lnSpc>
              <a:spcBef>
                <a:spcPts val="0"/>
              </a:spcBef>
              <a:buNone/>
            </a:pPr>
            <a:r>
              <a:rPr lang="en-US" sz="1800" dirty="0">
                <a:latin typeface="ITC Leawood Std Book" pitchFamily="18" charset="0"/>
                <a:ea typeface="ＭＳ Ｐゴシック" pitchFamily="34" charset="-128"/>
              </a:rPr>
              <a:t>National Park Service </a:t>
            </a:r>
          </a:p>
          <a:p>
            <a:pPr marL="0" indent="0" eaLnBrk="1" hangingPunct="1">
              <a:lnSpc>
                <a:spcPct val="150000"/>
              </a:lnSpc>
              <a:spcBef>
                <a:spcPts val="0"/>
              </a:spcBef>
              <a:buNone/>
            </a:pPr>
            <a:r>
              <a:rPr lang="en-US" sz="1800" dirty="0">
                <a:latin typeface="ITC Leawood Std Book" pitchFamily="18" charset="0"/>
                <a:ea typeface="ＭＳ Ｐゴシック" pitchFamily="34" charset="-128"/>
              </a:rPr>
              <a:t>Alaska Game and Fish</a:t>
            </a:r>
          </a:p>
          <a:p>
            <a:pPr marL="0" indent="0" eaLnBrk="1" hangingPunct="1">
              <a:lnSpc>
                <a:spcPct val="150000"/>
              </a:lnSpc>
              <a:spcBef>
                <a:spcPts val="0"/>
              </a:spcBef>
              <a:buNone/>
            </a:pPr>
            <a:r>
              <a:rPr lang="en-US" sz="1800" dirty="0">
                <a:latin typeface="ITC Leawood Std Book" pitchFamily="18" charset="0"/>
                <a:ea typeface="ＭＳ Ｐゴシック" pitchFamily="34" charset="-128"/>
              </a:rPr>
              <a:t>Wyoming Game and Fish</a:t>
            </a:r>
          </a:p>
          <a:p>
            <a:pPr marL="0" indent="0" eaLnBrk="1" hangingPunct="1">
              <a:lnSpc>
                <a:spcPct val="150000"/>
              </a:lnSpc>
              <a:spcBef>
                <a:spcPts val="0"/>
              </a:spcBef>
              <a:buNone/>
            </a:pPr>
            <a:r>
              <a:rPr lang="en-US" sz="1800" dirty="0">
                <a:latin typeface="ITC Leawood Std Book" pitchFamily="18" charset="0"/>
                <a:ea typeface="ＭＳ Ｐゴシック" pitchFamily="34" charset="-128"/>
              </a:rPr>
              <a:t>Environmental Protection Agency</a:t>
            </a:r>
          </a:p>
          <a:p>
            <a:pPr marL="0" indent="0" eaLnBrk="1" hangingPunct="1">
              <a:lnSpc>
                <a:spcPct val="150000"/>
              </a:lnSpc>
              <a:spcBef>
                <a:spcPts val="0"/>
              </a:spcBef>
              <a:buNone/>
            </a:pPr>
            <a:r>
              <a:rPr lang="en-US" sz="1800" dirty="0">
                <a:latin typeface="ITC Leawood Std Book" pitchFamily="18" charset="0"/>
                <a:ea typeface="ＭＳ Ｐゴシック" pitchFamily="34" charset="-128"/>
              </a:rPr>
              <a:t>Aerosol Spray Industry</a:t>
            </a:r>
          </a:p>
          <a:p>
            <a:pPr marL="0" indent="0" eaLnBrk="1" hangingPunct="1">
              <a:lnSpc>
                <a:spcPct val="150000"/>
              </a:lnSpc>
              <a:spcBef>
                <a:spcPts val="0"/>
              </a:spcBef>
              <a:buNone/>
            </a:pPr>
            <a:r>
              <a:rPr lang="en-US" sz="1800" dirty="0">
                <a:latin typeface="ITC Leawood Std Book" pitchFamily="18" charset="0"/>
                <a:ea typeface="ＭＳ Ｐゴシック" pitchFamily="34" charset="-128"/>
              </a:rPr>
              <a:t>Morgan Sparks, Biologist</a:t>
            </a:r>
          </a:p>
          <a:p>
            <a:pPr marL="0" indent="0" eaLnBrk="1" hangingPunct="1">
              <a:lnSpc>
                <a:spcPct val="150000"/>
              </a:lnSpc>
              <a:spcBef>
                <a:spcPts val="0"/>
              </a:spcBef>
              <a:buNone/>
            </a:pPr>
            <a:endParaRPr lang="en-US" sz="1800" dirty="0">
              <a:latin typeface="ITC Leawood Std Book" pitchFamily="18" charset="0"/>
              <a:ea typeface="ＭＳ Ｐゴシック" pitchFamily="34" charset="-128"/>
            </a:endParaRPr>
          </a:p>
          <a:p>
            <a:pPr marL="0" indent="0" eaLnBrk="1" hangingPunct="1">
              <a:lnSpc>
                <a:spcPct val="150000"/>
              </a:lnSpc>
              <a:spcBef>
                <a:spcPts val="0"/>
              </a:spcBef>
              <a:buNone/>
            </a:pPr>
            <a:endParaRPr lang="en-US" sz="1800" dirty="0">
              <a:latin typeface="ITC Leawood Std Book" pitchFamily="18" charset="0"/>
              <a:ea typeface="ＭＳ Ｐゴシック" pitchFamily="34" charset="-128"/>
            </a:endParaRPr>
          </a:p>
          <a:p>
            <a:pPr marL="0" indent="0" eaLnBrk="1" hangingPunct="1">
              <a:lnSpc>
                <a:spcPct val="150000"/>
              </a:lnSpc>
              <a:spcBef>
                <a:spcPts val="0"/>
              </a:spcBef>
              <a:buNone/>
            </a:pPr>
            <a:br>
              <a:rPr lang="en-US" sz="1800" dirty="0">
                <a:latin typeface="ITC Leawood Std Book" pitchFamily="18" charset="0"/>
                <a:ea typeface="ＭＳ Ｐゴシック" pitchFamily="34" charset="-128"/>
              </a:rPr>
            </a:br>
            <a:endParaRPr lang="en-US" sz="1800" dirty="0">
              <a:latin typeface="ITC Leawood Std Book" pitchFamily="18" charset="0"/>
              <a:ea typeface="ＭＳ Ｐゴシック" pitchFamily="34" charset="-128"/>
            </a:endParaRPr>
          </a:p>
        </p:txBody>
      </p:sp>
      <p:sp>
        <p:nvSpPr>
          <p:cNvPr id="5"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References &amp; Credits</a:t>
            </a:r>
            <a:endParaRPr lang="en-US" sz="3200" b="1" dirty="0">
              <a:solidFill>
                <a:srgbClr val="FF0000"/>
              </a:solidFill>
              <a:latin typeface="ITC Leawood Std Black"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Owner\My Documents\Dan Lowe\brochu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491" y="368299"/>
            <a:ext cx="8811984" cy="48990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Documents and Settings\Owner\My Documents\Dan Lowe\BeBearAwaredotorg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033" y="5417172"/>
            <a:ext cx="5422900" cy="1272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9713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Owner\My Documents\My Pictures\Educational Trailer Showoff Photos\Great shot of Trail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0366" y="1913682"/>
            <a:ext cx="5027751" cy="35912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5541999"/>
            <a:ext cx="9143999" cy="646331"/>
          </a:xfrm>
          <a:prstGeom prst="rect">
            <a:avLst/>
          </a:prstGeom>
          <a:noFill/>
        </p:spPr>
        <p:txBody>
          <a:bodyPr wrap="square" rtlCol="0">
            <a:spAutoFit/>
          </a:bodyPr>
          <a:lstStyle/>
          <a:p>
            <a:pPr algn="ctr"/>
            <a:r>
              <a:rPr lang="en-US" dirty="0">
                <a:latin typeface="ITC Leawood Std Medium" panose="0206070305050A020404" pitchFamily="18" charset="0"/>
              </a:rPr>
              <a:t>Presenting bear avoidance education programs across </a:t>
            </a:r>
            <a:br>
              <a:rPr lang="en-US" dirty="0">
                <a:latin typeface="ITC Leawood Std Medium" panose="0206070305050A020404" pitchFamily="18" charset="0"/>
              </a:rPr>
            </a:br>
            <a:r>
              <a:rPr lang="en-US" dirty="0">
                <a:latin typeface="ITC Leawood Std Medium" panose="0206070305050A020404" pitchFamily="18" charset="0"/>
              </a:rPr>
              <a:t>the United States and Canada since 1976.</a:t>
            </a:r>
          </a:p>
        </p:txBody>
      </p:sp>
      <p:pic>
        <p:nvPicPr>
          <p:cNvPr id="5" name="Picture 3" descr="C:\Documents and Settings\Owner\My Documents\Dan Lowe\BeBearAwaredotorg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0549" y="349872"/>
            <a:ext cx="5422900" cy="1272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6016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5" name="TextBox 1"/>
          <p:cNvSpPr txBox="1">
            <a:spLocks noChangeArrowheads="1"/>
          </p:cNvSpPr>
          <p:nvPr/>
        </p:nvSpPr>
        <p:spPr bwMode="auto">
          <a:xfrm>
            <a:off x="7162800" y="55038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84" charset="-128"/>
              </a:defRPr>
            </a:lvl1pPr>
            <a:lvl2pPr marL="742950" indent="-285750" eaLnBrk="0" hangingPunct="0">
              <a:defRPr sz="2400">
                <a:solidFill>
                  <a:schemeClr val="tx1"/>
                </a:solidFill>
                <a:latin typeface="Calibri" pitchFamily="34" charset="0"/>
                <a:ea typeface="ＭＳ Ｐゴシック" pitchFamily="-84" charset="-128"/>
              </a:defRPr>
            </a:lvl2pPr>
            <a:lvl3pPr marL="1143000" indent="-228600" eaLnBrk="0" hangingPunct="0">
              <a:defRPr sz="2400">
                <a:solidFill>
                  <a:schemeClr val="tx1"/>
                </a:solidFill>
                <a:latin typeface="Calibri" pitchFamily="34" charset="0"/>
                <a:ea typeface="ＭＳ Ｐゴシック" pitchFamily="-84" charset="-128"/>
              </a:defRPr>
            </a:lvl3pPr>
            <a:lvl4pPr marL="1600200" indent="-228600" eaLnBrk="0" hangingPunct="0">
              <a:defRPr sz="2400">
                <a:solidFill>
                  <a:schemeClr val="tx1"/>
                </a:solidFill>
                <a:latin typeface="Calibri" pitchFamily="34" charset="0"/>
                <a:ea typeface="ＭＳ Ｐゴシック" pitchFamily="-84" charset="-128"/>
              </a:defRPr>
            </a:lvl4pPr>
            <a:lvl5pPr marL="2057400" indent="-228600" eaLnBrk="0" hangingPunct="0">
              <a:defRPr sz="2400">
                <a:solidFill>
                  <a:schemeClr val="tx1"/>
                </a:solidFill>
                <a:latin typeface="Calibri" pitchFamily="34" charset="0"/>
                <a:ea typeface="ＭＳ Ｐゴシック" pitchFamily="-8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84" charset="-128"/>
              </a:defRPr>
            </a:lvl9pPr>
          </a:lstStyle>
          <a:p>
            <a:pPr eaLnBrk="1" hangingPunct="1"/>
            <a:endParaRPr lang="en-US" sz="1800" dirty="0"/>
          </a:p>
        </p:txBody>
      </p:sp>
      <p:sp>
        <p:nvSpPr>
          <p:cNvPr id="5" name="Text Box 6"/>
          <p:cNvSpPr txBox="1">
            <a:spLocks noChangeArrowheads="1"/>
          </p:cNvSpPr>
          <p:nvPr/>
        </p:nvSpPr>
        <p:spPr bwMode="auto">
          <a:xfrm>
            <a:off x="505517" y="1208241"/>
            <a:ext cx="4980767"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r>
              <a:rPr lang="en-US" sz="1800" dirty="0">
                <a:latin typeface="ITC Leawood Std Medium" pitchFamily="18" charset="0"/>
              </a:rPr>
              <a:t>Bear Spray was developed in the mid-19</a:t>
            </a:r>
            <a:r>
              <a:rPr lang="en-US" altLang="ja-JP" sz="1800" dirty="0">
                <a:latin typeface="ITC Leawood Std Medium" pitchFamily="18" charset="0"/>
              </a:rPr>
              <a:t>80s during a research project conducted by Border Grizzly Project at the University of Montana. </a:t>
            </a:r>
          </a:p>
          <a:p>
            <a:pPr eaLnBrk="1" hangingPunct="1"/>
            <a:endParaRPr lang="en-US" sz="1800" dirty="0">
              <a:latin typeface="ITC Leawood Std Medium" pitchFamily="18" charset="0"/>
            </a:endParaRPr>
          </a:p>
          <a:p>
            <a:pPr eaLnBrk="1" hangingPunct="1"/>
            <a:r>
              <a:rPr lang="en-US" sz="1800" b="1" dirty="0">
                <a:latin typeface="ITC Leawood Std Medium" pitchFamily="18" charset="0"/>
              </a:rPr>
              <a:t>Carrie L. Hunt</a:t>
            </a:r>
          </a:p>
          <a:p>
            <a:pPr eaLnBrk="1" hangingPunct="1"/>
            <a:r>
              <a:rPr lang="en-US" sz="1800" dirty="0">
                <a:latin typeface="ITC Leawood Std Medium" pitchFamily="18" charset="0"/>
              </a:rPr>
              <a:t>Principle Investigator</a:t>
            </a:r>
            <a:endParaRPr lang="en-US" sz="1800" b="1" dirty="0">
              <a:latin typeface="ITC Leawood Std Medium" pitchFamily="18" charset="0"/>
            </a:endParaRPr>
          </a:p>
          <a:p>
            <a:pPr eaLnBrk="1" hangingPunct="1"/>
            <a:endParaRPr lang="en-US" sz="1800" dirty="0">
              <a:latin typeface="ITC Leawood Std Medium" pitchFamily="18" charset="0"/>
            </a:endParaRPr>
          </a:p>
          <a:p>
            <a:pPr eaLnBrk="1" hangingPunct="1"/>
            <a:r>
              <a:rPr lang="en-US" sz="1800" dirty="0">
                <a:latin typeface="ITC Leawood Std Medium" pitchFamily="18" charset="0"/>
              </a:rPr>
              <a:t>Overseeing the project was:</a:t>
            </a:r>
          </a:p>
          <a:p>
            <a:pPr eaLnBrk="1" hangingPunct="1"/>
            <a:endParaRPr lang="en-US" sz="800" dirty="0">
              <a:latin typeface="ITC Leawood Std Medium" pitchFamily="18" charset="0"/>
            </a:endParaRPr>
          </a:p>
          <a:p>
            <a:pPr eaLnBrk="1" hangingPunct="1"/>
            <a:r>
              <a:rPr lang="en-US" sz="1800" b="1" dirty="0">
                <a:latin typeface="ITC Leawood Std Medium" pitchFamily="18" charset="0"/>
              </a:rPr>
              <a:t>Dr. Charles J. </a:t>
            </a:r>
            <a:r>
              <a:rPr lang="en-US" sz="1800" b="1" dirty="0" err="1">
                <a:latin typeface="ITC Leawood Std Medium" pitchFamily="18" charset="0"/>
              </a:rPr>
              <a:t>Jonkel</a:t>
            </a:r>
            <a:endParaRPr lang="en-US" sz="1800" b="1" dirty="0">
              <a:latin typeface="ITC Leawood Std Medium" pitchFamily="18" charset="0"/>
            </a:endParaRPr>
          </a:p>
          <a:p>
            <a:pPr eaLnBrk="1" hangingPunct="1"/>
            <a:r>
              <a:rPr lang="en-US" sz="1800" dirty="0">
                <a:latin typeface="ITC Leawood Std Medium" pitchFamily="18" charset="0"/>
              </a:rPr>
              <a:t>Border Grizzly Bear Project Leader</a:t>
            </a:r>
            <a:endParaRPr lang="en-US" sz="1800" b="1" dirty="0">
              <a:latin typeface="ITC Leawood Std Medium" pitchFamily="18" charset="0"/>
            </a:endParaRPr>
          </a:p>
          <a:p>
            <a:pPr eaLnBrk="1" hangingPunct="1"/>
            <a:endParaRPr lang="en-US" sz="800" dirty="0">
              <a:latin typeface="ITC Leawood Std Medium" pitchFamily="18" charset="0"/>
            </a:endParaRPr>
          </a:p>
          <a:p>
            <a:pPr eaLnBrk="1" hangingPunct="1"/>
            <a:r>
              <a:rPr lang="en-US" sz="1800" b="1" dirty="0">
                <a:latin typeface="ITC Leawood Std Medium" pitchFamily="18" charset="0"/>
              </a:rPr>
              <a:t>Dr. Bart O</a:t>
            </a:r>
            <a:r>
              <a:rPr lang="en-US" altLang="en-US" sz="1800" b="1" dirty="0">
                <a:latin typeface="ITC Leawood Std Medium" pitchFamily="18" charset="0"/>
              </a:rPr>
              <a:t>’</a:t>
            </a:r>
            <a:r>
              <a:rPr lang="en-US" sz="1800" b="1" dirty="0">
                <a:latin typeface="ITC Leawood Std Medium" pitchFamily="18" charset="0"/>
              </a:rPr>
              <a:t>Gara</a:t>
            </a:r>
          </a:p>
          <a:p>
            <a:pPr eaLnBrk="1" hangingPunct="1"/>
            <a:r>
              <a:rPr lang="en-US" sz="1800" dirty="0">
                <a:latin typeface="ITC Leawood Std Medium" pitchFamily="18" charset="0"/>
              </a:rPr>
              <a:t>Wildlife Professor </a:t>
            </a:r>
          </a:p>
          <a:p>
            <a:pPr eaLnBrk="1" hangingPunct="1"/>
            <a:endParaRPr lang="en-US" sz="800" b="1" dirty="0">
              <a:latin typeface="ITC Leawood Std Medium" pitchFamily="18" charset="0"/>
            </a:endParaRPr>
          </a:p>
          <a:p>
            <a:pPr eaLnBrk="1" hangingPunct="1"/>
            <a:r>
              <a:rPr lang="en-US" sz="1800" b="1" dirty="0">
                <a:latin typeface="ITC Leawood Std Medium" pitchFamily="18" charset="0"/>
              </a:rPr>
              <a:t>Bill Pounds</a:t>
            </a:r>
            <a:endParaRPr lang="en-US" sz="1800" b="1" dirty="0">
              <a:latin typeface="ITC Leawood Std Book" pitchFamily="18" charset="0"/>
            </a:endParaRPr>
          </a:p>
          <a:p>
            <a:pPr eaLnBrk="1" hangingPunct="1"/>
            <a:r>
              <a:rPr lang="en-US" sz="1800" dirty="0">
                <a:latin typeface="ITC Leawood Std Medium" pitchFamily="18" charset="0"/>
              </a:rPr>
              <a:t>Founder of Counter Assault Bear Spray</a:t>
            </a:r>
          </a:p>
        </p:txBody>
      </p:sp>
      <p:pic>
        <p:nvPicPr>
          <p:cNvPr id="6" name="Picture 6" descr="Carrie Hu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81" y="1208241"/>
            <a:ext cx="2692337" cy="405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5899181" y="5260200"/>
            <a:ext cx="32389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r>
              <a:rPr lang="en-US" sz="1200" dirty="0">
                <a:latin typeface="LeawoodStd-Book"/>
                <a:cs typeface="LeawoodStd-Book"/>
              </a:rPr>
              <a:t>Carrie Hunt and Cassie.</a:t>
            </a:r>
          </a:p>
        </p:txBody>
      </p:sp>
      <p:sp>
        <p:nvSpPr>
          <p:cNvPr id="8" name="TextBox 10"/>
          <p:cNvSpPr txBox="1">
            <a:spLocks noChangeArrowheads="1"/>
          </p:cNvSpPr>
          <p:nvPr/>
        </p:nvSpPr>
        <p:spPr bwMode="auto">
          <a:xfrm>
            <a:off x="-12700" y="0"/>
            <a:ext cx="915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eaLnBrk="1" hangingPunct="1"/>
            <a:r>
              <a:rPr lang="en-US" sz="3200" dirty="0">
                <a:solidFill>
                  <a:srgbClr val="FF0000"/>
                </a:solidFill>
                <a:latin typeface="ITC Leawood Std Black" pitchFamily="18" charset="0"/>
              </a:rPr>
              <a:t>Bear Spray: Research &amp; Development</a:t>
            </a:r>
            <a:endParaRPr lang="en-US" sz="3200" b="1" dirty="0">
              <a:solidFill>
                <a:srgbClr val="FF0000"/>
              </a:solidFill>
              <a:latin typeface="ITC Leawood Std Black" pitchFamily="18" charset="0"/>
            </a:endParaRPr>
          </a:p>
        </p:txBody>
      </p:sp>
    </p:spTree>
    <p:extLst>
      <p:ext uri="{BB962C8B-B14F-4D97-AF65-F5344CB8AC3E}">
        <p14:creationId xmlns:p14="http://schemas.microsoft.com/office/powerpoint/2010/main" val="312166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23543</TotalTime>
  <Words>8873</Words>
  <Application>Microsoft Office PowerPoint</Application>
  <PresentationFormat>On-screen Show (4:3)</PresentationFormat>
  <Paragraphs>861</Paragraphs>
  <Slides>85</Slides>
  <Notes>43</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85</vt:i4>
      </vt:variant>
    </vt:vector>
  </HeadingPairs>
  <TitlesOfParts>
    <vt:vector size="95" baseType="lpstr">
      <vt:lpstr>ITC Leawood Std Book</vt:lpstr>
      <vt:lpstr>LeawoodStd-Medium</vt:lpstr>
      <vt:lpstr>Arial</vt:lpstr>
      <vt:lpstr>Calibri</vt:lpstr>
      <vt:lpstr>Stencil Std</vt:lpstr>
      <vt:lpstr>ITC Leawood Std Medium</vt:lpstr>
      <vt:lpstr>ITC Leawood Std Black</vt:lpstr>
      <vt:lpstr>Times New Roman</vt:lpstr>
      <vt:lpstr>LeawoodStd-Book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Completion of “Certificate of Need” and Supervisor Approval/Signature is required for certification to carry/use Bear Spray.</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Montana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Bear Spray</dc:title>
  <dc:creator>Morgan Sparks</dc:creator>
  <cp:lastModifiedBy>Chuck</cp:lastModifiedBy>
  <cp:revision>522</cp:revision>
  <cp:lastPrinted>2013-09-15T23:29:30Z</cp:lastPrinted>
  <dcterms:created xsi:type="dcterms:W3CDTF">2013-03-14T16:14:52Z</dcterms:created>
  <dcterms:modified xsi:type="dcterms:W3CDTF">2020-05-22T00:08:19Z</dcterms:modified>
</cp:coreProperties>
</file>