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09728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400" b="1" dirty="0">
                <a:solidFill>
                  <a:srgbClr val="D4AF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A.P.E.X.</a:t>
            </a:r>
            <a:endParaRPr lang="en-US" sz="6400" dirty="0"/>
          </a:p>
        </p:txBody>
      </p:sp>
      <p:sp>
        <p:nvSpPr>
          <p:cNvPr id="3" name="Text 1"/>
          <p:cNvSpPr/>
          <p:nvPr/>
        </p:nvSpPr>
        <p:spPr>
          <a:xfrm>
            <a:off x="457200" y="1920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F5F5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FILM RANCH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457200" y="26060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8A8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Producers Extreme Xperience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57200" y="32004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E8C87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Building Hollywood East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457200" y="43891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8A8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Investor Pitch Deck  |  June 2026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A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TEAM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029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5F5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World-Class Leadership with Decades of Film &amp; Stunt Industry Experience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4892040"/>
            <a:ext cx="5486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A.P.E.X. FILM RANCH  |  CONFIDENTIAL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7772400" y="4892040"/>
            <a:ext cx="914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12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105156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John Cann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2834640" y="105156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President &amp; CEO / Lead Stunt Coordinator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125272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8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40+ years, Miss Congeniality, Predator 2, Walking Dead, Walker Texas Ranger (40+ eps), Nefarious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457200" y="155448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Sandra Kahana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2834640" y="155448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Facility Administrator / Producer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57200" y="175564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8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30+ years on ranch, oversees operations, location rentals, legacy curriculum integration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57200" y="205740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 Situmorang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834640" y="205740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Stunt Coordinator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57200" y="225856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8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Guardians of the Galaxy Vol. 3, Baby Driver, Transformers: Age of Extinction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457200" y="256032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 DeAlessandro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2834640" y="256032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Stunt Coordinator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57200" y="276148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8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Pirates of the Caribbean, Spider-Man, Mission: Impossible, Dark Knight Rises, Transformers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57200" y="306324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Vance Boyd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2834640" y="306324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Equestrian Stunt Specialist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57200" y="326440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8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Horse-mounted stunts, western action, trick riding, equine safety coordination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457200" y="356616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David Paul Lord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2834640" y="356616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Marine Stunts &amp; SCUBA Specialist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57200" y="376732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8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Water-based stunts, underwater rigging, high-risk aquatic environments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4069080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Dan Schlund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2834640" y="4069080"/>
            <a:ext cx="5852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CEO, National Set Medics ("The Rocketman")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457200" y="427024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8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On-set medical/safety expert, rocket belt pioneer, Executive Producer of The Last Rocketman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0A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INVESTMENT TERMS &amp; ASK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029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5F5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Phase 1 Raise: $4.5M — Preferred Equity or Convertible Note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4892040"/>
            <a:ext cx="5486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A.P.E.X. FILM RANCH  |  CONFIDENTIAL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7772400" y="4892040"/>
            <a:ext cx="914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12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8229600" cy="438912"/>
          </a:xfrm>
          <a:prstGeom prst="rect">
            <a:avLst/>
          </a:prstGeom>
          <a:solidFill>
            <a:srgbClr val="14141A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18872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Raise Amount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474720" y="1188720"/>
            <a:ext cx="5029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$4.5M (Phase 1)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572768"/>
            <a:ext cx="8229600" cy="438912"/>
          </a:xfrm>
          <a:prstGeom prst="rect">
            <a:avLst/>
          </a:prstGeom>
          <a:solidFill>
            <a:srgbClr val="14141A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1664208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474720" y="1664208"/>
            <a:ext cx="5029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Preferred equity or convertible note (terms negotiable)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2048256"/>
            <a:ext cx="8229600" cy="438912"/>
          </a:xfrm>
          <a:prstGeom prst="rect">
            <a:avLst/>
          </a:prstGeom>
          <a:solidFill>
            <a:srgbClr val="14141A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213969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of Proceeds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474720" y="2139696"/>
            <a:ext cx="5029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Exclusively Phase 1 execution (ranch operational + first Action Immersion cohorts)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57200" y="2523744"/>
            <a:ext cx="8229600" cy="438912"/>
          </a:xfrm>
          <a:prstGeom prst="rect">
            <a:avLst/>
          </a:prstGeom>
          <a:solidFill>
            <a:srgbClr val="14141A"/>
          </a:solidFill>
          <a:ln/>
        </p:spPr>
      </p:sp>
      <p:sp>
        <p:nvSpPr>
          <p:cNvPr id="16" name="Text 14"/>
          <p:cNvSpPr/>
          <p:nvPr/>
        </p:nvSpPr>
        <p:spPr>
          <a:xfrm>
            <a:off x="640080" y="2615184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Investor Benefits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474720" y="2615184"/>
            <a:ext cx="5029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Priority access to Action Immersion programs • Location discounts • Pro-rata rights in future rounds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57200" y="2999232"/>
            <a:ext cx="8229600" cy="438912"/>
          </a:xfrm>
          <a:prstGeom prst="rect">
            <a:avLst/>
          </a:prstGeom>
          <a:solidFill>
            <a:srgbClr val="14141A"/>
          </a:solidFill>
          <a:ln/>
        </p:spPr>
      </p:sp>
      <p:sp>
        <p:nvSpPr>
          <p:cNvPr id="19" name="Text 17"/>
          <p:cNvSpPr/>
          <p:nvPr/>
        </p:nvSpPr>
        <p:spPr>
          <a:xfrm>
            <a:off x="640080" y="3090672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Close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474720" y="3090672"/>
            <a:ext cx="5029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Q3 2026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457200" y="3474720"/>
            <a:ext cx="8229600" cy="438912"/>
          </a:xfrm>
          <a:prstGeom prst="rect">
            <a:avLst/>
          </a:prstGeom>
          <a:solidFill>
            <a:srgbClr val="14141A"/>
          </a:solidFill>
          <a:ln/>
        </p:spPr>
      </p:sp>
      <p:sp>
        <p:nvSpPr>
          <p:cNvPr id="22" name="Text 20"/>
          <p:cNvSpPr/>
          <p:nvPr/>
        </p:nvSpPr>
        <p:spPr>
          <a:xfrm>
            <a:off x="640080" y="356616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Capital (All Phases)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3474720" y="3566160"/>
            <a:ext cx="5029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$28M – $35M phased over 4 years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57200" y="3950208"/>
            <a:ext cx="8229600" cy="438912"/>
          </a:xfrm>
          <a:prstGeom prst="rect">
            <a:avLst/>
          </a:prstGeom>
          <a:solidFill>
            <a:srgbClr val="14141A"/>
          </a:solidFill>
          <a:ln/>
        </p:spPr>
      </p:sp>
      <p:sp>
        <p:nvSpPr>
          <p:cNvPr id="25" name="Text 23"/>
          <p:cNvSpPr/>
          <p:nvPr/>
        </p:nvSpPr>
        <p:spPr>
          <a:xfrm>
            <a:off x="640080" y="4041648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Returns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3474720" y="4041648"/>
            <a:ext cx="5029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3.0x – 4.5x equity multiple over 5–7 years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0A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9144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4AF3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A.P.E.X. FILM RANCH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14630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5F5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Building Hollywood East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1031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8A8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are currently accepting expressions of interest for the Phase 1 raise.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1371600" y="2651760"/>
            <a:ext cx="6400800" cy="1645920"/>
          </a:xfrm>
          <a:prstGeom prst="rect">
            <a:avLst/>
          </a:prstGeom>
          <a:solidFill>
            <a:srgbClr val="14141A"/>
          </a:solidFill>
          <a:ln/>
        </p:spPr>
      </p:sp>
      <p:sp>
        <p:nvSpPr>
          <p:cNvPr id="6" name="Text 4"/>
          <p:cNvSpPr/>
          <p:nvPr/>
        </p:nvSpPr>
        <p:spPr>
          <a:xfrm>
            <a:off x="1554480" y="2788920"/>
            <a:ext cx="6035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John Cann  —  President &amp; CEO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554480" y="3063240"/>
            <a:ext cx="6035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jcann@actionpac.com  |  972-754-7265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554480" y="3429000"/>
            <a:ext cx="6035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Sandra Kahana  —  Facility Administrator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554480" y="3703320"/>
            <a:ext cx="6035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352-999-2736  |  windycity46@gmail.com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" y="448056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A8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3111 Smith Road, Groveland, FL 34736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Investment Memorandum available upon request. This document is for informational purposes only and does not constitute an offer to sell securities.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A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OPPORTUNITY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029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5F5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Transforming Legacy into Hollywood East's Premier Action Destination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4892040"/>
            <a:ext cx="5486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A.P.E.X. FILM RANCH  |  CONFIDENTIAL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7772400" y="4892040"/>
            <a:ext cx="914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/ 12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109728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A.P.E.X. Film Ranch is developing the premier East Coast destination for action filmmaking, professional stunt training, and immersive entertainment experiences through a strategic partnership between Action P.A.C. Stunts, L.L.C. and the historic Kahana Stunt &amp; Film Ranch (50 acres in Groveland, FL — 40 min from Orlando).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2286000"/>
            <a:ext cx="73152" cy="411480"/>
          </a:xfrm>
          <a:prstGeom prst="rect">
            <a:avLst/>
          </a:prstGeom>
          <a:solidFill>
            <a:srgbClr val="D4AF37"/>
          </a:solidFill>
          <a:ln/>
        </p:spPr>
      </p:sp>
      <p:sp>
        <p:nvSpPr>
          <p:cNvPr id="8" name="Text 6"/>
          <p:cNvSpPr/>
          <p:nvPr/>
        </p:nvSpPr>
        <p:spPr>
          <a:xfrm>
            <a:off x="685800" y="22860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Proven Leadership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85800" y="2487168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8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40+ years experience, flawless safety record, deep industry relationships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7200" y="2788920"/>
            <a:ext cx="73152" cy="411480"/>
          </a:xfrm>
          <a:prstGeom prst="rect">
            <a:avLst/>
          </a:prstGeom>
          <a:solidFill>
            <a:srgbClr val="D4AF37"/>
          </a:solidFill>
          <a:ln/>
        </p:spPr>
      </p:sp>
      <p:sp>
        <p:nvSpPr>
          <p:cNvPr id="11" name="Text 9"/>
          <p:cNvSpPr/>
          <p:nvPr/>
        </p:nvSpPr>
        <p:spPr>
          <a:xfrm>
            <a:off x="685800" y="278892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Immediate Revenue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85800" y="2990088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8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Existing rentals, location fees, high-margin Action Immersion experiences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57200" y="3291840"/>
            <a:ext cx="73152" cy="411480"/>
          </a:xfrm>
          <a:prstGeom prst="rect">
            <a:avLst/>
          </a:prstGeom>
          <a:solidFill>
            <a:srgbClr val="D4AF37"/>
          </a:solidFill>
          <a:ln/>
        </p:spPr>
      </p:sp>
      <p:sp>
        <p:nvSpPr>
          <p:cNvPr id="14" name="Text 12"/>
          <p:cNvSpPr/>
          <p:nvPr/>
        </p:nvSpPr>
        <p:spPr>
          <a:xfrm>
            <a:off x="685800" y="329184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 Tailwinds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85800" y="3493008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8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Florida incentives up to 20%, no state income tax, Hollywood East boom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3794760"/>
            <a:ext cx="73152" cy="411480"/>
          </a:xfrm>
          <a:prstGeom prst="rect">
            <a:avLst/>
          </a:prstGeom>
          <a:solidFill>
            <a:srgbClr val="D4AF37"/>
          </a:solidFill>
          <a:ln/>
        </p:spPr>
      </p:sp>
      <p:sp>
        <p:nvSpPr>
          <p:cNvPr id="17" name="Text 15"/>
          <p:cNvSpPr/>
          <p:nvPr/>
        </p:nvSpPr>
        <p:spPr>
          <a:xfrm>
            <a:off x="685800" y="379476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 Roadmap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85800" y="3995928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8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4-phase plan with defined capital needs and visible milestones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57200" y="4297680"/>
            <a:ext cx="73152" cy="411480"/>
          </a:xfrm>
          <a:prstGeom prst="rect">
            <a:avLst/>
          </a:prstGeom>
          <a:solidFill>
            <a:srgbClr val="D4AF37"/>
          </a:solidFill>
          <a:ln/>
        </p:spPr>
      </p:sp>
      <p:sp>
        <p:nvSpPr>
          <p:cNvPr id="20" name="Text 18"/>
          <p:cNvSpPr/>
          <p:nvPr/>
        </p:nvSpPr>
        <p:spPr>
          <a:xfrm>
            <a:off x="685800" y="429768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Massive Upside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85800" y="4498848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8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4 JV on 2,400 adjacent acres for full movie studio campus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 &amp; OUR SOLUTION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029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5F5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Unique Gap in the Fastest-Growing Film Market in America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4892040"/>
            <a:ext cx="5486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A.P.E.X. FILM RANCH  |  CONFIDENTIAL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7772400" y="4892040"/>
            <a:ext cx="914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/ 12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105156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1325880"/>
            <a:ext cx="393192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East Coast lacks a turnkey, professional action production facility combining modern equipment, legacy training expertise, and on-site filming locations. Training and equipment markets are fragmented. High demand exists for authentic "bucket list" Hollywood experiences that current offerings cannot deliver at scale.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754880" y="105156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SOLUTION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754880" y="1325880"/>
            <a:ext cx="393192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full-service 50-acre action production campus offering stunt coordination, equipment rental/fabrication, professional training, corporate team-building, and the flagship "Action Immersion" bucket-list experience — all in one iconic location with Florida incentives.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7200" y="3200400"/>
            <a:ext cx="8229600" cy="1463040"/>
          </a:xfrm>
          <a:prstGeom prst="rect">
            <a:avLst/>
          </a:prstGeom>
          <a:solidFill>
            <a:srgbClr val="14141A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329184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FLAGSHIP: ACTION IMMERSION — TOTAL FILM &amp; BUCKET LIST EXPERIENCE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40080" y="3611880"/>
            <a:ext cx="7863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Guests train in stunts, acting, directing &amp; production, then star in their own professionally shot action scenes on the ranch's unique terrains. Every participant leaves with edited footage and a personal highlight reel — turning a bucket-list dream into a tangible Hollywood experience. High-margin programs targeting enthusiasts, corporations, and content creators.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A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OPPORTUNITY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029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5F5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Florida is Becoming Hollywood East — And We're Positioned at the Center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4892040"/>
            <a:ext cx="5486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A.P.E.X. FILM RANCH  |  CONFIDENTIAL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7772400" y="4892040"/>
            <a:ext cx="914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/ 12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8229600" cy="914400"/>
          </a:xfrm>
          <a:prstGeom prst="rect">
            <a:avLst/>
          </a:prstGeom>
          <a:solidFill>
            <a:srgbClr val="14141A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18872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🎬  Primary Markets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40080" y="1508760"/>
            <a:ext cx="7863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stunt community • Film/TV/Commercial productions • Amusement parks &amp; live events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2103120"/>
            <a:ext cx="8229600" cy="914400"/>
          </a:xfrm>
          <a:prstGeom prst="rect">
            <a:avLst/>
          </a:prstGeom>
          <a:solidFill>
            <a:srgbClr val="14141A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219456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🏇  Secondary Markets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0080" y="2514600"/>
            <a:ext cx="7863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Equestrian services • Extreme sports • Martial arts • Government/Military contracts • Corporate team-building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3108960"/>
            <a:ext cx="8229600" cy="914400"/>
          </a:xfrm>
          <a:prstGeom prst="rect">
            <a:avLst/>
          </a:prstGeom>
          <a:solidFill>
            <a:srgbClr val="14141A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320040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📍  New Opportunity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640080" y="3520440"/>
            <a:ext cx="7863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On-site ranch filming + training packages using local, A.P.E.X.-trained crew while productions qualify for Orange County rebates up to 20%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57200" y="42062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8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COMPETITIVE MOAT: Few entities offer professional stunt equipment fabrication/rental + SAG/AFTRA coordination + legacy film ranch with training facilities. The Kahana brand + Action P.A.C. expertise creates a unique, iconic destination with minimal direct competition.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A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MODEL &amp; REVENUE STREAMS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029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5F5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Diversified, High-Margin Revenue with Immediate Cash Flow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4892040"/>
            <a:ext cx="5486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A.P.E.X. FILM RANCH  |  CONFIDENTIAL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7772400" y="4892040"/>
            <a:ext cx="914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/ 12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457200" y="1051560"/>
            <a:ext cx="8229600" cy="530352"/>
          </a:xfrm>
          <a:prstGeom prst="rect">
            <a:avLst/>
          </a:prstGeom>
          <a:solidFill>
            <a:srgbClr val="14141A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124712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Equipment Rentals &amp; Location Fees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303520" y="1124712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1: $255K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7040880" y="1124712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A8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Margin: 45-55%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7200" y="1645920"/>
            <a:ext cx="8229600" cy="530352"/>
          </a:xfrm>
          <a:prstGeom prst="rect">
            <a:avLst/>
          </a:prstGeom>
          <a:solidFill>
            <a:srgbClr val="14141A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1719072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Retail / Custom Fabrication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303520" y="1719072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1: $150-220K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7040880" y="1719072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A8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Margin: 50-60%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2240280"/>
            <a:ext cx="8229600" cy="530352"/>
          </a:xfrm>
          <a:prstGeom prst="rect">
            <a:avLst/>
          </a:prstGeom>
          <a:solidFill>
            <a:srgbClr val="14141A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2313432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Training / Camps (Stunt School)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303520" y="2313432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1: $355K+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7040880" y="2313432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A8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Margin: 65%+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57200" y="2834640"/>
            <a:ext cx="8229600" cy="530352"/>
          </a:xfrm>
          <a:prstGeom prst="rect">
            <a:avLst/>
          </a:prstGeom>
          <a:solidFill>
            <a:srgbClr val="14141A"/>
          </a:solidFill>
          <a:ln/>
        </p:spPr>
      </p:sp>
      <p:sp>
        <p:nvSpPr>
          <p:cNvPr id="19" name="Text 17"/>
          <p:cNvSpPr/>
          <p:nvPr/>
        </p:nvSpPr>
        <p:spPr>
          <a:xfrm>
            <a:off x="640080" y="2907792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Immersion (Flagship)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303520" y="2907792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1: $2.92M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7040880" y="2907792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A8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Margin: 70%+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57200" y="3429000"/>
            <a:ext cx="8229600" cy="530352"/>
          </a:xfrm>
          <a:prstGeom prst="rect">
            <a:avLst/>
          </a:prstGeom>
          <a:solidFill>
            <a:srgbClr val="14141A"/>
          </a:solidFill>
          <a:ln/>
        </p:spPr>
      </p:sp>
      <p:sp>
        <p:nvSpPr>
          <p:cNvPr id="23" name="Text 21"/>
          <p:cNvSpPr/>
          <p:nvPr/>
        </p:nvSpPr>
        <p:spPr>
          <a:xfrm>
            <a:off x="640080" y="3502152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 Coordination &amp; Services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5303520" y="3502152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1: Growing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7040880" y="3502152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A8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Margin: High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457200" y="41148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E8C8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Immersion alone projects $2.92M in Year 1 with 70%+ gross margins. Combined training revenue exceeds $3.5M by Year 2-3.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A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4-PHASE EXPANSION PLAN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029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5F5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Clear, Milestone-Driven Roadmap to Full Movie Studio Campus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4892040"/>
            <a:ext cx="5486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A.P.E.X. FILM RANCH  |  CONFIDENTIAL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7772400" y="4892040"/>
            <a:ext cx="914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/ 12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457200" y="1005840"/>
            <a:ext cx="8229600" cy="841248"/>
          </a:xfrm>
          <a:prstGeom prst="rect">
            <a:avLst/>
          </a:prstGeom>
          <a:solidFill>
            <a:srgbClr val="14141A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078992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  |  2026–2027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389120" y="1078992"/>
            <a:ext cx="4114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Ranch Refurbishment &amp; Integration  —  $4.5M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40080" y="132588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8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Partnership integration, ranch upgrades, equestrian facility, equipment relocation, initial team &amp; marketing. Ranch fully operational.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57200" y="1920240"/>
            <a:ext cx="8229600" cy="841248"/>
          </a:xfrm>
          <a:prstGeom prst="rect">
            <a:avLst/>
          </a:prstGeom>
          <a:solidFill>
            <a:srgbClr val="14141A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1993392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  |  2027–2028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389120" y="1993392"/>
            <a:ext cx="4114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Vehicle Driving Facility  —  $7.0M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40080" y="224028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8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Skid pad, precision driving surfaces, vehicular training programs. Generates immediate revenue from driving experiences.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57200" y="2834640"/>
            <a:ext cx="8229600" cy="841248"/>
          </a:xfrm>
          <a:prstGeom prst="rect">
            <a:avLst/>
          </a:prstGeom>
          <a:solidFill>
            <a:srgbClr val="14141A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2907792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  |  2028–2029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389120" y="2907792"/>
            <a:ext cx="4114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Sound Stages  —  $11.0M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40080" y="315468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8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20,000 sq. ft. stages (one with 20' water tank). Support infrastructure. Books professional productions.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57200" y="3749040"/>
            <a:ext cx="8229600" cy="841248"/>
          </a:xfrm>
          <a:prstGeom prst="rect">
            <a:avLst/>
          </a:prstGeom>
          <a:solidFill>
            <a:srgbClr val="14141A"/>
          </a:solidFill>
          <a:ln/>
        </p:spPr>
      </p:sp>
      <p:sp>
        <p:nvSpPr>
          <p:cNvPr id="19" name="Text 17"/>
          <p:cNvSpPr/>
          <p:nvPr/>
        </p:nvSpPr>
        <p:spPr>
          <a:xfrm>
            <a:off x="640080" y="3822192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4  |  2028–2030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4389120" y="3822192"/>
            <a:ext cx="4114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Movie Studio Campus  —  $8–10M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640080" y="406908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A8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50/50 JV on adjacent 2,400 acres. Master-planned studio campus with backlots. First major studio production by 2030.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A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OF FUNDS — PHASE 1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029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5F5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Current Raise: $4.5M to Achieve Operational Ranch &amp; First Revenue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4892040"/>
            <a:ext cx="5486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A.P.E.X. FILM RANCH  |  CONFIDENTIAL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7772400" y="4892040"/>
            <a:ext cx="914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/ 12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457200" y="1051560"/>
            <a:ext cx="8229600" cy="438912"/>
          </a:xfrm>
          <a:prstGeom prst="rect">
            <a:avLst/>
          </a:prstGeom>
          <a:solidFill>
            <a:srgbClr val="14141A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143000"/>
            <a:ext cx="5029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Partnership Integration &amp; Legal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760720" y="1143000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$600K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7498080" y="114300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8A8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13%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1554480"/>
            <a:ext cx="8229600" cy="438912"/>
          </a:xfrm>
          <a:prstGeom prst="rect">
            <a:avLst/>
          </a:prstGeom>
          <a:solidFill>
            <a:srgbClr val="14141A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1645920"/>
            <a:ext cx="5029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Ranch Refurbishment &amp; Upgrades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760720" y="1645920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$1,200K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7498080" y="164592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8A8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27%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57200" y="2057400"/>
            <a:ext cx="8229600" cy="438912"/>
          </a:xfrm>
          <a:prstGeom prst="rect">
            <a:avLst/>
          </a:prstGeom>
          <a:solidFill>
            <a:srgbClr val="14141A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2148840"/>
            <a:ext cx="5029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Equestrian Facility (barn, stalls, tack, 3 horses)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760720" y="2148840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$250K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7498080" y="214884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8A8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6%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57200" y="2560320"/>
            <a:ext cx="8229600" cy="438912"/>
          </a:xfrm>
          <a:prstGeom prst="rect">
            <a:avLst/>
          </a:prstGeom>
          <a:solidFill>
            <a:srgbClr val="14141A"/>
          </a:solidFill>
          <a:ln/>
        </p:spPr>
      </p:sp>
      <p:sp>
        <p:nvSpPr>
          <p:cNvPr id="19" name="Text 17"/>
          <p:cNvSpPr/>
          <p:nvPr/>
        </p:nvSpPr>
        <p:spPr>
          <a:xfrm>
            <a:off x="640080" y="2651760"/>
            <a:ext cx="5029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Equipment Relocation &amp; Fabrication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760720" y="2651760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$700K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7498080" y="265176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8A8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16%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57200" y="3063240"/>
            <a:ext cx="8229600" cy="438912"/>
          </a:xfrm>
          <a:prstGeom prst="rect">
            <a:avLst/>
          </a:prstGeom>
          <a:solidFill>
            <a:srgbClr val="14141A"/>
          </a:solidFill>
          <a:ln/>
        </p:spPr>
      </p:sp>
      <p:sp>
        <p:nvSpPr>
          <p:cNvPr id="23" name="Text 21"/>
          <p:cNvSpPr/>
          <p:nvPr/>
        </p:nvSpPr>
        <p:spPr>
          <a:xfrm>
            <a:off x="640080" y="3154680"/>
            <a:ext cx="5029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 &amp; Rebranding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5760720" y="3154680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$400K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7498080" y="315468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8A8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9%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57200" y="3566160"/>
            <a:ext cx="8229600" cy="438912"/>
          </a:xfrm>
          <a:prstGeom prst="rect">
            <a:avLst/>
          </a:prstGeom>
          <a:solidFill>
            <a:srgbClr val="14141A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3657600"/>
            <a:ext cx="5029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Initial Team Salaries &amp; Working Capital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5760720" y="3657600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$1,350K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7498080" y="365760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8A8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30%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457200" y="42062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E8C8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Phase 1 Capital: $4,500,000 — Exclusively for Phase 1 execution. Subsequent phases funded via operating cash flow + follow-on raises (existing investors have pro-rata rights).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A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PROJECTIONS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029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5F5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Conservative Ramp to $9M+ Revenue by Year 5 with Strong Margins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4892040"/>
            <a:ext cx="5486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A.P.E.X. FILM RANCH  |  CONFIDENTIAL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7772400" y="4892040"/>
            <a:ext cx="914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/ 12</a:t>
            </a:r>
            <a:endParaRPr lang="en-US" sz="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8229600" cy="2286000"/>
        </p:xfrm>
        <a:graphic>
          <a:graphicData uri="http://schemas.openxmlformats.org/drawingml/2006/table">
            <a:tbl>
              <a:tblPr/>
              <a:tblGrid>
                <a:gridCol w="2011680"/>
                <a:gridCol w="1554480"/>
                <a:gridCol w="1554480"/>
                <a:gridCol w="1554480"/>
                <a:gridCol w="1554480"/>
              </a:tblGrid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A0A0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Metric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AF3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A0A0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Year 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A0A0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(2026)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AF3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A0A0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Year 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A0A0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(2027)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AF3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A0A0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Year 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A0A0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(2028)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AF37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A0A0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Year 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0A0A0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(2030)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AF3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5F5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Total Revenue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5F5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$1.8M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5F5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$2.8M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5F5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$4.2M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5F5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$9.0M+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A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5F5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Gross Profit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5F5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$1.0M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5F5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$1.6M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5F5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$2.5M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5F5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$5.8M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A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5F5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5F5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$250K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5F5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$650K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5F5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$1.4M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5F5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$4.5M+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A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5F5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Net Profit (est.)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5F5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$150K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5F5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$450K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5F5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$1.0M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F5F5F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$3.5M+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3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A"/>
                    </a:solidFill>
                  </a:tcPr>
                </a:tc>
              </a:tr>
            </a:tbl>
          </a:graphicData>
        </a:graphic>
      </p:graphicFrame>
      <p:sp>
        <p:nvSpPr>
          <p:cNvPr id="7" name="Text 4"/>
          <p:cNvSpPr/>
          <p:nvPr/>
        </p:nvSpPr>
        <p:spPr>
          <a:xfrm>
            <a:off x="457200" y="356616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8F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Assumptions: 55%+ gross margins on training/experiences • 30% YoY growth post-ramp • Strong utilization of sound stages by Year 4-5 • Break-even within 8-10 months of ranch operations • Positive operating cash flow in Year 1.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457200" y="42976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Returns: 3.0x – 4.5x equity multiple over 5–7 years via operating cash flow + asset appreciation.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A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D4AF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COMPETITIVE ADVANTAGES &amp; MOAT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5029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5F5F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A.P.E.X. Will Dominate the East Coast Action Space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4892040"/>
            <a:ext cx="5486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A.P.E.X. FILM RANCH  |  CONFIDENTIAL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7772400" y="4892040"/>
            <a:ext cx="914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/ 12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457200" y="1170432"/>
            <a:ext cx="164592" cy="164592"/>
          </a:xfrm>
          <a:prstGeom prst="ellipse">
            <a:avLst/>
          </a:prstGeom>
          <a:solidFill>
            <a:srgbClr val="D4AF37"/>
          </a:solidFill>
          <a:ln/>
        </p:spPr>
      </p:sp>
      <p:sp>
        <p:nvSpPr>
          <p:cNvPr id="7" name="Text 5"/>
          <p:cNvSpPr/>
          <p:nvPr/>
        </p:nvSpPr>
        <p:spPr>
          <a:xfrm>
            <a:off x="777240" y="1097280"/>
            <a:ext cx="7909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Legacy Kahana Brand + Modern Expertise — 15,000+ alumni + proven production relationships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57200" y="1645920"/>
            <a:ext cx="164592" cy="164592"/>
          </a:xfrm>
          <a:prstGeom prst="ellipse">
            <a:avLst/>
          </a:prstGeom>
          <a:solidFill>
            <a:srgbClr val="D4AF37"/>
          </a:solidFill>
          <a:ln/>
        </p:spPr>
      </p:sp>
      <p:sp>
        <p:nvSpPr>
          <p:cNvPr id="9" name="Text 7"/>
          <p:cNvSpPr/>
          <p:nvPr/>
        </p:nvSpPr>
        <p:spPr>
          <a:xfrm>
            <a:off x="777240" y="1572768"/>
            <a:ext cx="7909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Flawless Safety Record — 40+ years, OSHA-certified, zero major incidents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2121408"/>
            <a:ext cx="164592" cy="164592"/>
          </a:xfrm>
          <a:prstGeom prst="ellipse">
            <a:avLst/>
          </a:prstGeom>
          <a:solidFill>
            <a:srgbClr val="D4AF37"/>
          </a:solidFill>
          <a:ln/>
        </p:spPr>
      </p:sp>
      <p:sp>
        <p:nvSpPr>
          <p:cNvPr id="11" name="Text 9"/>
          <p:cNvSpPr/>
          <p:nvPr/>
        </p:nvSpPr>
        <p:spPr>
          <a:xfrm>
            <a:off x="777240" y="2048256"/>
            <a:ext cx="7909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One-Stop Shop — Equipment, training, coordination, location, experiences — all in-house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2596896"/>
            <a:ext cx="164592" cy="164592"/>
          </a:xfrm>
          <a:prstGeom prst="ellipse">
            <a:avLst/>
          </a:prstGeom>
          <a:solidFill>
            <a:srgbClr val="D4AF37"/>
          </a:solidFill>
          <a:ln/>
        </p:spPr>
      </p:sp>
      <p:sp>
        <p:nvSpPr>
          <p:cNvPr id="13" name="Text 11"/>
          <p:cNvSpPr/>
          <p:nvPr/>
        </p:nvSpPr>
        <p:spPr>
          <a:xfrm>
            <a:off x="777240" y="2523744"/>
            <a:ext cx="7909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Florida Advantages — Up to 20% rebates + no state income tax + diverse locations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57200" y="3072384"/>
            <a:ext cx="164592" cy="164592"/>
          </a:xfrm>
          <a:prstGeom prst="ellipse">
            <a:avLst/>
          </a:prstGeom>
          <a:solidFill>
            <a:srgbClr val="D4AF37"/>
          </a:solidFill>
          <a:ln/>
        </p:spPr>
      </p:sp>
      <p:sp>
        <p:nvSpPr>
          <p:cNvPr id="15" name="Text 13"/>
          <p:cNvSpPr/>
          <p:nvPr/>
        </p:nvSpPr>
        <p:spPr>
          <a:xfrm>
            <a:off x="777240" y="2999232"/>
            <a:ext cx="7909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High-Margin Experience Business — Action Immersion delivers 70%+ margins from Day 1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3547872"/>
            <a:ext cx="164592" cy="164592"/>
          </a:xfrm>
          <a:prstGeom prst="ellipse">
            <a:avLst/>
          </a:prstGeom>
          <a:solidFill>
            <a:srgbClr val="D4AF37"/>
          </a:solidFill>
          <a:ln/>
        </p:spPr>
      </p:sp>
      <p:sp>
        <p:nvSpPr>
          <p:cNvPr id="17" name="Text 15"/>
          <p:cNvSpPr/>
          <p:nvPr/>
        </p:nvSpPr>
        <p:spPr>
          <a:xfrm>
            <a:off x="777240" y="3474720"/>
            <a:ext cx="7909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Phased, De-Risked Capital Plan — Each phase generates revenue before next raise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57200" y="4023360"/>
            <a:ext cx="164592" cy="164592"/>
          </a:xfrm>
          <a:prstGeom prst="ellipse">
            <a:avLst/>
          </a:prstGeom>
          <a:solidFill>
            <a:srgbClr val="D4AF37"/>
          </a:solidFill>
          <a:ln/>
        </p:spPr>
      </p:sp>
      <p:sp>
        <p:nvSpPr>
          <p:cNvPr id="19" name="Text 17"/>
          <p:cNvSpPr/>
          <p:nvPr/>
        </p:nvSpPr>
        <p:spPr>
          <a:xfrm>
            <a:off x="777240" y="3950208"/>
            <a:ext cx="7909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F5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4 Upside — 50/50 JV on 2,400 acres with future purchase option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A.P.E.X. Film Ranch - Investor Pitch Deck</dc:title>
  <dc:subject>Confidential Investment Opportunity - June 2026</dc:subject>
  <dc:creator>A.P.E.X. Film Ranch</dc:creator>
  <cp:lastModifiedBy>A.P.E.X. Film Ranch</cp:lastModifiedBy>
  <cp:revision>1</cp:revision>
  <dcterms:created xsi:type="dcterms:W3CDTF">2026-06-12T18:03:53Z</dcterms:created>
  <dcterms:modified xsi:type="dcterms:W3CDTF">2026-06-12T18:03:53Z</dcterms:modified>
</cp:coreProperties>
</file>